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29"/>
  </p:notesMasterIdLst>
  <p:handoutMasterIdLst>
    <p:handoutMasterId r:id="rId30"/>
  </p:handoutMasterIdLst>
  <p:sldIdLst>
    <p:sldId id="312" r:id="rId4"/>
    <p:sldId id="307" r:id="rId5"/>
    <p:sldId id="615" r:id="rId6"/>
    <p:sldId id="627" r:id="rId7"/>
    <p:sldId id="616" r:id="rId8"/>
    <p:sldId id="628" r:id="rId9"/>
    <p:sldId id="629" r:id="rId10"/>
    <p:sldId id="630" r:id="rId11"/>
    <p:sldId id="631" r:id="rId12"/>
    <p:sldId id="632" r:id="rId13"/>
    <p:sldId id="633" r:id="rId14"/>
    <p:sldId id="634" r:id="rId15"/>
    <p:sldId id="635" r:id="rId16"/>
    <p:sldId id="636" r:id="rId17"/>
    <p:sldId id="637" r:id="rId18"/>
    <p:sldId id="638" r:id="rId19"/>
    <p:sldId id="639" r:id="rId20"/>
    <p:sldId id="640" r:id="rId21"/>
    <p:sldId id="641" r:id="rId22"/>
    <p:sldId id="642" r:id="rId23"/>
    <p:sldId id="643" r:id="rId24"/>
    <p:sldId id="644" r:id="rId25"/>
    <p:sldId id="645" r:id="rId26"/>
    <p:sldId id="646" r:id="rId27"/>
    <p:sldId id="648" r:id="rId28"/>
  </p:sldIdLst>
  <p:sldSz cx="9144000" cy="5143500"/>
  <p:notesSz cx="6858000" cy="9144000"/>
  <p:embeddedFontLst>
    <p:embeddedFont>
      <p:font typeface="黑体" panose="02010609060101010101" pitchFamily="49" charset="-122"/>
      <p:regular r:id="rId34"/>
    </p:embeddedFont>
    <p:embeddedFont>
      <p:font typeface="楷体" panose="02010609060101010101" pitchFamily="49" charset="-122"/>
      <p:regular r:id="rId35"/>
    </p:embeddedFont>
    <p:embeddedFont>
      <p:font typeface="微软雅黑" panose="020B0503020204020204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0033CC"/>
    <a:srgbClr val="0000FF"/>
    <a:srgbClr val="FF0066"/>
    <a:srgbClr val="FFFF99"/>
    <a:srgbClr val="FFFFFF"/>
    <a:srgbClr val="00FF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34"/>
    <p:restoredTop sz="96256"/>
  </p:normalViewPr>
  <p:slideViewPr>
    <p:cSldViewPr snapToGrid="0" showGuides="1">
      <p:cViewPr varScale="1">
        <p:scale>
          <a:sx n="140" d="100"/>
          <a:sy n="140" d="100"/>
        </p:scale>
        <p:origin x="6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font" Target="fonts/font7.fntdata"/><Relationship Id="rId4" Type="http://schemas.openxmlformats.org/officeDocument/2006/relationships/slide" Target="slides/slide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ACD9B1-50F5-4847-BA32-AFFE81F1382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4EED606-C8B2-462D-A47A-F5263677B7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77747C-D36A-4F01-9911-6B0481E2C77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E5F107-C849-4D6B-BE46-7092D9CE2C7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6152" name="组合 11"/>
          <p:cNvGrpSpPr/>
          <p:nvPr userDrawn="1"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7176" name="组合 11"/>
          <p:cNvGrpSpPr/>
          <p:nvPr userDrawn="1"/>
        </p:nvGrpSpPr>
        <p:grpSpPr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201" name="组合 11"/>
          <p:cNvGrpSpPr/>
          <p:nvPr userDrawn="1"/>
        </p:nvGrpSpPr>
        <p:grpSpPr>
          <a:xfrm>
            <a:off x="179388" y="258763"/>
            <a:ext cx="8785225" cy="4689475"/>
            <a:chOff x="251520" y="980207"/>
            <a:chExt cx="8784976" cy="3895800"/>
          </a:xfrm>
        </p:grpSpPr>
        <p:sp>
          <p:nvSpPr>
            <p:cNvPr id="10" name="圆角矩形 11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2"/>
            <p:cNvSpPr/>
            <p:nvPr/>
          </p:nvSpPr>
          <p:spPr>
            <a:xfrm>
              <a:off x="376928" y="1089669"/>
              <a:ext cx="8534158" cy="3676876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9223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07950" y="3646488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8018463" y="3954463"/>
            <a:ext cx="1449387" cy="1477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7194550" y="4660900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10247" name="图片 11"/>
          <p:cNvPicPr>
            <a:picLocks noChangeAspect="1"/>
          </p:cNvPicPr>
          <p:nvPr userDrawn="1"/>
        </p:nvPicPr>
        <p:blipFill>
          <a:blip r:embed="rId4"/>
          <a:srcRect l="6999" t="17242" r="21602" b="9956"/>
          <a:stretch>
            <a:fillRect/>
          </a:stretch>
        </p:blipFill>
        <p:spPr>
          <a:xfrm>
            <a:off x="8018463" y="3948113"/>
            <a:ext cx="1449387" cy="1477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13"/>
          <p:cNvPicPr>
            <a:picLocks noChangeAspect="1"/>
          </p:cNvPicPr>
          <p:nvPr userDrawn="1"/>
        </p:nvPicPr>
        <p:blipFill>
          <a:blip r:embed="rId5"/>
          <a:srcRect l="15001" t="27600" r="13600" b="38800"/>
          <a:stretch>
            <a:fillRect/>
          </a:stretch>
        </p:blipFill>
        <p:spPr>
          <a:xfrm>
            <a:off x="7131050" y="46402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9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10251" name="图片 15"/>
            <p:cNvPicPr>
              <a:picLocks noChangeAspect="1"/>
            </p:cNvPicPr>
            <p:nvPr/>
          </p:nvPicPr>
          <p:blipFill>
            <a:blip r:embed="rId6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2" name="图片 16"/>
            <p:cNvPicPr>
              <a:picLocks noChangeAspect="1"/>
            </p:cNvPicPr>
            <p:nvPr/>
          </p:nvPicPr>
          <p:blipFill>
            <a:blip r:embed="rId6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3" name="图片 17"/>
            <p:cNvPicPr>
              <a:picLocks noChangeAspect="1"/>
            </p:cNvPicPr>
            <p:nvPr/>
          </p:nvPicPr>
          <p:blipFill>
            <a:blip r:embed="rId7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50" name="图片 1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07950" y="3646488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2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72"/>
          <p:cNvPicPr>
            <a:picLocks noChangeAspect="1"/>
          </p:cNvPicPr>
          <p:nvPr/>
        </p:nvPicPr>
        <p:blipFill>
          <a:blip r:embed="rId1"/>
          <a:srcRect t="8525" b="8525"/>
          <a:stretch>
            <a:fillRect/>
          </a:stretch>
        </p:blipFill>
        <p:spPr>
          <a:xfrm>
            <a:off x="-15875" y="0"/>
            <a:ext cx="4168775" cy="5159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13"/>
          <p:cNvGrpSpPr/>
          <p:nvPr/>
        </p:nvGrpSpPr>
        <p:grpSpPr bwMode="auto">
          <a:xfrm>
            <a:off x="5200650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11" name="矩形 1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3"/>
          <p:cNvGrpSpPr/>
          <p:nvPr/>
        </p:nvGrpSpPr>
        <p:grpSpPr bwMode="auto">
          <a:xfrm>
            <a:off x="6060472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17" name="矩形 1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13"/>
          <p:cNvGrpSpPr/>
          <p:nvPr/>
        </p:nvGrpSpPr>
        <p:grpSpPr bwMode="auto">
          <a:xfrm>
            <a:off x="6920294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23" name="矩形 2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13"/>
          <p:cNvGrpSpPr/>
          <p:nvPr/>
        </p:nvGrpSpPr>
        <p:grpSpPr bwMode="auto">
          <a:xfrm>
            <a:off x="7780117" y="1489398"/>
            <a:ext cx="737635" cy="720080"/>
            <a:chOff x="2879678" y="2429301"/>
            <a:chExt cx="1440000" cy="1440000"/>
          </a:xfrm>
          <a:noFill/>
        </p:grpSpPr>
        <p:sp>
          <p:nvSpPr>
            <p:cNvPr id="29" name="矩形 2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">
            <a:hlinkClick r:id="rId2" action="ppaction://hlinksldjump"/>
          </p:cNvPr>
          <p:cNvSpPr/>
          <p:nvPr/>
        </p:nvSpPr>
        <p:spPr>
          <a:xfrm>
            <a:off x="5200650" y="1489075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1" name="组合 1"/>
          <p:cNvGrpSpPr/>
          <p:nvPr/>
        </p:nvGrpSpPr>
        <p:grpSpPr>
          <a:xfrm>
            <a:off x="4376738" y="609600"/>
            <a:ext cx="390525" cy="3365500"/>
            <a:chOff x="4181475" y="708639"/>
            <a:chExt cx="390525" cy="3364896"/>
          </a:xfrm>
        </p:grpSpPr>
        <p:sp>
          <p:nvSpPr>
            <p:cNvPr id="40" name="椭圆 39"/>
            <p:cNvSpPr/>
            <p:nvPr/>
          </p:nvSpPr>
          <p:spPr bwMode="auto">
            <a:xfrm>
              <a:off x="4181475" y="1976824"/>
              <a:ext cx="390525" cy="38886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写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4181475" y="708639"/>
              <a:ext cx="390525" cy="39204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习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4181475" y="1134013"/>
              <a:ext cx="390525" cy="38886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181475" y="2400610"/>
              <a:ext cx="390525" cy="39204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 bwMode="auto">
            <a:xfrm>
              <a:off x="4181475" y="1557800"/>
              <a:ext cx="390525" cy="38886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rPr>
                <a:t>·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 bwMode="auto">
            <a:xfrm>
              <a:off x="4181475" y="2825984"/>
              <a:ext cx="390525" cy="39204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品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 bwMode="auto">
            <a:xfrm>
              <a:off x="4181475" y="3259294"/>
              <a:ext cx="390525" cy="39204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4181475" y="3681493"/>
              <a:ext cx="390525" cy="39204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组合 13"/>
          <p:cNvGrpSpPr/>
          <p:nvPr/>
        </p:nvGrpSpPr>
        <p:grpSpPr bwMode="auto">
          <a:xfrm>
            <a:off x="5200650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49" name="矩形 4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13"/>
          <p:cNvGrpSpPr/>
          <p:nvPr/>
        </p:nvGrpSpPr>
        <p:grpSpPr bwMode="auto">
          <a:xfrm>
            <a:off x="6060472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55" name="矩形 5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13"/>
          <p:cNvGrpSpPr/>
          <p:nvPr/>
        </p:nvGrpSpPr>
        <p:grpSpPr bwMode="auto">
          <a:xfrm>
            <a:off x="6920294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61" name="矩形 6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13"/>
          <p:cNvGrpSpPr/>
          <p:nvPr/>
        </p:nvGrpSpPr>
        <p:grpSpPr bwMode="auto">
          <a:xfrm>
            <a:off x="7780117" y="2509742"/>
            <a:ext cx="737635" cy="720080"/>
            <a:chOff x="2879678" y="2429301"/>
            <a:chExt cx="1440000" cy="1440000"/>
          </a:xfrm>
          <a:noFill/>
        </p:grpSpPr>
        <p:sp>
          <p:nvSpPr>
            <p:cNvPr id="67" name="矩形 6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3">
            <a:hlinkClick r:id="rId3" action="ppaction://hlinksldjump"/>
          </p:cNvPr>
          <p:cNvSpPr/>
          <p:nvPr/>
        </p:nvSpPr>
        <p:spPr>
          <a:xfrm>
            <a:off x="5200650" y="2508250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656013" y="217488"/>
            <a:ext cx="1831975" cy="644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593725" y="471488"/>
            <a:ext cx="203676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范文赏析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2063750" y="1179513"/>
            <a:ext cx="485298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格列佛游记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故事梗概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725" y="1784350"/>
            <a:ext cx="79565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1699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年，外科医生格列佛随“羚羊号”出航南太平洋。不幸中途遇险，格列佛死里逃生，漂到利立浦特（小人国），被小人捆住。利立浦特人用专车把体积巨大的格列佛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8963" y="558800"/>
            <a:ext cx="762952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运到京城献给国王，他的出现几乎吸引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了小人国所有人的注意力。格列佛温顺的表现逐渐赢得了国王和人民对他的好感，他也渐渐熟悉了小人国的风俗习惯。当时，另一个小人国不来夫斯古帝国准备从海上入侵利立浦特帝国，格列佛涉过海峡，把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艘最大的敌舰拖回利立浦特国的港口，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862013"/>
            <a:ext cx="84328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立了大功。但是格列佛不愿灭掉不来夫斯古帝国，使利立浦特皇帝很不高兴。这时，皇后寝宫失火，格列佛急中生智，撒了一泡尿把火扑灭，谁知却让皇后大为恼火。于是，小人国君臣沆瀣一气准备除掉格列佛。格列佛听到风声，赶快逃到不来夫斯古帝国，后来平安回到英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6238" y="457200"/>
            <a:ext cx="8516937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格列佛回家不久，就随“冒险号”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再次出海，不幸又遇上风暴，船被刮到布罗卜丁奈格（大人国）。格列佛被一位高达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米的农民捉住。农民带格列佛到全国各大城市展览，最后来到首都。这个农民发财心切，每天要格列佛表演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场，把他累得奄奄一息。当这个农民眼看无利可图时，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8500" y="1087438"/>
            <a:ext cx="795813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便把格列佛卖给了皇后。由于小巧伶俐，格列佛在宫廷中非常得宠，但是也常常遭到老鼠、小鸟等动物的侵袭。面对国王，格列佛沾沾自喜地介绍了英国各方面的情况及近百年来的历史，但都被国王一一否定。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9938" y="792163"/>
            <a:ext cx="7920037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格列佛在该国的第三年，陪同国王巡视边疆。由于思乡心切，他假装生病，来到海边呼吸新鲜空气。天空中的鹰错把他住的箱子当成乌龟叼了起来。几只鹰在空中争夺，箱子掉进海里，被路过的一艘船发现，格列佛获救后，乘船回到英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8663" y="846138"/>
            <a:ext cx="7920037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家呆了一段时间，格列佛又随“好望号”出海。这一次，格列佛所乘的船遭海盗劫持，格列佛侥幸逃脱，被一座叫“勒皮他”的飞岛救起。这些人的相貌异常、衣饰古怪，整天沉思默想。国王和贵族都住在飞岛上，老百姓则住在巴尔尼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8663" y="736600"/>
            <a:ext cx="7920037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比等三座海岛上。格列佛离开飞岛后，来到巴尔尼巴比进行访问，并参观了岛上的“拉格多科学院”。这所科学院研究的都是些荒诞不经的课题，结果造成全国遍地荒凉，房屋坍塌，人民无衣无食。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8313" y="495300"/>
            <a:ext cx="7981950" cy="415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接着，格列佛来到巫人岛。岛上的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督精通魔法，能随意召唤任何鬼魂，格列佛因此会见了古代的许多名人，结果发现史书上的记载很多不符合史实，甚至是非颠倒。尔后，格列佛又游览了拉格耐格王国，见到一种长生不老人“斯特鲁布鲁格”。离开该国后，格列佛来到日本，然后乘船回到英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1638" y="496888"/>
            <a:ext cx="841057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格列佛回家后五个月，受聘为“冒险家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号”船长，再次乘船出海。途中水手叛变，把他囚禁了几个月，然后被放逐到“慧骃（</a:t>
            </a:r>
            <a:r>
              <a:rPr lang="en-US" altLang="zh-CN" sz="3200" b="1" dirty="0">
                <a:latin typeface="宋体" panose="02010600030101010101" pitchFamily="2" charset="-122"/>
              </a:rPr>
              <a:t>yīn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）国”。在这里，格列佛遭到一种形状像人的名为“耶胡”的畜生的围攻。幸亏一匹具有智慧的马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慧骃”来给他解了围。原来马是该国有理性的居民和统治者，而“耶胡”则是马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rcRect t="72893" b="7280"/>
          <a:stretch>
            <a:fillRect/>
          </a:stretch>
        </p:blipFill>
        <p:spPr>
          <a:xfrm>
            <a:off x="1225550" y="2670175"/>
            <a:ext cx="6919913" cy="2057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9" name="组合 26"/>
          <p:cNvGrpSpPr/>
          <p:nvPr/>
        </p:nvGrpSpPr>
        <p:grpSpPr>
          <a:xfrm>
            <a:off x="1352550" y="555625"/>
            <a:ext cx="7129463" cy="1879600"/>
            <a:chOff x="63467" y="1087421"/>
            <a:chExt cx="7128856" cy="1880128"/>
          </a:xfrm>
        </p:grpSpPr>
        <p:grpSp>
          <p:nvGrpSpPr>
            <p:cNvPr id="14341" name="组合 24"/>
            <p:cNvGrpSpPr/>
            <p:nvPr/>
          </p:nvGrpSpPr>
          <p:grpSpPr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-2937" y="1028836"/>
                <a:ext cx="1199315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/>
              <p:cNvSpPr/>
              <p:nvPr/>
            </p:nvSpPr>
            <p:spPr>
              <a:xfrm>
                <a:off x="-56479" y="1947934"/>
                <a:ext cx="94232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14342" name="矩形 2"/>
            <p:cNvSpPr/>
            <p:nvPr/>
          </p:nvSpPr>
          <p:spPr>
            <a:xfrm>
              <a:off x="992108" y="1302290"/>
              <a:ext cx="6200215" cy="7696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400" b="1" dirty="0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习作：写作品梗概</a:t>
              </a:r>
              <a:endParaRPr lang="zh-CN" altLang="en-US" sz="4400" b="1" dirty="0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343" name="组合 7"/>
            <p:cNvGrpSpPr/>
            <p:nvPr/>
          </p:nvGrpSpPr>
          <p:grpSpPr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441438" y="1779662"/>
                <a:ext cx="1233382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441438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344" name="组合 11"/>
            <p:cNvGrpSpPr/>
            <p:nvPr/>
          </p:nvGrpSpPr>
          <p:grpSpPr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-541000" y="1779662"/>
                <a:ext cx="123179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-54100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9"/>
            <p:cNvSpPr/>
            <p:nvPr/>
          </p:nvSpPr>
          <p:spPr bwMode="auto">
            <a:xfrm>
              <a:off x="479357" y="2427647"/>
              <a:ext cx="5782771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14346" name="组合 15"/>
            <p:cNvGrpSpPr/>
            <p:nvPr/>
          </p:nvGrpSpPr>
          <p:grpSpPr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-3277696" y="1779662"/>
                <a:ext cx="12260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-3277696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347" name="组合 19"/>
            <p:cNvGrpSpPr/>
            <p:nvPr/>
          </p:nvGrpSpPr>
          <p:grpSpPr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-13974470" y="1779662"/>
                <a:ext cx="1226103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-13974470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4340" name="图片 2"/>
          <p:cNvPicPr>
            <a:picLocks noChangeAspect="1"/>
          </p:cNvPicPr>
          <p:nvPr/>
        </p:nvPicPr>
        <p:blipFill>
          <a:blip r:embed="rId3"/>
          <a:srcRect l="35365"/>
          <a:stretch>
            <a:fillRect/>
          </a:stretch>
        </p:blipFill>
        <p:spPr>
          <a:xfrm>
            <a:off x="3455988" y="1873250"/>
            <a:ext cx="23209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496888"/>
            <a:ext cx="792162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所豢养和役使的畜生。格列佛的举止言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谈在“慧骃国”的马民看来是一只有理性的“耶胡”，因此引起了他们的兴趣。格列佛很快学会了该国语言，应主人的邀请，他谈到在世界其他地方马是畜生，而像他那样的“耶胡”则具有理性，并且是马的主人。这使“慧骃”感到很震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1638" y="555625"/>
            <a:ext cx="8285162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在“慧骃”各种美德的感化下，格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佛一心想留在“慧骃国”。然而“慧骃国”全国代表大会通过决议要消灭那里的“耶胡”，所以格列佛的愿望无法实现。无奈之下，格列佛只好乘小船离开该国打道回府。格列佛怀着对“慧骃国”的向往，一辈子与马为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723900" y="896938"/>
            <a:ext cx="7696200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范文赏析：说说这篇作品梗概写得怎样？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交换欣赏习作：写好后读给同桌听，看他们是否能明白书的大意。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自主修改习作：根据同桌的反馈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对写得不好的地方进行修改。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9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61988" y="1087438"/>
            <a:ext cx="8088313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二次交流分享：根据同学们的反馈修改自己的故事梗概，再次交流分享。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展示优秀习作。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收集优秀习作，创编班级习作集。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3552825" y="204788"/>
            <a:ext cx="20367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006475" y="2308225"/>
            <a:ext cx="2287588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写作品梗概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294063" y="1708150"/>
            <a:ext cx="341313" cy="1803400"/>
          </a:xfrm>
          <a:prstGeom prst="leftBrace">
            <a:avLst>
              <a:gd name="adj1" fmla="val 64147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635375" y="1550988"/>
            <a:ext cx="444817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读懂内容，把握脉络。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3635375" y="2301875"/>
            <a:ext cx="444817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筛选概括，合并成段。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635375" y="3052763"/>
            <a:ext cx="4448175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锤炼语言，连贯表达。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4"/>
          <p:cNvSpPr>
            <a:spLocks noChangeArrowheads="1"/>
          </p:cNvSpPr>
          <p:nvPr/>
        </p:nvSpPr>
        <p:spPr bwMode="auto">
          <a:xfrm>
            <a:off x="3552825" y="196850"/>
            <a:ext cx="20367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复习导入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079500" y="1274763"/>
            <a:ext cx="7310438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同学们，通过阅读作品梗概，我们能更快地理清作品脉络，加深理解。会写故事梗概便于我们将自己喜欢的书籍推荐给别人。这节课，我们就来探讨交流写作品梗概的方法。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4"/>
          <p:cNvSpPr>
            <a:spLocks noChangeArrowheads="1"/>
          </p:cNvSpPr>
          <p:nvPr/>
        </p:nvSpPr>
        <p:spPr bwMode="auto">
          <a:xfrm>
            <a:off x="3489325" y="188913"/>
            <a:ext cx="20367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合作探究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93725" y="971550"/>
            <a:ext cx="23304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交流明确：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725" y="1509713"/>
            <a:ext cx="79565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不改变原作品的主要内容、中心思想。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语句简洁、通顺、连贯。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776288" y="2682875"/>
            <a:ext cx="7591425" cy="1865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请同学们回忆自己读过的一本书，写故事梗概，然后总结自己的写作方法。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小组内讨论交流，探讨交流写作方法。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34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3"/>
          <p:cNvSpPr txBox="1"/>
          <p:nvPr/>
        </p:nvSpPr>
        <p:spPr>
          <a:xfrm>
            <a:off x="661988" y="1701800"/>
            <a:ext cx="79565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读懂内容，把握脉络。理清书籍内容的基本框架，把握要点。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筛选概括，合并成段。保留主干，去除枝叶。用简明的叙述性语言概括每个章节的内容。删减次要的人物、次要的事件，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25463" y="506413"/>
            <a:ext cx="7208838" cy="12747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全班交流，总结、归纳故事梗概的写作方法。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690563" y="792163"/>
            <a:ext cx="7956550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去掉具体描写的部分，以及说明原文主要人物所经历的事件的起因、经过、结果。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第三步：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锤炼语言，连贯表达。将抽取出来的部分连接起来，适当补充内容，自然过渡，使语意清楚、连贯，成为一段通顺的话。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4"/>
          <p:cNvSpPr>
            <a:spLocks noChangeArrowheads="1"/>
          </p:cNvSpPr>
          <p:nvPr/>
        </p:nvSpPr>
        <p:spPr bwMode="auto">
          <a:xfrm>
            <a:off x="3552825" y="196850"/>
            <a:ext cx="20367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运用方法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22288" y="1331913"/>
            <a:ext cx="809942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通过交流分享，总结作品梗概的写作方法。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6938" y="2151063"/>
            <a:ext cx="657701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读懂内容，把握脉络。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筛选概括，合并成段。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第三步：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锤炼语言，连贯表达。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162050" y="1538288"/>
            <a:ext cx="6819900" cy="1865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我们清楚了作品梗概的写作方法，现在就请大家用今天所学到的方法、说一说读过的一本书的梗概。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3489325" y="204788"/>
            <a:ext cx="20367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布置作业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773113" y="1382713"/>
            <a:ext cx="7597775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谈谈收获：通过本节课的学习，同学们有什么收获？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布置作业：请同学们回家用今天所学到的方法写一写、读过的一本书的梗概。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2167</Words>
  <Application>WPS 演示</Application>
  <PresentationFormat>全屏显示(16:9)</PresentationFormat>
  <Paragraphs>118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Cambria</vt:lpstr>
      <vt:lpstr>黑体</vt:lpstr>
      <vt:lpstr>等线 Light</vt:lpstr>
      <vt:lpstr>楷体</vt:lpstr>
      <vt:lpstr>微软雅黑</vt:lpstr>
      <vt:lpstr>Arial Unicode MS</vt:lpstr>
      <vt:lpstr>Calibri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4A379DC50CDE4D969FF0CC76A4E27704_13</vt:lpwstr>
  </property>
  <property fmtid="{D5CDD505-2E9C-101B-9397-08002B2CF9AE}" pid="3" name="KSOProductBuildVer">
    <vt:lpwstr>2052-12.1.0.15374</vt:lpwstr>
  </property>
</Properties>
</file>