
<file path=[Content_Types].xml><?xml version="1.0" encoding="utf-8"?>
<Types xmlns="http://schemas.openxmlformats.org/package/2006/content-types">
  <Default Extension="png" ContentType="image/png"/>
  <Default Extension="jpeg" ContentType="image/jpeg"/>
  <Default Extension="JPG" ContentType="image/.jp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0"/>
  </p:notesMasterIdLst>
  <p:handoutMasterIdLst>
    <p:handoutMasterId r:id="rId21"/>
  </p:handoutMasterIdLst>
  <p:sldIdLst>
    <p:sldId id="256" r:id="rId4"/>
    <p:sldId id="257" r:id="rId5"/>
    <p:sldId id="273" r:id="rId6"/>
    <p:sldId id="322" r:id="rId7"/>
    <p:sldId id="276" r:id="rId8"/>
    <p:sldId id="277" r:id="rId9"/>
    <p:sldId id="295" r:id="rId10"/>
    <p:sldId id="278" r:id="rId11"/>
    <p:sldId id="279" r:id="rId12"/>
    <p:sldId id="280" r:id="rId13"/>
    <p:sldId id="281" r:id="rId14"/>
    <p:sldId id="284" r:id="rId15"/>
    <p:sldId id="287" r:id="rId16"/>
    <p:sldId id="268" r:id="rId17"/>
    <p:sldId id="263" r:id="rId18"/>
    <p:sldId id="336" r:id="rId19"/>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6" userDrawn="1">
          <p15:clr>
            <a:srgbClr val="A4A3A4"/>
          </p15:clr>
        </p15:guide>
        <p15:guide id="2" pos="38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4FF"/>
    <a:srgbClr val="ECECEC"/>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76"/>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5" Type="http://schemas.openxmlformats.org/officeDocument/2006/relationships/tags" Target="tags/tag4.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7.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0.png"/><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3.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4.png"/><Relationship Id="rId2" Type="http://schemas.openxmlformats.org/officeDocument/2006/relationships/tags" Target="../tags/tag3.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0.png"/><Relationship Id="rId4" Type="http://schemas.openxmlformats.org/officeDocument/2006/relationships/tags" Target="../tags/tag1.xml"/><Relationship Id="rId3" Type="http://schemas.microsoft.com/office/2007/relationships/media" Target="../media/media1.mp4"/><Relationship Id="rId2" Type="http://schemas.openxmlformats.org/officeDocument/2006/relationships/video" Target="../media/media1.mp4"/><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3.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3.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tags" Target="../tags/tag2.xml"/><Relationship Id="rId3" Type="http://schemas.microsoft.com/office/2007/relationships/media" Target="../media/media2.mp4"/><Relationship Id="rId2" Type="http://schemas.openxmlformats.org/officeDocument/2006/relationships/video" Target="../media/media2.mp4"/><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346247" y="2169041"/>
            <a:ext cx="5669280" cy="922020"/>
          </a:xfrm>
          <a:prstGeom prst="rect">
            <a:avLst/>
          </a:prstGeom>
          <a:noFill/>
        </p:spPr>
        <p:txBody>
          <a:bodyPr wrap="none" rtlCol="0">
            <a:spAutoFit/>
          </a:bodyPr>
          <a:lstStyle/>
          <a:p>
            <a:r>
              <a:rPr kumimoji="1" lang="zh-CN" altLang="en-US" sz="5400" b="1" dirty="0">
                <a:solidFill>
                  <a:srgbClr val="00B4FF"/>
                </a:solidFill>
              </a:rPr>
              <a:t>平行四边形的认识</a:t>
            </a:r>
            <a:endParaRPr kumimoji="1" lang="zh-CN" altLang="en-US" sz="54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0" name="组合 9"/>
          <p:cNvGrpSpPr/>
          <p:nvPr/>
        </p:nvGrpSpPr>
        <p:grpSpPr>
          <a:xfrm>
            <a:off x="3394075" y="1189990"/>
            <a:ext cx="4344670" cy="2233930"/>
            <a:chOff x="5345" y="1874"/>
            <a:chExt cx="6842" cy="3518"/>
          </a:xfrm>
        </p:grpSpPr>
        <p:sp>
          <p:nvSpPr>
            <p:cNvPr id="9" name="圆角矩形 8"/>
            <p:cNvSpPr/>
            <p:nvPr/>
          </p:nvSpPr>
          <p:spPr>
            <a:xfrm>
              <a:off x="5345" y="1874"/>
              <a:ext cx="6843" cy="3518"/>
            </a:xfrm>
            <a:prstGeom prst="roundRect">
              <a:avLst/>
            </a:prstGeom>
            <a:solidFill>
              <a:schemeClr val="accent6">
                <a:lumMod val="60000"/>
                <a:lumOff val="40000"/>
                <a:alpha val="92000"/>
              </a:schemeClr>
            </a:solidFill>
            <a:ln w="44450" cmpd="sng">
              <a:solidFill>
                <a:srgbClr val="FF0000"/>
              </a:solidFill>
              <a:prstDash val="sysDash"/>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6601" y="2574"/>
              <a:ext cx="5088"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sym typeface="+mn-ea"/>
                </a:rPr>
                <a:t>平行四边形容易变形，</a:t>
              </a:r>
              <a:endParaRPr lang="zh-CN" altLang="en-US" sz="2400">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6943" y="3875"/>
              <a:ext cx="3648"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sym typeface="+mn-ea"/>
                </a:rPr>
                <a:t>具有不稳定性。</a:t>
              </a:r>
              <a:endParaRPr lang="zh-CN" altLang="en-US" sz="2400">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3379470" y="3123565"/>
            <a:ext cx="7411720" cy="2858770"/>
            <a:chOff x="5322" y="4919"/>
            <a:chExt cx="11672" cy="4502"/>
          </a:xfrm>
        </p:grpSpPr>
        <p:grpSp>
          <p:nvGrpSpPr>
            <p:cNvPr id="7" name="组合 6"/>
            <p:cNvGrpSpPr/>
            <p:nvPr/>
          </p:nvGrpSpPr>
          <p:grpSpPr>
            <a:xfrm>
              <a:off x="5322" y="6128"/>
              <a:ext cx="6625" cy="2448"/>
              <a:chOff x="4015" y="6010"/>
              <a:chExt cx="6625" cy="2448"/>
            </a:xfrm>
          </p:grpSpPr>
          <p:sp>
            <p:nvSpPr>
              <p:cNvPr id="6" name="圆角矩形标注 5"/>
              <p:cNvSpPr/>
              <p:nvPr/>
            </p:nvSpPr>
            <p:spPr>
              <a:xfrm>
                <a:off x="4015" y="6010"/>
                <a:ext cx="6606" cy="2448"/>
              </a:xfrm>
              <a:prstGeom prst="wedgeRoundRectCallout">
                <a:avLst>
                  <a:gd name="adj1" fmla="val 60460"/>
                  <a:gd name="adj2" fmla="val -16094"/>
                  <a:gd name="adj3" fmla="val 16667"/>
                </a:avLst>
              </a:prstGeom>
              <a:solidFill>
                <a:srgbClr val="FFFF00"/>
              </a:solidFill>
              <a:ln>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4112" y="6227"/>
                <a:ext cx="6528" cy="1888"/>
              </a:xfrm>
              <a:prstGeom prst="rect">
                <a:avLst/>
              </a:prstGeom>
              <a:noFill/>
            </p:spPr>
            <p:txBody>
              <a:bodyPr wrap="none" rtlCol="0" anchor="t">
                <a:spAutoFit/>
              </a:bodyPr>
              <a:p>
                <a:pPr eaLnBrk="1" hangingPunct="1">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你还见过应用平行四边形</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hangingPunct="1">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不稳定性这一特征的事例吗？</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8" name="图片 7" descr="51miz-E1245332-CAA2428F"/>
            <p:cNvPicPr>
              <a:picLocks noChangeAspect="1"/>
            </p:cNvPicPr>
            <p:nvPr/>
          </p:nvPicPr>
          <p:blipFill>
            <a:blip r:embed="rId2"/>
            <a:stretch>
              <a:fillRect/>
            </a:stretch>
          </p:blipFill>
          <p:spPr>
            <a:xfrm>
              <a:off x="12492" y="4919"/>
              <a:ext cx="4503" cy="4503"/>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5" name="Group 14"/>
          <p:cNvGrpSpPr/>
          <p:nvPr/>
        </p:nvGrpSpPr>
        <p:grpSpPr bwMode="auto">
          <a:xfrm>
            <a:off x="1282446" y="2163988"/>
            <a:ext cx="1753632" cy="2657547"/>
            <a:chOff x="3878" y="923"/>
            <a:chExt cx="906" cy="1373"/>
          </a:xfrm>
        </p:grpSpPr>
        <p:pic>
          <p:nvPicPr>
            <p:cNvPr id="6" name="Picture 10" descr="7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78" y="923"/>
              <a:ext cx="632" cy="1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12"/>
            <p:cNvSpPr txBox="1">
              <a:spLocks noChangeArrowheads="1"/>
            </p:cNvSpPr>
            <p:nvPr/>
          </p:nvSpPr>
          <p:spPr bwMode="auto">
            <a:xfrm>
              <a:off x="3923" y="1966"/>
              <a:ext cx="861"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2800" b="1">
                  <a:latin typeface="楷体" panose="02010609060101010101" pitchFamily="49" charset="-122"/>
                  <a:ea typeface="楷体" panose="02010609060101010101" pitchFamily="49" charset="-122"/>
                </a:rPr>
                <a:t>升降机</a:t>
              </a:r>
              <a:endParaRPr lang="zh-CN" altLang="en-US" sz="2800" b="1">
                <a:latin typeface="楷体" panose="02010609060101010101" pitchFamily="49" charset="-122"/>
                <a:ea typeface="楷体" panose="02010609060101010101" pitchFamily="49" charset="-122"/>
              </a:endParaRPr>
            </a:p>
          </p:txBody>
        </p:sp>
      </p:grpSp>
      <p:pic>
        <p:nvPicPr>
          <p:cNvPr id="2050" name="Picture 2" descr="http://p0.so.qhimgs1.com/sdr/400__/t01956076a4fb53a9b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83225" y="1490122"/>
            <a:ext cx="3539210" cy="3539211"/>
          </a:xfrm>
          <a:prstGeom prst="ellipse">
            <a:avLst/>
          </a:prstGeom>
          <a:noFill/>
          <a:extLst>
            <a:ext uri="{909E8E84-426E-40DD-AFC4-6F175D3DCCD1}">
              <a14:hiddenFill xmlns:a14="http://schemas.microsoft.com/office/drawing/2010/main">
                <a:solidFill>
                  <a:srgbClr val="FFFFFF"/>
                </a:solidFill>
              </a14:hiddenFill>
            </a:ext>
          </a:extLst>
        </p:spPr>
      </p:pic>
      <p:pic>
        <p:nvPicPr>
          <p:cNvPr id="30" name="Picture 9" descr="7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54805" y="2711450"/>
            <a:ext cx="2474595"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17" name="组合 16"/>
          <p:cNvGrpSpPr/>
          <p:nvPr/>
        </p:nvGrpSpPr>
        <p:grpSpPr>
          <a:xfrm>
            <a:off x="983615" y="2466975"/>
            <a:ext cx="9723120" cy="3098800"/>
            <a:chOff x="3120" y="2936"/>
            <a:chExt cx="15312" cy="4880"/>
          </a:xfrm>
        </p:grpSpPr>
        <p:pic>
          <p:nvPicPr>
            <p:cNvPr id="6" name="图片 5" descr="图片102"/>
            <p:cNvPicPr>
              <a:picLocks noChangeAspect="1"/>
            </p:cNvPicPr>
            <p:nvPr/>
          </p:nvPicPr>
          <p:blipFill>
            <a:blip r:embed="rId2"/>
            <a:srcRect b="29076"/>
            <a:stretch>
              <a:fillRect/>
            </a:stretch>
          </p:blipFill>
          <p:spPr>
            <a:xfrm>
              <a:off x="3131" y="2936"/>
              <a:ext cx="6882" cy="4881"/>
            </a:xfrm>
            <a:prstGeom prst="rect">
              <a:avLst/>
            </a:prstGeom>
          </p:spPr>
        </p:pic>
        <p:sp>
          <p:nvSpPr>
            <p:cNvPr id="5" name="圆角矩形 4"/>
            <p:cNvSpPr/>
            <p:nvPr/>
          </p:nvSpPr>
          <p:spPr>
            <a:xfrm>
              <a:off x="3120" y="3343"/>
              <a:ext cx="15313" cy="1243"/>
            </a:xfrm>
            <a:prstGeom prst="roundRect">
              <a:avLst/>
            </a:prstGeom>
            <a:solidFill>
              <a:srgbClr val="F53C5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圆角矩形 9"/>
            <p:cNvSpPr/>
            <p:nvPr/>
          </p:nvSpPr>
          <p:spPr>
            <a:xfrm>
              <a:off x="4735" y="4957"/>
              <a:ext cx="11311" cy="1243"/>
            </a:xfrm>
            <a:prstGeom prst="roundRect">
              <a:avLst/>
            </a:prstGeom>
            <a:solidFill>
              <a:schemeClr val="accent4">
                <a:lumMod val="75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圆角矩形 12"/>
            <p:cNvSpPr/>
            <p:nvPr/>
          </p:nvSpPr>
          <p:spPr>
            <a:xfrm>
              <a:off x="6329" y="6551"/>
              <a:ext cx="7412" cy="1243"/>
            </a:xfrm>
            <a:prstGeom prst="roundRect">
              <a:avLst/>
            </a:prstGeom>
            <a:solidFill>
              <a:srgbClr val="00B0F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3286" y="3581"/>
              <a:ext cx="14762" cy="725"/>
            </a:xfrm>
            <a:prstGeom prst="rect">
              <a:avLst/>
            </a:prstGeom>
            <a:noFill/>
          </p:spPr>
          <p:txBody>
            <a:bodyPr wrap="none" rtlCol="0">
              <a:spAutoFit/>
            </a:bodyPr>
            <a:p>
              <a:pPr marL="441325" indent="-441325" algn="l" latinLnBrk="1">
                <a:lnSpc>
                  <a:spcPct val="1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以平行四边形的一条边为底，能画无数条高，这些高都相等。</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aseline="-250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框 14"/>
            <p:cNvSpPr txBox="1"/>
            <p:nvPr/>
          </p:nvSpPr>
          <p:spPr>
            <a:xfrm>
              <a:off x="5027" y="5206"/>
              <a:ext cx="10688" cy="725"/>
            </a:xfrm>
            <a:prstGeom prst="rect">
              <a:avLst/>
            </a:prstGeom>
            <a:noFill/>
          </p:spPr>
          <p:txBody>
            <a:bodyPr wrap="none" rtlCol="0">
              <a:spAutoFit/>
            </a:bodyPr>
            <a:p>
              <a:pPr marL="441325" indent="-441325" algn="l" latinLnBrk="1">
                <a:lnSpc>
                  <a:spcPct val="1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平行四边形有无数条高，所有的高都相等。</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6553" y="6781"/>
              <a:ext cx="6848" cy="725"/>
            </a:xfrm>
            <a:prstGeom prst="rect">
              <a:avLst/>
            </a:prstGeom>
            <a:noFill/>
          </p:spPr>
          <p:txBody>
            <a:bodyPr wrap="none" rtlCol="0">
              <a:spAutoFit/>
            </a:bodyPr>
            <a:p>
              <a:pPr marL="441325" indent="-441325" algn="l" latinLnBrk="1">
                <a:lnSpc>
                  <a:spcPct val="1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平行四边形只有两条高。</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8" name="组合 17"/>
          <p:cNvGrpSpPr/>
          <p:nvPr/>
        </p:nvGrpSpPr>
        <p:grpSpPr>
          <a:xfrm>
            <a:off x="387985" y="935355"/>
            <a:ext cx="2400300" cy="1353820"/>
            <a:chOff x="1197" y="1843"/>
            <a:chExt cx="3780" cy="2132"/>
          </a:xfrm>
        </p:grpSpPr>
        <p:pic>
          <p:nvPicPr>
            <p:cNvPr id="19" name="图片 18" descr="134e3eb3-d166-4751-bee8-82f2b5eb4a4c"/>
            <p:cNvPicPr>
              <a:picLocks noChangeAspect="1"/>
            </p:cNvPicPr>
            <p:nvPr/>
          </p:nvPicPr>
          <p:blipFill>
            <a:blip r:embed="rId3"/>
            <a:stretch>
              <a:fillRect/>
            </a:stretch>
          </p:blipFill>
          <p:spPr>
            <a:xfrm>
              <a:off x="1197" y="1843"/>
              <a:ext cx="3781" cy="2133"/>
            </a:xfrm>
            <a:prstGeom prst="rect">
              <a:avLst/>
            </a:prstGeom>
          </p:spPr>
        </p:pic>
        <p:sp>
          <p:nvSpPr>
            <p:cNvPr id="20" name="TextBox 1"/>
            <p:cNvSpPr txBox="1"/>
            <p:nvPr/>
          </p:nvSpPr>
          <p:spPr>
            <a:xfrm>
              <a:off x="2779" y="2642"/>
              <a:ext cx="1910" cy="841"/>
            </a:xfrm>
            <a:prstGeom prst="rect">
              <a:avLst/>
            </a:prstGeom>
            <a:noFill/>
          </p:spPr>
          <p:txBody>
            <a:bodyPr wrap="square" rtlCol="0">
              <a:spAutoFit/>
            </a:bodyPr>
            <a:p>
              <a:pPr>
                <a:lnSpc>
                  <a:spcPct val="120000"/>
                </a:lnSpc>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判</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断</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1" name="Rectangle 2"/>
          <p:cNvSpPr>
            <a:spLocks noChangeArrowheads="1"/>
          </p:cNvSpPr>
          <p:nvPr/>
        </p:nvSpPr>
        <p:spPr bwMode="auto">
          <a:xfrm>
            <a:off x="9730092" y="2755764"/>
            <a:ext cx="603995" cy="764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00000"/>
              </a:lnSpc>
              <a:spcBef>
                <a:spcPct val="0"/>
              </a:spcBef>
              <a:buFontTx/>
              <a:buNone/>
              <a:defRPr/>
            </a:pPr>
            <a:r>
              <a:rPr lang="zh-CN" altLang="en-US" sz="3200" b="1" dirty="0">
                <a:solidFill>
                  <a:schemeClr val="tx1"/>
                </a:solidFill>
                <a:latin typeface="微软雅黑" panose="020B0503020204020204" pitchFamily="34" charset="-122"/>
                <a:ea typeface="微软雅黑" panose="020B0503020204020204" pitchFamily="34" charset="-122"/>
              </a:rPr>
              <a:t>√</a:t>
            </a:r>
            <a:endParaRPr lang="zh-CN" altLang="en-US" sz="3200" b="1" dirty="0">
              <a:solidFill>
                <a:schemeClr val="tx1"/>
              </a:solidFill>
              <a:latin typeface="微软雅黑" panose="020B0503020204020204" pitchFamily="34" charset="-122"/>
              <a:ea typeface="微软雅黑" panose="020B0503020204020204" pitchFamily="34" charset="-122"/>
            </a:endParaRPr>
          </a:p>
        </p:txBody>
      </p:sp>
      <p:sp>
        <p:nvSpPr>
          <p:cNvPr id="22" name="Rectangle 2"/>
          <p:cNvSpPr>
            <a:spLocks noChangeArrowheads="1"/>
          </p:cNvSpPr>
          <p:nvPr/>
        </p:nvSpPr>
        <p:spPr bwMode="auto">
          <a:xfrm>
            <a:off x="6758784" y="4730450"/>
            <a:ext cx="603995" cy="764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20000"/>
              </a:lnSpc>
              <a:spcBef>
                <a:spcPct val="0"/>
              </a:spcBef>
              <a:buFontTx/>
              <a:buNone/>
              <a:defRPr/>
            </a:pPr>
            <a:r>
              <a:rPr lang="en-US" altLang="zh-CN" sz="3200" b="1" dirty="0">
                <a:solidFill>
                  <a:schemeClr val="tx1"/>
                </a:solidFill>
                <a:latin typeface="微软雅黑" panose="020B0503020204020204" pitchFamily="34" charset="-122"/>
                <a:ea typeface="微软雅黑" panose="020B0503020204020204" pitchFamily="34" charset="-122"/>
              </a:rPr>
              <a:t>×</a:t>
            </a:r>
            <a:endParaRPr lang="en-US" altLang="zh-CN" sz="3200" b="1" dirty="0">
              <a:solidFill>
                <a:schemeClr val="tx1"/>
              </a:solidFill>
              <a:latin typeface="微软雅黑" panose="020B0503020204020204" pitchFamily="34" charset="-122"/>
              <a:ea typeface="微软雅黑" panose="020B0503020204020204" pitchFamily="34" charset="-122"/>
            </a:endParaRPr>
          </a:p>
        </p:txBody>
      </p:sp>
      <p:sp>
        <p:nvSpPr>
          <p:cNvPr id="23" name="Rectangle 2"/>
          <p:cNvSpPr>
            <a:spLocks noChangeArrowheads="1"/>
          </p:cNvSpPr>
          <p:nvPr/>
        </p:nvSpPr>
        <p:spPr bwMode="auto">
          <a:xfrm>
            <a:off x="8220372" y="3746397"/>
            <a:ext cx="603995" cy="764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2800">
                <a:solidFill>
                  <a:srgbClr val="1C1C1C"/>
                </a:solidFill>
                <a:latin typeface="Arial" panose="020B0604020202020204" pitchFamily="34" charset="0"/>
                <a:ea typeface="楷体_GB2312"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20000"/>
              </a:lnSpc>
              <a:spcBef>
                <a:spcPct val="0"/>
              </a:spcBef>
              <a:buFontTx/>
              <a:buNone/>
              <a:defRPr/>
            </a:pPr>
            <a:r>
              <a:rPr lang="en-US" altLang="zh-CN" sz="3200" b="1" dirty="0">
                <a:solidFill>
                  <a:schemeClr val="tx1"/>
                </a:solidFill>
                <a:latin typeface="微软雅黑" panose="020B0503020204020204" pitchFamily="34" charset="-122"/>
                <a:ea typeface="微软雅黑" panose="020B0503020204020204" pitchFamily="34" charset="-122"/>
              </a:rPr>
              <a:t>×</a:t>
            </a:r>
            <a:endParaRPr lang="en-US" altLang="zh-CN" sz="3200" b="1" dirty="0">
              <a:solidFill>
                <a:schemeClr val="tx1"/>
              </a:solidFill>
              <a:latin typeface="微软雅黑" panose="020B0503020204020204" pitchFamily="34" charset="-122"/>
              <a:ea typeface="微软雅黑" panose="020B0503020204020204" pitchFamily="34" charset="-122"/>
            </a:endParaRPr>
          </a:p>
        </p:txBody>
      </p:sp>
      <p:sp>
        <p:nvSpPr>
          <p:cNvPr id="24" name="AutoShape 27"/>
          <p:cNvSpPr>
            <a:spLocks noChangeArrowheads="1"/>
          </p:cNvSpPr>
          <p:nvPr/>
        </p:nvSpPr>
        <p:spPr bwMode="auto">
          <a:xfrm>
            <a:off x="5013097" y="5737719"/>
            <a:ext cx="1745703" cy="562870"/>
          </a:xfrm>
          <a:prstGeom prst="wedgeRoundRectCallout">
            <a:avLst>
              <a:gd name="adj1" fmla="val -13866"/>
              <a:gd name="adj2" fmla="val -98259"/>
              <a:gd name="adj3" fmla="val 16667"/>
            </a:avLst>
          </a:prstGeom>
          <a:solidFill>
            <a:schemeClr val="accent4">
              <a:lumMod val="60000"/>
              <a:lumOff val="40000"/>
            </a:schemeClr>
          </a:solidFill>
          <a:ln w="34925">
            <a:solidFill>
              <a:srgbClr val="FF0000"/>
            </a:solidFill>
            <a:miter lim="800000"/>
          </a:ln>
        </p:spPr>
        <p:txBody>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algn="ctr" eaLnBrk="1" hangingPunct="1"/>
            <a:r>
              <a:rPr lang="zh-CN" altLang="en-US" sz="2400" b="0" dirty="0">
                <a:solidFill>
                  <a:schemeClr val="tx1"/>
                </a:solidFill>
                <a:latin typeface="微软雅黑" panose="020B0503020204020204" pitchFamily="34" charset="-122"/>
                <a:ea typeface="微软雅黑" panose="020B0503020204020204" pitchFamily="34" charset="-122"/>
              </a:rPr>
              <a:t>无数条高</a:t>
            </a:r>
            <a:endParaRPr lang="zh-CN" altLang="en-US" sz="2400" b="0" dirty="0">
              <a:solidFill>
                <a:schemeClr val="tx1"/>
              </a:solidFill>
              <a:latin typeface="微软雅黑" panose="020B0503020204020204" pitchFamily="34" charset="-122"/>
              <a:ea typeface="微软雅黑" panose="020B0503020204020204" pitchFamily="34" charset="-122"/>
            </a:endParaRPr>
          </a:p>
        </p:txBody>
      </p:sp>
      <p:sp>
        <p:nvSpPr>
          <p:cNvPr id="26" name="AutoShape 27"/>
          <p:cNvSpPr>
            <a:spLocks noChangeArrowheads="1"/>
          </p:cNvSpPr>
          <p:nvPr/>
        </p:nvSpPr>
        <p:spPr bwMode="auto">
          <a:xfrm>
            <a:off x="7727950" y="4539615"/>
            <a:ext cx="3462020" cy="527050"/>
          </a:xfrm>
          <a:prstGeom prst="wedgeRoundRectCallout">
            <a:avLst>
              <a:gd name="adj1" fmla="val -73862"/>
              <a:gd name="adj2" fmla="val -61566"/>
              <a:gd name="adj3" fmla="val 16667"/>
            </a:avLst>
          </a:prstGeom>
          <a:solidFill>
            <a:srgbClr val="92D050"/>
          </a:solidFill>
          <a:ln w="31750">
            <a:solidFill>
              <a:srgbClr val="FF0000"/>
            </a:solidFill>
            <a:miter lim="800000"/>
          </a:ln>
        </p:spPr>
        <p:txBody>
          <a:bodyPr/>
          <a:lstStyle>
            <a:lvl1pPr eaLnBrk="0" hangingPunct="0">
              <a:defRPr sz="2000" b="1">
                <a:solidFill>
                  <a:schemeClr val="tx1"/>
                </a:solidFill>
                <a:latin typeface="楷体_GB2312" pitchFamily="49" charset="-122"/>
                <a:ea typeface="楷体_GB2312" pitchFamily="49" charset="-122"/>
              </a:defRPr>
            </a:lvl1pPr>
            <a:lvl2pPr marL="742950" indent="-285750" eaLnBrk="0" hangingPunct="0">
              <a:defRPr sz="2000" b="1">
                <a:solidFill>
                  <a:schemeClr val="tx1"/>
                </a:solidFill>
                <a:latin typeface="楷体_GB2312" pitchFamily="49" charset="-122"/>
                <a:ea typeface="楷体_GB2312" pitchFamily="49" charset="-122"/>
              </a:defRPr>
            </a:lvl2pPr>
            <a:lvl3pPr marL="1143000" indent="-228600" eaLnBrk="0" hangingPunct="0">
              <a:defRPr sz="2000" b="1">
                <a:solidFill>
                  <a:schemeClr val="tx1"/>
                </a:solidFill>
                <a:latin typeface="楷体_GB2312" pitchFamily="49" charset="-122"/>
                <a:ea typeface="楷体_GB2312" pitchFamily="49" charset="-122"/>
              </a:defRPr>
            </a:lvl3pPr>
            <a:lvl4pPr marL="1600200" indent="-228600" eaLnBrk="0" hangingPunct="0">
              <a:defRPr sz="2000" b="1">
                <a:solidFill>
                  <a:schemeClr val="tx1"/>
                </a:solidFill>
                <a:latin typeface="楷体_GB2312" pitchFamily="49" charset="-122"/>
                <a:ea typeface="楷体_GB2312" pitchFamily="49" charset="-122"/>
              </a:defRPr>
            </a:lvl4pPr>
            <a:lvl5pPr marL="2057400" indent="-228600" eaLnBrk="0" hangingPunct="0">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algn="ctr">
              <a:lnSpc>
                <a:spcPts val="3000"/>
              </a:lnSpc>
            </a:pPr>
            <a:r>
              <a:rPr lang="zh-CN" altLang="en-US" sz="2400" b="0" dirty="0">
                <a:solidFill>
                  <a:schemeClr val="tx1"/>
                </a:solidFill>
                <a:latin typeface="微软雅黑" panose="020B0503020204020204" pitchFamily="34" charset="-122"/>
                <a:ea typeface="微软雅黑" panose="020B0503020204020204" pitchFamily="34" charset="-122"/>
              </a:rPr>
              <a:t>对边之间的高长度相等</a:t>
            </a:r>
            <a:endParaRPr lang="zh-CN" altLang="en-US" sz="2400" b="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ppt_w</p:attrName>
                                        </p:attrNameLst>
                                      </p:cBhvr>
                                      <p:tavLst>
                                        <p:tav tm="0" fmla="#ppt_w*sin(2.5*pi*$)">
                                          <p:val>
                                            <p:fltVal val="0"/>
                                          </p:val>
                                        </p:tav>
                                        <p:tav tm="100000">
                                          <p:val>
                                            <p:fltVal val="1"/>
                                          </p:val>
                                        </p:tav>
                                      </p:tavLst>
                                    </p:anim>
                                    <p:anim calcmode="lin" valueType="num">
                                      <p:cBhvr>
                                        <p:cTn id="9" dur="500" fill="hold"/>
                                        <p:tgtEl>
                                          <p:spTgt spid="21"/>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500"/>
                                        <p:tgtEl>
                                          <p:spTgt spid="23"/>
                                        </p:tgtEl>
                                      </p:cBhvr>
                                    </p:animEffect>
                                    <p:anim calcmode="lin" valueType="num">
                                      <p:cBhvr>
                                        <p:cTn id="15" dur="500" fill="hold"/>
                                        <p:tgtEl>
                                          <p:spTgt spid="23"/>
                                        </p:tgtEl>
                                        <p:attrNameLst>
                                          <p:attrName>ppt_w</p:attrName>
                                        </p:attrNameLst>
                                      </p:cBhvr>
                                      <p:tavLst>
                                        <p:tav tm="0" fmla="#ppt_w*sin(2.5*pi*$)">
                                          <p:val>
                                            <p:fltVal val="0"/>
                                          </p:val>
                                        </p:tav>
                                        <p:tav tm="100000">
                                          <p:val>
                                            <p:fltVal val="1"/>
                                          </p:val>
                                        </p:tav>
                                      </p:tavLst>
                                    </p:anim>
                                    <p:anim calcmode="lin" valueType="num">
                                      <p:cBhvr>
                                        <p:cTn id="16" dur="5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childTnLst>
                          </p:cTn>
                        </p:par>
                      </p:childTnLst>
                    </p:cTn>
                  </p:par>
                  <p:par>
                    <p:cTn id="22" fill="hold">
                      <p:stCondLst>
                        <p:cond delay="indefinite"/>
                      </p:stCondLst>
                      <p:childTnLst>
                        <p:par>
                          <p:cTn id="23" fill="hold">
                            <p:stCondLst>
                              <p:cond delay="0"/>
                            </p:stCondLst>
                            <p:childTnLst>
                              <p:par>
                                <p:cTn id="24" presetID="45"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anim calcmode="lin" valueType="num">
                                      <p:cBhvr>
                                        <p:cTn id="27" dur="500" fill="hold"/>
                                        <p:tgtEl>
                                          <p:spTgt spid="22"/>
                                        </p:tgtEl>
                                        <p:attrNameLst>
                                          <p:attrName>ppt_w</p:attrName>
                                        </p:attrNameLst>
                                      </p:cBhvr>
                                      <p:tavLst>
                                        <p:tav tm="0" fmla="#ppt_w*sin(2.5*pi*$)">
                                          <p:val>
                                            <p:fltVal val="0"/>
                                          </p:val>
                                        </p:tav>
                                        <p:tav tm="100000">
                                          <p:val>
                                            <p:fltVal val="1"/>
                                          </p:val>
                                        </p:tav>
                                      </p:tavLst>
                                    </p:anim>
                                    <p:anim calcmode="lin" valueType="num">
                                      <p:cBhvr>
                                        <p:cTn id="28" dur="500" fill="hold"/>
                                        <p:tgtEl>
                                          <p:spTgt spid="22"/>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up)">
                                      <p:cBhvr>
                                        <p:cTn id="3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bldLvl="0" animBg="1"/>
      <p:bldP spid="26"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pic>
        <p:nvPicPr>
          <p:cNvPr id="3" name="Picture 19" descr="7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36829" y="3342960"/>
            <a:ext cx="732155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
          <p:cNvSpPr>
            <a:spLocks noChangeArrowheads="1"/>
          </p:cNvSpPr>
          <p:nvPr/>
        </p:nvSpPr>
        <p:spPr bwMode="auto">
          <a:xfrm>
            <a:off x="1184275" y="1249680"/>
            <a:ext cx="5657850" cy="607695"/>
          </a:xfrm>
          <a:prstGeom prst="rect">
            <a:avLst/>
          </a:prstGeom>
          <a:noFill/>
          <a:ln>
            <a:noFill/>
          </a:ln>
        </p:spPr>
        <p:txBody>
          <a:bodyPr anchor="ctr"/>
          <a:lstStyle/>
          <a:p>
            <a:pPr eaLnBrk="1" hangingPunct="1">
              <a:lnSpc>
                <a:spcPct val="100000"/>
              </a:lnSpc>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在点子图上画出不同的平行四边形。</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a:cxnSpLocks noChangeShapeType="1"/>
          </p:cNvCxnSpPr>
          <p:nvPr/>
        </p:nvCxnSpPr>
        <p:spPr bwMode="auto">
          <a:xfrm>
            <a:off x="2944866" y="3796985"/>
            <a:ext cx="3175" cy="1397000"/>
          </a:xfrm>
          <a:prstGeom prst="line">
            <a:avLst/>
          </a:prstGeom>
          <a:noFill/>
          <a:ln w="28575">
            <a:solidFill>
              <a:schemeClr val="tx1"/>
            </a:solidFill>
            <a:prstDash val="dash"/>
            <a:round/>
          </a:ln>
          <a:extLst>
            <a:ext uri="{909E8E84-426E-40DD-AFC4-6F175D3DCCD1}">
              <a14:hiddenFill xmlns:a14="http://schemas.microsoft.com/office/drawing/2010/main">
                <a:noFill/>
              </a14:hiddenFill>
            </a:ext>
          </a:extLst>
        </p:spPr>
      </p:cxnSp>
      <p:cxnSp>
        <p:nvCxnSpPr>
          <p:cNvPr id="6" name="直接连接符 5"/>
          <p:cNvCxnSpPr>
            <a:cxnSpLocks noChangeShapeType="1"/>
          </p:cNvCxnSpPr>
          <p:nvPr/>
        </p:nvCxnSpPr>
        <p:spPr bwMode="auto">
          <a:xfrm>
            <a:off x="5908729" y="3474722"/>
            <a:ext cx="3175" cy="1693863"/>
          </a:xfrm>
          <a:prstGeom prst="line">
            <a:avLst/>
          </a:prstGeom>
          <a:noFill/>
          <a:ln w="28575">
            <a:solidFill>
              <a:schemeClr val="tx1"/>
            </a:solidFill>
            <a:prstDash val="dash"/>
            <a:round/>
          </a:ln>
          <a:extLst>
            <a:ext uri="{909E8E84-426E-40DD-AFC4-6F175D3DCCD1}">
              <a14:hiddenFill xmlns:a14="http://schemas.microsoft.com/office/drawing/2010/main">
                <a:noFill/>
              </a14:hiddenFill>
            </a:ext>
          </a:extLst>
        </p:spPr>
      </p:cxnSp>
      <p:cxnSp>
        <p:nvCxnSpPr>
          <p:cNvPr id="7" name="直接连接符 6"/>
          <p:cNvCxnSpPr>
            <a:cxnSpLocks noChangeShapeType="1"/>
          </p:cNvCxnSpPr>
          <p:nvPr/>
        </p:nvCxnSpPr>
        <p:spPr bwMode="auto">
          <a:xfrm>
            <a:off x="8543979" y="3796985"/>
            <a:ext cx="3175" cy="1033462"/>
          </a:xfrm>
          <a:prstGeom prst="line">
            <a:avLst/>
          </a:prstGeom>
          <a:noFill/>
          <a:ln w="28575">
            <a:solidFill>
              <a:schemeClr val="tx1"/>
            </a:solidFill>
            <a:prstDash val="dash"/>
            <a:round/>
          </a:ln>
          <a:extLst>
            <a:ext uri="{909E8E84-426E-40DD-AFC4-6F175D3DCCD1}">
              <a14:hiddenFill xmlns:a14="http://schemas.microsoft.com/office/drawing/2010/main">
                <a:noFill/>
              </a14:hiddenFill>
            </a:ext>
          </a:extLst>
        </p:spPr>
      </p:cxnSp>
      <p:sp>
        <p:nvSpPr>
          <p:cNvPr id="8" name="AutoShape 20"/>
          <p:cNvSpPr>
            <a:spLocks noChangeArrowheads="1"/>
          </p:cNvSpPr>
          <p:nvPr/>
        </p:nvSpPr>
        <p:spPr bwMode="auto">
          <a:xfrm flipH="1">
            <a:off x="7448604" y="3798572"/>
            <a:ext cx="1897062" cy="1047750"/>
          </a:xfrm>
          <a:prstGeom prst="parallelogram">
            <a:avLst>
              <a:gd name="adj" fmla="val 44058"/>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9" name="AutoShape 21"/>
          <p:cNvSpPr>
            <a:spLocks noChangeArrowheads="1"/>
          </p:cNvSpPr>
          <p:nvPr/>
        </p:nvSpPr>
        <p:spPr bwMode="auto">
          <a:xfrm>
            <a:off x="5061004" y="3454085"/>
            <a:ext cx="1436687" cy="1724025"/>
          </a:xfrm>
          <a:prstGeom prst="parallelogram">
            <a:avLst>
              <a:gd name="adj" fmla="val 34255"/>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0" name="AutoShape 22"/>
          <p:cNvSpPr>
            <a:spLocks noChangeArrowheads="1"/>
          </p:cNvSpPr>
          <p:nvPr/>
        </p:nvSpPr>
        <p:spPr bwMode="auto">
          <a:xfrm>
            <a:off x="2244779" y="3790635"/>
            <a:ext cx="1898650" cy="1390650"/>
          </a:xfrm>
          <a:prstGeom prst="parallelogram">
            <a:avLst>
              <a:gd name="adj" fmla="val 34132"/>
            </a:avLst>
          </a:prstGeom>
          <a:noFill/>
          <a:ln w="254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2400">
              <a:solidFill>
                <a:schemeClr val="tx1"/>
              </a:solidFill>
              <a:latin typeface="微软雅黑" panose="020B0503020204020204" pitchFamily="34" charset="-122"/>
              <a:ea typeface="微软雅黑" panose="020B0503020204020204" pitchFamily="34" charset="-122"/>
            </a:endParaRPr>
          </a:p>
        </p:txBody>
      </p:sp>
      <p:grpSp>
        <p:nvGrpSpPr>
          <p:cNvPr id="11" name="Group 27"/>
          <p:cNvGrpSpPr/>
          <p:nvPr/>
        </p:nvGrpSpPr>
        <p:grpSpPr bwMode="auto">
          <a:xfrm>
            <a:off x="8529691" y="4711385"/>
            <a:ext cx="146050" cy="146050"/>
            <a:chOff x="1066" y="2114"/>
            <a:chExt cx="68" cy="68"/>
          </a:xfrm>
        </p:grpSpPr>
        <p:sp>
          <p:nvSpPr>
            <p:cNvPr id="12" name="Line 28"/>
            <p:cNvSpPr>
              <a:spLocks noChangeShapeType="1"/>
            </p:cNvSpPr>
            <p:nvPr/>
          </p:nvSpPr>
          <p:spPr bwMode="auto">
            <a:xfrm>
              <a:off x="1066" y="2115"/>
              <a:ext cx="68" cy="0"/>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13" name="Line 29"/>
            <p:cNvSpPr>
              <a:spLocks noChangeShapeType="1"/>
            </p:cNvSpPr>
            <p:nvPr/>
          </p:nvSpPr>
          <p:spPr bwMode="auto">
            <a:xfrm>
              <a:off x="1131" y="2114"/>
              <a:ext cx="0" cy="68"/>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b="1"/>
            </a:p>
          </p:txBody>
        </p:sp>
      </p:grpSp>
      <p:sp>
        <p:nvSpPr>
          <p:cNvPr id="15" name="AutoShape 27"/>
          <p:cNvSpPr>
            <a:spLocks noChangeArrowheads="1"/>
          </p:cNvSpPr>
          <p:nvPr/>
        </p:nvSpPr>
        <p:spPr bwMode="auto">
          <a:xfrm>
            <a:off x="7448550" y="1249680"/>
            <a:ext cx="2914015" cy="1335405"/>
          </a:xfrm>
          <a:prstGeom prst="wedgeRoundRectCallout">
            <a:avLst>
              <a:gd name="adj1" fmla="val 62028"/>
              <a:gd name="adj2" fmla="val 29457"/>
              <a:gd name="adj3" fmla="val 16667"/>
            </a:avLst>
          </a:prstGeom>
          <a:solidFill>
            <a:srgbClr val="FFFFFF"/>
          </a:solidFill>
          <a:ln w="19050">
            <a:solidFill>
              <a:schemeClr val="accent1">
                <a:lumMod val="75000"/>
              </a:schemeClr>
            </a:solidFill>
            <a:miter lim="800000"/>
          </a:ln>
          <a:effectLst>
            <a:outerShdw blurRad="114300" dist="114300" dir="18900000" algn="bl" rotWithShape="0">
              <a:prstClr val="black">
                <a:alpha val="40000"/>
              </a:prstClr>
            </a:outerShdw>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lnSpc>
                <a:spcPct val="150000"/>
              </a:lnSpc>
            </a:pPr>
            <a:r>
              <a:rPr lang="zh-CN" altLang="en-US" sz="2400" dirty="0">
                <a:solidFill>
                  <a:schemeClr val="tx1"/>
                </a:solidFill>
                <a:latin typeface="微软雅黑" panose="020B0503020204020204" pitchFamily="34" charset="-122"/>
                <a:ea typeface="微软雅黑" panose="020B0503020204020204" pitchFamily="34" charset="-122"/>
              </a:rPr>
              <a:t>分别画出它们的高并量出来。</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7" name="矩形 30"/>
          <p:cNvSpPr>
            <a:spLocks noChangeArrowheads="1"/>
          </p:cNvSpPr>
          <p:nvPr/>
        </p:nvSpPr>
        <p:spPr bwMode="auto">
          <a:xfrm>
            <a:off x="2872636" y="4206793"/>
            <a:ext cx="609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defRPr/>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8" name="矩形 30"/>
          <p:cNvSpPr>
            <a:spLocks noChangeArrowheads="1"/>
          </p:cNvSpPr>
          <p:nvPr/>
        </p:nvSpPr>
        <p:spPr bwMode="auto">
          <a:xfrm>
            <a:off x="5485661" y="4140118"/>
            <a:ext cx="609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defRPr/>
            </a:pPr>
            <a:r>
              <a:rPr lang="en-US" altLang="zh-CN" sz="2400" dirty="0">
                <a:solidFill>
                  <a:schemeClr val="tx1"/>
                </a:solidFill>
                <a:latin typeface="微软雅黑" panose="020B0503020204020204" pitchFamily="34" charset="-122"/>
                <a:ea typeface="微软雅黑" panose="020B0503020204020204" pitchFamily="34" charset="-122"/>
              </a:rPr>
              <a:t>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9" name="矩形 30"/>
          <p:cNvSpPr>
            <a:spLocks noChangeArrowheads="1"/>
          </p:cNvSpPr>
          <p:nvPr/>
        </p:nvSpPr>
        <p:spPr bwMode="auto">
          <a:xfrm>
            <a:off x="8108383" y="4060043"/>
            <a:ext cx="609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defRPr/>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21" name="Group 27"/>
          <p:cNvGrpSpPr/>
          <p:nvPr/>
        </p:nvGrpSpPr>
        <p:grpSpPr bwMode="auto">
          <a:xfrm flipH="1">
            <a:off x="5744845" y="5006340"/>
            <a:ext cx="163681" cy="146050"/>
            <a:chOff x="1106" y="2114"/>
            <a:chExt cx="28" cy="68"/>
          </a:xfrm>
        </p:grpSpPr>
        <p:sp>
          <p:nvSpPr>
            <p:cNvPr id="22" name="Line 28"/>
            <p:cNvSpPr>
              <a:spLocks noChangeShapeType="1"/>
            </p:cNvSpPr>
            <p:nvPr/>
          </p:nvSpPr>
          <p:spPr bwMode="auto">
            <a:xfrm flipV="1">
              <a:off x="1106" y="2114"/>
              <a:ext cx="28" cy="1"/>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p>
              <a:endParaRPr lang="zh-CN" altLang="en-US" b="1"/>
            </a:p>
          </p:txBody>
        </p:sp>
        <p:sp>
          <p:nvSpPr>
            <p:cNvPr id="23" name="Line 29"/>
            <p:cNvSpPr>
              <a:spLocks noChangeShapeType="1"/>
            </p:cNvSpPr>
            <p:nvPr/>
          </p:nvSpPr>
          <p:spPr bwMode="auto">
            <a:xfrm>
              <a:off x="1131" y="2114"/>
              <a:ext cx="0" cy="68"/>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p>
              <a:endParaRPr lang="zh-CN" altLang="en-US" b="1"/>
            </a:p>
          </p:txBody>
        </p:sp>
      </p:grpSp>
      <p:grpSp>
        <p:nvGrpSpPr>
          <p:cNvPr id="24" name="Group 27"/>
          <p:cNvGrpSpPr/>
          <p:nvPr/>
        </p:nvGrpSpPr>
        <p:grpSpPr bwMode="auto">
          <a:xfrm>
            <a:off x="2956931" y="5006025"/>
            <a:ext cx="146050" cy="146050"/>
            <a:chOff x="1066" y="2114"/>
            <a:chExt cx="68" cy="68"/>
          </a:xfrm>
        </p:grpSpPr>
        <p:sp>
          <p:nvSpPr>
            <p:cNvPr id="25" name="Line 28"/>
            <p:cNvSpPr>
              <a:spLocks noChangeShapeType="1"/>
            </p:cNvSpPr>
            <p:nvPr/>
          </p:nvSpPr>
          <p:spPr bwMode="auto">
            <a:xfrm>
              <a:off x="1066" y="2115"/>
              <a:ext cx="68" cy="0"/>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26" name="Line 29"/>
            <p:cNvSpPr>
              <a:spLocks noChangeShapeType="1"/>
            </p:cNvSpPr>
            <p:nvPr/>
          </p:nvSpPr>
          <p:spPr bwMode="auto">
            <a:xfrm>
              <a:off x="1131" y="2114"/>
              <a:ext cx="0" cy="68"/>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b="1"/>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par>
                          <p:cTn id="26" fill="hold">
                            <p:stCondLst>
                              <p:cond delay="500"/>
                            </p:stCondLst>
                            <p:childTnLst>
                              <p:par>
                                <p:cTn id="27" presetID="1" presetClass="entr" presetSubtype="0"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childTnLst>
                          </p:cTn>
                        </p:par>
                        <p:par>
                          <p:cTn id="29" fill="hold">
                            <p:stCondLst>
                              <p:cond delay="500"/>
                            </p:stCondLst>
                            <p:childTnLst>
                              <p:par>
                                <p:cTn id="30" presetID="22" presetClass="entr" presetSubtype="1"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up)">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up)">
                                      <p:cBhvr>
                                        <p:cTn id="37" dur="500"/>
                                        <p:tgtEl>
                                          <p:spTgt spid="6"/>
                                        </p:tgtEl>
                                      </p:cBhvr>
                                    </p:animEffect>
                                  </p:childTnLst>
                                </p:cTn>
                              </p:par>
                            </p:childTnLst>
                          </p:cTn>
                        </p:par>
                        <p:par>
                          <p:cTn id="38" fill="hold">
                            <p:stCondLst>
                              <p:cond delay="500"/>
                            </p:stCondLst>
                            <p:childTnLst>
                              <p:par>
                                <p:cTn id="39" presetID="1" presetClass="entr" presetSubtype="0"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childTnLst>
                          </p:cTn>
                        </p:par>
                        <p:par>
                          <p:cTn id="41" fill="hold">
                            <p:stCondLst>
                              <p:cond delay="500"/>
                            </p:stCondLst>
                            <p:childTnLst>
                              <p:par>
                                <p:cTn id="42" presetID="22" presetClass="entr" presetSubtype="1"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up)">
                                      <p:cBhvr>
                                        <p:cTn id="44" dur="500"/>
                                        <p:tgtEl>
                                          <p:spTgt spid="18"/>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nodeType="click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up)">
                                      <p:cBhvr>
                                        <p:cTn id="49" dur="500"/>
                                        <p:tgtEl>
                                          <p:spTgt spid="7"/>
                                        </p:tgtEl>
                                      </p:cBhvr>
                                    </p:animEffect>
                                  </p:childTnLst>
                                </p:cTn>
                              </p:par>
                            </p:childTnLst>
                          </p:cTn>
                        </p:par>
                        <p:par>
                          <p:cTn id="50" fill="hold">
                            <p:stCondLst>
                              <p:cond delay="500"/>
                            </p:stCondLst>
                            <p:childTnLst>
                              <p:par>
                                <p:cTn id="51" presetID="1" presetClass="entr" presetSubtype="0" fill="hold" nodeType="afterEffect">
                                  <p:stCondLst>
                                    <p:cond delay="0"/>
                                  </p:stCondLst>
                                  <p:childTnLst>
                                    <p:set>
                                      <p:cBhvr>
                                        <p:cTn id="52" dur="1" fill="hold">
                                          <p:stCondLst>
                                            <p:cond delay="0"/>
                                          </p:stCondLst>
                                        </p:cTn>
                                        <p:tgtEl>
                                          <p:spTgt spid="11"/>
                                        </p:tgtEl>
                                        <p:attrNameLst>
                                          <p:attrName>style.visibility</p:attrName>
                                        </p:attrNameLst>
                                      </p:cBhvr>
                                      <p:to>
                                        <p:strVal val="visible"/>
                                      </p:to>
                                    </p:set>
                                  </p:childTnLst>
                                </p:cTn>
                              </p:par>
                            </p:childTnLst>
                          </p:cTn>
                        </p:par>
                        <p:par>
                          <p:cTn id="53" fill="hold">
                            <p:stCondLst>
                              <p:cond delay="500"/>
                            </p:stCondLst>
                            <p:childTnLst>
                              <p:par>
                                <p:cTn id="54" presetID="22" presetClass="entr" presetSubtype="1"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up)">
                                      <p:cBhvr>
                                        <p:cTn id="5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7" grpId="0"/>
      <p:bldP spid="18"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grpSp>
        <p:nvGrpSpPr>
          <p:cNvPr id="10" name="组合 9"/>
          <p:cNvGrpSpPr/>
          <p:nvPr/>
        </p:nvGrpSpPr>
        <p:grpSpPr>
          <a:xfrm>
            <a:off x="2720975" y="1942465"/>
            <a:ext cx="6749415" cy="788670"/>
            <a:chOff x="4173" y="8549"/>
            <a:chExt cx="10629" cy="1242"/>
          </a:xfrm>
        </p:grpSpPr>
        <p:sp>
          <p:nvSpPr>
            <p:cNvPr id="9" name="圆角矩形 8"/>
            <p:cNvSpPr/>
            <p:nvPr/>
          </p:nvSpPr>
          <p:spPr>
            <a:xfrm>
              <a:off x="4173" y="8549"/>
              <a:ext cx="10413" cy="1243"/>
            </a:xfrm>
            <a:prstGeom prst="roundRect">
              <a:avLst/>
            </a:prstGeom>
            <a:solidFill>
              <a:srgbClr val="00B0F0"/>
            </a:solidFill>
            <a:ln w="38100">
              <a:solidFill>
                <a:srgbClr val="FF0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4434" y="8808"/>
              <a:ext cx="10368" cy="725"/>
            </a:xfrm>
            <a:prstGeom prst="rect">
              <a:avLst/>
            </a:prstGeom>
            <a:noFill/>
          </p:spPr>
          <p:txBody>
            <a:bodyPr wrap="none" rtlCol="0" anchor="t">
              <a:spAutoFit/>
            </a:bodyPr>
            <a:p>
              <a:pPr>
                <a:lnSpc>
                  <a:spcPct val="10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两组对边分别平行的四边形，叫做平行四边形。</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3" name="组合 2"/>
          <p:cNvGrpSpPr/>
          <p:nvPr/>
        </p:nvGrpSpPr>
        <p:grpSpPr>
          <a:xfrm>
            <a:off x="3955415" y="3569970"/>
            <a:ext cx="3938270" cy="789305"/>
            <a:chOff x="4281" y="8549"/>
            <a:chExt cx="6202" cy="1243"/>
          </a:xfrm>
        </p:grpSpPr>
        <p:sp>
          <p:nvSpPr>
            <p:cNvPr id="4" name="圆角矩形 3"/>
            <p:cNvSpPr/>
            <p:nvPr/>
          </p:nvSpPr>
          <p:spPr>
            <a:xfrm>
              <a:off x="4281" y="8549"/>
              <a:ext cx="6202" cy="1243"/>
            </a:xfrm>
            <a:prstGeom prst="roundRect">
              <a:avLst/>
            </a:prstGeom>
            <a:solidFill>
              <a:srgbClr val="92D050"/>
            </a:solidFill>
            <a:ln w="38100">
              <a:solidFill>
                <a:srgbClr val="FF0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4434" y="8808"/>
              <a:ext cx="6048" cy="725"/>
            </a:xfrm>
            <a:prstGeom prst="rect">
              <a:avLst/>
            </a:prstGeom>
            <a:noFill/>
          </p:spPr>
          <p:txBody>
            <a:bodyPr wrap="none" rtlCol="0" anchor="t">
              <a:spAutoFit/>
            </a:bodyPr>
            <a:p>
              <a:pPr>
                <a:lnSpc>
                  <a:spcPct val="10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平行四边形具有不稳定性。</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pic>
        <p:nvPicPr>
          <p:cNvPr id="6" name="图片 5" descr="图片220"/>
          <p:cNvPicPr>
            <a:picLocks noChangeAspect="1"/>
          </p:cNvPicPr>
          <p:nvPr>
            <p:custDataLst>
              <p:tags r:id="rId2"/>
            </p:custDataLst>
          </p:nvPr>
        </p:nvPicPr>
        <p:blipFill>
          <a:blip r:embed="rId3"/>
          <a:stretch>
            <a:fillRect/>
          </a:stretch>
        </p:blipFill>
        <p:spPr>
          <a:xfrm>
            <a:off x="131445" y="3873500"/>
            <a:ext cx="3253740" cy="32537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up)">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sp>
        <p:nvSpPr>
          <p:cNvPr id="3" name="Rectangle 2"/>
          <p:cNvSpPr>
            <a:spLocks noChangeArrowheads="1"/>
          </p:cNvSpPr>
          <p:nvPr/>
        </p:nvSpPr>
        <p:spPr bwMode="auto">
          <a:xfrm>
            <a:off x="1583531" y="1056544"/>
            <a:ext cx="5976938"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defRPr/>
            </a:pPr>
            <a:endParaRPr lang="zh-CN" altLang="en-US" sz="2400" dirty="0">
              <a:solidFill>
                <a:schemeClr val="tx1"/>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5" name="任意多边形 6"/>
          <p:cNvSpPr>
            <a:spLocks noChangeArrowheads="1"/>
          </p:cNvSpPr>
          <p:nvPr/>
        </p:nvSpPr>
        <p:spPr bwMode="auto">
          <a:xfrm>
            <a:off x="857885" y="3054350"/>
            <a:ext cx="2007870" cy="1874520"/>
          </a:xfrm>
          <a:custGeom>
            <a:avLst/>
            <a:gdLst>
              <a:gd name="T0" fmla="*/ 0 w 1637071"/>
              <a:gd name="T1" fmla="*/ 0 h 914400"/>
              <a:gd name="T2" fmla="*/ 0 w 1637071"/>
              <a:gd name="T3" fmla="*/ 0 h 914400"/>
              <a:gd name="T4" fmla="*/ 0 w 1637071"/>
              <a:gd name="T5" fmla="*/ 0 h 914400"/>
              <a:gd name="T6" fmla="*/ 0 w 1637071"/>
              <a:gd name="T7" fmla="*/ 0 h 9144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37071" h="914400">
                <a:moveTo>
                  <a:pt x="457200" y="0"/>
                </a:moveTo>
                <a:lnTo>
                  <a:pt x="0" y="914400"/>
                </a:lnTo>
                <a:lnTo>
                  <a:pt x="1637071" y="294968"/>
                </a:lnTo>
                <a:lnTo>
                  <a:pt x="457200" y="0"/>
                </a:lnTo>
                <a:close/>
              </a:path>
            </a:pathLst>
          </a:cu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sz="2400">
              <a:solidFill>
                <a:schemeClr val="tx1"/>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6" name="任意多边形 14"/>
          <p:cNvSpPr>
            <a:spLocks noChangeArrowheads="1"/>
          </p:cNvSpPr>
          <p:nvPr/>
        </p:nvSpPr>
        <p:spPr bwMode="auto">
          <a:xfrm>
            <a:off x="9549765" y="3054350"/>
            <a:ext cx="1708785" cy="2279650"/>
          </a:xfrm>
          <a:custGeom>
            <a:avLst/>
            <a:gdLst>
              <a:gd name="T0" fmla="*/ 0 w 1179871"/>
              <a:gd name="T1" fmla="*/ 0 h 1474838"/>
              <a:gd name="T2" fmla="*/ 0 w 1179871"/>
              <a:gd name="T3" fmla="*/ 0 h 1474838"/>
              <a:gd name="T4" fmla="*/ 0 w 1179871"/>
              <a:gd name="T5" fmla="*/ 0 h 1474838"/>
              <a:gd name="T6" fmla="*/ 0 w 1179871"/>
              <a:gd name="T7" fmla="*/ 0 h 1474838"/>
              <a:gd name="T8" fmla="*/ 0 w 1179871"/>
              <a:gd name="T9" fmla="*/ 0 h 14748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79871" h="1474838">
                <a:moveTo>
                  <a:pt x="132735" y="0"/>
                </a:moveTo>
                <a:lnTo>
                  <a:pt x="457200" y="752167"/>
                </a:lnTo>
                <a:lnTo>
                  <a:pt x="1179871" y="545690"/>
                </a:lnTo>
                <a:lnTo>
                  <a:pt x="0" y="1474838"/>
                </a:lnTo>
                <a:lnTo>
                  <a:pt x="132735" y="0"/>
                </a:lnTo>
                <a:close/>
              </a:path>
            </a:pathLst>
          </a:cu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sz="2400">
              <a:solidFill>
                <a:schemeClr val="tx1"/>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7" name="任意多边形 16"/>
          <p:cNvSpPr>
            <a:spLocks noChangeArrowheads="1"/>
          </p:cNvSpPr>
          <p:nvPr/>
        </p:nvSpPr>
        <p:spPr bwMode="auto">
          <a:xfrm>
            <a:off x="3701415" y="4497705"/>
            <a:ext cx="1741170" cy="1643380"/>
          </a:xfrm>
          <a:custGeom>
            <a:avLst/>
            <a:gdLst>
              <a:gd name="T0" fmla="*/ 0 w 1327355"/>
              <a:gd name="T1" fmla="*/ 0 h 737419"/>
              <a:gd name="T2" fmla="*/ 0 w 1327355"/>
              <a:gd name="T3" fmla="*/ 0 h 737419"/>
              <a:gd name="T4" fmla="*/ 1 w 1327355"/>
              <a:gd name="T5" fmla="*/ 0 h 737419"/>
              <a:gd name="T6" fmla="*/ 0 w 1327355"/>
              <a:gd name="T7" fmla="*/ 0 h 737419"/>
              <a:gd name="T8" fmla="*/ 0 w 1327355"/>
              <a:gd name="T9" fmla="*/ 0 h 7374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7355" h="737419">
                <a:moveTo>
                  <a:pt x="0" y="545690"/>
                </a:moveTo>
                <a:lnTo>
                  <a:pt x="353961" y="0"/>
                </a:lnTo>
                <a:lnTo>
                  <a:pt x="1327355" y="176981"/>
                </a:lnTo>
                <a:lnTo>
                  <a:pt x="678426" y="737419"/>
                </a:lnTo>
                <a:lnTo>
                  <a:pt x="0" y="545690"/>
                </a:lnTo>
                <a:close/>
              </a:path>
            </a:pathLst>
          </a:cu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sz="2400">
              <a:solidFill>
                <a:schemeClr val="tx1"/>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8" name="任意多边形 17"/>
          <p:cNvSpPr>
            <a:spLocks noChangeArrowheads="1"/>
          </p:cNvSpPr>
          <p:nvPr/>
        </p:nvSpPr>
        <p:spPr bwMode="auto">
          <a:xfrm>
            <a:off x="3701415" y="2533650"/>
            <a:ext cx="2125980" cy="1062990"/>
          </a:xfrm>
          <a:custGeom>
            <a:avLst/>
            <a:gdLst>
              <a:gd name="T0" fmla="*/ 0 w 1371600"/>
              <a:gd name="T1" fmla="*/ 0 h 707923"/>
              <a:gd name="T2" fmla="*/ 0 w 1371600"/>
              <a:gd name="T3" fmla="*/ 0 h 707923"/>
              <a:gd name="T4" fmla="*/ 1 w 1371600"/>
              <a:gd name="T5" fmla="*/ 0 h 707923"/>
              <a:gd name="T6" fmla="*/ 0 w 1371600"/>
              <a:gd name="T7" fmla="*/ 0 h 707923"/>
              <a:gd name="T8" fmla="*/ 0 w 1371600"/>
              <a:gd name="T9" fmla="*/ 0 h 7079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71600" h="707923">
                <a:moveTo>
                  <a:pt x="176981" y="0"/>
                </a:moveTo>
                <a:lnTo>
                  <a:pt x="973393" y="0"/>
                </a:lnTo>
                <a:lnTo>
                  <a:pt x="1371600" y="707923"/>
                </a:lnTo>
                <a:lnTo>
                  <a:pt x="0" y="707923"/>
                </a:lnTo>
                <a:lnTo>
                  <a:pt x="176981" y="0"/>
                </a:lnTo>
                <a:close/>
              </a:path>
            </a:pathLst>
          </a:cu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sz="2400">
              <a:solidFill>
                <a:schemeClr val="tx1"/>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9" name="平行四边形 18"/>
          <p:cNvSpPr>
            <a:spLocks noChangeArrowheads="1"/>
          </p:cNvSpPr>
          <p:nvPr/>
        </p:nvSpPr>
        <p:spPr bwMode="auto">
          <a:xfrm>
            <a:off x="5827395" y="3754755"/>
            <a:ext cx="2701925" cy="1334135"/>
          </a:xfrm>
          <a:prstGeom prst="parallelogram">
            <a:avLst>
              <a:gd name="adj" fmla="val 50063"/>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2400">
              <a:solidFill>
                <a:schemeClr val="tx1"/>
              </a:solidFill>
              <a:latin typeface="微软雅黑" panose="020B0503020204020204" pitchFamily="34" charset="-122"/>
              <a:ea typeface="微软雅黑" panose="020B0503020204020204" pitchFamily="34" charset="-122"/>
              <a:sym typeface="汉仪君黑-45简" panose="020B0604020202020204" charset="-122"/>
            </a:endParaRPr>
          </a:p>
        </p:txBody>
      </p:sp>
      <p:grpSp>
        <p:nvGrpSpPr>
          <p:cNvPr id="17" name="组合 16"/>
          <p:cNvGrpSpPr/>
          <p:nvPr/>
        </p:nvGrpSpPr>
        <p:grpSpPr>
          <a:xfrm>
            <a:off x="2810510" y="945515"/>
            <a:ext cx="3522980" cy="943610"/>
            <a:chOff x="4426" y="1489"/>
            <a:chExt cx="5548" cy="1486"/>
          </a:xfrm>
        </p:grpSpPr>
        <p:pic>
          <p:nvPicPr>
            <p:cNvPr id="15" name="图片 14" descr="ea2b6ef3-3ed7-4fee-9424-b6ad66825633"/>
            <p:cNvPicPr>
              <a:picLocks noChangeAspect="1"/>
            </p:cNvPicPr>
            <p:nvPr/>
          </p:nvPicPr>
          <p:blipFill>
            <a:blip r:embed="rId2"/>
            <a:stretch>
              <a:fillRect/>
            </a:stretch>
          </p:blipFill>
          <p:spPr>
            <a:xfrm>
              <a:off x="4426" y="1489"/>
              <a:ext cx="5548" cy="1486"/>
            </a:xfrm>
            <a:prstGeom prst="rect">
              <a:avLst/>
            </a:prstGeom>
          </p:spPr>
        </p:pic>
        <p:sp>
          <p:nvSpPr>
            <p:cNvPr id="11" name="文本框 10"/>
            <p:cNvSpPr txBox="1"/>
            <p:nvPr/>
          </p:nvSpPr>
          <p:spPr>
            <a:xfrm>
              <a:off x="5376" y="1846"/>
              <a:ext cx="3648" cy="725"/>
            </a:xfrm>
            <a:prstGeom prst="rect">
              <a:avLst/>
            </a:prstGeom>
            <a:noFill/>
          </p:spPr>
          <p:txBody>
            <a:bodyPr wrap="none" rtlCol="0">
              <a:spAutoFit/>
            </a:bodyPr>
            <a:p>
              <a:pPr algn="l" eaLnBrk="1" hangingPunct="1"/>
              <a:r>
                <a:rPr lang="zh-CN" altLang="en-US" sz="2400">
                  <a:latin typeface="微软雅黑" panose="020B0503020204020204" pitchFamily="34" charset="-122"/>
                  <a:ea typeface="微软雅黑" panose="020B0503020204020204" pitchFamily="34" charset="-122"/>
                  <a:sym typeface="汉仪君黑-45简" panose="020B0604020202020204" charset="-122"/>
                </a:rPr>
                <a:t>找出平行四边形</a:t>
              </a:r>
              <a:endParaRPr lang="zh-CN" altLang="en-US" sz="2400">
                <a:solidFill>
                  <a:schemeClr val="tx1"/>
                </a:solidFill>
                <a:latin typeface="微软雅黑" panose="020B0503020204020204" pitchFamily="34" charset="-122"/>
                <a:ea typeface="微软雅黑" panose="020B0503020204020204" pitchFamily="34" charset="-122"/>
                <a:sym typeface="汉仪君黑-45简" panose="020B0604020202020204" charset="-122"/>
              </a:endParaRPr>
            </a:p>
          </p:txBody>
        </p:sp>
      </p:grpSp>
      <p:sp>
        <p:nvSpPr>
          <p:cNvPr id="18" name="平行四边形 18"/>
          <p:cNvSpPr>
            <a:spLocks noChangeArrowheads="1"/>
          </p:cNvSpPr>
          <p:nvPr/>
        </p:nvSpPr>
        <p:spPr bwMode="auto">
          <a:xfrm>
            <a:off x="5827395" y="3754755"/>
            <a:ext cx="2701925" cy="1334135"/>
          </a:xfrm>
          <a:prstGeom prst="parallelogram">
            <a:avLst>
              <a:gd name="adj" fmla="val 50063"/>
            </a:avLst>
          </a:prstGeom>
          <a:noFill/>
          <a:ln w="69850">
            <a:solidFill>
              <a:srgbClr val="FF0000"/>
            </a:solidFill>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2400">
              <a:solidFill>
                <a:schemeClr val="tx1"/>
              </a:solidFill>
              <a:latin typeface="微软雅黑" panose="020B0503020204020204" pitchFamily="34" charset="-122"/>
              <a:ea typeface="微软雅黑" panose="020B0503020204020204" pitchFamily="34" charset="-122"/>
              <a:sym typeface="汉仪君黑-45简" panose="020B0604020202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heel(1)">
                                      <p:cBhvr>
                                        <p:cTn id="12"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8"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5" name="组合 4"/>
          <p:cNvGrpSpPr/>
          <p:nvPr/>
        </p:nvGrpSpPr>
        <p:grpSpPr>
          <a:xfrm>
            <a:off x="2014855" y="661035"/>
            <a:ext cx="4499610" cy="1380490"/>
            <a:chOff x="3173" y="1041"/>
            <a:chExt cx="7086" cy="2174"/>
          </a:xfrm>
        </p:grpSpPr>
        <p:pic>
          <p:nvPicPr>
            <p:cNvPr id="4" name="图片 3" descr="图片208"/>
            <p:cNvPicPr>
              <a:picLocks noChangeAspect="1"/>
            </p:cNvPicPr>
            <p:nvPr/>
          </p:nvPicPr>
          <p:blipFill>
            <a:blip r:embed="rId2"/>
            <a:stretch>
              <a:fillRect/>
            </a:stretch>
          </p:blipFill>
          <p:spPr>
            <a:xfrm>
              <a:off x="3173" y="1041"/>
              <a:ext cx="7086" cy="2175"/>
            </a:xfrm>
            <a:prstGeom prst="rect">
              <a:avLst/>
            </a:prstGeom>
          </p:spPr>
        </p:pic>
        <p:sp>
          <p:nvSpPr>
            <p:cNvPr id="3" name="文本框 2"/>
            <p:cNvSpPr txBox="1"/>
            <p:nvPr/>
          </p:nvSpPr>
          <p:spPr>
            <a:xfrm>
              <a:off x="4259" y="1814"/>
              <a:ext cx="5490" cy="669"/>
            </a:xfrm>
            <a:prstGeom prst="rect">
              <a:avLst/>
            </a:prstGeom>
            <a:noFill/>
          </p:spPr>
          <p:txBody>
            <a:bodyPr wrap="square" rtlCol="0" anchor="t">
              <a:spAutoFit/>
            </a:bodyPr>
            <a:p>
              <a:pPr eaLnBrk="1" hangingPunct="1">
                <a:lnSpc>
                  <a:spcPts val="2600"/>
                </a:lnSpc>
                <a:spcBef>
                  <a:spcPct val="50000"/>
                </a:spcBef>
              </a:pPr>
              <a:r>
                <a:rPr lang="zh-CN" sz="2400" dirty="0">
                  <a:solidFill>
                    <a:schemeClr val="tx1"/>
                  </a:solidFill>
                  <a:latin typeface="微软雅黑" panose="020B0503020204020204" pitchFamily="34" charset="-122"/>
                  <a:ea typeface="微软雅黑" panose="020B0503020204020204" pitchFamily="34" charset="-122"/>
                  <a:sym typeface="+mn-ea"/>
                </a:rPr>
                <a:t>生活中的平行四边形</a:t>
              </a:r>
              <a:endParaRPr lang="zh-CN" sz="2400" dirty="0">
                <a:solidFill>
                  <a:schemeClr val="tx1"/>
                </a:solidFill>
                <a:latin typeface="微软雅黑" panose="020B0503020204020204" pitchFamily="34" charset="-122"/>
                <a:ea typeface="微软雅黑" panose="020B0503020204020204" pitchFamily="34" charset="-122"/>
                <a:sym typeface="+mn-ea"/>
              </a:endParaRPr>
            </a:p>
          </p:txBody>
        </p:sp>
      </p:grpSp>
      <p:pic>
        <p:nvPicPr>
          <p:cNvPr id="6" name="Picture 62" descr="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2455" y="2761615"/>
            <a:ext cx="3844925" cy="2491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6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84845" y="2419985"/>
            <a:ext cx="2908300" cy="2675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12" name="Picture 51" descr="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39030" y="3075940"/>
            <a:ext cx="2530475" cy="217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平行四边形 12"/>
          <p:cNvSpPr/>
          <p:nvPr/>
        </p:nvSpPr>
        <p:spPr>
          <a:xfrm rot="7260000">
            <a:off x="6038215" y="3709670"/>
            <a:ext cx="1422400" cy="871855"/>
          </a:xfrm>
          <a:prstGeom prst="parallelogram">
            <a:avLst>
              <a:gd name="adj" fmla="val 51800"/>
            </a:avLst>
          </a:prstGeom>
          <a:noFill/>
          <a:ln w="698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平行四边形 13"/>
          <p:cNvSpPr/>
          <p:nvPr/>
        </p:nvSpPr>
        <p:spPr>
          <a:xfrm rot="7260000">
            <a:off x="4937125" y="3728720"/>
            <a:ext cx="1422400" cy="871855"/>
          </a:xfrm>
          <a:prstGeom prst="parallelogram">
            <a:avLst>
              <a:gd name="adj" fmla="val 51800"/>
            </a:avLst>
          </a:prstGeom>
          <a:noFill/>
          <a:ln w="698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平行四边形 14"/>
          <p:cNvSpPr/>
          <p:nvPr/>
        </p:nvSpPr>
        <p:spPr>
          <a:xfrm rot="5400000">
            <a:off x="1432768" y="3163498"/>
            <a:ext cx="1224000" cy="1080000"/>
          </a:xfrm>
          <a:prstGeom prst="parallelogram">
            <a:avLst>
              <a:gd name="adj" fmla="val 51800"/>
            </a:avLst>
          </a:prstGeom>
          <a:noFill/>
          <a:ln w="698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平行四边形 15"/>
          <p:cNvSpPr/>
          <p:nvPr/>
        </p:nvSpPr>
        <p:spPr>
          <a:xfrm rot="5400000">
            <a:off x="2543383" y="3715948"/>
            <a:ext cx="1224000" cy="1080000"/>
          </a:xfrm>
          <a:prstGeom prst="parallelogram">
            <a:avLst>
              <a:gd name="adj" fmla="val 51800"/>
            </a:avLst>
          </a:prstGeom>
          <a:noFill/>
          <a:ln w="698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平行四边形 16"/>
          <p:cNvSpPr/>
          <p:nvPr/>
        </p:nvSpPr>
        <p:spPr>
          <a:xfrm rot="5400000" flipH="1">
            <a:off x="8603615" y="2279015"/>
            <a:ext cx="911860" cy="1314450"/>
          </a:xfrm>
          <a:prstGeom prst="parallelogram">
            <a:avLst>
              <a:gd name="adj" fmla="val 39902"/>
            </a:avLst>
          </a:prstGeom>
          <a:noFill/>
          <a:ln w="698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000" fill="hold">
                                          <p:stCondLst>
                                            <p:cond delay="0"/>
                                          </p:stCondLst>
                                        </p:cTn>
                                        <p:tgtEl>
                                          <p:spTgt spid="15"/>
                                        </p:tgtEl>
                                        <p:attrNameLst>
                                          <p:attrName>style.visibility</p:attrName>
                                        </p:attrNameLst>
                                      </p:cBhvr>
                                      <p:to>
                                        <p:strVal val="visible"/>
                                      </p:to>
                                    </p:set>
                                    <p:animEffect transition="in" filter="wheel(1)">
                                      <p:cBhvr>
                                        <p:cTn id="7" dur="1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000" fill="hold">
                                          <p:stCondLst>
                                            <p:cond delay="0"/>
                                          </p:stCondLst>
                                        </p:cTn>
                                        <p:tgtEl>
                                          <p:spTgt spid="16"/>
                                        </p:tgtEl>
                                        <p:attrNameLst>
                                          <p:attrName>style.visibility</p:attrName>
                                        </p:attrNameLst>
                                      </p:cBhvr>
                                      <p:to>
                                        <p:strVal val="visible"/>
                                      </p:to>
                                    </p:set>
                                    <p:animEffect transition="in" filter="wheel(1)">
                                      <p:cBhvr>
                                        <p:cTn id="12" dur="10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000" fill="hold">
                                          <p:stCondLst>
                                            <p:cond delay="0"/>
                                          </p:stCondLst>
                                        </p:cTn>
                                        <p:tgtEl>
                                          <p:spTgt spid="14"/>
                                        </p:tgtEl>
                                        <p:attrNameLst>
                                          <p:attrName>style.visibility</p:attrName>
                                        </p:attrNameLst>
                                      </p:cBhvr>
                                      <p:to>
                                        <p:strVal val="visible"/>
                                      </p:to>
                                    </p:set>
                                    <p:animEffect transition="in" filter="wheel(1)">
                                      <p:cBhvr>
                                        <p:cTn id="17" dur="10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000" fill="hold">
                                          <p:stCondLst>
                                            <p:cond delay="0"/>
                                          </p:stCondLst>
                                        </p:cTn>
                                        <p:tgtEl>
                                          <p:spTgt spid="13"/>
                                        </p:tgtEl>
                                        <p:attrNameLst>
                                          <p:attrName>style.visibility</p:attrName>
                                        </p:attrNameLst>
                                      </p:cBhvr>
                                      <p:to>
                                        <p:strVal val="visible"/>
                                      </p:to>
                                    </p:set>
                                    <p:animEffect transition="in" filter="wheel(1)">
                                      <p:cBhvr>
                                        <p:cTn id="22" dur="10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000" fill="hold">
                                          <p:stCondLst>
                                            <p:cond delay="0"/>
                                          </p:stCondLst>
                                        </p:cTn>
                                        <p:tgtEl>
                                          <p:spTgt spid="17"/>
                                        </p:tgtEl>
                                        <p:attrNameLst>
                                          <p:attrName>style.visibility</p:attrName>
                                        </p:attrNameLst>
                                      </p:cBhvr>
                                      <p:to>
                                        <p:strVal val="visible"/>
                                      </p:to>
                                    </p:set>
                                    <p:animEffect transition="in" filter="wheel(1)">
                                      <p:cBhvr>
                                        <p:cTn id="2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bldLvl="0" animBg="1"/>
      <p:bldP spid="15" grpId="0" bldLvl="0" animBg="1"/>
      <p:bldP spid="16" grpId="0" bldLvl="0" animBg="1"/>
      <p:bldP spid="17"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3" name="平行四边形的特点动画视频">
            <a:hlinkClick r:id="" action="ppaction://media"/>
          </p:cNvPr>
          <p:cNvPicPr/>
          <p:nvPr>
            <a:videoFile r:link="rId2"/>
            <p:extLst>
              <p:ext uri="{DAA4B4D4-6D71-4841-9C94-3DE7FCFB9230}">
                <p14:media xmlns:p14="http://schemas.microsoft.com/office/powerpoint/2010/main" r:embed="rId3"/>
              </p:ext>
            </p:extLst>
            <p:custDataLst>
              <p:tags r:id="rId4"/>
            </p:custDataLst>
          </p:nvPr>
        </p:nvPicPr>
        <p:blipFill>
          <a:blip r:embed="rId5"/>
          <a:stretch>
            <a:fillRect/>
          </a:stretch>
        </p:blipFill>
        <p:spPr>
          <a:xfrm>
            <a:off x="0" y="0"/>
            <a:ext cx="12192000" cy="685800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3"/>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5" name="组合 4"/>
          <p:cNvGrpSpPr/>
          <p:nvPr/>
        </p:nvGrpSpPr>
        <p:grpSpPr>
          <a:xfrm>
            <a:off x="3741420" y="499110"/>
            <a:ext cx="4084320" cy="1174750"/>
            <a:chOff x="3317" y="1278"/>
            <a:chExt cx="6432" cy="1850"/>
          </a:xfrm>
        </p:grpSpPr>
        <p:pic>
          <p:nvPicPr>
            <p:cNvPr id="6" name="图片 5" descr="图片254"/>
            <p:cNvPicPr>
              <a:picLocks noChangeAspect="1"/>
            </p:cNvPicPr>
            <p:nvPr/>
          </p:nvPicPr>
          <p:blipFill>
            <a:blip r:embed="rId2"/>
            <a:stretch>
              <a:fillRect/>
            </a:stretch>
          </p:blipFill>
          <p:spPr>
            <a:xfrm>
              <a:off x="3317" y="1278"/>
              <a:ext cx="6090" cy="1850"/>
            </a:xfrm>
            <a:prstGeom prst="rect">
              <a:avLst/>
            </a:prstGeom>
          </p:spPr>
        </p:pic>
        <p:sp>
          <p:nvSpPr>
            <p:cNvPr id="7" name="文本框 6"/>
            <p:cNvSpPr txBox="1"/>
            <p:nvPr/>
          </p:nvSpPr>
          <p:spPr>
            <a:xfrm>
              <a:off x="4259" y="1814"/>
              <a:ext cx="5490" cy="669"/>
            </a:xfrm>
            <a:prstGeom prst="rect">
              <a:avLst/>
            </a:prstGeom>
            <a:noFill/>
          </p:spPr>
          <p:txBody>
            <a:bodyPr wrap="square" rtlCol="0" anchor="t">
              <a:spAutoFit/>
            </a:bodyPr>
            <a:p>
              <a:pPr eaLnBrk="1" hangingPunct="1">
                <a:lnSpc>
                  <a:spcPts val="2600"/>
                </a:lnSpc>
                <a:spcBef>
                  <a:spcPct val="50000"/>
                </a:spcBef>
              </a:pPr>
              <a:r>
                <a:rPr lang="zh-CN" sz="2400" dirty="0">
                  <a:solidFill>
                    <a:schemeClr val="tx1"/>
                  </a:solidFill>
                  <a:latin typeface="微软雅黑" panose="020B0503020204020204" pitchFamily="34" charset="-122"/>
                  <a:ea typeface="微软雅黑" panose="020B0503020204020204" pitchFamily="34" charset="-122"/>
                  <a:sym typeface="+mn-ea"/>
                </a:rPr>
                <a:t>平行四边形的特点</a:t>
              </a:r>
              <a:endParaRPr lang="zh-CN" sz="2400" dirty="0">
                <a:solidFill>
                  <a:schemeClr val="tx1"/>
                </a:solidFill>
                <a:latin typeface="微软雅黑" panose="020B0503020204020204" pitchFamily="34" charset="-122"/>
                <a:ea typeface="微软雅黑" panose="020B0503020204020204" pitchFamily="34" charset="-122"/>
                <a:sym typeface="+mn-ea"/>
              </a:endParaRPr>
            </a:p>
          </p:txBody>
        </p:sp>
      </p:grpSp>
      <p:sp>
        <p:nvSpPr>
          <p:cNvPr id="30" name="AutoShape 18"/>
          <p:cNvSpPr>
            <a:spLocks noChangeArrowheads="1"/>
          </p:cNvSpPr>
          <p:nvPr/>
        </p:nvSpPr>
        <p:spPr bwMode="auto">
          <a:xfrm>
            <a:off x="3171190" y="2510155"/>
            <a:ext cx="3840480" cy="1517015"/>
          </a:xfrm>
          <a:prstGeom prst="parallelogram">
            <a:avLst>
              <a:gd name="adj" fmla="val 45359"/>
            </a:avLst>
          </a:prstGeom>
          <a:noFill/>
          <a:ln w="38100">
            <a:solidFill>
              <a:srgbClr val="C00000"/>
            </a:solidFill>
            <a:miter lim="800000"/>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dirty="0">
              <a:solidFill>
                <a:srgbClr val="FF0000"/>
              </a:solidFill>
              <a:ea typeface="楷体" panose="02010609060101010101" pitchFamily="49" charset="-122"/>
            </a:endParaRPr>
          </a:p>
        </p:txBody>
      </p:sp>
      <p:grpSp>
        <p:nvGrpSpPr>
          <p:cNvPr id="26" name="组合 25"/>
          <p:cNvGrpSpPr/>
          <p:nvPr/>
        </p:nvGrpSpPr>
        <p:grpSpPr>
          <a:xfrm>
            <a:off x="7825740" y="3886200"/>
            <a:ext cx="2432050" cy="1029970"/>
            <a:chOff x="2442" y="5327"/>
            <a:chExt cx="3830" cy="1622"/>
          </a:xfrm>
        </p:grpSpPr>
        <p:pic>
          <p:nvPicPr>
            <p:cNvPr id="27" name="图片 26" descr="51miz-E785311-296317B8"/>
            <p:cNvPicPr>
              <a:picLocks noChangeAspect="1"/>
            </p:cNvPicPr>
            <p:nvPr/>
          </p:nvPicPr>
          <p:blipFill>
            <a:blip r:embed="rId3"/>
            <a:srcRect t="32800" b="31157"/>
            <a:stretch>
              <a:fillRect/>
            </a:stretch>
          </p:blipFill>
          <p:spPr>
            <a:xfrm>
              <a:off x="2442" y="5327"/>
              <a:ext cx="3830" cy="1623"/>
            </a:xfrm>
            <a:prstGeom prst="rect">
              <a:avLst/>
            </a:prstGeom>
          </p:spPr>
        </p:pic>
        <p:sp>
          <p:nvSpPr>
            <p:cNvPr id="28" name="文本框 27"/>
            <p:cNvSpPr txBox="1"/>
            <p:nvPr/>
          </p:nvSpPr>
          <p:spPr>
            <a:xfrm>
              <a:off x="3253" y="5869"/>
              <a:ext cx="2208" cy="725"/>
            </a:xfrm>
            <a:prstGeom prst="rect">
              <a:avLst/>
            </a:prstGeom>
            <a:noFill/>
          </p:spPr>
          <p:txBody>
            <a:bodyPr wrap="none" rtlCol="0">
              <a:spAutoFit/>
            </a:bodyPr>
            <a:p>
              <a:r>
                <a:rPr lang="zh-CN" altLang="en-US" sz="2400"/>
                <a:t>对角相等</a:t>
              </a:r>
              <a:endParaRPr lang="en-US" altLang="zh-CN" sz="2400"/>
            </a:p>
          </p:txBody>
        </p:sp>
      </p:grpSp>
      <p:grpSp>
        <p:nvGrpSpPr>
          <p:cNvPr id="18" name="组合 17"/>
          <p:cNvGrpSpPr/>
          <p:nvPr/>
        </p:nvGrpSpPr>
        <p:grpSpPr>
          <a:xfrm>
            <a:off x="7765415" y="2945130"/>
            <a:ext cx="2432050" cy="967105"/>
            <a:chOff x="882" y="4016"/>
            <a:chExt cx="3830" cy="1523"/>
          </a:xfrm>
        </p:grpSpPr>
        <p:pic>
          <p:nvPicPr>
            <p:cNvPr id="17" name="图片 16" descr="51miz-E785311-296317B8"/>
            <p:cNvPicPr>
              <a:picLocks noChangeAspect="1"/>
            </p:cNvPicPr>
            <p:nvPr/>
          </p:nvPicPr>
          <p:blipFill>
            <a:blip r:embed="rId3"/>
            <a:srcRect b="64827"/>
            <a:stretch>
              <a:fillRect/>
            </a:stretch>
          </p:blipFill>
          <p:spPr>
            <a:xfrm>
              <a:off x="882" y="4016"/>
              <a:ext cx="3830" cy="1523"/>
            </a:xfrm>
            <a:prstGeom prst="rect">
              <a:avLst/>
            </a:prstGeom>
          </p:spPr>
        </p:pic>
        <p:sp>
          <p:nvSpPr>
            <p:cNvPr id="15" name="文本框 14"/>
            <p:cNvSpPr txBox="1"/>
            <p:nvPr/>
          </p:nvSpPr>
          <p:spPr>
            <a:xfrm>
              <a:off x="1756" y="4415"/>
              <a:ext cx="2208" cy="725"/>
            </a:xfrm>
            <a:prstGeom prst="rect">
              <a:avLst/>
            </a:prstGeom>
            <a:noFill/>
          </p:spPr>
          <p:txBody>
            <a:bodyPr wrap="none" rtlCol="0">
              <a:spAutoFit/>
            </a:bodyPr>
            <a:p>
              <a:r>
                <a:rPr lang="zh-CN" altLang="en-US" sz="2400"/>
                <a:t>对边平行</a:t>
              </a:r>
              <a:endParaRPr lang="en-US" altLang="zh-CN" sz="2400"/>
            </a:p>
          </p:txBody>
        </p:sp>
      </p:grpSp>
      <p:grpSp>
        <p:nvGrpSpPr>
          <p:cNvPr id="16" name="组合 15"/>
          <p:cNvGrpSpPr/>
          <p:nvPr/>
        </p:nvGrpSpPr>
        <p:grpSpPr>
          <a:xfrm>
            <a:off x="7765415" y="1782445"/>
            <a:ext cx="2432050" cy="920750"/>
            <a:chOff x="737" y="3834"/>
            <a:chExt cx="3830" cy="1450"/>
          </a:xfrm>
        </p:grpSpPr>
        <p:pic>
          <p:nvPicPr>
            <p:cNvPr id="13" name="图片 12" descr="51miz-E785311-296317B8"/>
            <p:cNvPicPr>
              <a:picLocks noChangeAspect="1"/>
            </p:cNvPicPr>
            <p:nvPr/>
          </p:nvPicPr>
          <p:blipFill>
            <a:blip r:embed="rId3"/>
            <a:srcRect t="66513"/>
            <a:stretch>
              <a:fillRect/>
            </a:stretch>
          </p:blipFill>
          <p:spPr>
            <a:xfrm>
              <a:off x="737" y="3834"/>
              <a:ext cx="3830" cy="1450"/>
            </a:xfrm>
            <a:prstGeom prst="rect">
              <a:avLst/>
            </a:prstGeom>
          </p:spPr>
        </p:pic>
        <p:sp>
          <p:nvSpPr>
            <p:cNvPr id="12" name="文本框 11"/>
            <p:cNvSpPr txBox="1"/>
            <p:nvPr/>
          </p:nvSpPr>
          <p:spPr>
            <a:xfrm>
              <a:off x="1548" y="4415"/>
              <a:ext cx="2208" cy="725"/>
            </a:xfrm>
            <a:prstGeom prst="rect">
              <a:avLst/>
            </a:prstGeom>
            <a:noFill/>
          </p:spPr>
          <p:txBody>
            <a:bodyPr wrap="none" rtlCol="0">
              <a:spAutoFit/>
            </a:bodyPr>
            <a:p>
              <a:r>
                <a:rPr lang="zh-CN" altLang="en-US" sz="2400"/>
                <a:t>对边相等</a:t>
              </a:r>
              <a:endParaRPr lang="zh-CN" altLang="en-US" sz="2400"/>
            </a:p>
          </p:txBody>
        </p:sp>
      </p:grpSp>
      <p:grpSp>
        <p:nvGrpSpPr>
          <p:cNvPr id="10" name="组合 9"/>
          <p:cNvGrpSpPr/>
          <p:nvPr/>
        </p:nvGrpSpPr>
        <p:grpSpPr>
          <a:xfrm>
            <a:off x="2649855" y="5428615"/>
            <a:ext cx="6749415" cy="788670"/>
            <a:chOff x="4173" y="8549"/>
            <a:chExt cx="10629" cy="1242"/>
          </a:xfrm>
        </p:grpSpPr>
        <p:sp>
          <p:nvSpPr>
            <p:cNvPr id="9" name="圆角矩形 8"/>
            <p:cNvSpPr/>
            <p:nvPr/>
          </p:nvSpPr>
          <p:spPr>
            <a:xfrm>
              <a:off x="4173" y="8549"/>
              <a:ext cx="10413" cy="1243"/>
            </a:xfrm>
            <a:prstGeom prst="roundRect">
              <a:avLst/>
            </a:prstGeom>
            <a:solidFill>
              <a:srgbClr val="00B0F0"/>
            </a:solidFill>
            <a:ln w="38100">
              <a:solidFill>
                <a:srgbClr val="FF0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4434" y="8808"/>
              <a:ext cx="10368" cy="725"/>
            </a:xfrm>
            <a:prstGeom prst="rect">
              <a:avLst/>
            </a:prstGeom>
            <a:noFill/>
          </p:spPr>
          <p:txBody>
            <a:bodyPr wrap="none" rtlCol="0" anchor="t">
              <a:spAutoFit/>
            </a:bodyPr>
            <a:p>
              <a:pPr>
                <a:lnSpc>
                  <a:spcPct val="10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两组对边分别平行的四边形，叫做平行四边形。</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ppt_y</p:attrName>
                                        </p:attrNameLst>
                                      </p:cBhvr>
                                      <p:tavLst>
                                        <p:tav tm="0">
                                          <p:val>
                                            <p:strVal val="#ppt_y+#ppt_h*1.125000"/>
                                          </p:val>
                                        </p:tav>
                                        <p:tav tm="100000">
                                          <p:val>
                                            <p:strVal val="#ppt_y"/>
                                          </p:val>
                                        </p:tav>
                                      </p:tavLst>
                                    </p:anim>
                                    <p:animEffect transition="in" filter="wipe(up)">
                                      <p:cBhvr>
                                        <p:cTn id="13" dur="500"/>
                                        <p:tgtEl>
                                          <p:spTgt spid="18"/>
                                        </p:tgtEl>
                                      </p:cBhvr>
                                    </p:animEffect>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p:tgtEl>
                                          <p:spTgt spid="10"/>
                                        </p:tgtEl>
                                        <p:attrNameLst>
                                          <p:attrName>ppt_y</p:attrName>
                                        </p:attrNameLst>
                                      </p:cBhvr>
                                      <p:tavLst>
                                        <p:tav tm="0">
                                          <p:val>
                                            <p:strVal val="#ppt_y+#ppt_h*1.125000"/>
                                          </p:val>
                                        </p:tav>
                                        <p:tav tm="100000">
                                          <p:val>
                                            <p:strVal val="#ppt_y"/>
                                          </p:val>
                                        </p:tav>
                                      </p:tavLst>
                                    </p:anim>
                                    <p:animEffect transition="in" filter="wipe(up)">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0" name="AutoShape 18"/>
          <p:cNvSpPr>
            <a:spLocks noChangeArrowheads="1"/>
          </p:cNvSpPr>
          <p:nvPr/>
        </p:nvSpPr>
        <p:spPr bwMode="auto">
          <a:xfrm>
            <a:off x="3171190" y="2510155"/>
            <a:ext cx="3840480" cy="1517015"/>
          </a:xfrm>
          <a:prstGeom prst="parallelogram">
            <a:avLst>
              <a:gd name="adj" fmla="val 45359"/>
            </a:avLst>
          </a:prstGeom>
          <a:noFill/>
          <a:ln w="38100">
            <a:solidFill>
              <a:srgbClr val="C00000"/>
            </a:solidFill>
            <a:miter lim="800000"/>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dirty="0">
              <a:solidFill>
                <a:srgbClr val="FF0000"/>
              </a:solidFill>
              <a:ea typeface="楷体" panose="02010609060101010101" pitchFamily="49" charset="-122"/>
            </a:endParaRPr>
          </a:p>
        </p:txBody>
      </p:sp>
      <p:grpSp>
        <p:nvGrpSpPr>
          <p:cNvPr id="4" name="组合 3"/>
          <p:cNvGrpSpPr/>
          <p:nvPr/>
        </p:nvGrpSpPr>
        <p:grpSpPr>
          <a:xfrm>
            <a:off x="3171190" y="624840"/>
            <a:ext cx="5306060" cy="1139190"/>
            <a:chOff x="5737" y="553"/>
            <a:chExt cx="8356" cy="1794"/>
          </a:xfrm>
        </p:grpSpPr>
        <p:pic>
          <p:nvPicPr>
            <p:cNvPr id="3" name="图片 2" descr="00c6f25c-2d4e-428e-9d7a-0f3b6a4c3e8b"/>
            <p:cNvPicPr>
              <a:picLocks noChangeAspect="1"/>
            </p:cNvPicPr>
            <p:nvPr/>
          </p:nvPicPr>
          <p:blipFill>
            <a:blip r:embed="rId2"/>
            <a:stretch>
              <a:fillRect/>
            </a:stretch>
          </p:blipFill>
          <p:spPr>
            <a:xfrm>
              <a:off x="5737" y="553"/>
              <a:ext cx="8357" cy="1794"/>
            </a:xfrm>
            <a:prstGeom prst="rect">
              <a:avLst/>
            </a:prstGeom>
          </p:spPr>
        </p:pic>
        <p:sp>
          <p:nvSpPr>
            <p:cNvPr id="7" name="文本框 6"/>
            <p:cNvSpPr txBox="1"/>
            <p:nvPr/>
          </p:nvSpPr>
          <p:spPr>
            <a:xfrm>
              <a:off x="6834" y="1322"/>
              <a:ext cx="6578" cy="669"/>
            </a:xfrm>
            <a:prstGeom prst="rect">
              <a:avLst/>
            </a:prstGeom>
            <a:noFill/>
          </p:spPr>
          <p:txBody>
            <a:bodyPr wrap="square" rtlCol="0" anchor="t">
              <a:spAutoFit/>
            </a:bodyPr>
            <a:p>
              <a:pPr eaLnBrk="1" hangingPunct="1">
                <a:lnSpc>
                  <a:spcPts val="2600"/>
                </a:lnSpc>
                <a:spcBef>
                  <a:spcPct val="50000"/>
                </a:spcBef>
              </a:pPr>
              <a:r>
                <a:rPr lang="zh-CN" sz="2400" dirty="0">
                  <a:solidFill>
                    <a:schemeClr val="tx1"/>
                  </a:solidFill>
                  <a:latin typeface="微软雅黑" panose="020B0503020204020204" pitchFamily="34" charset="-122"/>
                  <a:ea typeface="微软雅黑" panose="020B0503020204020204" pitchFamily="34" charset="-122"/>
                  <a:sym typeface="+mn-ea"/>
                </a:rPr>
                <a:t>认识平行四边形的底和高</a:t>
              </a:r>
              <a:endParaRPr lang="zh-CN"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8" name="组合 7"/>
          <p:cNvGrpSpPr/>
          <p:nvPr/>
        </p:nvGrpSpPr>
        <p:grpSpPr bwMode="auto">
          <a:xfrm>
            <a:off x="3844905" y="3871905"/>
            <a:ext cx="142875" cy="142875"/>
            <a:chOff x="4641757" y="2777799"/>
            <a:chExt cx="72000" cy="72000"/>
          </a:xfrm>
        </p:grpSpPr>
        <p:cxnSp>
          <p:nvCxnSpPr>
            <p:cNvPr id="9" name="直接连接符 8"/>
            <p:cNvCxnSpPr/>
            <p:nvPr/>
          </p:nvCxnSpPr>
          <p:spPr>
            <a:xfrm>
              <a:off x="4641757" y="2780999"/>
              <a:ext cx="72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712157" y="2777799"/>
              <a:ext cx="0" cy="720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25"/>
          <p:cNvCxnSpPr>
            <a:cxnSpLocks noChangeShapeType="1"/>
          </p:cNvCxnSpPr>
          <p:nvPr/>
        </p:nvCxnSpPr>
        <p:spPr bwMode="auto">
          <a:xfrm>
            <a:off x="3867765" y="2510589"/>
            <a:ext cx="0" cy="1512000"/>
          </a:xfrm>
          <a:prstGeom prst="line">
            <a:avLst/>
          </a:prstGeom>
          <a:noFill/>
          <a:ln w="38100">
            <a:solidFill>
              <a:schemeClr val="tx1"/>
            </a:solidFill>
            <a:prstDash val="sysDash"/>
            <a:round/>
          </a:ln>
          <a:extLst>
            <a:ext uri="{909E8E84-426E-40DD-AFC4-6F175D3DCCD1}">
              <a14:hiddenFill xmlns:a14="http://schemas.microsoft.com/office/drawing/2010/main">
                <a:noFill/>
              </a14:hiddenFill>
            </a:ext>
          </a:extLst>
        </p:spPr>
      </p:cxnSp>
      <p:sp>
        <p:nvSpPr>
          <p:cNvPr id="13" name="矩形 12"/>
          <p:cNvSpPr>
            <a:spLocks noChangeArrowheads="1"/>
          </p:cNvSpPr>
          <p:nvPr/>
        </p:nvSpPr>
        <p:spPr bwMode="auto">
          <a:xfrm>
            <a:off x="3993812" y="3036368"/>
            <a:ext cx="6381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rPr>
              <a:t>高</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5" name="矩形 14"/>
          <p:cNvSpPr>
            <a:spLocks noChangeArrowheads="1"/>
          </p:cNvSpPr>
          <p:nvPr/>
        </p:nvSpPr>
        <p:spPr bwMode="auto">
          <a:xfrm>
            <a:off x="4631909" y="4213659"/>
            <a:ext cx="6524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rPr>
              <a:t>底</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1698625" y="4597400"/>
            <a:ext cx="7898130" cy="1936115"/>
            <a:chOff x="2675" y="7240"/>
            <a:chExt cx="12438" cy="3049"/>
          </a:xfrm>
        </p:grpSpPr>
        <p:grpSp>
          <p:nvGrpSpPr>
            <p:cNvPr id="21" name="组合 20"/>
            <p:cNvGrpSpPr/>
            <p:nvPr/>
          </p:nvGrpSpPr>
          <p:grpSpPr>
            <a:xfrm rot="0">
              <a:off x="2675" y="7240"/>
              <a:ext cx="12438" cy="3049"/>
              <a:chOff x="5488" y="1621"/>
              <a:chExt cx="12197" cy="3351"/>
            </a:xfrm>
          </p:grpSpPr>
          <p:grpSp>
            <p:nvGrpSpPr>
              <p:cNvPr id="23" name="组合 22"/>
              <p:cNvGrpSpPr/>
              <p:nvPr/>
            </p:nvGrpSpPr>
            <p:grpSpPr>
              <a:xfrm>
                <a:off x="5488" y="1621"/>
                <a:ext cx="12197" cy="3351"/>
                <a:chOff x="5488" y="1621"/>
                <a:chExt cx="12197" cy="3351"/>
              </a:xfrm>
            </p:grpSpPr>
            <p:sp>
              <p:nvSpPr>
                <p:cNvPr id="24" name="圆角矩形 23"/>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6" name="圆角矩形 25"/>
              <p:cNvSpPr/>
              <p:nvPr/>
            </p:nvSpPr>
            <p:spPr>
              <a:xfrm>
                <a:off x="5652" y="1808"/>
                <a:ext cx="11881" cy="297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文本框 4"/>
            <p:cNvSpPr txBox="1"/>
            <p:nvPr/>
          </p:nvSpPr>
          <p:spPr>
            <a:xfrm>
              <a:off x="3284" y="7511"/>
              <a:ext cx="11778" cy="2265"/>
            </a:xfrm>
            <a:prstGeom prst="rect">
              <a:avLst/>
            </a:prstGeom>
            <a:noFill/>
          </p:spPr>
          <p:txBody>
            <a:bodyPr wrap="square" rtlCol="0" anchor="t">
              <a:spAutoFit/>
            </a:bodyPr>
            <a:p>
              <a:pPr eaLnBrk="1" hangingPunct="1">
                <a:lnSpc>
                  <a:spcPct val="120000"/>
                </a:lnSpc>
                <a:spcBef>
                  <a:spcPct val="5000"/>
                </a:spcBef>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从平行四边形一条边上的一点向对边引一条垂线，这点和垂足之间的线段叫做平行四边形的</a:t>
              </a: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高</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20000"/>
                </a:lnSpc>
                <a:spcBef>
                  <a:spcPct val="5000"/>
                </a:spcBef>
                <a:defRPr/>
              </a:pP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6" name="文本框 5"/>
          <p:cNvSpPr txBox="1"/>
          <p:nvPr/>
        </p:nvSpPr>
        <p:spPr>
          <a:xfrm>
            <a:off x="2085340" y="5815965"/>
            <a:ext cx="5059680" cy="534035"/>
          </a:xfrm>
          <a:prstGeom prst="rect">
            <a:avLst/>
          </a:prstGeom>
          <a:noFill/>
        </p:spPr>
        <p:txBody>
          <a:bodyPr wrap="none" rtlCol="0">
            <a:spAutoFit/>
          </a:bodyPr>
          <a:p>
            <a:pPr algn="l" eaLnBrk="1" hangingPunct="1">
              <a:lnSpc>
                <a:spcPct val="120000"/>
              </a:lnSpc>
              <a:spcBef>
                <a:spcPct val="500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垂足所在的边叫做平行四边形的</a:t>
            </a: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底</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25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p:tgtEl>
                                          <p:spTgt spid="12"/>
                                        </p:tgtEl>
                                        <p:attrNameLst>
                                          <p:attrName>ppt_y</p:attrName>
                                        </p:attrNameLst>
                                      </p:cBhvr>
                                      <p:tavLst>
                                        <p:tav tm="0">
                                          <p:val>
                                            <p:strVal val="#ppt_y+#ppt_h*1.125000"/>
                                          </p:val>
                                        </p:tav>
                                        <p:tav tm="100000">
                                          <p:val>
                                            <p:strVal val="#ppt_y"/>
                                          </p:val>
                                        </p:tav>
                                      </p:tavLst>
                                    </p:anim>
                                    <p:animEffect transition="in" filter="wipe(up)">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ppt_y</p:attrName>
                                        </p:attrNameLst>
                                      </p:cBhvr>
                                      <p:tavLst>
                                        <p:tav tm="0">
                                          <p:val>
                                            <p:strVal val="#ppt_y+#ppt_h*1.125000"/>
                                          </p:val>
                                        </p:tav>
                                        <p:tav tm="100000">
                                          <p:val>
                                            <p:strVal val="#ppt_y"/>
                                          </p:val>
                                        </p:tav>
                                      </p:tavLst>
                                    </p:anim>
                                    <p:animEffect transition="in" filter="wipe(up)">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0" name="AutoShape 18"/>
          <p:cNvSpPr>
            <a:spLocks noChangeArrowheads="1"/>
          </p:cNvSpPr>
          <p:nvPr/>
        </p:nvSpPr>
        <p:spPr bwMode="auto">
          <a:xfrm>
            <a:off x="3171190" y="2510155"/>
            <a:ext cx="3840480" cy="1517015"/>
          </a:xfrm>
          <a:prstGeom prst="parallelogram">
            <a:avLst>
              <a:gd name="adj" fmla="val 45359"/>
            </a:avLst>
          </a:prstGeom>
          <a:noFill/>
          <a:ln w="38100">
            <a:solidFill>
              <a:srgbClr val="C00000"/>
            </a:solidFill>
            <a:miter lim="800000"/>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dirty="0">
              <a:solidFill>
                <a:srgbClr val="FF0000"/>
              </a:solidFill>
              <a:ea typeface="楷体" panose="02010609060101010101" pitchFamily="49" charset="-122"/>
            </a:endParaRPr>
          </a:p>
        </p:txBody>
      </p:sp>
      <p:grpSp>
        <p:nvGrpSpPr>
          <p:cNvPr id="4" name="组合 3"/>
          <p:cNvGrpSpPr/>
          <p:nvPr/>
        </p:nvGrpSpPr>
        <p:grpSpPr>
          <a:xfrm>
            <a:off x="3171190" y="624840"/>
            <a:ext cx="5306060" cy="1139190"/>
            <a:chOff x="5737" y="553"/>
            <a:chExt cx="8356" cy="1794"/>
          </a:xfrm>
        </p:grpSpPr>
        <p:pic>
          <p:nvPicPr>
            <p:cNvPr id="3" name="图片 2" descr="00c6f25c-2d4e-428e-9d7a-0f3b6a4c3e8b"/>
            <p:cNvPicPr>
              <a:picLocks noChangeAspect="1"/>
            </p:cNvPicPr>
            <p:nvPr/>
          </p:nvPicPr>
          <p:blipFill>
            <a:blip r:embed="rId2"/>
            <a:stretch>
              <a:fillRect/>
            </a:stretch>
          </p:blipFill>
          <p:spPr>
            <a:xfrm>
              <a:off x="5737" y="553"/>
              <a:ext cx="8357" cy="1794"/>
            </a:xfrm>
            <a:prstGeom prst="rect">
              <a:avLst/>
            </a:prstGeom>
          </p:spPr>
        </p:pic>
        <p:sp>
          <p:nvSpPr>
            <p:cNvPr id="7" name="文本框 6"/>
            <p:cNvSpPr txBox="1"/>
            <p:nvPr/>
          </p:nvSpPr>
          <p:spPr>
            <a:xfrm>
              <a:off x="6834" y="1322"/>
              <a:ext cx="6578" cy="669"/>
            </a:xfrm>
            <a:prstGeom prst="rect">
              <a:avLst/>
            </a:prstGeom>
            <a:noFill/>
          </p:spPr>
          <p:txBody>
            <a:bodyPr wrap="square" rtlCol="0" anchor="t">
              <a:spAutoFit/>
            </a:bodyPr>
            <a:p>
              <a:pPr eaLnBrk="1" hangingPunct="1">
                <a:lnSpc>
                  <a:spcPts val="2600"/>
                </a:lnSpc>
                <a:spcBef>
                  <a:spcPct val="50000"/>
                </a:spcBef>
              </a:pPr>
              <a:r>
                <a:rPr lang="zh-CN" sz="2400" dirty="0">
                  <a:solidFill>
                    <a:schemeClr val="tx1"/>
                  </a:solidFill>
                  <a:latin typeface="微软雅黑" panose="020B0503020204020204" pitchFamily="34" charset="-122"/>
                  <a:ea typeface="微软雅黑" panose="020B0503020204020204" pitchFamily="34" charset="-122"/>
                  <a:sym typeface="+mn-ea"/>
                </a:rPr>
                <a:t>认识平行四边形的底和高</a:t>
              </a:r>
              <a:endParaRPr lang="zh-CN"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8" name="组合 7"/>
          <p:cNvGrpSpPr/>
          <p:nvPr/>
        </p:nvGrpSpPr>
        <p:grpSpPr bwMode="auto">
          <a:xfrm>
            <a:off x="3844905" y="3871905"/>
            <a:ext cx="142875" cy="142875"/>
            <a:chOff x="4641757" y="2777799"/>
            <a:chExt cx="72000" cy="72000"/>
          </a:xfrm>
        </p:grpSpPr>
        <p:cxnSp>
          <p:nvCxnSpPr>
            <p:cNvPr id="9" name="直接连接符 8"/>
            <p:cNvCxnSpPr/>
            <p:nvPr/>
          </p:nvCxnSpPr>
          <p:spPr>
            <a:xfrm>
              <a:off x="4641757" y="2780999"/>
              <a:ext cx="72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712157" y="2777799"/>
              <a:ext cx="0" cy="720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1" name="直接连接符 25"/>
          <p:cNvCxnSpPr>
            <a:cxnSpLocks noChangeShapeType="1"/>
          </p:cNvCxnSpPr>
          <p:nvPr/>
        </p:nvCxnSpPr>
        <p:spPr bwMode="auto">
          <a:xfrm>
            <a:off x="3867765" y="2510589"/>
            <a:ext cx="0" cy="1512000"/>
          </a:xfrm>
          <a:prstGeom prst="line">
            <a:avLst/>
          </a:prstGeom>
          <a:noFill/>
          <a:ln w="38100">
            <a:solidFill>
              <a:schemeClr val="tx1"/>
            </a:solidFill>
            <a:prstDash val="sysDash"/>
            <a:round/>
          </a:ln>
          <a:extLst>
            <a:ext uri="{909E8E84-426E-40DD-AFC4-6F175D3DCCD1}">
              <a14:hiddenFill xmlns:a14="http://schemas.microsoft.com/office/drawing/2010/main">
                <a:noFill/>
              </a14:hiddenFill>
            </a:ext>
          </a:extLst>
        </p:spPr>
      </p:cxnSp>
      <p:sp>
        <p:nvSpPr>
          <p:cNvPr id="13" name="矩形 12"/>
          <p:cNvSpPr>
            <a:spLocks noChangeArrowheads="1"/>
          </p:cNvSpPr>
          <p:nvPr/>
        </p:nvSpPr>
        <p:spPr bwMode="auto">
          <a:xfrm>
            <a:off x="3993812" y="3036368"/>
            <a:ext cx="6381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rPr>
              <a:t>高</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5" name="矩形 14"/>
          <p:cNvSpPr>
            <a:spLocks noChangeArrowheads="1"/>
          </p:cNvSpPr>
          <p:nvPr/>
        </p:nvSpPr>
        <p:spPr bwMode="auto">
          <a:xfrm>
            <a:off x="4631909" y="4213659"/>
            <a:ext cx="6524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rPr>
              <a:t>底</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4" name="矩形 13"/>
          <p:cNvSpPr>
            <a:spLocks noChangeArrowheads="1"/>
          </p:cNvSpPr>
          <p:nvPr/>
        </p:nvSpPr>
        <p:spPr bwMode="auto">
          <a:xfrm>
            <a:off x="5000209" y="1906704"/>
            <a:ext cx="6524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rPr>
              <a:t>底</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16" name="组合 15"/>
          <p:cNvGrpSpPr/>
          <p:nvPr/>
        </p:nvGrpSpPr>
        <p:grpSpPr bwMode="auto">
          <a:xfrm>
            <a:off x="4483080" y="3880160"/>
            <a:ext cx="142875" cy="142875"/>
            <a:chOff x="4641757" y="2777799"/>
            <a:chExt cx="72000" cy="72000"/>
          </a:xfrm>
        </p:grpSpPr>
        <p:cxnSp>
          <p:nvCxnSpPr>
            <p:cNvPr id="17" name="直接连接符 16"/>
            <p:cNvCxnSpPr/>
            <p:nvPr/>
          </p:nvCxnSpPr>
          <p:spPr>
            <a:xfrm>
              <a:off x="4641757" y="2780999"/>
              <a:ext cx="72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712157" y="2777799"/>
              <a:ext cx="0" cy="720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9" name="直接连接符 25"/>
          <p:cNvCxnSpPr>
            <a:cxnSpLocks noChangeShapeType="1"/>
          </p:cNvCxnSpPr>
          <p:nvPr/>
        </p:nvCxnSpPr>
        <p:spPr bwMode="auto">
          <a:xfrm>
            <a:off x="4505940" y="2518844"/>
            <a:ext cx="0" cy="1512000"/>
          </a:xfrm>
          <a:prstGeom prst="line">
            <a:avLst/>
          </a:prstGeom>
          <a:noFill/>
          <a:ln w="38100">
            <a:solidFill>
              <a:schemeClr val="tx1"/>
            </a:solidFill>
            <a:prstDash val="sysDash"/>
            <a:round/>
          </a:ln>
          <a:extLst>
            <a:ext uri="{909E8E84-426E-40DD-AFC4-6F175D3DCCD1}">
              <a14:hiddenFill xmlns:a14="http://schemas.microsoft.com/office/drawing/2010/main">
                <a:noFill/>
              </a14:hiddenFill>
            </a:ext>
          </a:extLst>
        </p:spPr>
      </p:cxnSp>
      <p:sp>
        <p:nvSpPr>
          <p:cNvPr id="20" name="矩形 19"/>
          <p:cNvSpPr>
            <a:spLocks noChangeArrowheads="1"/>
          </p:cNvSpPr>
          <p:nvPr/>
        </p:nvSpPr>
        <p:spPr bwMode="auto">
          <a:xfrm>
            <a:off x="4631987" y="3044623"/>
            <a:ext cx="6381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rPr>
              <a:t>高</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22" name="组合 21"/>
          <p:cNvGrpSpPr/>
          <p:nvPr/>
        </p:nvGrpSpPr>
        <p:grpSpPr bwMode="auto">
          <a:xfrm>
            <a:off x="5356840" y="3871905"/>
            <a:ext cx="142875" cy="142875"/>
            <a:chOff x="4641757" y="2777799"/>
            <a:chExt cx="72000" cy="72000"/>
          </a:xfrm>
        </p:grpSpPr>
        <p:cxnSp>
          <p:nvCxnSpPr>
            <p:cNvPr id="27" name="直接连接符 26"/>
            <p:cNvCxnSpPr/>
            <p:nvPr/>
          </p:nvCxnSpPr>
          <p:spPr>
            <a:xfrm>
              <a:off x="4641757" y="2780999"/>
              <a:ext cx="72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712157" y="2777799"/>
              <a:ext cx="0" cy="720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9" name="直接连接符 25"/>
          <p:cNvCxnSpPr>
            <a:cxnSpLocks noChangeShapeType="1"/>
          </p:cNvCxnSpPr>
          <p:nvPr/>
        </p:nvCxnSpPr>
        <p:spPr bwMode="auto">
          <a:xfrm>
            <a:off x="5379700" y="2510589"/>
            <a:ext cx="0" cy="1512000"/>
          </a:xfrm>
          <a:prstGeom prst="line">
            <a:avLst/>
          </a:prstGeom>
          <a:noFill/>
          <a:ln w="38100">
            <a:solidFill>
              <a:schemeClr val="tx1"/>
            </a:solidFill>
            <a:prstDash val="sysDash"/>
            <a:round/>
          </a:ln>
          <a:extLst>
            <a:ext uri="{909E8E84-426E-40DD-AFC4-6F175D3DCCD1}">
              <a14:hiddenFill xmlns:a14="http://schemas.microsoft.com/office/drawing/2010/main">
                <a:noFill/>
              </a14:hiddenFill>
            </a:ext>
          </a:extLst>
        </p:spPr>
      </p:cxnSp>
      <p:sp>
        <p:nvSpPr>
          <p:cNvPr id="31" name="矩形 30"/>
          <p:cNvSpPr>
            <a:spLocks noChangeArrowheads="1"/>
          </p:cNvSpPr>
          <p:nvPr/>
        </p:nvSpPr>
        <p:spPr bwMode="auto">
          <a:xfrm>
            <a:off x="5505747" y="3036368"/>
            <a:ext cx="6381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rPr>
              <a:t>高</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32" name="矩形 31"/>
          <p:cNvSpPr>
            <a:spLocks noChangeArrowheads="1"/>
          </p:cNvSpPr>
          <p:nvPr/>
        </p:nvSpPr>
        <p:spPr bwMode="auto">
          <a:xfrm rot="17640000">
            <a:off x="6623269" y="3195119"/>
            <a:ext cx="6524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rPr>
              <a:t>底</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33" name="矩形 32"/>
          <p:cNvSpPr>
            <a:spLocks noChangeArrowheads="1"/>
          </p:cNvSpPr>
          <p:nvPr/>
        </p:nvSpPr>
        <p:spPr bwMode="auto">
          <a:xfrm rot="17640000">
            <a:off x="2837399" y="2883334"/>
            <a:ext cx="6524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rPr>
              <a:t>底</a:t>
            </a:r>
            <a:endParaRPr lang="zh-CN" altLang="en-US" sz="2400" dirty="0">
              <a:solidFill>
                <a:schemeClr val="tx1"/>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a:xfrm>
            <a:off x="3714750" y="2808605"/>
            <a:ext cx="2782570" cy="916940"/>
          </a:xfrm>
          <a:prstGeom prst="line">
            <a:avLst/>
          </a:prstGeom>
          <a:ln w="28575" cmpd="sng">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bwMode="auto">
          <a:xfrm rot="17400000">
            <a:off x="6343630" y="3562660"/>
            <a:ext cx="142875" cy="142875"/>
            <a:chOff x="4641757" y="2777799"/>
            <a:chExt cx="72000" cy="72000"/>
          </a:xfrm>
        </p:grpSpPr>
        <p:cxnSp>
          <p:nvCxnSpPr>
            <p:cNvPr id="36" name="直接连接符 35"/>
            <p:cNvCxnSpPr/>
            <p:nvPr/>
          </p:nvCxnSpPr>
          <p:spPr>
            <a:xfrm>
              <a:off x="4641757" y="2780999"/>
              <a:ext cx="720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4712157" y="2777799"/>
              <a:ext cx="0" cy="7200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38" name="直接连接符 37"/>
          <p:cNvCxnSpPr/>
          <p:nvPr/>
        </p:nvCxnSpPr>
        <p:spPr>
          <a:xfrm>
            <a:off x="3841750" y="2522855"/>
            <a:ext cx="2782570" cy="916940"/>
          </a:xfrm>
          <a:prstGeom prst="line">
            <a:avLst/>
          </a:prstGeom>
          <a:ln w="28575" cmpd="sng">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bwMode="auto">
          <a:xfrm rot="17400000">
            <a:off x="6470630" y="3276910"/>
            <a:ext cx="142875" cy="142875"/>
            <a:chOff x="4641757" y="2777799"/>
            <a:chExt cx="72000" cy="72000"/>
          </a:xfrm>
        </p:grpSpPr>
        <p:cxnSp>
          <p:nvCxnSpPr>
            <p:cNvPr id="40" name="直接连接符 39"/>
            <p:cNvCxnSpPr/>
            <p:nvPr/>
          </p:nvCxnSpPr>
          <p:spPr>
            <a:xfrm>
              <a:off x="4641757" y="2780999"/>
              <a:ext cx="720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4712157" y="2777799"/>
              <a:ext cx="0" cy="7200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2948940" y="4770120"/>
            <a:ext cx="5285740" cy="1701090"/>
            <a:chOff x="4295" y="7980"/>
            <a:chExt cx="8324" cy="1423"/>
          </a:xfrm>
        </p:grpSpPr>
        <p:grpSp>
          <p:nvGrpSpPr>
            <p:cNvPr id="43" name="组合 42"/>
            <p:cNvGrpSpPr/>
            <p:nvPr/>
          </p:nvGrpSpPr>
          <p:grpSpPr>
            <a:xfrm rot="0">
              <a:off x="4295" y="7980"/>
              <a:ext cx="8024" cy="1423"/>
              <a:chOff x="5488" y="1621"/>
              <a:chExt cx="12197" cy="3351"/>
            </a:xfrm>
          </p:grpSpPr>
          <p:grpSp>
            <p:nvGrpSpPr>
              <p:cNvPr id="44" name="组合 43"/>
              <p:cNvGrpSpPr/>
              <p:nvPr/>
            </p:nvGrpSpPr>
            <p:grpSpPr>
              <a:xfrm>
                <a:off x="5488" y="1621"/>
                <a:ext cx="12197" cy="3351"/>
                <a:chOff x="5488" y="1621"/>
                <a:chExt cx="12197" cy="3351"/>
              </a:xfrm>
            </p:grpSpPr>
            <p:sp>
              <p:nvSpPr>
                <p:cNvPr id="45" name="圆角矩形 44"/>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圆角矩形 45"/>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7" name="圆角矩形 46"/>
              <p:cNvSpPr/>
              <p:nvPr/>
            </p:nvSpPr>
            <p:spPr>
              <a:xfrm>
                <a:off x="5652" y="1808"/>
                <a:ext cx="11881" cy="297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2" name="文本框 41"/>
            <p:cNvSpPr txBox="1"/>
            <p:nvPr/>
          </p:nvSpPr>
          <p:spPr>
            <a:xfrm>
              <a:off x="4680" y="8216"/>
              <a:ext cx="7939" cy="355"/>
            </a:xfrm>
            <a:prstGeom prst="rect">
              <a:avLst/>
            </a:prstGeom>
            <a:noFill/>
          </p:spPr>
          <p:txBody>
            <a:bodyPr wrap="square" rtlCol="0" anchor="t">
              <a:spAutoFit/>
            </a:bodyPr>
            <a:p>
              <a:pPr eaLnBrk="1" hangingPunct="1">
                <a:lnSpc>
                  <a:spcPts val="2600"/>
                </a:lnSpc>
                <a:spcBef>
                  <a:spcPct val="50000"/>
                </a:spcBef>
              </a:pPr>
              <a:r>
                <a:rPr lang="zh-CN" sz="2400" dirty="0">
                  <a:solidFill>
                    <a:schemeClr val="tx1"/>
                  </a:solidFill>
                  <a:latin typeface="微软雅黑" panose="020B0503020204020204" pitchFamily="34" charset="-122"/>
                  <a:ea typeface="微软雅黑" panose="020B0503020204020204" pitchFamily="34" charset="-122"/>
                  <a:sym typeface="+mn-ea"/>
                </a:rPr>
                <a:t>平行四边形有</a:t>
              </a:r>
              <a:r>
                <a:rPr lang="en-US" altLang="zh-CN" sz="2400" dirty="0">
                  <a:solidFill>
                    <a:schemeClr val="tx1"/>
                  </a:solidFill>
                  <a:latin typeface="微软雅黑" panose="020B0503020204020204" pitchFamily="34" charset="-122"/>
                  <a:ea typeface="微软雅黑" panose="020B0503020204020204" pitchFamily="34" charset="-122"/>
                  <a:sym typeface="+mn-ea"/>
                </a:rPr>
                <a:t>4</a:t>
              </a:r>
              <a:r>
                <a:rPr lang="zh-CN" altLang="en-US" sz="2400" dirty="0">
                  <a:solidFill>
                    <a:schemeClr val="tx1"/>
                  </a:solidFill>
                  <a:latin typeface="微软雅黑" panose="020B0503020204020204" pitchFamily="34" charset="-122"/>
                  <a:ea typeface="微软雅黑" panose="020B0503020204020204" pitchFamily="34" charset="-122"/>
                  <a:sym typeface="+mn-ea"/>
                </a:rPr>
                <a:t>个底，无数条高。</a:t>
              </a:r>
              <a:endParaRPr lang="zh-CN" sz="2400" dirty="0">
                <a:solidFill>
                  <a:schemeClr val="tx1"/>
                </a:solidFill>
                <a:latin typeface="微软雅黑" panose="020B0503020204020204" pitchFamily="34" charset="-122"/>
                <a:ea typeface="微软雅黑" panose="020B0503020204020204" pitchFamily="34" charset="-122"/>
                <a:sym typeface="+mn-ea"/>
              </a:endParaRPr>
            </a:p>
          </p:txBody>
        </p:sp>
      </p:grpSp>
      <p:sp>
        <p:nvSpPr>
          <p:cNvPr id="49" name="矩形 48"/>
          <p:cNvSpPr>
            <a:spLocks noChangeArrowheads="1"/>
          </p:cNvSpPr>
          <p:nvPr/>
        </p:nvSpPr>
        <p:spPr bwMode="auto">
          <a:xfrm>
            <a:off x="3094355" y="5625465"/>
            <a:ext cx="480441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dirty="0">
                <a:solidFill>
                  <a:schemeClr val="tx1"/>
                </a:solidFill>
                <a:latin typeface="微软雅黑" panose="020B0503020204020204" pitchFamily="34" charset="-122"/>
                <a:ea typeface="微软雅黑" panose="020B0503020204020204" pitchFamily="34" charset="-122"/>
              </a:rPr>
              <a:t>对边之间的高长度相等，</a:t>
            </a:r>
            <a:r>
              <a:rPr lang="zh-CN" altLang="en-US" sz="2400" dirty="0">
                <a:latin typeface="微软雅黑" panose="020B0503020204020204" pitchFamily="34" charset="-122"/>
                <a:ea typeface="微软雅黑" panose="020B0503020204020204" pitchFamily="34" charset="-122"/>
                <a:sym typeface="+mn-ea"/>
              </a:rPr>
              <a:t>互相平行。</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up)">
                                      <p:cBhvr>
                                        <p:cTn id="12" dur="500"/>
                                        <p:tgtEl>
                                          <p:spTgt spid="19"/>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up)">
                                      <p:cBhvr>
                                        <p:cTn id="16" dur="25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up)">
                                      <p:cBhvr>
                                        <p:cTn id="26" dur="500"/>
                                        <p:tgtEl>
                                          <p:spTgt spid="29"/>
                                        </p:tgtEl>
                                      </p:cBhvr>
                                    </p:animEffect>
                                  </p:childTnLst>
                                </p:cTn>
                              </p:par>
                            </p:childTnLst>
                          </p:cTn>
                        </p:par>
                        <p:par>
                          <p:cTn id="27" fill="hold">
                            <p:stCondLst>
                              <p:cond delay="500"/>
                            </p:stCondLst>
                            <p:childTnLst>
                              <p:par>
                                <p:cTn id="28" presetID="22" presetClass="entr" presetSubtype="1"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up)">
                                      <p:cBhvr>
                                        <p:cTn id="30" dur="25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wipe(left)">
                                      <p:cBhvr>
                                        <p:cTn id="40" dur="500"/>
                                        <p:tgtEl>
                                          <p:spTgt spid="32"/>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left)">
                                      <p:cBhvr>
                                        <p:cTn id="45" dur="500"/>
                                        <p:tgtEl>
                                          <p:spTgt spid="33"/>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wipe(up)">
                                      <p:cBhvr>
                                        <p:cTn id="50" dur="500"/>
                                        <p:tgtEl>
                                          <p:spTgt spid="34"/>
                                        </p:tgtEl>
                                      </p:cBhvr>
                                    </p:animEffect>
                                  </p:childTnLst>
                                </p:cTn>
                              </p:par>
                            </p:childTnLst>
                          </p:cTn>
                        </p:par>
                        <p:par>
                          <p:cTn id="51" fill="hold">
                            <p:stCondLst>
                              <p:cond delay="500"/>
                            </p:stCondLst>
                            <p:childTnLst>
                              <p:par>
                                <p:cTn id="52" presetID="22" presetClass="entr" presetSubtype="1" fill="hold"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wipe(up)">
                                      <p:cBhvr>
                                        <p:cTn id="54" dur="250"/>
                                        <p:tgtEl>
                                          <p:spTgt spid="35"/>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nodeType="click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wipe(up)">
                                      <p:cBhvr>
                                        <p:cTn id="59" dur="500"/>
                                        <p:tgtEl>
                                          <p:spTgt spid="38"/>
                                        </p:tgtEl>
                                      </p:cBhvr>
                                    </p:animEffect>
                                  </p:childTnLst>
                                </p:cTn>
                              </p:par>
                            </p:childTnLst>
                          </p:cTn>
                        </p:par>
                        <p:par>
                          <p:cTn id="60" fill="hold">
                            <p:stCondLst>
                              <p:cond delay="500"/>
                            </p:stCondLst>
                            <p:childTnLst>
                              <p:par>
                                <p:cTn id="61" presetID="22" presetClass="entr" presetSubtype="1" fill="hold"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wipe(up)">
                                      <p:cBhvr>
                                        <p:cTn id="63" dur="250"/>
                                        <p:tgtEl>
                                          <p:spTgt spid="39"/>
                                        </p:tgtEl>
                                      </p:cBhvr>
                                    </p:animEffect>
                                  </p:childTnLst>
                                </p:cTn>
                              </p:par>
                            </p:childTnLst>
                          </p:cTn>
                        </p:par>
                      </p:childTnLst>
                    </p:cTn>
                  </p:par>
                  <p:par>
                    <p:cTn id="64" fill="hold">
                      <p:stCondLst>
                        <p:cond delay="indefinite"/>
                      </p:stCondLst>
                      <p:childTnLst>
                        <p:par>
                          <p:cTn id="65" fill="hold">
                            <p:stCondLst>
                              <p:cond delay="0"/>
                            </p:stCondLst>
                            <p:childTnLst>
                              <p:par>
                                <p:cTn id="66" presetID="12" presetClass="entr" presetSubtype="4" fill="hold" nodeType="clickEffect">
                                  <p:stCondLst>
                                    <p:cond delay="0"/>
                                  </p:stCondLst>
                                  <p:childTnLst>
                                    <p:set>
                                      <p:cBhvr>
                                        <p:cTn id="67" dur="1" fill="hold">
                                          <p:stCondLst>
                                            <p:cond delay="0"/>
                                          </p:stCondLst>
                                        </p:cTn>
                                        <p:tgtEl>
                                          <p:spTgt spid="48"/>
                                        </p:tgtEl>
                                        <p:attrNameLst>
                                          <p:attrName>style.visibility</p:attrName>
                                        </p:attrNameLst>
                                      </p:cBhvr>
                                      <p:to>
                                        <p:strVal val="visible"/>
                                      </p:to>
                                    </p:set>
                                    <p:anim calcmode="lin" valueType="num">
                                      <p:cBhvr additive="base">
                                        <p:cTn id="68" dur="500"/>
                                        <p:tgtEl>
                                          <p:spTgt spid="48"/>
                                        </p:tgtEl>
                                        <p:attrNameLst>
                                          <p:attrName>ppt_y</p:attrName>
                                        </p:attrNameLst>
                                      </p:cBhvr>
                                      <p:tavLst>
                                        <p:tav tm="0">
                                          <p:val>
                                            <p:strVal val="#ppt_y+#ppt_h*1.125000"/>
                                          </p:val>
                                        </p:tav>
                                        <p:tav tm="100000">
                                          <p:val>
                                            <p:strVal val="#ppt_y"/>
                                          </p:val>
                                        </p:tav>
                                      </p:tavLst>
                                    </p:anim>
                                    <p:animEffect transition="in" filter="wipe(up)">
                                      <p:cBhvr>
                                        <p:cTn id="69" dur="500"/>
                                        <p:tgtEl>
                                          <p:spTgt spid="48"/>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49"/>
                                        </p:tgtEl>
                                        <p:attrNameLst>
                                          <p:attrName>style.visibility</p:attrName>
                                        </p:attrNameLst>
                                      </p:cBhvr>
                                      <p:to>
                                        <p:strVal val="visible"/>
                                      </p:to>
                                    </p:set>
                                    <p:animEffect transition="in" filter="fade">
                                      <p:cBhvr>
                                        <p:cTn id="7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0" grpId="0"/>
      <p:bldP spid="31" grpId="0"/>
      <p:bldP spid="32" grpId="0"/>
      <p:bldP spid="33" grpId="0"/>
      <p:bldP spid="49"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1" name="矩形 10"/>
          <p:cNvSpPr/>
          <p:nvPr/>
        </p:nvSpPr>
        <p:spPr>
          <a:xfrm>
            <a:off x="2259965" y="2314575"/>
            <a:ext cx="7685405" cy="3062605"/>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文本框 2"/>
          <p:cNvSpPr txBox="1"/>
          <p:nvPr/>
        </p:nvSpPr>
        <p:spPr>
          <a:xfrm>
            <a:off x="2734945" y="3774440"/>
            <a:ext cx="7140575" cy="645160"/>
          </a:xfrm>
          <a:prstGeom prst="rect">
            <a:avLst/>
          </a:prstGeom>
          <a:noFill/>
        </p:spPr>
        <p:txBody>
          <a:bodyPr wrap="none" rtlCol="0">
            <a:spAutoFit/>
          </a:bodyPr>
          <a:p>
            <a:pPr algn="l">
              <a:lnSpc>
                <a:spcPct val="150000"/>
              </a:lnSpc>
            </a:pPr>
            <a:r>
              <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）用两手捏住长方形的两个对角</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向相反方向拉。</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0" name="组合 9"/>
          <p:cNvGrpSpPr/>
          <p:nvPr/>
        </p:nvGrpSpPr>
        <p:grpSpPr>
          <a:xfrm>
            <a:off x="3518535" y="-408940"/>
            <a:ext cx="5154930" cy="3082290"/>
            <a:chOff x="5541" y="-644"/>
            <a:chExt cx="8118" cy="4854"/>
          </a:xfrm>
        </p:grpSpPr>
        <p:pic>
          <p:nvPicPr>
            <p:cNvPr id="9" name="图片 8" descr="51miz-E1124081-32840F88"/>
            <p:cNvPicPr>
              <a:picLocks noChangeAspect="1"/>
            </p:cNvPicPr>
            <p:nvPr/>
          </p:nvPicPr>
          <p:blipFill>
            <a:blip r:embed="rId2"/>
            <a:stretch>
              <a:fillRect/>
            </a:stretch>
          </p:blipFill>
          <p:spPr>
            <a:xfrm>
              <a:off x="5541" y="-644"/>
              <a:ext cx="8119" cy="4855"/>
            </a:xfrm>
            <a:prstGeom prst="rect">
              <a:avLst/>
            </a:prstGeom>
          </p:spPr>
        </p:pic>
        <p:sp>
          <p:nvSpPr>
            <p:cNvPr id="7" name="文本框 6"/>
            <p:cNvSpPr txBox="1"/>
            <p:nvPr/>
          </p:nvSpPr>
          <p:spPr>
            <a:xfrm>
              <a:off x="7248" y="1449"/>
              <a:ext cx="4704" cy="669"/>
            </a:xfrm>
            <a:prstGeom prst="rect">
              <a:avLst/>
            </a:prstGeom>
            <a:noFill/>
          </p:spPr>
          <p:txBody>
            <a:bodyPr wrap="square" rtlCol="0" anchor="t">
              <a:spAutoFit/>
            </a:bodyPr>
            <a:p>
              <a:pPr eaLnBrk="1" hangingPunct="1">
                <a:lnSpc>
                  <a:spcPts val="2600"/>
                </a:lnSpc>
                <a:spcBef>
                  <a:spcPct val="50000"/>
                </a:spcBef>
              </a:pPr>
              <a:r>
                <a:rPr lang="zh-CN" sz="2400" dirty="0">
                  <a:solidFill>
                    <a:schemeClr val="tx1"/>
                  </a:solidFill>
                  <a:latin typeface="微软雅黑" panose="020B0503020204020204" pitchFamily="34" charset="-122"/>
                  <a:ea typeface="微软雅黑" panose="020B0503020204020204" pitchFamily="34" charset="-122"/>
                  <a:sym typeface="+mn-ea"/>
                </a:rPr>
                <a:t>平行四边形的特性</a:t>
              </a:r>
              <a:endParaRPr lang="zh-CN" sz="2400" dirty="0">
                <a:solidFill>
                  <a:schemeClr val="tx1"/>
                </a:solidFill>
                <a:latin typeface="微软雅黑" panose="020B0503020204020204" pitchFamily="34" charset="-122"/>
                <a:ea typeface="微软雅黑" panose="020B0503020204020204" pitchFamily="34" charset="-122"/>
                <a:sym typeface="+mn-ea"/>
              </a:endParaRPr>
            </a:p>
          </p:txBody>
        </p:sp>
      </p:grpSp>
      <p:sp>
        <p:nvSpPr>
          <p:cNvPr id="8" name="文本框 7"/>
          <p:cNvSpPr txBox="1"/>
          <p:nvPr/>
        </p:nvSpPr>
        <p:spPr>
          <a:xfrm>
            <a:off x="3512185" y="3027045"/>
            <a:ext cx="4702175" cy="460375"/>
          </a:xfrm>
          <a:prstGeom prst="rect">
            <a:avLst/>
          </a:prstGeom>
          <a:noFill/>
        </p:spPr>
        <p:txBody>
          <a:bodyPr wrap="none" rtlCol="0">
            <a:spAutoFit/>
          </a:bodyPr>
          <a:p>
            <a:pPr algn="l">
              <a:lnSpc>
                <a:spcPct val="100000"/>
              </a:lnSpc>
            </a:pPr>
            <a:r>
              <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）用四根吸管串成一个长方形</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6" name="组合 5"/>
          <p:cNvGrpSpPr/>
          <p:nvPr/>
        </p:nvGrpSpPr>
        <p:grpSpPr>
          <a:xfrm>
            <a:off x="1079500" y="1669415"/>
            <a:ext cx="1888490" cy="1357630"/>
            <a:chOff x="6707" y="5927"/>
            <a:chExt cx="2974" cy="2138"/>
          </a:xfrm>
        </p:grpSpPr>
        <p:pic>
          <p:nvPicPr>
            <p:cNvPr id="4" name="图片 3" descr="51miz-E1213908-D01424D0"/>
            <p:cNvPicPr>
              <a:picLocks noChangeAspect="1"/>
            </p:cNvPicPr>
            <p:nvPr/>
          </p:nvPicPr>
          <p:blipFill>
            <a:blip r:embed="rId3"/>
            <a:stretch>
              <a:fillRect/>
            </a:stretch>
          </p:blipFill>
          <p:spPr>
            <a:xfrm>
              <a:off x="6707" y="5927"/>
              <a:ext cx="2974" cy="2138"/>
            </a:xfrm>
            <a:prstGeom prst="rect">
              <a:avLst/>
            </a:prstGeom>
          </p:spPr>
        </p:pic>
        <p:sp>
          <p:nvSpPr>
            <p:cNvPr id="5" name="文本框 4"/>
            <p:cNvSpPr txBox="1"/>
            <p:nvPr/>
          </p:nvSpPr>
          <p:spPr>
            <a:xfrm>
              <a:off x="7330" y="6634"/>
              <a:ext cx="1728" cy="725"/>
            </a:xfrm>
            <a:prstGeom prst="rect">
              <a:avLst/>
            </a:prstGeom>
            <a:noFill/>
          </p:spPr>
          <p:txBody>
            <a:bodyPr wrap="none" rtlCol="0">
              <a:spAutoFit/>
            </a:bodyPr>
            <a:p>
              <a:r>
                <a:rPr lang="zh-CN" altLang="en-US" sz="2400" b="1"/>
                <a:t>做实验</a:t>
              </a:r>
              <a:endParaRPr lang="zh-CN" altLang="en-US" sz="2400" b="1"/>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p:tgtEl>
                                          <p:spTgt spid="8"/>
                                        </p:tgtEl>
                                        <p:attrNameLst>
                                          <p:attrName>ppt_y</p:attrName>
                                        </p:attrNameLst>
                                      </p:cBhvr>
                                      <p:tavLst>
                                        <p:tav tm="0">
                                          <p:val>
                                            <p:strVal val="#ppt_y+#ppt_h*1.125000"/>
                                          </p:val>
                                        </p:tav>
                                        <p:tav tm="100000">
                                          <p:val>
                                            <p:strVal val="#ppt_y"/>
                                          </p:val>
                                        </p:tav>
                                      </p:tavLst>
                                    </p:anim>
                                    <p:animEffect transition="in" filter="wipe(up)">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3" name="平行四边形不稳定性动画视频">
            <a:hlinkClick r:id="" action="ppaction://media"/>
          </p:cNvPr>
          <p:cNvPicPr/>
          <p:nvPr>
            <a:videoFile r:link="rId2"/>
            <p:extLst>
              <p:ext uri="{DAA4B4D4-6D71-4841-9C94-3DE7FCFB9230}">
                <p14:media xmlns:p14="http://schemas.microsoft.com/office/powerpoint/2010/main" r:embed="rId3"/>
              </p:ext>
            </p:extLst>
            <p:custDataLst>
              <p:tags r:id="rId4"/>
            </p:custDataLst>
          </p:nvPr>
        </p:nvPicPr>
        <p:blipFill>
          <a:blip r:embed="rId5"/>
          <a:stretch>
            <a:fillRect/>
          </a:stretch>
        </p:blipFill>
        <p:spPr>
          <a:xfrm>
            <a:off x="0" y="0"/>
            <a:ext cx="12192000" cy="685800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3"/>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tags/tag1.xml><?xml version="1.0" encoding="utf-8"?>
<p:tagLst xmlns:p="http://schemas.openxmlformats.org/presentationml/2006/main">
  <p:tag name="KSO_WM_MEDIACOVER_FLAG" val="1"/>
  <p:tag name="KSO_WM_UNIT_MEDIACOVER_BTN_STATE" val="1"/>
  <p:tag name="KSO_WM_UNIT_MEDIACOVER_BTNRECT" val="9017*4817*1165*1165"/>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2.xml><?xml version="1.0" encoding="utf-8"?>
<p:tagLst xmlns:p="http://schemas.openxmlformats.org/presentationml/2006/main">
  <p:tag name="KSO_WM_MEDIACOVER_FLAG" val="1"/>
  <p:tag name="KSO_WM_UNIT_MEDIACOVER_BTN_STATE" val="1"/>
  <p:tag name="KSO_WM_UNIT_MEDIACOVER_BTNRECT" val="9017*4817*1165*1165"/>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3.xml><?xml version="1.0" encoding="utf-8"?>
<p:tagLst xmlns:p="http://schemas.openxmlformats.org/presentationml/2006/main">
  <p:tag name="KSO_WM_UNIT_PLACING_PICTURE_USER_VIEWPORT" val="{&quot;height&quot;:8496,&quot;width&quot;:8496}"/>
</p:tagLst>
</file>

<file path=ppt/tags/tag4.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557</Words>
  <Application>WPS 演示</Application>
  <PresentationFormat>宽屏</PresentationFormat>
  <Paragraphs>130</Paragraphs>
  <Slides>16</Slides>
  <Notes>0</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16</vt:i4>
      </vt:variant>
    </vt:vector>
  </HeadingPairs>
  <TitlesOfParts>
    <vt:vector size="35" baseType="lpstr">
      <vt:lpstr>Arial</vt:lpstr>
      <vt:lpstr>宋体</vt:lpstr>
      <vt:lpstr>Wingdings</vt:lpstr>
      <vt:lpstr>微软雅黑</vt:lpstr>
      <vt:lpstr>Wingdings</vt:lpstr>
      <vt:lpstr>Times New Roman</vt:lpstr>
      <vt:lpstr>汉仪君黑-45简</vt:lpstr>
      <vt:lpstr>黑体</vt:lpstr>
      <vt:lpstr>楷体</vt:lpstr>
      <vt:lpstr>楷体_GB2312</vt:lpstr>
      <vt:lpstr>新宋体</vt:lpstr>
      <vt:lpstr>Arial Unicode MS</vt:lpstr>
      <vt:lpstr>等线</vt:lpstr>
      <vt:lpstr>Calibri</vt:lpstr>
      <vt:lpstr>Cambria</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198</cp:revision>
  <dcterms:created xsi:type="dcterms:W3CDTF">2019-06-19T02:08:00Z</dcterms:created>
  <dcterms:modified xsi:type="dcterms:W3CDTF">2023-09-28T14:15:24Z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16D564EC49914F5AB2D70FB5F4416649</vt:lpwstr>
  </property>
</Properties>
</file>