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6"/>
  </p:notesMasterIdLst>
  <p:handoutMasterIdLst>
    <p:handoutMasterId r:id="rId19"/>
  </p:handoutMasterIdLst>
  <p:sldIdLst>
    <p:sldId id="459" r:id="rId4"/>
    <p:sldId id="256" r:id="rId5"/>
    <p:sldId id="501" r:id="rId7"/>
    <p:sldId id="488" r:id="rId8"/>
    <p:sldId id="502" r:id="rId9"/>
    <p:sldId id="503" r:id="rId10"/>
    <p:sldId id="504" r:id="rId11"/>
    <p:sldId id="505" r:id="rId12"/>
    <p:sldId id="507" r:id="rId13"/>
    <p:sldId id="506" r:id="rId14"/>
    <p:sldId id="508" r:id="rId15"/>
    <p:sldId id="509" r:id="rId16"/>
    <p:sldId id="510" r:id="rId17"/>
    <p:sldId id="512" r:id="rId18"/>
  </p:sldIdLst>
  <p:sldSz cx="9144000" cy="51435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7FFFF"/>
    <a:srgbClr val="0000FF"/>
    <a:srgbClr val="A8D489"/>
    <a:srgbClr val="66FFFF"/>
    <a:srgbClr val="FF00FF"/>
    <a:srgbClr val="FF9900"/>
    <a:srgbClr val="47D5A9"/>
    <a:srgbClr val="D236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026"/>
    <p:restoredTop sz="96256"/>
  </p:normalViewPr>
  <p:slideViewPr>
    <p:cSldViewPr showGuides="1">
      <p:cViewPr varScale="1">
        <p:scale>
          <a:sx n="146" d="100"/>
          <a:sy n="146" d="100"/>
        </p:scale>
        <p:origin x="37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77B393-7F8E-4E21-9EF5-E3A9A2A8A8C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EAC684C-E015-470F-9F4B-19B4910F64B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02097F1-D4F4-4345-AD71-2F259342FC7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2A27BC7-DADF-4D3B-AE87-661527F40C3E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9220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9221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4"/>
          <p:cNvSpPr/>
          <p:nvPr/>
        </p:nvSpPr>
        <p:spPr>
          <a:xfrm>
            <a:off x="552450" y="153988"/>
            <a:ext cx="2009775" cy="541338"/>
          </a:xfrm>
          <a:prstGeom prst="roundRect">
            <a:avLst/>
          </a:prstGeom>
          <a:solidFill>
            <a:srgbClr val="704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913" y="-66675"/>
            <a:ext cx="981075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l="3528" r="3528" b="705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0" y="1562100"/>
            <a:ext cx="9144000" cy="1724025"/>
          </a:xfrm>
          <a:prstGeom prst="rect">
            <a:avLst/>
          </a:prstGeom>
          <a:solidFill>
            <a:srgbClr val="F7FFFF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hyperlink" Target="&#20446;&#25935;&#27946;&#21169;&#24535;&#21363;&#20852;&#21457;&#35328;.mp4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11">
            <a:hlinkClick r:id="rId1" action="ppaction://hlinkfile"/>
          </p:cNvPr>
          <p:cNvSpPr txBox="1"/>
          <p:nvPr/>
        </p:nvSpPr>
        <p:spPr>
          <a:xfrm>
            <a:off x="2268538" y="339725"/>
            <a:ext cx="4267200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俞敏洪励志即兴发言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650" y="3508375"/>
            <a:ext cx="7559675" cy="1196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没有事先准备而进行的当众讲话，就叫作即兴发言。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7172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l="7088" r="5502"/>
          <a:stretch>
            <a:fillRect/>
          </a:stretch>
        </p:blipFill>
        <p:spPr>
          <a:xfrm>
            <a:off x="2205038" y="995363"/>
            <a:ext cx="4392612" cy="2513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2735213" y="2954421"/>
            <a:ext cx="3600400" cy="60478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点击图片播放视频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11"/>
          <p:cNvSpPr txBox="1"/>
          <p:nvPr/>
        </p:nvSpPr>
        <p:spPr>
          <a:xfrm>
            <a:off x="827088" y="1276350"/>
            <a:ext cx="7559675" cy="219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我认为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号小组表现最棒，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号小组的代表知识非常丰富，声音很有激情，充满自信。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1"/>
          <p:cNvSpPr txBox="1"/>
          <p:nvPr/>
        </p:nvSpPr>
        <p:spPr>
          <a:xfrm>
            <a:off x="611188" y="2066925"/>
            <a:ext cx="80645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一切成功的演讲，都是来自于充分的准备。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r"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</a:rPr>
              <a:t>卡耐基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8435" name="文本框 11"/>
          <p:cNvSpPr txBox="1"/>
          <p:nvPr/>
        </p:nvSpPr>
        <p:spPr>
          <a:xfrm>
            <a:off x="684213" y="123825"/>
            <a:ext cx="21637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1"/>
          <p:cNvSpPr txBox="1"/>
          <p:nvPr/>
        </p:nvSpPr>
        <p:spPr>
          <a:xfrm>
            <a:off x="628650" y="1058863"/>
            <a:ext cx="80645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卡耐基这段话中的“准备”是指我们发言前那几分钟的准备时间吗？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628650" y="2543175"/>
            <a:ext cx="8064500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不是。这里的“准备”指查阅资料、多观察多积累、生活和学习上的经历等。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1"/>
          <p:cNvSpPr txBox="1"/>
          <p:nvPr/>
        </p:nvSpPr>
        <p:spPr>
          <a:xfrm>
            <a:off x="611188" y="792163"/>
            <a:ext cx="8064500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口才是人生的必修课，当你竞选班干部时，当你和同学辩论时，当你上台领奖时都需要即兴发言。而精彩的发言来自于生活的积累。同学们在今后的生活中只要多多练习，锻炼自己，就一定能掌握更多更好的即兴发言的方法和技巧。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1"/>
          <p:cNvSpPr txBox="1"/>
          <p:nvPr/>
        </p:nvSpPr>
        <p:spPr>
          <a:xfrm>
            <a:off x="1835150" y="1995488"/>
            <a:ext cx="561657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口语交际：即兴发言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1"/>
          <a:srcRect l="35979"/>
          <a:stretch>
            <a:fillRect/>
          </a:stretch>
        </p:blipFill>
        <p:spPr>
          <a:xfrm>
            <a:off x="179388" y="123825"/>
            <a:ext cx="2298700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文本框 11"/>
          <p:cNvSpPr txBox="1"/>
          <p:nvPr/>
        </p:nvSpPr>
        <p:spPr>
          <a:xfrm>
            <a:off x="1624013" y="1203325"/>
            <a:ext cx="58959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即兴发言：介绍我们的校园。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0243" name="文本框 11"/>
          <p:cNvSpPr txBox="1"/>
          <p:nvPr/>
        </p:nvSpPr>
        <p:spPr>
          <a:xfrm>
            <a:off x="684213" y="123825"/>
            <a:ext cx="21637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初步交流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8" name="文本框 11"/>
          <p:cNvSpPr txBox="1"/>
          <p:nvPr/>
        </p:nvSpPr>
        <p:spPr>
          <a:xfrm>
            <a:off x="2195513" y="2066925"/>
            <a:ext cx="3241675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学校的环境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学校的文化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学校的活动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48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"/>
          <p:cNvSpPr txBox="1"/>
          <p:nvPr/>
        </p:nvSpPr>
        <p:spPr>
          <a:xfrm>
            <a:off x="611188" y="842963"/>
            <a:ext cx="58975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宋体" panose="02010600030101010101" pitchFamily="2" charset="-122"/>
              </a:rPr>
              <a:t>从以下几个方面互相评价。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6148" name="文本框 11"/>
          <p:cNvSpPr txBox="1">
            <a:spLocks noChangeArrowheads="1"/>
          </p:cNvSpPr>
          <p:nvPr/>
        </p:nvSpPr>
        <p:spPr bwMode="auto">
          <a:xfrm>
            <a:off x="1116013" y="1635125"/>
            <a:ext cx="7488238" cy="2308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仪态：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站立姿势、目视前方、态度自然；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声音：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铿锵有力、语速适中、表达清晰；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内容：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选材正确、逻辑合理、情感真挚。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charRg st="19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38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48">
                                            <p:txEl>
                                              <p:charRg st="38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1"/>
          <p:cNvSpPr txBox="1"/>
          <p:nvPr/>
        </p:nvSpPr>
        <p:spPr>
          <a:xfrm>
            <a:off x="827088" y="1131888"/>
            <a:ext cx="58975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口语交际要求：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2291" name="文本框 11"/>
          <p:cNvSpPr txBox="1"/>
          <p:nvPr/>
        </p:nvSpPr>
        <p:spPr>
          <a:xfrm>
            <a:off x="611188" y="123825"/>
            <a:ext cx="21637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各展风采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8" name="文本框 11"/>
          <p:cNvSpPr txBox="1"/>
          <p:nvPr/>
        </p:nvSpPr>
        <p:spPr>
          <a:xfrm>
            <a:off x="1619250" y="1933575"/>
            <a:ext cx="6696075" cy="1863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提前打腹稿，想清楚先说什么，后说什么，重点说什么。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注意说话的场合和对象。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8">
                                            <p:txEl>
                                              <p:charRg st="26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1"/>
          <p:cNvSpPr txBox="1"/>
          <p:nvPr/>
        </p:nvSpPr>
        <p:spPr>
          <a:xfrm>
            <a:off x="395288" y="700088"/>
            <a:ext cx="58975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如何打腹稿呢？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1187450" y="1450975"/>
            <a:ext cx="374332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我们都想了什么？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85763" y="2201863"/>
            <a:ext cx="8353425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我们从很多方面来介绍我们的学校，思考时有内容，有选择，说出来感觉有条理，做到这些要求，我们的即兴发言就成功了。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1"/>
          <p:cNvSpPr txBox="1"/>
          <p:nvPr/>
        </p:nvSpPr>
        <p:spPr>
          <a:xfrm>
            <a:off x="4859338" y="1450975"/>
            <a:ext cx="19510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有内容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11"/>
          <p:cNvSpPr txBox="1"/>
          <p:nvPr/>
        </p:nvSpPr>
        <p:spPr>
          <a:xfrm>
            <a:off x="6653213" y="1450975"/>
            <a:ext cx="195103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有选择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1"/>
          <p:cNvSpPr txBox="1"/>
          <p:nvPr/>
        </p:nvSpPr>
        <p:spPr>
          <a:xfrm>
            <a:off x="395288" y="339725"/>
            <a:ext cx="5897562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选题：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468313" y="987425"/>
            <a:ext cx="8208962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号题目：代表全班同学欢迎新同学的到来。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号题目：在作文比赛颁奖时，发表获奖感言。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号题目：在爷爷的寿宴上，向爷爷说几句祝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福的话。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号题目：当记者采访你时，让你谈谈对小学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生带手机去学校的看法。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charRg st="21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charRg st="4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64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charRg st="64" end="7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charRg st="64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charRg st="64" end="7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7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charRg st="78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charRg st="7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charRg st="78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9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charRg st="99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charRg st="9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charRg st="9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1"/>
          <p:cNvSpPr txBox="1"/>
          <p:nvPr/>
        </p:nvSpPr>
        <p:spPr>
          <a:xfrm>
            <a:off x="611188" y="339725"/>
            <a:ext cx="7993062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规则：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六人为一组，选择最感兴趣的题目，互相交流与话题有关的内容。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请一个代表有选择的将有关内容展示给大家。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准备时间：五分钟。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评选“最佳发言小组”。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1"/>
          <p:cNvSpPr txBox="1"/>
          <p:nvPr/>
        </p:nvSpPr>
        <p:spPr>
          <a:xfrm>
            <a:off x="684213" y="700088"/>
            <a:ext cx="20161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示例：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684213" y="1363663"/>
            <a:ext cx="7993062" cy="2376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号小组可以荣获此项称号，因为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号小组的代表不仅做到了语言通顺、表达清晰，还有肢体语言。在慷慨激昂时，他伴随动作诉说；在低沉婉转时，他停住脚步凝视。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854</Words>
  <Application>WPS 演示</Application>
  <PresentationFormat>全屏显示(16:9)</PresentationFormat>
  <Paragraphs>75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Cambria</vt:lpstr>
      <vt:lpstr>黑体</vt:lpstr>
      <vt:lpstr>楷体</vt:lpstr>
      <vt:lpstr>微软雅黑</vt:lpstr>
      <vt:lpstr>Arial Unicode MS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yitifen.tmall.com易提分旗舰店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A372635AB90742B49F2660112832C8FC_13</vt:lpwstr>
  </property>
  <property fmtid="{D5CDD505-2E9C-101B-9397-08002B2CF9AE}" pid="4" name="KSOProductBuildVer">
    <vt:lpwstr>2052-12.1.0.15374</vt:lpwstr>
  </property>
</Properties>
</file>