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45"/>
  </p:notesMasterIdLst>
  <p:handoutMasterIdLst>
    <p:handoutMasterId r:id="rId46"/>
  </p:handoutMasterIdLst>
  <p:sldIdLst>
    <p:sldId id="307" r:id="rId4"/>
    <p:sldId id="308" r:id="rId5"/>
    <p:sldId id="309" r:id="rId6"/>
    <p:sldId id="310" r:id="rId7"/>
    <p:sldId id="311" r:id="rId8"/>
    <p:sldId id="258" r:id="rId9"/>
    <p:sldId id="294" r:id="rId10"/>
    <p:sldId id="295" r:id="rId11"/>
    <p:sldId id="296" r:id="rId12"/>
    <p:sldId id="297" r:id="rId13"/>
    <p:sldId id="298" r:id="rId14"/>
    <p:sldId id="299" r:id="rId15"/>
    <p:sldId id="312" r:id="rId16"/>
    <p:sldId id="300" r:id="rId17"/>
    <p:sldId id="301" r:id="rId18"/>
    <p:sldId id="302" r:id="rId19"/>
    <p:sldId id="303" r:id="rId20"/>
    <p:sldId id="304" r:id="rId21"/>
    <p:sldId id="305" r:id="rId22"/>
    <p:sldId id="317" r:id="rId23"/>
    <p:sldId id="306" r:id="rId24"/>
    <p:sldId id="313" r:id="rId25"/>
    <p:sldId id="318" r:id="rId26"/>
    <p:sldId id="314" r:id="rId27"/>
    <p:sldId id="315" r:id="rId28"/>
    <p:sldId id="319" r:id="rId29"/>
    <p:sldId id="320" r:id="rId30"/>
    <p:sldId id="323" r:id="rId31"/>
    <p:sldId id="321" r:id="rId32"/>
    <p:sldId id="322" r:id="rId33"/>
    <p:sldId id="316" r:id="rId34"/>
    <p:sldId id="324" r:id="rId35"/>
    <p:sldId id="325" r:id="rId36"/>
    <p:sldId id="326" r:id="rId37"/>
    <p:sldId id="332" r:id="rId38"/>
    <p:sldId id="327" r:id="rId39"/>
    <p:sldId id="328" r:id="rId40"/>
    <p:sldId id="329" r:id="rId41"/>
    <p:sldId id="330" r:id="rId42"/>
    <p:sldId id="331" r:id="rId43"/>
    <p:sldId id="347" r:id="rId44"/>
  </p:sldIdLst>
  <p:sldSz cx="9144000" cy="5143500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楷体" panose="02010609060101010101" pitchFamily="49" charset="-122"/>
      <p:regular r:id="rId54"/>
    </p:embeddedFont>
    <p:embeddedFont>
      <p:font typeface="黑体" panose="02010609060101010101" pitchFamily="49" charset="-122"/>
      <p:regular r:id="rId55"/>
    </p:embeddedFont>
    <p:embeddedFont>
      <p:font typeface="微软雅黑" panose="020B0503020204020204" charset="-122"/>
      <p:regular r:id="rId56"/>
    </p:embeddedFont>
  </p:embeddedFontLst>
  <p:custDataLst>
    <p:tags r:id="rId5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C91D"/>
    <a:srgbClr val="0000FF"/>
    <a:srgbClr val="FF00FF"/>
    <a:srgbClr val="21B8BB"/>
    <a:srgbClr val="DEA900"/>
    <a:srgbClr val="FFFFFF"/>
    <a:srgbClr val="0033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136"/>
    <p:restoredTop sz="94660"/>
  </p:normalViewPr>
  <p:slideViewPr>
    <p:cSldViewPr showGuides="1">
      <p:cViewPr varScale="1">
        <p:scale>
          <a:sx n="143" d="100"/>
          <a:sy n="143" d="100"/>
        </p:scale>
        <p:origin x="522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1.xml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871139-3FFE-4A15-9E0A-0AE253C9EB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2ADEBF8-A351-4BCD-9C20-872C7C2393C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1F696A-13BB-43A2-8532-9B94F77A00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8DD2FB-483F-4F24-BDF8-C44F79BDA43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0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3.png"/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rcRect r="18381" b="23701"/>
          <a:stretch>
            <a:fillRect/>
          </a:stretch>
        </p:blipFill>
        <p:spPr>
          <a:xfrm>
            <a:off x="5834063" y="2571750"/>
            <a:ext cx="3306762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4"/>
          <p:cNvPicPr>
            <a:picLocks noChangeAspect="1"/>
          </p:cNvPicPr>
          <p:nvPr userDrawn="1"/>
        </p:nvPicPr>
        <p:blipFill>
          <a:blip r:embed="rId4"/>
          <a:srcRect l="20387" r="21622" b="69499"/>
          <a:stretch>
            <a:fillRect/>
          </a:stretch>
        </p:blipFill>
        <p:spPr>
          <a:xfrm>
            <a:off x="6350" y="3579813"/>
            <a:ext cx="913765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5"/>
          <p:cNvPicPr>
            <a:picLocks noChangeAspect="1"/>
          </p:cNvPicPr>
          <p:nvPr userDrawn="1"/>
        </p:nvPicPr>
        <p:blipFill>
          <a:blip r:embed="rId5"/>
          <a:srcRect t="18152"/>
          <a:stretch>
            <a:fillRect/>
          </a:stretch>
        </p:blipFill>
        <p:spPr>
          <a:xfrm>
            <a:off x="8186738" y="-20637"/>
            <a:ext cx="1316037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6"/>
          <p:cNvPicPr>
            <a:picLocks noChangeAspect="1"/>
          </p:cNvPicPr>
          <p:nvPr userDrawn="1"/>
        </p:nvPicPr>
        <p:blipFill>
          <a:blip r:embed="rId6"/>
          <a:srcRect t="14999"/>
          <a:stretch>
            <a:fillRect/>
          </a:stretch>
        </p:blipFill>
        <p:spPr>
          <a:xfrm>
            <a:off x="-468312" y="-20637"/>
            <a:ext cx="2346325" cy="2401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7"/>
          <p:cNvPicPr>
            <a:picLocks noChangeAspect="1"/>
          </p:cNvPicPr>
          <p:nvPr userDrawn="1"/>
        </p:nvPicPr>
        <p:blipFill>
          <a:blip r:embed="rId7"/>
          <a:srcRect t="32692"/>
          <a:stretch>
            <a:fillRect/>
          </a:stretch>
        </p:blipFill>
        <p:spPr>
          <a:xfrm>
            <a:off x="2032000" y="-20637"/>
            <a:ext cx="1487488" cy="153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8"/>
          <p:cNvPicPr>
            <a:picLocks noChangeAspect="1"/>
          </p:cNvPicPr>
          <p:nvPr userDrawn="1"/>
        </p:nvPicPr>
        <p:blipFill>
          <a:blip r:embed="rId8"/>
          <a:srcRect t="28378"/>
          <a:stretch>
            <a:fillRect/>
          </a:stretch>
        </p:blipFill>
        <p:spPr>
          <a:xfrm>
            <a:off x="3995738" y="-20637"/>
            <a:ext cx="1804987" cy="1838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9"/>
          <p:cNvPicPr>
            <a:picLocks noChangeAspect="1"/>
          </p:cNvPicPr>
          <p:nvPr userDrawn="1"/>
        </p:nvPicPr>
        <p:blipFill>
          <a:blip r:embed="rId9"/>
          <a:srcRect t="23268"/>
          <a:stretch>
            <a:fillRect/>
          </a:stretch>
        </p:blipFill>
        <p:spPr>
          <a:xfrm>
            <a:off x="5686425" y="-20637"/>
            <a:ext cx="2141538" cy="2401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350" y="0"/>
            <a:ext cx="9137650" cy="514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3175"/>
            <a:ext cx="1439863" cy="1439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" y="0"/>
            <a:ext cx="9137650" cy="5145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4"/>
          <a:srcRect l="20387" r="21622" b="69499"/>
          <a:stretch>
            <a:fillRect/>
          </a:stretch>
        </p:blipFill>
        <p:spPr>
          <a:xfrm>
            <a:off x="6350" y="3579813"/>
            <a:ext cx="913765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07950" y="-39687"/>
            <a:ext cx="1490663" cy="149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9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microsoft.com/office/2007/relationships/media" Target="file:///F:\&#20911;&#22253;&#22253;\2020&#26149;&#19979;\&#19978;&#35838;&#35838;&#20214;\&#21046;&#20316;\&#25945;&#26696;&#29256;\&#31532;&#20843;&#21333;&#20803;\25%20&#32703;&#23556;&#20061;&#26085;\&#27492;.wmv" TargetMode="External"/><Relationship Id="rId7" Type="http://schemas.openxmlformats.org/officeDocument/2006/relationships/video" Target="file:///F:\&#20911;&#22253;&#22253;\2020&#26149;&#19979;\&#19978;&#35838;&#35838;&#20214;\&#21046;&#20316;\&#25945;&#26696;&#29256;\&#31532;&#20843;&#21333;&#20803;\25%20&#32703;&#23556;&#20061;&#26085;\&#27492;.wmv" TargetMode="External"/><Relationship Id="rId6" Type="http://schemas.openxmlformats.org/officeDocument/2006/relationships/image" Target="../media/image36.png"/><Relationship Id="rId5" Type="http://schemas.microsoft.com/office/2007/relationships/media" Target="file:///F:\&#20911;&#22253;&#22253;\2020&#26149;&#19979;\&#19978;&#35838;&#35838;&#20214;\&#21046;&#20316;\&#25945;&#26696;&#29256;\&#31532;&#20843;&#21333;&#20803;\25%20&#32703;&#23556;&#20061;&#26085;\&#33392;.wmv" TargetMode="External"/><Relationship Id="rId4" Type="http://schemas.openxmlformats.org/officeDocument/2006/relationships/video" Target="file:///F:\&#20911;&#22253;&#22253;\2020&#26149;&#19979;\&#19978;&#35838;&#35838;&#20214;\&#21046;&#20316;\&#25945;&#26696;&#29256;\&#31532;&#20843;&#21333;&#20803;\25%20&#32703;&#23556;&#20061;&#26085;\&#33392;.wmv" TargetMode="External"/><Relationship Id="rId3" Type="http://schemas.openxmlformats.org/officeDocument/2006/relationships/image" Target="../media/image35.png"/><Relationship Id="rId2" Type="http://schemas.microsoft.com/office/2007/relationships/media" Target="file:///F:\&#20911;&#22253;&#22253;\2020&#26149;&#19979;\&#19978;&#35838;&#35838;&#20214;\&#21046;&#20316;\&#25945;&#26696;&#29256;\&#31532;&#20843;&#21333;&#20803;\25%20&#32703;&#23556;&#20061;&#26085;\&#20540;.wmv" TargetMode="External"/><Relationship Id="rId10" Type="http://schemas.openxmlformats.org/officeDocument/2006/relationships/slideLayout" Target="../slideLayouts/slideLayout4.xml"/><Relationship Id="rId1" Type="http://schemas.openxmlformats.org/officeDocument/2006/relationships/video" Target="file:///F:\&#20911;&#22253;&#22253;\2020&#26149;&#19979;\&#19978;&#35838;&#35838;&#20214;\&#21046;&#20316;\&#25945;&#26696;&#29256;\&#31532;&#20843;&#21333;&#20803;\25%20&#32703;&#23556;&#20061;&#26085;\&#20540;.wmv" TargetMode="Externa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microsoft.com/office/2007/relationships/media" Target="file:///F:\&#20911;&#22253;&#22253;\2020&#26149;&#19979;\&#19978;&#35838;&#35838;&#20214;\&#21046;&#20316;\&#25945;&#26696;&#29256;\&#31532;&#20843;&#21333;&#20803;\25%20&#32703;&#23556;&#20061;&#26085;\&#28814;.wmv" TargetMode="External"/><Relationship Id="rId7" Type="http://schemas.openxmlformats.org/officeDocument/2006/relationships/video" Target="file:///F:\&#20911;&#22253;&#22253;\2020&#26149;&#19979;\&#19978;&#35838;&#35838;&#20214;\&#21046;&#20316;\&#25945;&#26696;&#29256;\&#31532;&#20843;&#21333;&#20803;\25%20&#32703;&#23556;&#20061;&#26085;\&#28814;.wmv" TargetMode="External"/><Relationship Id="rId6" Type="http://schemas.openxmlformats.org/officeDocument/2006/relationships/image" Target="../media/image39.png"/><Relationship Id="rId5" Type="http://schemas.microsoft.com/office/2007/relationships/media" Target="file:///F:\&#20911;&#22253;&#22253;\2020&#26149;&#19979;\&#19978;&#35838;&#35838;&#20214;\&#21046;&#20316;\&#25945;&#26696;&#29256;\&#31532;&#20843;&#21333;&#20803;\25%20&#32703;&#23556;&#20061;&#26085;\&#31867;.wmv" TargetMode="External"/><Relationship Id="rId4" Type="http://schemas.openxmlformats.org/officeDocument/2006/relationships/video" Target="file:///F:\&#20911;&#22253;&#22253;\2020&#26149;&#19979;\&#19978;&#35838;&#35838;&#20214;\&#21046;&#20316;\&#25945;&#26696;&#29256;\&#31532;&#20843;&#21333;&#20803;\25%20&#32703;&#23556;&#20061;&#26085;\&#31867;.wmv" TargetMode="External"/><Relationship Id="rId3" Type="http://schemas.openxmlformats.org/officeDocument/2006/relationships/image" Target="../media/image38.png"/><Relationship Id="rId2" Type="http://schemas.microsoft.com/office/2007/relationships/media" Target="file:///F:\&#20911;&#22253;&#22253;\2020&#26149;&#19979;\&#19978;&#35838;&#35838;&#20214;\&#21046;&#20316;\&#25945;&#26696;&#29256;\&#31532;&#20843;&#21333;&#20803;\25%20&#32703;&#23556;&#20061;&#26085;\&#35273;.wmv" TargetMode="Externa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41.png"/><Relationship Id="rId11" Type="http://schemas.microsoft.com/office/2007/relationships/media" Target="file:///F:\&#20911;&#22253;&#22253;\2020&#26149;&#19979;\&#19978;&#35838;&#35838;&#20214;\&#21046;&#20316;\&#25945;&#26696;&#29256;\&#31532;&#20843;&#21333;&#20803;\25%20&#32703;&#23556;&#20061;&#26085;\&#23475;.wmv" TargetMode="External"/><Relationship Id="rId10" Type="http://schemas.openxmlformats.org/officeDocument/2006/relationships/video" Target="file:///F:\&#20911;&#22253;&#22253;\2020&#26149;&#19979;\&#19978;&#35838;&#35838;&#20214;\&#21046;&#20316;\&#25945;&#26696;&#29256;\&#31532;&#20843;&#21333;&#20803;\25%20&#32703;&#23556;&#20061;&#26085;\&#23475;.wmv" TargetMode="External"/><Relationship Id="rId1" Type="http://schemas.openxmlformats.org/officeDocument/2006/relationships/video" Target="file:///F:\&#20911;&#22253;&#22253;\2020&#26149;&#19979;\&#19978;&#35838;&#35838;&#20214;\&#21046;&#20316;\&#25945;&#26696;&#29256;\&#31532;&#20843;&#21333;&#20803;\25%20&#32703;&#23556;&#20061;&#26085;\&#35273;.wmv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3" Type="http://schemas.microsoft.com/office/2007/relationships/media" Target="file:///F:\&#20911;&#22253;&#22253;\2020&#26149;&#19979;\&#19978;&#35838;&#35838;&#20214;\&#21046;&#20316;\&#25945;&#26696;&#29256;\&#31532;&#20843;&#21333;&#20803;\25%20&#32703;&#23556;&#20061;&#26085;\&#24339;.wmv" TargetMode="External"/><Relationship Id="rId2" Type="http://schemas.openxmlformats.org/officeDocument/2006/relationships/video" Target="file:///F:\&#20911;&#22253;&#22253;\2020&#26149;&#19979;\&#19978;&#35838;&#35838;&#20214;\&#21046;&#20316;\&#25945;&#26696;&#29256;\&#31532;&#20843;&#21333;&#20803;\25%20&#32703;&#23556;&#20061;&#26085;\&#24339;.wmv" TargetMode="External"/><Relationship Id="rId1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">
            <a:hlinkClick r:id="rId1" action="ppaction://hlinksldjump"/>
          </p:cNvPr>
          <p:cNvSpPr txBox="1"/>
          <p:nvPr/>
        </p:nvSpPr>
        <p:spPr>
          <a:xfrm>
            <a:off x="2124075" y="2370138"/>
            <a:ext cx="2160588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文本框 2">
            <a:hlinkClick r:id="rId2" action="ppaction://hlinksldjump"/>
          </p:cNvPr>
          <p:cNvSpPr txBox="1"/>
          <p:nvPr/>
        </p:nvSpPr>
        <p:spPr>
          <a:xfrm>
            <a:off x="5435600" y="2370138"/>
            <a:ext cx="215900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27125" y="314325"/>
            <a:ext cx="2159000" cy="709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C9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整体感知</a:t>
            </a:r>
            <a:endParaRPr kumimoji="0" lang="zh-CN" altLang="en-US" sz="3600" b="1" kern="1200" cap="none" spc="0" normalizeH="0" baseline="0" noProof="0" dirty="0">
              <a:solidFill>
                <a:srgbClr val="FFC9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387" name="TextBox 7"/>
          <p:cNvSpPr txBox="1"/>
          <p:nvPr/>
        </p:nvSpPr>
        <p:spPr>
          <a:xfrm>
            <a:off x="723900" y="1203325"/>
            <a:ext cx="7624763" cy="3217863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   值日   熔化   人类   艰难    神弓   裂开   炎热　 害怕   庄稼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   滋润   繁茂   奔腾   重新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76600" y="219075"/>
            <a:ext cx="3598863" cy="1176338"/>
            <a:chOff x="3275856" y="219531"/>
            <a:chExt cx="3600400" cy="1175706"/>
          </a:xfrm>
        </p:grpSpPr>
        <p:sp>
          <p:nvSpPr>
            <p:cNvPr id="7" name="云形标注 6"/>
            <p:cNvSpPr/>
            <p:nvPr/>
          </p:nvSpPr>
          <p:spPr>
            <a:xfrm>
              <a:off x="3275856" y="278237"/>
              <a:ext cx="3600400" cy="1085267"/>
            </a:xfrm>
            <a:prstGeom prst="cloudCallout">
              <a:avLst>
                <a:gd name="adj1" fmla="val -32775"/>
                <a:gd name="adj2" fmla="val 80518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0" name="文本框 10"/>
            <p:cNvSpPr txBox="1"/>
            <p:nvPr/>
          </p:nvSpPr>
          <p:spPr>
            <a:xfrm>
              <a:off x="3635896" y="219531"/>
              <a:ext cx="2808312" cy="11757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说说你有什么发现？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7"/>
          <p:cNvSpPr txBox="1"/>
          <p:nvPr/>
        </p:nvSpPr>
        <p:spPr>
          <a:xfrm>
            <a:off x="758825" y="555625"/>
            <a:ext cx="7624763" cy="424815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2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   值日   熔化   人类   艰难    神弓   裂开   炎热　 害怕   庄稼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   滋润   繁茂   奔腾   重新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1188" y="1131888"/>
            <a:ext cx="7920038" cy="647700"/>
          </a:xfrm>
          <a:prstGeom prst="roundRec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3938" y="450850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起因</a:t>
            </a:r>
            <a:endParaRPr lang="zh-CN" altLang="en-US" sz="32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11188" y="2505075"/>
            <a:ext cx="7920038" cy="64770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3938" y="1881188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经过</a:t>
            </a:r>
            <a:endParaRPr lang="zh-CN" altLang="en-US" sz="32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11188" y="3897313"/>
            <a:ext cx="7920038" cy="6477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3938" y="3168650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结果</a:t>
            </a:r>
            <a:endParaRPr lang="zh-CN" altLang="en-US" sz="32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971550" y="842963"/>
            <a:ext cx="7056438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结合课本插图，默读课文，做到不出声，不指读。思考：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文本框 4"/>
          <p:cNvSpPr txBox="1"/>
          <p:nvPr/>
        </p:nvSpPr>
        <p:spPr>
          <a:xfrm>
            <a:off x="1835150" y="2284413"/>
            <a:ext cx="5113338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羿为什么射日？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羿怎样射日？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羿射日的结果怎样？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1042988" y="771525"/>
            <a:ext cx="7345362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结合三组词串，用自己的话说说故事的起因、经过和结果。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9459" name="TextBox 7"/>
          <p:cNvSpPr txBox="1"/>
          <p:nvPr/>
        </p:nvSpPr>
        <p:spPr>
          <a:xfrm>
            <a:off x="1295400" y="2054225"/>
            <a:ext cx="6842125" cy="2586038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  值日  熔化  人类  艰难    神弓  裂开  炎热　害怕  庄稼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  滋润  繁茂  奔腾  重新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58888" y="1851025"/>
          <a:ext cx="6911976" cy="252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3992"/>
                <a:gridCol w="2303992"/>
                <a:gridCol w="2303992"/>
              </a:tblGrid>
              <a:tr h="802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起因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744" marB="4574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经过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744" marB="4574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744" marB="4574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1820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0" marR="91430" marT="45744" marB="45744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0" marR="91430" marT="45744" marB="45744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0" marR="91430" marT="45744" marB="45744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6" name="文本框 2"/>
          <p:cNvSpPr txBox="1"/>
          <p:nvPr/>
        </p:nvSpPr>
        <p:spPr>
          <a:xfrm>
            <a:off x="1009650" y="771525"/>
            <a:ext cx="70564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口头填写表格，梳理故事的主要内容。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7763" y="198438"/>
            <a:ext cx="2160588" cy="7096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eaLnBrk="1" hangingPunct="1">
              <a:lnSpc>
                <a:spcPct val="130000"/>
              </a:lnSpc>
              <a:defRPr sz="3600" b="1">
                <a:solidFill>
                  <a:srgbClr val="FFC9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C9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书写指导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C9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1507" name="组合 7"/>
          <p:cNvGrpSpPr/>
          <p:nvPr/>
        </p:nvGrpSpPr>
        <p:grpSpPr>
          <a:xfrm>
            <a:off x="1690688" y="1203325"/>
            <a:ext cx="1244600" cy="1241425"/>
            <a:chOff x="1209675" y="1700197"/>
            <a:chExt cx="850077" cy="898541"/>
          </a:xfrm>
        </p:grpSpPr>
        <p:grpSp>
          <p:nvGrpSpPr>
            <p:cNvPr id="21550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155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5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5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51" name="文本框 64"/>
            <p:cNvSpPr txBox="1"/>
            <p:nvPr/>
          </p:nvSpPr>
          <p:spPr>
            <a:xfrm>
              <a:off x="1248539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08" name="组合 7"/>
          <p:cNvGrpSpPr/>
          <p:nvPr/>
        </p:nvGrpSpPr>
        <p:grpSpPr>
          <a:xfrm>
            <a:off x="3276600" y="1203325"/>
            <a:ext cx="1225550" cy="1241425"/>
            <a:chOff x="1209675" y="1700197"/>
            <a:chExt cx="836613" cy="898541"/>
          </a:xfrm>
        </p:grpSpPr>
        <p:grpSp>
          <p:nvGrpSpPr>
            <p:cNvPr id="21545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154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4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4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46" name="文本框 64"/>
            <p:cNvSpPr txBox="1"/>
            <p:nvPr/>
          </p:nvSpPr>
          <p:spPr>
            <a:xfrm>
              <a:off x="1231320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值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09" name="组合 7"/>
          <p:cNvGrpSpPr/>
          <p:nvPr/>
        </p:nvGrpSpPr>
        <p:grpSpPr>
          <a:xfrm>
            <a:off x="4805363" y="1219200"/>
            <a:ext cx="1225550" cy="1241425"/>
            <a:chOff x="1209675" y="1700197"/>
            <a:chExt cx="836613" cy="898541"/>
          </a:xfrm>
        </p:grpSpPr>
        <p:grpSp>
          <p:nvGrpSpPr>
            <p:cNvPr id="21540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154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4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4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41" name="文本框 64"/>
            <p:cNvSpPr txBox="1"/>
            <p:nvPr/>
          </p:nvSpPr>
          <p:spPr>
            <a:xfrm>
              <a:off x="1222711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类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0" name="组合 7"/>
          <p:cNvGrpSpPr/>
          <p:nvPr/>
        </p:nvGrpSpPr>
        <p:grpSpPr>
          <a:xfrm>
            <a:off x="6365875" y="1182688"/>
            <a:ext cx="1238250" cy="1241425"/>
            <a:chOff x="1209675" y="1700197"/>
            <a:chExt cx="845772" cy="898541"/>
          </a:xfrm>
        </p:grpSpPr>
        <p:grpSp>
          <p:nvGrpSpPr>
            <p:cNvPr id="21535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153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3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3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36" name="文本框 64"/>
            <p:cNvSpPr txBox="1"/>
            <p:nvPr/>
          </p:nvSpPr>
          <p:spPr>
            <a:xfrm>
              <a:off x="1244234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艰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1" name="组合 7"/>
          <p:cNvGrpSpPr/>
          <p:nvPr/>
        </p:nvGrpSpPr>
        <p:grpSpPr>
          <a:xfrm>
            <a:off x="1685925" y="2722563"/>
            <a:ext cx="1225550" cy="1241425"/>
            <a:chOff x="1209675" y="1700197"/>
            <a:chExt cx="836613" cy="898541"/>
          </a:xfrm>
        </p:grpSpPr>
        <p:grpSp>
          <p:nvGrpSpPr>
            <p:cNvPr id="21530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153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3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3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31" name="文本框 64"/>
            <p:cNvSpPr txBox="1"/>
            <p:nvPr/>
          </p:nvSpPr>
          <p:spPr>
            <a:xfrm>
              <a:off x="1222711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弓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2" name="组合 7"/>
          <p:cNvGrpSpPr/>
          <p:nvPr/>
        </p:nvGrpSpPr>
        <p:grpSpPr>
          <a:xfrm>
            <a:off x="3230563" y="2722563"/>
            <a:ext cx="1227137" cy="1241425"/>
            <a:chOff x="1209675" y="1700197"/>
            <a:chExt cx="837285" cy="898541"/>
          </a:xfrm>
        </p:grpSpPr>
        <p:grpSp>
          <p:nvGrpSpPr>
            <p:cNvPr id="21525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152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2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2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26" name="文本框 64"/>
            <p:cNvSpPr txBox="1"/>
            <p:nvPr/>
          </p:nvSpPr>
          <p:spPr>
            <a:xfrm>
              <a:off x="1235747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炎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3" name="组合 7"/>
          <p:cNvGrpSpPr/>
          <p:nvPr/>
        </p:nvGrpSpPr>
        <p:grpSpPr>
          <a:xfrm>
            <a:off x="4773613" y="2701925"/>
            <a:ext cx="1257300" cy="1241425"/>
            <a:chOff x="1209675" y="1700197"/>
            <a:chExt cx="858687" cy="898541"/>
          </a:xfrm>
        </p:grpSpPr>
        <p:grpSp>
          <p:nvGrpSpPr>
            <p:cNvPr id="21520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152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2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2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21" name="文本框 64"/>
            <p:cNvSpPr txBox="1"/>
            <p:nvPr/>
          </p:nvSpPr>
          <p:spPr>
            <a:xfrm>
              <a:off x="1257149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4" name="组合 7"/>
          <p:cNvGrpSpPr/>
          <p:nvPr/>
        </p:nvGrpSpPr>
        <p:grpSpPr>
          <a:xfrm>
            <a:off x="6343650" y="2681288"/>
            <a:ext cx="1257300" cy="1241425"/>
            <a:chOff x="1209675" y="1700197"/>
            <a:chExt cx="858687" cy="898541"/>
          </a:xfrm>
        </p:grpSpPr>
        <p:grpSp>
          <p:nvGrpSpPr>
            <p:cNvPr id="21515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151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1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1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16" name="文本框 64"/>
            <p:cNvSpPr txBox="1"/>
            <p:nvPr/>
          </p:nvSpPr>
          <p:spPr>
            <a:xfrm>
              <a:off x="1257149" y="1700197"/>
              <a:ext cx="811213" cy="868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此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值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85863" y="1419225"/>
            <a:ext cx="1995487" cy="1982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艰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44913" y="1419225"/>
            <a:ext cx="1989137" cy="1982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此.wmv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99200" y="1419225"/>
            <a:ext cx="1989138" cy="1982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371850" y="339725"/>
            <a:ext cx="2735263" cy="812800"/>
          </a:xfrm>
          <a:prstGeom prst="rect">
            <a:avLst/>
          </a:prstGeom>
          <a:solidFill>
            <a:srgbClr val="FFC91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左右结构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600" y="3508375"/>
            <a:ext cx="7750175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“值”右边的“直”里面是三横。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觉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2138" y="1346200"/>
            <a:ext cx="1543050" cy="1535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类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41613" y="1346200"/>
            <a:ext cx="1535112" cy="1535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炎.wmv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79975" y="1346200"/>
            <a:ext cx="1535113" cy="1535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害.wmv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019925" y="1346200"/>
            <a:ext cx="1539875" cy="1535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916238" y="268288"/>
            <a:ext cx="3311525" cy="811213"/>
          </a:xfrm>
          <a:prstGeom prst="rect">
            <a:avLst/>
          </a:prstGeom>
          <a:solidFill>
            <a:srgbClr val="FFC91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ctr" eaLnBrk="1" hangingPunct="1">
              <a:lnSpc>
                <a:spcPct val="130000"/>
              </a:lnSpc>
              <a:defRPr sz="3600" b="1">
                <a:solidFill>
                  <a:srgbClr val="FF0066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上下结构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750" y="3003550"/>
            <a:ext cx="82073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“觉”上下等宽，它的第二笔是“点”；“害”下部稍窄；“类、炎”上部的“米、火“最后一笔是“点”。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3708400" y="822325"/>
            <a:ext cx="3033713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抄写词语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579" name="TextBox 7"/>
          <p:cNvSpPr txBox="1"/>
          <p:nvPr/>
        </p:nvSpPr>
        <p:spPr>
          <a:xfrm>
            <a:off x="1331913" y="1635125"/>
            <a:ext cx="6999287" cy="23082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　　值日　　人类　　炎热　　害怕　　从此　　艰难　　弓箭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3"/>
          <p:cNvSpPr txBox="1"/>
          <p:nvPr/>
        </p:nvSpPr>
        <p:spPr>
          <a:xfrm>
            <a:off x="3632200" y="1204913"/>
            <a:ext cx="19780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读一读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603" name="TextBox 7"/>
          <p:cNvSpPr txBox="1"/>
          <p:nvPr/>
        </p:nvSpPr>
        <p:spPr>
          <a:xfrm>
            <a:off x="1258888" y="1938338"/>
            <a:ext cx="6842125" cy="258603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  值日  熔化  人类  艰难    神弓  裂开  炎热　害怕  庄稼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  滋润  繁茂  奔腾  重新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6013" y="323850"/>
            <a:ext cx="2160588" cy="709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C9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复习导入</a:t>
            </a:r>
            <a:endParaRPr kumimoji="0" lang="zh-CN" altLang="en-US" sz="3600" b="1" kern="1200" cap="none" spc="0" normalizeH="0" baseline="0" noProof="0" dirty="0">
              <a:solidFill>
                <a:srgbClr val="FFC9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5605" name="组合 5"/>
          <p:cNvGrpSpPr/>
          <p:nvPr/>
        </p:nvGrpSpPr>
        <p:grpSpPr>
          <a:xfrm>
            <a:off x="2720975" y="-20637"/>
            <a:ext cx="3457575" cy="1433512"/>
            <a:chOff x="2720218" y="-20538"/>
            <a:chExt cx="3457922" cy="1432627"/>
          </a:xfrm>
        </p:grpSpPr>
        <p:pic>
          <p:nvPicPr>
            <p:cNvPr id="25606" name="图片 6"/>
            <p:cNvPicPr>
              <a:picLocks noChangeAspect="1"/>
            </p:cNvPicPr>
            <p:nvPr/>
          </p:nvPicPr>
          <p:blipFill>
            <a:blip r:embed="rId1"/>
            <a:srcRect t="61076"/>
            <a:stretch>
              <a:fillRect/>
            </a:stretch>
          </p:blipFill>
          <p:spPr>
            <a:xfrm>
              <a:off x="2720218" y="-20538"/>
              <a:ext cx="3457922" cy="14326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7" name="文本框 1"/>
            <p:cNvSpPr txBox="1"/>
            <p:nvPr/>
          </p:nvSpPr>
          <p:spPr>
            <a:xfrm>
              <a:off x="3541460" y="323927"/>
              <a:ext cx="2159000" cy="7096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1"/>
          <p:cNvGrpSpPr/>
          <p:nvPr/>
        </p:nvGrpSpPr>
        <p:grpSpPr>
          <a:xfrm>
            <a:off x="2720975" y="-20637"/>
            <a:ext cx="3457575" cy="1433512"/>
            <a:chOff x="2720218" y="-20538"/>
            <a:chExt cx="3457922" cy="1432627"/>
          </a:xfrm>
        </p:grpSpPr>
        <p:pic>
          <p:nvPicPr>
            <p:cNvPr id="8201" name="图片 8"/>
            <p:cNvPicPr>
              <a:picLocks noChangeAspect="1"/>
            </p:cNvPicPr>
            <p:nvPr/>
          </p:nvPicPr>
          <p:blipFill>
            <a:blip r:embed="rId1"/>
            <a:srcRect t="61076"/>
            <a:stretch>
              <a:fillRect/>
            </a:stretch>
          </p:blipFill>
          <p:spPr>
            <a:xfrm>
              <a:off x="2720218" y="-20538"/>
              <a:ext cx="3457922" cy="14326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2" name="文本框 1"/>
            <p:cNvSpPr txBox="1"/>
            <p:nvPr/>
          </p:nvSpPr>
          <p:spPr>
            <a:xfrm>
              <a:off x="3541460" y="323927"/>
              <a:ext cx="2159000" cy="7096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195" name="文本框 4"/>
          <p:cNvSpPr txBox="1"/>
          <p:nvPr/>
        </p:nvSpPr>
        <p:spPr>
          <a:xfrm>
            <a:off x="969963" y="1597025"/>
            <a:ext cx="64087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猜一猜，这两个分别是什么字？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3250" y="2868613"/>
            <a:ext cx="1069975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7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弓</a:t>
            </a:r>
            <a:endParaRPr lang="zh-CN" altLang="en-US" sz="7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9088" y="2803525"/>
            <a:ext cx="1068387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7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箭</a:t>
            </a:r>
            <a:endParaRPr lang="zh-CN" altLang="en-US" sz="7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7600" y="306388"/>
            <a:ext cx="2159000" cy="711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C9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随文识字</a:t>
            </a:r>
            <a:endParaRPr kumimoji="0" lang="zh-CN" altLang="en-US" sz="3600" b="1" kern="1200" cap="none" spc="0" normalizeH="0" baseline="0" noProof="0" dirty="0">
              <a:solidFill>
                <a:srgbClr val="FFC9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199" name="图形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838" y="2452688"/>
            <a:ext cx="1884362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形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175" y="2401888"/>
            <a:ext cx="1882775" cy="1884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1668463"/>
            <a:ext cx="45370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这是一个神话故事，哪些语句让你感受到了故事的神奇？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/>
          <a:srcRect r="33854" b="19255"/>
          <a:stretch>
            <a:fillRect/>
          </a:stretch>
        </p:blipFill>
        <p:spPr>
          <a:xfrm>
            <a:off x="5148064" y="1491630"/>
            <a:ext cx="3312368" cy="2275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611188" y="1347788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聚焦“起因”</a:t>
            </a:r>
            <a:endParaRPr lang="zh-CN" altLang="en-US" sz="32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1116013" y="2211388"/>
            <a:ext cx="712787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默读第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～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自然段，思考：羿为什么射日？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8238" y="339725"/>
            <a:ext cx="2160588" cy="709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C9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课文讲解</a:t>
            </a:r>
            <a:endParaRPr kumimoji="0" lang="zh-CN" altLang="en-US" sz="3600" b="1" kern="1200" cap="none" spc="0" normalizeH="0" baseline="0" noProof="0" dirty="0">
              <a:solidFill>
                <a:srgbClr val="FFC9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0113" y="711200"/>
            <a:ext cx="712787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可是，有一天，这十个太阳觉得轮流值日太没意思啦，于是，他们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跑了出来，出现在天空中。十个太阳像十个大火球，炙烤着大地。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3363913"/>
            <a:ext cx="71278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“一齐”是什么意思？想象十个太阳“一齐”出来会怎样？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8675" y="987425"/>
            <a:ext cx="7631113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禾苗被晒枯了，土地被烤焦了，江河里的水快要蒸干了，连地上的沙石好像都要熔化了。人类的日子非常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675" y="2909888"/>
            <a:ext cx="755967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想象这段话描述的画面。除了文中描述的这些“艰难”之外，还有哪些后果？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611188" y="411163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聚焦“结果”</a:t>
            </a:r>
            <a:endParaRPr lang="zh-CN" altLang="en-US" sz="32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1116013" y="1492250"/>
            <a:ext cx="7127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说说你看到了什么？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6013" y="2427288"/>
            <a:ext cx="73437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瓜果飘香、花草繁茂、江河奔涌的勃勃生机的画面。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882650" y="771525"/>
            <a:ext cx="7127875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课文中也有一段描述类似画面的话，你能找出来吗？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000" y="2052638"/>
            <a:ext cx="7212013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从此，太阳每天从东方升起，到西方落下。土地渐渐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起来，花草树木渐渐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起来，江河奔腾欢唱，大地上重新现出了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勃勃生机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7588" y="1084263"/>
            <a:ext cx="7129462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禾苗被晒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了，土地被烤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了，江河里的水快要蒸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了，连地上的沙石好像都要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熔化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了。人类的日子非常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3016250"/>
            <a:ext cx="7129462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土地渐渐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起来，花草树木渐渐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起来，江河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欢唱，大地上重新现出了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勃勃生机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文本框 3"/>
          <p:cNvSpPr txBox="1"/>
          <p:nvPr/>
        </p:nvSpPr>
        <p:spPr>
          <a:xfrm>
            <a:off x="1187450" y="376238"/>
            <a:ext cx="7129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对比朗读，说说大地有什么不一样？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1"/>
          <p:cNvPicPr>
            <a:picLocks noChangeAspect="1"/>
          </p:cNvPicPr>
          <p:nvPr/>
        </p:nvPicPr>
        <p:blipFill>
          <a:blip r:embed="rId1"/>
          <a:srcRect b="9641"/>
          <a:stretch>
            <a:fillRect/>
          </a:stretch>
        </p:blipFill>
        <p:spPr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1"/>
          <p:cNvSpPr txBox="1"/>
          <p:nvPr/>
        </p:nvSpPr>
        <p:spPr>
          <a:xfrm>
            <a:off x="1150938" y="1492250"/>
            <a:ext cx="6842125" cy="1371600"/>
          </a:xfrm>
          <a:prstGeom prst="rect">
            <a:avLst/>
          </a:prstGeom>
          <a:solidFill>
            <a:srgbClr val="FFFFFF">
              <a:alpha val="81960"/>
            </a:srgb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面对着遭遇劫难后又重现生机的美丽世界，你的心情如何？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1187450" y="1492250"/>
            <a:ext cx="712946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羿射掉九个太阳，留下一个太阳，让大地重现了勃勃生机。想想人们从山洞中走出来，会对羿说什么呢？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1331913" y="268288"/>
            <a:ext cx="316865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聚焦“经过”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43" name="文本框 2"/>
          <p:cNvSpPr txBox="1"/>
          <p:nvPr/>
        </p:nvSpPr>
        <p:spPr>
          <a:xfrm>
            <a:off x="936625" y="1563688"/>
            <a:ext cx="712946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大地为什么会发生这么神奇的变化？默读课文第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～</a:t>
            </a:r>
            <a:r>
              <a:rPr lang="en-US" altLang="zh-CN" sz="3200" b="1" dirty="0">
                <a:latin typeface="宋体" panose="02010600030101010101" pitchFamily="2" charset="-122"/>
              </a:rPr>
              <a:t>6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自然段，画出描写羿射日的句子。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3"/>
          <p:cNvGrpSpPr/>
          <p:nvPr/>
        </p:nvGrpSpPr>
        <p:grpSpPr>
          <a:xfrm>
            <a:off x="395288" y="339725"/>
            <a:ext cx="4746625" cy="769938"/>
            <a:chOff x="203143" y="312142"/>
            <a:chExt cx="4746823" cy="772314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917793" y="425125"/>
              <a:ext cx="4032173" cy="585711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重难点字书写指导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922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3143" y="312142"/>
              <a:ext cx="882504" cy="77231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弓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6375" y="1708150"/>
            <a:ext cx="2165350" cy="2181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399" b="19200"/>
          <a:stretch>
            <a:fillRect/>
          </a:stretch>
        </p:blipFill>
        <p:spPr>
          <a:xfrm>
            <a:off x="4500563" y="1301750"/>
            <a:ext cx="3024187" cy="1735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300788" y="941388"/>
            <a:ext cx="1068387" cy="1531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7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弓</a:t>
            </a:r>
            <a:endParaRPr lang="zh-CN" altLang="en-US" sz="7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00"/>
          <a:stretch>
            <a:fillRect/>
          </a:stretch>
        </p:blipFill>
        <p:spPr>
          <a:xfrm>
            <a:off x="4799013" y="3008313"/>
            <a:ext cx="2408237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454775" y="2932113"/>
            <a:ext cx="1069975" cy="1531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7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箭</a:t>
            </a:r>
            <a:endParaRPr lang="zh-CN" altLang="en-US" sz="7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7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2988" y="771525"/>
            <a:ext cx="712946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神箭手羿决心帮助人们脱离苦海。他翻过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九十九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座高山，跨过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九十九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条大河，来到东海边。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2787650"/>
            <a:ext cx="72009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latin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思考：这里真的有“九十九座高山”“九十九条大河”吗？你感受到了什么？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19138" y="1203325"/>
            <a:ext cx="7705725" cy="3048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他登上一座大山，搭上神箭，拉开神弓，对准天上的一个太阳，嗖地就是一箭。那个太阳一下子爆裂开，一团团火球到处乱窜，接着，噗噗地掉在地上。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羿又伸手拔箭，准备射下最后一个太阳。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891" name="文本框 3"/>
          <p:cNvSpPr txBox="1"/>
          <p:nvPr/>
        </p:nvSpPr>
        <p:spPr>
          <a:xfrm>
            <a:off x="1116013" y="365125"/>
            <a:ext cx="71278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读句子，圈画出表示动作的词语。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04963" y="1303338"/>
            <a:ext cx="504825" cy="5048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486275" y="1303338"/>
            <a:ext cx="503238" cy="5048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527800" y="1303338"/>
            <a:ext cx="503238" cy="5048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83150" y="3651250"/>
            <a:ext cx="504825" cy="5048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900113" y="987425"/>
            <a:ext cx="71278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羿射下了九个太阳，最后一个太阳的结局是怎样的？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2716213"/>
            <a:ext cx="7127875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这个太阳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极了，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慌慌张张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地躲进了大海里。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7"/>
          <p:cNvSpPr txBox="1"/>
          <p:nvPr/>
        </p:nvSpPr>
        <p:spPr>
          <a:xfrm>
            <a:off x="1403350" y="1347788"/>
            <a:ext cx="6840538" cy="258445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  值日  熔化  人类  艰难    神弓  裂开  炎热　害怕  庄稼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  滋润  繁茂  奔腾  重新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268288"/>
            <a:ext cx="2160588" cy="709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C9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讲故事</a:t>
            </a:r>
            <a:endParaRPr kumimoji="0" lang="zh-CN" altLang="en-US" sz="3600" b="1" kern="1200" cap="none" spc="0" normalizeH="0" baseline="0" noProof="0" dirty="0">
              <a:solidFill>
                <a:srgbClr val="FFC9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84213" y="1131888"/>
          <a:ext cx="8135938" cy="2881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2000"/>
                <a:gridCol w="2701958"/>
                <a:gridCol w="2591980"/>
              </a:tblGrid>
              <a:tr h="8032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起因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29" marR="91429" marT="45736" marB="457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经过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29" marR="91429" marT="45736" marB="457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29" marR="91429" marT="45736" marB="457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78064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29" marR="91429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9" marR="91429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9" marR="91429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55650" y="1995488"/>
            <a:ext cx="2665413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十个太阳炙烤着大地，人类的日子很艰难。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3938" y="1995488"/>
            <a:ext cx="2665412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羿射下了九个太阳，留下了最后一个。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2225" y="1995488"/>
            <a:ext cx="2447925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大地上重新现出了勃勃生机。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1042988" y="1635125"/>
            <a:ext cx="712787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按照“起因、经过、结果”的顺序有条理地讲述。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选用关键词句。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适当展开想象，讲出故事的神奇。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1987" name="文本框 3"/>
          <p:cNvSpPr txBox="1"/>
          <p:nvPr/>
        </p:nvSpPr>
        <p:spPr>
          <a:xfrm>
            <a:off x="3357563" y="555625"/>
            <a:ext cx="2500312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合作讲故事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Box 7"/>
          <p:cNvSpPr txBox="1"/>
          <p:nvPr/>
        </p:nvSpPr>
        <p:spPr>
          <a:xfrm>
            <a:off x="1116013" y="1200150"/>
            <a:ext cx="6985000" cy="32861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 eaLnBrk="1" latin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因为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，所以羿决心把天上的太阳射下来。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羿留下最后一个太阳，是因为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文本框 3"/>
          <p:cNvSpPr txBox="1"/>
          <p:nvPr/>
        </p:nvSpPr>
        <p:spPr>
          <a:xfrm>
            <a:off x="3492500" y="411163"/>
            <a:ext cx="2500313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句式练习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755650" y="1708150"/>
            <a:ext cx="417671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羿给你留下了怎样的印象？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/>
          <a:srcRect r="33854" b="19255"/>
          <a:stretch>
            <a:fillRect/>
          </a:stretch>
        </p:blipFill>
        <p:spPr>
          <a:xfrm>
            <a:off x="4910918" y="1491630"/>
            <a:ext cx="3312369" cy="2275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755650" y="627063"/>
            <a:ext cx="74882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总结收获：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5059" name="TextBox 7"/>
          <p:cNvSpPr txBox="1"/>
          <p:nvPr/>
        </p:nvSpPr>
        <p:spPr>
          <a:xfrm>
            <a:off x="755650" y="1347788"/>
            <a:ext cx="7561263" cy="3046412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 eaLnBrk="1" latin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读了这个神话故事，我的收获是：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读了这个神话故事，我觉得羿是一个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1403350" y="914400"/>
            <a:ext cx="24114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拓展阅读：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6083" name="TextBox 7"/>
          <p:cNvSpPr txBox="1"/>
          <p:nvPr/>
        </p:nvSpPr>
        <p:spPr>
          <a:xfrm>
            <a:off x="1403350" y="1851025"/>
            <a:ext cx="6551613" cy="201295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 eaLnBrk="1" latin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同学们课后可以去阅读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中国神话故事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，去读更多神奇的故事。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25725" y="1636713"/>
            <a:ext cx="1068388" cy="1328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箭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8475" y="1636713"/>
            <a:ext cx="1068388" cy="1328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3925" y="32924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竹字头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18113" y="32924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利刀旁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0246" name="文本框 5"/>
          <p:cNvSpPr txBox="1"/>
          <p:nvPr/>
        </p:nvSpPr>
        <p:spPr>
          <a:xfrm>
            <a:off x="611188" y="484188"/>
            <a:ext cx="15843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我会认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697163" y="1924050"/>
            <a:ext cx="865188" cy="3603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76963" y="1852613"/>
            <a:ext cx="469900" cy="11525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33475" y="204788"/>
            <a:ext cx="2160588" cy="711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C9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600" b="1" kern="1200" cap="none" spc="0" normalizeH="0" baseline="0" noProof="0" dirty="0">
              <a:solidFill>
                <a:srgbClr val="FFC9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1163" y="1628775"/>
            <a:ext cx="1873250" cy="617538"/>
            <a:chOff x="467544" y="1816710"/>
            <a:chExt cx="1872208" cy="618144"/>
          </a:xfrm>
        </p:grpSpPr>
        <p:sp>
          <p:nvSpPr>
            <p:cNvPr id="4" name="矩形: 圆角 2"/>
            <p:cNvSpPr/>
            <p:nvPr/>
          </p:nvSpPr>
          <p:spPr>
            <a:xfrm>
              <a:off x="467544" y="1851669"/>
              <a:ext cx="1800810" cy="583185"/>
            </a:xfrm>
            <a:prstGeom prst="roundRect">
              <a:avLst/>
            </a:prstGeom>
            <a:solidFill>
              <a:srgbClr val="FFC91D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119" name="文本框 3"/>
            <p:cNvSpPr txBox="1"/>
            <p:nvPr/>
          </p:nvSpPr>
          <p:spPr>
            <a:xfrm>
              <a:off x="467544" y="1816710"/>
              <a:ext cx="187220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羿射九日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新月形 5"/>
          <p:cNvSpPr/>
          <p:nvPr/>
        </p:nvSpPr>
        <p:spPr>
          <a:xfrm>
            <a:off x="2436813" y="1011238"/>
            <a:ext cx="457200" cy="3241675"/>
          </a:xfrm>
          <a:prstGeom prst="moon">
            <a:avLst>
              <a:gd name="adj" fmla="val 29412"/>
            </a:avLst>
          </a:prstGeom>
          <a:solidFill>
            <a:srgbClr val="FFC91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6050" y="1314450"/>
            <a:ext cx="1082675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86050" y="2476500"/>
            <a:ext cx="5287963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羿射下了九个太阳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86050" y="3703638"/>
            <a:ext cx="5097463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大地重现勃勃生机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新月形 9"/>
          <p:cNvSpPr/>
          <p:nvPr/>
        </p:nvSpPr>
        <p:spPr>
          <a:xfrm rot="10800000">
            <a:off x="7288213" y="1098550"/>
            <a:ext cx="457200" cy="3240088"/>
          </a:xfrm>
          <a:prstGeom prst="moon">
            <a:avLst>
              <a:gd name="adj" fmla="val 29412"/>
            </a:avLst>
          </a:prstGeom>
          <a:solidFill>
            <a:srgbClr val="FFC91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96" name="文本框 13"/>
          <p:cNvSpPr txBox="1"/>
          <p:nvPr/>
        </p:nvSpPr>
        <p:spPr>
          <a:xfrm>
            <a:off x="7602538" y="1798638"/>
            <a:ext cx="1366837" cy="1873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本领高强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为民除害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86866" y="2326494"/>
            <a:ext cx="2079208" cy="1490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文本框 15"/>
          <p:cNvSpPr txBox="1"/>
          <p:nvPr/>
        </p:nvSpPr>
        <p:spPr>
          <a:xfrm>
            <a:off x="3995738" y="915988"/>
            <a:ext cx="3949700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十个太阳炙烤大地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95738" y="1628775"/>
            <a:ext cx="394970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人类生活艰难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新月形 17"/>
          <p:cNvSpPr/>
          <p:nvPr/>
        </p:nvSpPr>
        <p:spPr>
          <a:xfrm>
            <a:off x="3702050" y="1030288"/>
            <a:ext cx="320675" cy="1144588"/>
          </a:xfrm>
          <a:prstGeom prst="moon">
            <a:avLst>
              <a:gd name="adj" fmla="val 29412"/>
            </a:avLst>
          </a:prstGeom>
          <a:solidFill>
            <a:srgbClr val="FFC91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 animBg="1"/>
      <p:bldP spid="41996" grpId="0"/>
      <p:bldP spid="16" grpId="0"/>
      <p:bldP spid="17" grpId="0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33854" b="19255"/>
          <a:stretch>
            <a:fillRect/>
          </a:stretch>
        </p:blipFill>
        <p:spPr>
          <a:xfrm>
            <a:off x="899840" y="1131714"/>
            <a:ext cx="4129925" cy="2836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5148263" y="1131888"/>
            <a:ext cx="3313112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说一说：谁用弓箭干什么？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8263" y="2571750"/>
            <a:ext cx="331311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做一做射箭的动作。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635125"/>
            <a:ext cx="4321175" cy="154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1"/>
          <p:cNvSpPr/>
          <p:nvPr/>
        </p:nvSpPr>
        <p:spPr>
          <a:xfrm>
            <a:off x="5133975" y="2136775"/>
            <a:ext cx="692150" cy="693738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3" name="文本框 1"/>
          <p:cNvSpPr txBox="1"/>
          <p:nvPr/>
        </p:nvSpPr>
        <p:spPr>
          <a:xfrm>
            <a:off x="5003800" y="2058988"/>
            <a:ext cx="3455988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25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羿射九日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4" name="图片 3"/>
          <p:cNvPicPr>
            <a:picLocks noChangeAspect="1"/>
          </p:cNvPicPr>
          <p:nvPr/>
        </p:nvPicPr>
        <p:blipFill>
          <a:blip r:embed="rId4"/>
          <a:srcRect l="34418"/>
          <a:stretch>
            <a:fillRect/>
          </a:stretch>
        </p:blipFill>
        <p:spPr>
          <a:xfrm>
            <a:off x="539750" y="4351338"/>
            <a:ext cx="2330450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>
            <a:off x="6588125" y="2136775"/>
            <a:ext cx="647700" cy="69373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9125" y="3003550"/>
            <a:ext cx="4464050" cy="1373188"/>
          </a:xfrm>
          <a:prstGeom prst="rect">
            <a:avLst/>
          </a:prstGeom>
          <a:solidFill>
            <a:srgbClr val="FFC91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“身字旁”，“身”末笔撇右边不出头。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187450" y="555625"/>
            <a:ext cx="691356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自读课文，要求：读准字音，读通句子，将不理解的字、词圈起来。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17613" y="2139950"/>
            <a:ext cx="6769100" cy="2085975"/>
            <a:chOff x="1115616" y="2211710"/>
            <a:chExt cx="6768752" cy="2086725"/>
          </a:xfrm>
        </p:grpSpPr>
        <p:sp>
          <p:nvSpPr>
            <p:cNvPr id="13318" name="TextBox 7"/>
            <p:cNvSpPr txBox="1"/>
            <p:nvPr/>
          </p:nvSpPr>
          <p:spPr>
            <a:xfrm>
              <a:off x="1259632" y="2211710"/>
              <a:ext cx="6624736" cy="2086725"/>
            </a:xfrm>
            <a:prstGeom prst="rect">
              <a:avLst/>
            </a:prstGeom>
            <a:noFill/>
            <a:ln w="22225">
              <a:noFill/>
            </a:ln>
          </p:spPr>
          <p:txBody>
            <a:bodyPr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射   值   熔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艰   箭   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8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窜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炎   庄   稼   滋   腾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115616" y="2211710"/>
              <a:ext cx="6768752" cy="1945387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95550" y="2001838"/>
            <a:ext cx="738188" cy="65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zhí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21388" y="3003550"/>
            <a:ext cx="596900" cy="65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zī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7"/>
          <p:cNvSpPr txBox="1"/>
          <p:nvPr/>
        </p:nvSpPr>
        <p:spPr>
          <a:xfrm>
            <a:off x="1042988" y="266700"/>
            <a:ext cx="1266825" cy="158750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窜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6238" y="554038"/>
            <a:ext cx="644525" cy="1112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492500" y="842963"/>
            <a:ext cx="18716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（篆书）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35600" y="842963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穴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鼠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550" y="2066925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形近字：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3213" y="2066925"/>
            <a:ext cx="612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  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  谢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1042988" y="3003550"/>
            <a:ext cx="1266825" cy="13303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炎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71775" y="3506788"/>
            <a:ext cx="31686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火上加火很炎热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3743325" y="411163"/>
            <a:ext cx="165735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读一读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TextBox 7"/>
          <p:cNvSpPr txBox="1"/>
          <p:nvPr/>
        </p:nvSpPr>
        <p:spPr>
          <a:xfrm>
            <a:off x="723900" y="1131888"/>
            <a:ext cx="7624763" cy="3217862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   值日   熔化   人类   艰难    神弓   裂开   炎热　 害怕   庄稼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   滋润   繁茂   奔腾   重新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2176</Words>
  <Application>WPS 演示</Application>
  <PresentationFormat>全屏显示(16:9)</PresentationFormat>
  <Paragraphs>253</Paragraphs>
  <Slides>41</Slides>
  <Notes>0</Notes>
  <HiddenSlides>0</HiddenSlides>
  <MMClips>8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2017-04-11T02:31:00Z</dcterms:created>
  <dcterms:modified xsi:type="dcterms:W3CDTF">2023-11-13T15:29:38Z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4E9BD3AD4708417E89C7F08F09E4E711_13</vt:lpwstr>
  </property>
  <property fmtid="{D5CDD505-2E9C-101B-9397-08002B2CF9AE}" pid="3" name="KSOProductBuildVer">
    <vt:lpwstr>2052-12.1.0.15374</vt:lpwstr>
  </property>
</Properties>
</file>