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4" r:id="rId3"/>
    <p:sldMasterId id="2147483666" r:id="rId4"/>
  </p:sldMasterIdLst>
  <p:notesMasterIdLst>
    <p:notesMasterId r:id="rId7"/>
  </p:notesMasterIdLst>
  <p:sldIdLst>
    <p:sldId id="309" r:id="rId5"/>
    <p:sldId id="698" r:id="rId6"/>
    <p:sldId id="1079" r:id="rId8"/>
    <p:sldId id="1080" r:id="rId9"/>
    <p:sldId id="1081" r:id="rId10"/>
    <p:sldId id="1082" r:id="rId11"/>
    <p:sldId id="1083" r:id="rId12"/>
    <p:sldId id="1084" r:id="rId13"/>
    <p:sldId id="1085" r:id="rId14"/>
    <p:sldId id="1086" r:id="rId15"/>
    <p:sldId id="1087" r:id="rId16"/>
    <p:sldId id="1088" r:id="rId17"/>
    <p:sldId id="1089" r:id="rId18"/>
    <p:sldId id="1090" r:id="rId19"/>
    <p:sldId id="1091" r:id="rId20"/>
    <p:sldId id="1092" r:id="rId21"/>
    <p:sldId id="1093" r:id="rId22"/>
    <p:sldId id="1094" r:id="rId23"/>
    <p:sldId id="1095" r:id="rId24"/>
    <p:sldId id="268" r:id="rId25"/>
    <p:sldId id="1097" r:id="rId26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微软雅黑" panose="020B0503020204020204" charset="-122"/>
      <p:regular r:id="rId35"/>
    </p:embeddedFont>
    <p:embeddedFont>
      <p:font typeface="黑体" panose="02010609060101010101" pitchFamily="2" charset="-122"/>
      <p:regular r:id="rId36"/>
    </p:embeddedFont>
    <p:embeddedFont>
      <p:font typeface="楷体" panose="02010609060101010101" charset="-122"/>
      <p:regular r:id="rId37"/>
    </p:embeddedFont>
  </p:embeddedFontLst>
  <p:custDataLst>
    <p:tags r:id="rId3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11" userDrawn="1">
          <p15:clr>
            <a:srgbClr val="A4A3A4"/>
          </p15:clr>
        </p15:guide>
        <p15:guide id="2" pos="329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3D8BFD"/>
    <a:srgbClr val="E4C4A7"/>
    <a:srgbClr val="EFF9F3"/>
    <a:srgbClr val="F5FBFE"/>
    <a:srgbClr val="F9C6BC"/>
    <a:srgbClr val="34A471"/>
    <a:srgbClr val="FFFFFF"/>
    <a:srgbClr val="00B050"/>
    <a:srgbClr val="3E94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1911"/>
        <p:guide pos="32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8" Type="http://schemas.openxmlformats.org/officeDocument/2006/relationships/tags" Target="tags/tag1.xml"/><Relationship Id="rId37" Type="http://schemas.openxmlformats.org/officeDocument/2006/relationships/font" Target="fonts/font7.fntdata"/><Relationship Id="rId36" Type="http://schemas.openxmlformats.org/officeDocument/2006/relationships/font" Target="fonts/font6.fntdata"/><Relationship Id="rId35" Type="http://schemas.openxmlformats.org/officeDocument/2006/relationships/font" Target="fonts/font5.fntdata"/><Relationship Id="rId34" Type="http://schemas.openxmlformats.org/officeDocument/2006/relationships/font" Target="fonts/font4.fntdata"/><Relationship Id="rId33" Type="http://schemas.openxmlformats.org/officeDocument/2006/relationships/font" Target="fonts/font3.fntdata"/><Relationship Id="rId32" Type="http://schemas.openxmlformats.org/officeDocument/2006/relationships/font" Target="fonts/font2.fntdata"/><Relationship Id="rId31" Type="http://schemas.openxmlformats.org/officeDocument/2006/relationships/font" Target="fonts/font1.fntdata"/><Relationship Id="rId30" Type="http://schemas.openxmlformats.org/officeDocument/2006/relationships/commentAuthors" Target="commentAuthors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843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560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游戏导入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复习导入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课堂游戏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方法小结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课后作业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z="2335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z="1670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z="167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6300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66"/>
            <a:ext cx="6858000" cy="1791114"/>
          </a:xfrm>
        </p:spPr>
        <p:txBody>
          <a:bodyPr anchor="b"/>
          <a:lstStyle>
            <a:lvl1pPr algn="ctr">
              <a:defRPr sz="3375"/>
            </a:lvl1pPr>
          </a:lstStyle>
          <a:p>
            <a:pPr fontAlgn="base"/>
            <a:r>
              <a:rPr lang="zh-CN" altLang="en-US" sz="3755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153"/>
            <a:ext cx="6858000" cy="1242108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0"/>
            </a:lvl3pPr>
            <a:lvl4pPr marL="771525" indent="0" algn="ctr">
              <a:buNone/>
              <a:defRPr sz="900"/>
            </a:lvl4pPr>
            <a:lvl5pPr marL="1029335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685" indent="0" algn="ctr">
              <a:buNone/>
              <a:defRPr sz="900"/>
            </a:lvl7pPr>
            <a:lvl8pPr marL="1800860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情境导入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765175" y="96838"/>
            <a:ext cx="1306513" cy="3984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探究新知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7155"/>
            <a:ext cx="12966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做一做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巩固练习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3" Type="http://schemas.openxmlformats.org/officeDocument/2006/relationships/theme" Target="../theme/theme2.xml"/><Relationship Id="rId12" Type="http://schemas.openxmlformats.org/officeDocument/2006/relationships/image" Target="../media/image8.jpeg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rgbClr val="00B0F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2.wav"/><Relationship Id="rId3" Type="http://schemas.openxmlformats.org/officeDocument/2006/relationships/audio" Target="../media/audio1.wav"/><Relationship Id="rId2" Type="http://schemas.openxmlformats.org/officeDocument/2006/relationships/image" Target="../media/image31.png"/><Relationship Id="rId1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4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audio" Target="../media/audio1.wav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2.wav"/><Relationship Id="rId5" Type="http://schemas.openxmlformats.org/officeDocument/2006/relationships/audio" Target="../media/audio1.wav"/><Relationship Id="rId4" Type="http://schemas.openxmlformats.org/officeDocument/2006/relationships/audio" Target="../media/audio3.wav"/><Relationship Id="rId3" Type="http://schemas.openxmlformats.org/officeDocument/2006/relationships/image" Target="../media/image25.png"/><Relationship Id="rId2" Type="http://schemas.openxmlformats.org/officeDocument/2006/relationships/image" Target="../media/image29.png"/><Relationship Id="rId1" Type="http://schemas.openxmlformats.org/officeDocument/2006/relationships/image" Target="../media/image28.em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8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秋人教版数学一年级上册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95513" y="1800226"/>
            <a:ext cx="2467451" cy="30446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680845" y="1604645"/>
            <a:ext cx="5172710" cy="23774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46" h="3744">
                <a:moveTo>
                  <a:pt x="3233" y="563"/>
                </a:moveTo>
                <a:lnTo>
                  <a:pt x="4193" y="563"/>
                </a:lnTo>
                <a:lnTo>
                  <a:pt x="4193" y="1163"/>
                </a:lnTo>
                <a:lnTo>
                  <a:pt x="3233" y="1163"/>
                </a:lnTo>
                <a:lnTo>
                  <a:pt x="3233" y="563"/>
                </a:lnTo>
                <a:close/>
                <a:moveTo>
                  <a:pt x="0" y="0"/>
                </a:moveTo>
                <a:lnTo>
                  <a:pt x="8146" y="0"/>
                </a:lnTo>
                <a:lnTo>
                  <a:pt x="8146" y="3744"/>
                </a:lnTo>
                <a:lnTo>
                  <a:pt x="0" y="3744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9457" name="Group 52"/>
          <p:cNvGrpSpPr/>
          <p:nvPr/>
        </p:nvGrpSpPr>
        <p:grpSpPr>
          <a:xfrm>
            <a:off x="2800350" y="1885950"/>
            <a:ext cx="3544888" cy="3044825"/>
            <a:chOff x="910" y="1645"/>
            <a:chExt cx="2233" cy="1918"/>
          </a:xfrm>
        </p:grpSpPr>
        <p:grpSp>
          <p:nvGrpSpPr>
            <p:cNvPr id="19458" name="Group 51"/>
            <p:cNvGrpSpPr/>
            <p:nvPr/>
          </p:nvGrpSpPr>
          <p:grpSpPr>
            <a:xfrm>
              <a:off x="910" y="2966"/>
              <a:ext cx="2233" cy="597"/>
              <a:chOff x="910" y="2966"/>
              <a:chExt cx="2233" cy="597"/>
            </a:xfrm>
          </p:grpSpPr>
          <p:sp>
            <p:nvSpPr>
              <p:cNvPr id="19460" name="AutoShape 38"/>
              <p:cNvSpPr/>
              <p:nvPr/>
            </p:nvSpPr>
            <p:spPr>
              <a:xfrm rot="5400000">
                <a:off x="1935" y="1940"/>
                <a:ext cx="182" cy="2233"/>
              </a:xfrm>
              <a:prstGeom prst="rightBrace">
                <a:avLst>
                  <a:gd name="adj1" fmla="val 73491"/>
                  <a:gd name="adj2" fmla="val 50000"/>
                </a:avLst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10800000" vert="eaVert" anchor="t" anchorCtr="0"/>
              <a:lstStyle/>
              <a:p>
                <a:endParaRPr lang="zh-CN" altLang="en-US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" name="Text Box 39"/>
              <p:cNvSpPr txBox="1">
                <a:spLocks noChangeArrowheads="1"/>
              </p:cNvSpPr>
              <p:nvPr/>
            </p:nvSpPr>
            <p:spPr bwMode="auto">
              <a:xfrm>
                <a:off x="1565" y="3158"/>
                <a:ext cx="630" cy="4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7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只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</p:txBody>
          </p:sp>
        </p:grpSp>
        <p:sp>
          <p:nvSpPr>
            <p:cNvPr id="9" name="Text Box 39"/>
            <p:cNvSpPr txBox="1">
              <a:spLocks noChangeArrowheads="1"/>
            </p:cNvSpPr>
            <p:nvPr/>
          </p:nvSpPr>
          <p:spPr bwMode="auto">
            <a:xfrm>
              <a:off x="1306" y="1645"/>
              <a:ext cx="585" cy="31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？只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19467" name="AutoShape 2"/>
          <p:cNvSpPr/>
          <p:nvPr/>
        </p:nvSpPr>
        <p:spPr>
          <a:xfrm>
            <a:off x="644525" y="701675"/>
            <a:ext cx="6208713" cy="396875"/>
          </a:xfrm>
          <a:prstGeom prst="roundRect">
            <a:avLst>
              <a:gd name="adj" fmla="val 4889"/>
            </a:avLst>
          </a:prstGeom>
          <a:solidFill>
            <a:srgbClr val="FCD9DD"/>
          </a:solidFill>
          <a:ln w="9525">
            <a:noFill/>
          </a:ln>
        </p:spPr>
        <p:txBody>
          <a:bodyPr wrap="none" anchor="ctr" anchorCtr="0"/>
          <a:lstStyle/>
          <a:p>
            <a:pPr>
              <a:lnSpc>
                <a:spcPct val="110000"/>
              </a:lnSpc>
            </a:pP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探究点</a:t>
            </a:r>
            <a:r>
              <a:rPr lang="en-US" altLang="zh-CN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：用括线表示的实际问题（减法）</a:t>
            </a:r>
            <a:endParaRPr lang="zh-CN" altLang="en-US" sz="2600" b="1" dirty="0">
              <a:solidFill>
                <a:srgbClr val="FF376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468" name="文本框 3"/>
          <p:cNvSpPr txBox="1"/>
          <p:nvPr/>
        </p:nvSpPr>
        <p:spPr>
          <a:xfrm>
            <a:off x="3930650" y="209550"/>
            <a:ext cx="272923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47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页内容）</a:t>
            </a:r>
            <a:endParaRPr lang="zh-CN" altLang="en-US" sz="2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 219"/>
          <p:cNvSpPr/>
          <p:nvPr/>
        </p:nvSpPr>
        <p:spPr>
          <a:xfrm>
            <a:off x="1184275" y="982663"/>
            <a:ext cx="2847975" cy="609600"/>
          </a:xfrm>
          <a:prstGeom prst="roundRect">
            <a:avLst>
              <a:gd name="adj" fmla="val 50000"/>
            </a:avLst>
          </a:prstGeom>
          <a:solidFill>
            <a:srgbClr val="FB92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trike="noStrike" noProof="1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图里有什么？</a:t>
            </a:r>
            <a:endParaRPr lang="zh-CN" altLang="en-US" sz="3200" b="1" strike="noStrike" noProof="1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70538" y="1714500"/>
            <a:ext cx="2543175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一共有    只，跳走    只。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64350" y="1920875"/>
            <a:ext cx="452438" cy="44767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02400" y="2538413"/>
            <a:ext cx="452438" cy="44767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" name="TextBox 9"/>
          <p:cNvSpPr txBox="1"/>
          <p:nvPr/>
        </p:nvSpPr>
        <p:spPr>
          <a:xfrm>
            <a:off x="6923088" y="1920875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35738" y="2530475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514850" y="475615"/>
            <a:ext cx="3398520" cy="1198880"/>
            <a:chOff x="7110" y="749"/>
            <a:chExt cx="5352" cy="1888"/>
          </a:xfrm>
        </p:grpSpPr>
        <p:sp>
          <p:nvSpPr>
            <p:cNvPr id="6" name="圆角矩形标注 5"/>
            <p:cNvSpPr/>
            <p:nvPr/>
          </p:nvSpPr>
          <p:spPr>
            <a:xfrm>
              <a:off x="8848" y="1065"/>
              <a:ext cx="3615" cy="985"/>
            </a:xfrm>
            <a:prstGeom prst="wedgeRoundRectCallout">
              <a:avLst>
                <a:gd name="adj1" fmla="val -58852"/>
                <a:gd name="adj2" fmla="val 37312"/>
                <a:gd name="adj3" fmla="val 16667"/>
              </a:avLst>
            </a:prstGeom>
            <a:noFill/>
            <a:ln>
              <a:solidFill>
                <a:srgbClr val="0066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有一些青蛙。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pic>
          <p:nvPicPr>
            <p:cNvPr id="4" name="图片 3" descr="男033 拷贝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7110" y="749"/>
              <a:ext cx="1314" cy="1888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4572000" y="3397250"/>
            <a:ext cx="4315460" cy="1477010"/>
            <a:chOff x="7200" y="5350"/>
            <a:chExt cx="6796" cy="2326"/>
          </a:xfrm>
        </p:grpSpPr>
        <p:sp>
          <p:nvSpPr>
            <p:cNvPr id="5" name="圆角矩形标注 4"/>
            <p:cNvSpPr/>
            <p:nvPr/>
          </p:nvSpPr>
          <p:spPr>
            <a:xfrm>
              <a:off x="7200" y="5610"/>
              <a:ext cx="4770" cy="1528"/>
            </a:xfrm>
            <a:prstGeom prst="wedgeRoundRectCallout">
              <a:avLst>
                <a:gd name="adj1" fmla="val 54800"/>
                <a:gd name="adj2" fmla="val 10294"/>
                <a:gd name="adj3" fmla="val 16667"/>
              </a:avLst>
            </a:prstGeom>
            <a:noFill/>
            <a:ln>
              <a:solidFill>
                <a:srgbClr val="0066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“？只”表示求还剩几只。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10" name="图片 9" descr="女044 拷贝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20" y="5350"/>
              <a:ext cx="1876" cy="2326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147955" y="1962150"/>
            <a:ext cx="4384040" cy="2680335"/>
            <a:chOff x="233" y="3090"/>
            <a:chExt cx="6904" cy="4221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>
            <a:xfrm>
              <a:off x="233" y="3090"/>
              <a:ext cx="6905" cy="3174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8146" h="3744">
                  <a:moveTo>
                    <a:pt x="3233" y="563"/>
                  </a:moveTo>
                  <a:lnTo>
                    <a:pt x="4193" y="563"/>
                  </a:lnTo>
                  <a:lnTo>
                    <a:pt x="4193" y="1163"/>
                  </a:lnTo>
                  <a:lnTo>
                    <a:pt x="3233" y="1163"/>
                  </a:lnTo>
                  <a:lnTo>
                    <a:pt x="3233" y="563"/>
                  </a:lnTo>
                  <a:close/>
                  <a:moveTo>
                    <a:pt x="0" y="0"/>
                  </a:moveTo>
                  <a:lnTo>
                    <a:pt x="8146" y="0"/>
                  </a:lnTo>
                  <a:lnTo>
                    <a:pt x="8146" y="3744"/>
                  </a:lnTo>
                  <a:lnTo>
                    <a:pt x="0" y="3744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grpSp>
          <p:nvGrpSpPr>
            <p:cNvPr id="19457" name="Group 52"/>
            <p:cNvGrpSpPr/>
            <p:nvPr/>
          </p:nvGrpSpPr>
          <p:grpSpPr>
            <a:xfrm>
              <a:off x="1289" y="3281"/>
              <a:ext cx="4732" cy="4030"/>
              <a:chOff x="871" y="-433"/>
              <a:chExt cx="2233" cy="1902"/>
            </a:xfrm>
          </p:grpSpPr>
          <p:grpSp>
            <p:nvGrpSpPr>
              <p:cNvPr id="19458" name="Group 51"/>
              <p:cNvGrpSpPr/>
              <p:nvPr/>
            </p:nvGrpSpPr>
            <p:grpSpPr>
              <a:xfrm>
                <a:off x="871" y="927"/>
                <a:ext cx="2233" cy="542"/>
                <a:chOff x="871" y="927"/>
                <a:chExt cx="2233" cy="542"/>
              </a:xfrm>
            </p:grpSpPr>
            <p:sp>
              <p:nvSpPr>
                <p:cNvPr id="19460" name="AutoShape 38"/>
                <p:cNvSpPr/>
                <p:nvPr/>
              </p:nvSpPr>
              <p:spPr>
                <a:xfrm rot="5400000">
                  <a:off x="1896" y="-99"/>
                  <a:ext cx="182" cy="2233"/>
                </a:xfrm>
                <a:prstGeom prst="rightBrace">
                  <a:avLst>
                    <a:gd name="adj1" fmla="val 73491"/>
                    <a:gd name="adj2" fmla="val 50000"/>
                  </a:avLst>
                </a:prstGeom>
                <a:noFill/>
                <a:ln w="190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rot="10800000" vert="eaVert" anchor="t" anchorCtr="0"/>
                <a:lstStyle/>
                <a:p>
                  <a:endParaRPr lang="zh-CN" altLang="en-US" dirty="0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14" name="Text Box 39"/>
                <p:cNvSpPr txBox="1">
                  <a:spLocks noChangeArrowheads="1"/>
                </p:cNvSpPr>
                <p:nvPr/>
              </p:nvSpPr>
              <p:spPr bwMode="auto">
                <a:xfrm>
                  <a:off x="1681" y="1064"/>
                  <a:ext cx="630" cy="4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楷体" panose="02010609060101010101" charset="-122"/>
                      <a:ea typeface="楷体" panose="02010609060101010101" charset="-122"/>
                      <a:cs typeface="楷体" panose="02010609060101010101" charset="-122"/>
                    </a:rPr>
                    <a:t>7</a:t>
                  </a:r>
                  <a:r>
                    <a:rPr kumimoji="0" lang="zh-CN" altLang="en-US" sz="2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楷体" panose="02010609060101010101" charset="-122"/>
                      <a:ea typeface="楷体" panose="02010609060101010101" charset="-122"/>
                      <a:cs typeface="楷体" panose="02010609060101010101" charset="-122"/>
                    </a:rPr>
                    <a:t>只</a:t>
                  </a:r>
                  <a:endPara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endParaRPr>
                </a:p>
              </p:txBody>
            </p:sp>
          </p:grpSp>
          <p:sp>
            <p:nvSpPr>
              <p:cNvPr id="15" name="Text Box 39"/>
              <p:cNvSpPr txBox="1">
                <a:spLocks noChangeArrowheads="1"/>
              </p:cNvSpPr>
              <p:nvPr/>
            </p:nvSpPr>
            <p:spPr bwMode="auto">
              <a:xfrm>
                <a:off x="1493" y="-433"/>
                <a:ext cx="762" cy="31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+mn-cs"/>
                  </a:rPr>
                  <a:t>？只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" grpId="0" bldLvl="0" animBg="1"/>
      <p:bldP spid="7" grpId="0"/>
      <p:bldP spid="2" grpId="0" bldLvl="0" animBg="1"/>
      <p:bldP spid="9" grpId="0" bldLvl="0" animBg="1"/>
      <p:bldP spid="3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 219"/>
          <p:cNvSpPr/>
          <p:nvPr/>
        </p:nvSpPr>
        <p:spPr>
          <a:xfrm>
            <a:off x="1184275" y="982663"/>
            <a:ext cx="2847975" cy="609600"/>
          </a:xfrm>
          <a:prstGeom prst="roundRect">
            <a:avLst>
              <a:gd name="adj" fmla="val 50000"/>
            </a:avLst>
          </a:prstGeom>
          <a:solidFill>
            <a:srgbClr val="FB92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trike="noStrike" noProof="1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怎样解答？</a:t>
            </a:r>
            <a:endParaRPr lang="zh-CN" altLang="en-US" sz="3200" b="1" strike="noStrike" noProof="1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32575" y="3581400"/>
            <a:ext cx="19665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（只）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89513" y="3629025"/>
            <a:ext cx="466725" cy="42862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22988" y="3629025"/>
            <a:ext cx="466725" cy="42862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75488" y="3629025"/>
            <a:ext cx="466725" cy="42862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570538" y="3648075"/>
            <a:ext cx="414338" cy="419100"/>
          </a:xfrm>
          <a:prstGeom prst="ellipse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" name="TextBox 9"/>
          <p:cNvSpPr txBox="1"/>
          <p:nvPr/>
        </p:nvSpPr>
        <p:spPr>
          <a:xfrm>
            <a:off x="5040313" y="3595688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26288" y="3595688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56325" y="3567113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09883" y="3409633"/>
            <a:ext cx="5784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_ 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768850" y="1027430"/>
            <a:ext cx="4099560" cy="2179955"/>
            <a:chOff x="7510" y="1618"/>
            <a:chExt cx="6456" cy="3433"/>
          </a:xfrm>
        </p:grpSpPr>
        <p:sp>
          <p:nvSpPr>
            <p:cNvPr id="14" name="圆角矩形标注 13"/>
            <p:cNvSpPr/>
            <p:nvPr/>
          </p:nvSpPr>
          <p:spPr>
            <a:xfrm>
              <a:off x="7510" y="1618"/>
              <a:ext cx="4260" cy="3120"/>
            </a:xfrm>
            <a:prstGeom prst="wedgeRoundRectCallout">
              <a:avLst>
                <a:gd name="adj1" fmla="val 54992"/>
                <a:gd name="adj2" fmla="val -23645"/>
                <a:gd name="adj3" fmla="val 16667"/>
              </a:avLst>
            </a:prstGeom>
            <a:noFill/>
            <a:ln>
              <a:solidFill>
                <a:srgbClr val="0066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求还剩几只，就是要从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7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只里去掉跳走的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2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只，怎样计算？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8" name="图片 7" descr="老师3 拷贝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1878" y="1651"/>
              <a:ext cx="2088" cy="3401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147955" y="1962150"/>
            <a:ext cx="4384040" cy="2680335"/>
            <a:chOff x="233" y="3090"/>
            <a:chExt cx="6904" cy="422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>
            <a:xfrm>
              <a:off x="233" y="3090"/>
              <a:ext cx="6905" cy="3174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8146" h="3744">
                  <a:moveTo>
                    <a:pt x="3233" y="563"/>
                  </a:moveTo>
                  <a:lnTo>
                    <a:pt x="4193" y="563"/>
                  </a:lnTo>
                  <a:lnTo>
                    <a:pt x="4193" y="1163"/>
                  </a:lnTo>
                  <a:lnTo>
                    <a:pt x="3233" y="1163"/>
                  </a:lnTo>
                  <a:lnTo>
                    <a:pt x="3233" y="563"/>
                  </a:lnTo>
                  <a:close/>
                  <a:moveTo>
                    <a:pt x="0" y="0"/>
                  </a:moveTo>
                  <a:lnTo>
                    <a:pt x="8146" y="0"/>
                  </a:lnTo>
                  <a:lnTo>
                    <a:pt x="8146" y="3744"/>
                  </a:lnTo>
                  <a:lnTo>
                    <a:pt x="0" y="3744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grpSp>
          <p:nvGrpSpPr>
            <p:cNvPr id="19457" name="Group 52"/>
            <p:cNvGrpSpPr/>
            <p:nvPr/>
          </p:nvGrpSpPr>
          <p:grpSpPr>
            <a:xfrm>
              <a:off x="1289" y="3281"/>
              <a:ext cx="4732" cy="4030"/>
              <a:chOff x="871" y="-433"/>
              <a:chExt cx="2233" cy="1902"/>
            </a:xfrm>
          </p:grpSpPr>
          <p:grpSp>
            <p:nvGrpSpPr>
              <p:cNvPr id="19458" name="Group 51"/>
              <p:cNvGrpSpPr/>
              <p:nvPr/>
            </p:nvGrpSpPr>
            <p:grpSpPr>
              <a:xfrm>
                <a:off x="871" y="927"/>
                <a:ext cx="2233" cy="542"/>
                <a:chOff x="871" y="927"/>
                <a:chExt cx="2233" cy="542"/>
              </a:xfrm>
            </p:grpSpPr>
            <p:sp>
              <p:nvSpPr>
                <p:cNvPr id="19460" name="AutoShape 38"/>
                <p:cNvSpPr/>
                <p:nvPr/>
              </p:nvSpPr>
              <p:spPr>
                <a:xfrm rot="5400000">
                  <a:off x="1896" y="-99"/>
                  <a:ext cx="182" cy="2233"/>
                </a:xfrm>
                <a:prstGeom prst="rightBrace">
                  <a:avLst>
                    <a:gd name="adj1" fmla="val 73491"/>
                    <a:gd name="adj2" fmla="val 50000"/>
                  </a:avLst>
                </a:prstGeom>
                <a:noFill/>
                <a:ln w="190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rot="10800000" vert="eaVert" anchor="t" anchorCtr="0"/>
                <a:lstStyle/>
                <a:p>
                  <a:endParaRPr lang="zh-CN" altLang="en-US" dirty="0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15" name="Text Box 39"/>
                <p:cNvSpPr txBox="1">
                  <a:spLocks noChangeArrowheads="1"/>
                </p:cNvSpPr>
                <p:nvPr/>
              </p:nvSpPr>
              <p:spPr bwMode="auto">
                <a:xfrm>
                  <a:off x="1681" y="1064"/>
                  <a:ext cx="630" cy="4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楷体" panose="02010609060101010101" charset="-122"/>
                      <a:ea typeface="楷体" panose="02010609060101010101" charset="-122"/>
                      <a:cs typeface="楷体" panose="02010609060101010101" charset="-122"/>
                    </a:rPr>
                    <a:t>7</a:t>
                  </a:r>
                  <a:r>
                    <a:rPr kumimoji="0" lang="zh-CN" altLang="en-US" sz="2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楷体" panose="02010609060101010101" charset="-122"/>
                      <a:ea typeface="楷体" panose="02010609060101010101" charset="-122"/>
                      <a:cs typeface="楷体" panose="02010609060101010101" charset="-122"/>
                    </a:rPr>
                    <a:t>只</a:t>
                  </a:r>
                  <a:endPara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endParaRPr>
                </a:p>
              </p:txBody>
            </p:sp>
          </p:grpSp>
          <p:sp>
            <p:nvSpPr>
              <p:cNvPr id="16" name="Text Box 39"/>
              <p:cNvSpPr txBox="1">
                <a:spLocks noChangeArrowheads="1"/>
              </p:cNvSpPr>
              <p:nvPr/>
            </p:nvSpPr>
            <p:spPr bwMode="auto">
              <a:xfrm>
                <a:off x="1493" y="-433"/>
                <a:ext cx="762" cy="31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+mn-cs"/>
                  </a:rPr>
                  <a:t>？只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" grpId="0" bldLvl="0" animBg="1"/>
      <p:bldP spid="5" grpId="0"/>
      <p:bldP spid="6" grpId="0" bldLvl="0" animBg="1"/>
      <p:bldP spid="7" grpId="0" bldLvl="0" animBg="1"/>
      <p:bldP spid="2" grpId="0" bldLvl="0" animBg="1"/>
      <p:bldP spid="9" grpId="0" bldLvl="0" animBg="1"/>
      <p:bldP spid="3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52400" y="1921270"/>
            <a:ext cx="4384675" cy="2721850"/>
            <a:chOff x="233" y="3025"/>
            <a:chExt cx="6905" cy="4286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>
            <a:xfrm>
              <a:off x="233" y="3090"/>
              <a:ext cx="6905" cy="3174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8146" h="3744">
                  <a:moveTo>
                    <a:pt x="3233" y="563"/>
                  </a:moveTo>
                  <a:lnTo>
                    <a:pt x="4193" y="563"/>
                  </a:lnTo>
                  <a:lnTo>
                    <a:pt x="4193" y="1163"/>
                  </a:lnTo>
                  <a:lnTo>
                    <a:pt x="3233" y="1163"/>
                  </a:lnTo>
                  <a:lnTo>
                    <a:pt x="3233" y="563"/>
                  </a:lnTo>
                  <a:close/>
                  <a:moveTo>
                    <a:pt x="0" y="0"/>
                  </a:moveTo>
                  <a:lnTo>
                    <a:pt x="8146" y="0"/>
                  </a:lnTo>
                  <a:lnTo>
                    <a:pt x="8146" y="3744"/>
                  </a:lnTo>
                  <a:lnTo>
                    <a:pt x="0" y="3744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grpSp>
          <p:nvGrpSpPr>
            <p:cNvPr id="19457" name="Group 52"/>
            <p:cNvGrpSpPr/>
            <p:nvPr/>
          </p:nvGrpSpPr>
          <p:grpSpPr>
            <a:xfrm>
              <a:off x="1289" y="3025"/>
              <a:ext cx="4732" cy="4286"/>
              <a:chOff x="871" y="-554"/>
              <a:chExt cx="2233" cy="2023"/>
            </a:xfrm>
          </p:grpSpPr>
          <p:grpSp>
            <p:nvGrpSpPr>
              <p:cNvPr id="19458" name="Group 51"/>
              <p:cNvGrpSpPr/>
              <p:nvPr/>
            </p:nvGrpSpPr>
            <p:grpSpPr>
              <a:xfrm>
                <a:off x="871" y="927"/>
                <a:ext cx="2233" cy="542"/>
                <a:chOff x="871" y="927"/>
                <a:chExt cx="2233" cy="542"/>
              </a:xfrm>
            </p:grpSpPr>
            <p:sp>
              <p:nvSpPr>
                <p:cNvPr id="19460" name="AutoShape 38"/>
                <p:cNvSpPr/>
                <p:nvPr/>
              </p:nvSpPr>
              <p:spPr>
                <a:xfrm rot="5400000">
                  <a:off x="1896" y="-99"/>
                  <a:ext cx="182" cy="2233"/>
                </a:xfrm>
                <a:prstGeom prst="rightBrace">
                  <a:avLst>
                    <a:gd name="adj1" fmla="val 73491"/>
                    <a:gd name="adj2" fmla="val 50000"/>
                  </a:avLst>
                </a:prstGeom>
                <a:noFill/>
                <a:ln w="19050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rot="10800000" vert="eaVert" anchor="t" anchorCtr="0"/>
                <a:lstStyle/>
                <a:p>
                  <a:endParaRPr lang="zh-CN" altLang="en-US" dirty="0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14" name="Text Box 39"/>
                <p:cNvSpPr txBox="1">
                  <a:spLocks noChangeArrowheads="1"/>
                </p:cNvSpPr>
                <p:nvPr/>
              </p:nvSpPr>
              <p:spPr bwMode="auto">
                <a:xfrm>
                  <a:off x="1681" y="1064"/>
                  <a:ext cx="630" cy="4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2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楷体" panose="02010609060101010101" charset="-122"/>
                      <a:ea typeface="楷体" panose="02010609060101010101" charset="-122"/>
                      <a:cs typeface="楷体" panose="02010609060101010101" charset="-122"/>
                    </a:rPr>
                    <a:t>7</a:t>
                  </a:r>
                  <a:r>
                    <a:rPr kumimoji="0" lang="zh-CN" altLang="en-US" sz="2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楷体" panose="02010609060101010101" charset="-122"/>
                      <a:ea typeface="楷体" panose="02010609060101010101" charset="-122"/>
                      <a:cs typeface="楷体" panose="02010609060101010101" charset="-122"/>
                    </a:rPr>
                    <a:t>只</a:t>
                  </a:r>
                  <a:endPara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endParaRPr>
                </a:p>
              </p:txBody>
            </p:sp>
          </p:grpSp>
          <p:sp>
            <p:nvSpPr>
              <p:cNvPr id="15" name="Text Box 39"/>
              <p:cNvSpPr txBox="1">
                <a:spLocks noChangeArrowheads="1"/>
              </p:cNvSpPr>
              <p:nvPr/>
            </p:nvSpPr>
            <p:spPr bwMode="auto">
              <a:xfrm>
                <a:off x="1445" y="-554"/>
                <a:ext cx="762" cy="31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+mn-cs"/>
                  </a:rPr>
                  <a:t>？只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</p:grpSp>
      </p:grpSp>
      <p:sp>
        <p:nvSpPr>
          <p:cNvPr id="219" name=" 219"/>
          <p:cNvSpPr/>
          <p:nvPr/>
        </p:nvSpPr>
        <p:spPr>
          <a:xfrm>
            <a:off x="1184275" y="982663"/>
            <a:ext cx="2847975" cy="609600"/>
          </a:xfrm>
          <a:prstGeom prst="roundRect">
            <a:avLst>
              <a:gd name="adj" fmla="val 50000"/>
            </a:avLst>
          </a:prstGeom>
          <a:solidFill>
            <a:srgbClr val="FB92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trike="noStrike" noProof="1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解答正确吗？</a:t>
            </a:r>
            <a:endParaRPr lang="zh-CN" altLang="en-US" sz="3200" b="1" strike="noStrike" noProof="1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654675" y="2116138"/>
            <a:ext cx="23317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还剩    只。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594475" y="2182813"/>
            <a:ext cx="466725" cy="42862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43688" y="2149475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15013" y="3351213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解答正确。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85800" y="2419985"/>
            <a:ext cx="456565" cy="61341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85800" y="2952750"/>
            <a:ext cx="456565" cy="61468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883410" y="2343785"/>
            <a:ext cx="438150" cy="61468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362200" y="2543810"/>
            <a:ext cx="334010" cy="366395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椭圆 9"/>
          <p:cNvSpPr/>
          <p:nvPr/>
        </p:nvSpPr>
        <p:spPr>
          <a:xfrm rot="1740000">
            <a:off x="2069465" y="3082925"/>
            <a:ext cx="705485" cy="54737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" grpId="0" bldLvl="0" animBg="1"/>
      <p:bldP spid="3" grpId="0"/>
      <p:bldP spid="2" grpId="0" bldLvl="0" animBg="1"/>
      <p:bldP spid="5" grpId="0"/>
      <p:bldP spid="6" grpId="0"/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rcRect t="5984"/>
          <a:stretch>
            <a:fillRect/>
          </a:stretch>
        </p:blipFill>
        <p:spPr>
          <a:xfrm>
            <a:off x="1263015" y="1398441"/>
            <a:ext cx="3384550" cy="1778464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330" h="2801">
                <a:moveTo>
                  <a:pt x="5330" y="363"/>
                </a:moveTo>
                <a:lnTo>
                  <a:pt x="5330" y="2801"/>
                </a:lnTo>
                <a:lnTo>
                  <a:pt x="0" y="2801"/>
                </a:lnTo>
                <a:lnTo>
                  <a:pt x="0" y="391"/>
                </a:lnTo>
                <a:lnTo>
                  <a:pt x="1" y="391"/>
                </a:lnTo>
                <a:lnTo>
                  <a:pt x="3" y="391"/>
                </a:lnTo>
                <a:lnTo>
                  <a:pt x="5" y="391"/>
                </a:lnTo>
                <a:lnTo>
                  <a:pt x="7" y="391"/>
                </a:lnTo>
                <a:cubicBezTo>
                  <a:pt x="19" y="391"/>
                  <a:pt x="35" y="390"/>
                  <a:pt x="43" y="390"/>
                </a:cubicBezTo>
                <a:cubicBezTo>
                  <a:pt x="55" y="389"/>
                  <a:pt x="71" y="389"/>
                  <a:pt x="81" y="389"/>
                </a:cubicBezTo>
                <a:cubicBezTo>
                  <a:pt x="165" y="389"/>
                  <a:pt x="239" y="411"/>
                  <a:pt x="329" y="434"/>
                </a:cubicBezTo>
                <a:lnTo>
                  <a:pt x="332" y="435"/>
                </a:lnTo>
                <a:lnTo>
                  <a:pt x="334" y="435"/>
                </a:lnTo>
                <a:lnTo>
                  <a:pt x="336" y="436"/>
                </a:lnTo>
                <a:lnTo>
                  <a:pt x="338" y="437"/>
                </a:lnTo>
                <a:lnTo>
                  <a:pt x="341" y="437"/>
                </a:lnTo>
                <a:cubicBezTo>
                  <a:pt x="359" y="442"/>
                  <a:pt x="376" y="449"/>
                  <a:pt x="386" y="452"/>
                </a:cubicBezTo>
                <a:cubicBezTo>
                  <a:pt x="410" y="465"/>
                  <a:pt x="470" y="474"/>
                  <a:pt x="514" y="473"/>
                </a:cubicBezTo>
                <a:cubicBezTo>
                  <a:pt x="535" y="473"/>
                  <a:pt x="563" y="471"/>
                  <a:pt x="584" y="470"/>
                </a:cubicBezTo>
                <a:lnTo>
                  <a:pt x="586" y="470"/>
                </a:lnTo>
                <a:lnTo>
                  <a:pt x="589" y="470"/>
                </a:lnTo>
                <a:lnTo>
                  <a:pt x="591" y="470"/>
                </a:lnTo>
                <a:lnTo>
                  <a:pt x="594" y="469"/>
                </a:lnTo>
                <a:lnTo>
                  <a:pt x="597" y="469"/>
                </a:lnTo>
                <a:cubicBezTo>
                  <a:pt x="625" y="468"/>
                  <a:pt x="649" y="464"/>
                  <a:pt x="666" y="461"/>
                </a:cubicBezTo>
                <a:cubicBezTo>
                  <a:pt x="693" y="455"/>
                  <a:pt x="741" y="451"/>
                  <a:pt x="765" y="452"/>
                </a:cubicBezTo>
                <a:cubicBezTo>
                  <a:pt x="776" y="452"/>
                  <a:pt x="789" y="452"/>
                  <a:pt x="797" y="453"/>
                </a:cubicBezTo>
                <a:cubicBezTo>
                  <a:pt x="808" y="453"/>
                  <a:pt x="825" y="453"/>
                  <a:pt x="837" y="453"/>
                </a:cubicBezTo>
                <a:cubicBezTo>
                  <a:pt x="853" y="453"/>
                  <a:pt x="870" y="454"/>
                  <a:pt x="879" y="455"/>
                </a:cubicBezTo>
                <a:cubicBezTo>
                  <a:pt x="889" y="455"/>
                  <a:pt x="902" y="456"/>
                  <a:pt x="910" y="456"/>
                </a:cubicBezTo>
                <a:cubicBezTo>
                  <a:pt x="953" y="456"/>
                  <a:pt x="999" y="444"/>
                  <a:pt x="1031" y="432"/>
                </a:cubicBezTo>
                <a:cubicBezTo>
                  <a:pt x="1039" y="429"/>
                  <a:pt x="1053" y="424"/>
                  <a:pt x="1061" y="421"/>
                </a:cubicBezTo>
                <a:cubicBezTo>
                  <a:pt x="1080" y="415"/>
                  <a:pt x="1101" y="405"/>
                  <a:pt x="1114" y="400"/>
                </a:cubicBezTo>
                <a:cubicBezTo>
                  <a:pt x="1147" y="383"/>
                  <a:pt x="1201" y="367"/>
                  <a:pt x="1228" y="369"/>
                </a:cubicBezTo>
                <a:cubicBezTo>
                  <a:pt x="1239" y="369"/>
                  <a:pt x="1252" y="370"/>
                  <a:pt x="1259" y="371"/>
                </a:cubicBezTo>
                <a:cubicBezTo>
                  <a:pt x="1271" y="372"/>
                  <a:pt x="1289" y="373"/>
                  <a:pt x="1303" y="373"/>
                </a:cubicBezTo>
                <a:cubicBezTo>
                  <a:pt x="1318" y="373"/>
                  <a:pt x="1336" y="374"/>
                  <a:pt x="1345" y="374"/>
                </a:cubicBezTo>
                <a:cubicBezTo>
                  <a:pt x="1357" y="374"/>
                  <a:pt x="1373" y="375"/>
                  <a:pt x="1382" y="375"/>
                </a:cubicBezTo>
                <a:cubicBezTo>
                  <a:pt x="1416" y="375"/>
                  <a:pt x="1472" y="370"/>
                  <a:pt x="1502" y="365"/>
                </a:cubicBezTo>
                <a:cubicBezTo>
                  <a:pt x="1530" y="360"/>
                  <a:pt x="1575" y="356"/>
                  <a:pt x="1603" y="356"/>
                </a:cubicBezTo>
                <a:cubicBezTo>
                  <a:pt x="1616" y="356"/>
                  <a:pt x="1632" y="357"/>
                  <a:pt x="1640" y="357"/>
                </a:cubicBezTo>
                <a:cubicBezTo>
                  <a:pt x="1650" y="358"/>
                  <a:pt x="1665" y="358"/>
                  <a:pt x="1673" y="358"/>
                </a:cubicBezTo>
                <a:cubicBezTo>
                  <a:pt x="1749" y="357"/>
                  <a:pt x="1805" y="346"/>
                  <a:pt x="1867" y="326"/>
                </a:cubicBezTo>
                <a:cubicBezTo>
                  <a:pt x="1932" y="302"/>
                  <a:pt x="2020" y="292"/>
                  <a:pt x="2097" y="292"/>
                </a:cubicBezTo>
                <a:cubicBezTo>
                  <a:pt x="2109" y="292"/>
                  <a:pt x="2125" y="292"/>
                  <a:pt x="2134" y="293"/>
                </a:cubicBezTo>
                <a:cubicBezTo>
                  <a:pt x="2147" y="293"/>
                  <a:pt x="2167" y="293"/>
                  <a:pt x="2181" y="293"/>
                </a:cubicBezTo>
                <a:cubicBezTo>
                  <a:pt x="2199" y="293"/>
                  <a:pt x="2219" y="295"/>
                  <a:pt x="2230" y="296"/>
                </a:cubicBezTo>
                <a:cubicBezTo>
                  <a:pt x="2241" y="297"/>
                  <a:pt x="2257" y="298"/>
                  <a:pt x="2265" y="298"/>
                </a:cubicBezTo>
                <a:cubicBezTo>
                  <a:pt x="2302" y="299"/>
                  <a:pt x="2348" y="283"/>
                  <a:pt x="2367" y="269"/>
                </a:cubicBezTo>
                <a:cubicBezTo>
                  <a:pt x="2392" y="251"/>
                  <a:pt x="2456" y="234"/>
                  <a:pt x="2494" y="229"/>
                </a:cubicBezTo>
                <a:cubicBezTo>
                  <a:pt x="2547" y="222"/>
                  <a:pt x="2610" y="199"/>
                  <a:pt x="2636" y="184"/>
                </a:cubicBezTo>
                <a:cubicBezTo>
                  <a:pt x="2647" y="179"/>
                  <a:pt x="2664" y="170"/>
                  <a:pt x="2677" y="165"/>
                </a:cubicBezTo>
                <a:cubicBezTo>
                  <a:pt x="2693" y="158"/>
                  <a:pt x="2709" y="150"/>
                  <a:pt x="2718" y="145"/>
                </a:cubicBezTo>
                <a:cubicBezTo>
                  <a:pt x="2744" y="128"/>
                  <a:pt x="2795" y="111"/>
                  <a:pt x="2833" y="113"/>
                </a:cubicBezTo>
                <a:cubicBezTo>
                  <a:pt x="2846" y="113"/>
                  <a:pt x="2863" y="114"/>
                  <a:pt x="2873" y="115"/>
                </a:cubicBezTo>
                <a:cubicBezTo>
                  <a:pt x="2886" y="116"/>
                  <a:pt x="2905" y="117"/>
                  <a:pt x="2917" y="117"/>
                </a:cubicBezTo>
                <a:lnTo>
                  <a:pt x="3029" y="117"/>
                </a:lnTo>
                <a:cubicBezTo>
                  <a:pt x="3045" y="117"/>
                  <a:pt x="3061" y="118"/>
                  <a:pt x="3070" y="119"/>
                </a:cubicBezTo>
                <a:cubicBezTo>
                  <a:pt x="3080" y="119"/>
                  <a:pt x="3093" y="120"/>
                  <a:pt x="3100" y="120"/>
                </a:cubicBezTo>
                <a:cubicBezTo>
                  <a:pt x="3139" y="121"/>
                  <a:pt x="3196" y="108"/>
                  <a:pt x="3231" y="96"/>
                </a:cubicBezTo>
                <a:cubicBezTo>
                  <a:pt x="3254" y="89"/>
                  <a:pt x="3290" y="79"/>
                  <a:pt x="3306" y="76"/>
                </a:cubicBezTo>
                <a:cubicBezTo>
                  <a:pt x="3338" y="68"/>
                  <a:pt x="3394" y="51"/>
                  <a:pt x="3429" y="31"/>
                </a:cubicBezTo>
                <a:cubicBezTo>
                  <a:pt x="3454" y="13"/>
                  <a:pt x="3508" y="-2"/>
                  <a:pt x="3542" y="0"/>
                </a:cubicBezTo>
                <a:cubicBezTo>
                  <a:pt x="3556" y="0"/>
                  <a:pt x="3575" y="2"/>
                  <a:pt x="3587" y="3"/>
                </a:cubicBezTo>
                <a:cubicBezTo>
                  <a:pt x="3608" y="5"/>
                  <a:pt x="3642" y="6"/>
                  <a:pt x="3658" y="6"/>
                </a:cubicBezTo>
                <a:cubicBezTo>
                  <a:pt x="3707" y="0"/>
                  <a:pt x="3782" y="28"/>
                  <a:pt x="3816" y="66"/>
                </a:cubicBezTo>
                <a:cubicBezTo>
                  <a:pt x="3863" y="108"/>
                  <a:pt x="3929" y="144"/>
                  <a:pt x="3978" y="174"/>
                </a:cubicBezTo>
                <a:lnTo>
                  <a:pt x="3980" y="176"/>
                </a:lnTo>
                <a:lnTo>
                  <a:pt x="3982" y="177"/>
                </a:lnTo>
                <a:lnTo>
                  <a:pt x="3984" y="178"/>
                </a:lnTo>
                <a:lnTo>
                  <a:pt x="3986" y="180"/>
                </a:lnTo>
                <a:lnTo>
                  <a:pt x="3989" y="181"/>
                </a:lnTo>
                <a:cubicBezTo>
                  <a:pt x="4009" y="194"/>
                  <a:pt x="4028" y="203"/>
                  <a:pt x="4039" y="209"/>
                </a:cubicBezTo>
                <a:cubicBezTo>
                  <a:pt x="4069" y="221"/>
                  <a:pt x="4128" y="262"/>
                  <a:pt x="4156" y="293"/>
                </a:cubicBezTo>
                <a:cubicBezTo>
                  <a:pt x="4172" y="308"/>
                  <a:pt x="4194" y="328"/>
                  <a:pt x="4215" y="343"/>
                </a:cubicBezTo>
                <a:cubicBezTo>
                  <a:pt x="4220" y="346"/>
                  <a:pt x="4227" y="352"/>
                  <a:pt x="4228" y="352"/>
                </a:cubicBezTo>
                <a:cubicBezTo>
                  <a:pt x="4316" y="426"/>
                  <a:pt x="4427" y="457"/>
                  <a:pt x="4508" y="456"/>
                </a:cubicBezTo>
                <a:cubicBezTo>
                  <a:pt x="4519" y="456"/>
                  <a:pt x="4532" y="455"/>
                  <a:pt x="4539" y="455"/>
                </a:cubicBezTo>
                <a:cubicBezTo>
                  <a:pt x="4550" y="454"/>
                  <a:pt x="4568" y="453"/>
                  <a:pt x="4581" y="453"/>
                </a:cubicBezTo>
                <a:lnTo>
                  <a:pt x="4585" y="453"/>
                </a:lnTo>
                <a:lnTo>
                  <a:pt x="4587" y="453"/>
                </a:lnTo>
                <a:lnTo>
                  <a:pt x="4594" y="453"/>
                </a:lnTo>
                <a:lnTo>
                  <a:pt x="4605" y="453"/>
                </a:lnTo>
                <a:lnTo>
                  <a:pt x="4713" y="453"/>
                </a:lnTo>
                <a:lnTo>
                  <a:pt x="4715" y="453"/>
                </a:lnTo>
                <a:lnTo>
                  <a:pt x="4722" y="453"/>
                </a:lnTo>
                <a:lnTo>
                  <a:pt x="4731" y="453"/>
                </a:lnTo>
                <a:lnTo>
                  <a:pt x="4825" y="453"/>
                </a:lnTo>
                <a:lnTo>
                  <a:pt x="4828" y="453"/>
                </a:lnTo>
                <a:lnTo>
                  <a:pt x="4834" y="453"/>
                </a:lnTo>
                <a:lnTo>
                  <a:pt x="4845" y="453"/>
                </a:lnTo>
                <a:cubicBezTo>
                  <a:pt x="5100" y="453"/>
                  <a:pt x="4915" y="454"/>
                  <a:pt x="4992" y="454"/>
                </a:cubicBezTo>
                <a:cubicBezTo>
                  <a:pt x="5002" y="454"/>
                  <a:pt x="5015" y="455"/>
                  <a:pt x="5022" y="455"/>
                </a:cubicBezTo>
                <a:cubicBezTo>
                  <a:pt x="5077" y="454"/>
                  <a:pt x="5123" y="449"/>
                  <a:pt x="5173" y="437"/>
                </a:cubicBezTo>
                <a:cubicBezTo>
                  <a:pt x="5186" y="434"/>
                  <a:pt x="5201" y="432"/>
                  <a:pt x="5209" y="431"/>
                </a:cubicBezTo>
                <a:cubicBezTo>
                  <a:pt x="5244" y="433"/>
                  <a:pt x="5298" y="404"/>
                  <a:pt x="5330" y="363"/>
                </a:cubicBezTo>
                <a:close/>
              </a:path>
            </a:pathLst>
          </a:custGeom>
        </p:spPr>
      </p:pic>
      <p:sp>
        <p:nvSpPr>
          <p:cNvPr id="23553" name="文本框 1"/>
          <p:cNvSpPr txBox="1"/>
          <p:nvPr/>
        </p:nvSpPr>
        <p:spPr>
          <a:xfrm>
            <a:off x="3449638" y="412750"/>
            <a:ext cx="26974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P47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做一做）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" name="Group 45"/>
          <p:cNvGrpSpPr/>
          <p:nvPr/>
        </p:nvGrpSpPr>
        <p:grpSpPr>
          <a:xfrm>
            <a:off x="1600701" y="1048781"/>
            <a:ext cx="2700471" cy="2831058"/>
            <a:chOff x="1013" y="1128"/>
            <a:chExt cx="1759" cy="1842"/>
          </a:xfrm>
        </p:grpSpPr>
        <p:grpSp>
          <p:nvGrpSpPr>
            <p:cNvPr id="23556" name="Group 44"/>
            <p:cNvGrpSpPr/>
            <p:nvPr/>
          </p:nvGrpSpPr>
          <p:grpSpPr>
            <a:xfrm>
              <a:off x="1095" y="2466"/>
              <a:ext cx="1677" cy="504"/>
              <a:chOff x="1101" y="2511"/>
              <a:chExt cx="1677" cy="504"/>
            </a:xfrm>
          </p:grpSpPr>
          <p:sp>
            <p:nvSpPr>
              <p:cNvPr id="23557" name="AutoShape 38"/>
              <p:cNvSpPr/>
              <p:nvPr/>
            </p:nvSpPr>
            <p:spPr>
              <a:xfrm rot="5400000">
                <a:off x="1848" y="1763"/>
                <a:ext cx="182" cy="1677"/>
              </a:xfrm>
              <a:prstGeom prst="rightBrace">
                <a:avLst>
                  <a:gd name="adj1" fmla="val 75272"/>
                  <a:gd name="adj2" fmla="val 50000"/>
                </a:avLst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10800000" vert="eaVert" anchor="t" anchorCtr="0"/>
              <a:lstStyle/>
              <a:p>
                <a:endParaRPr lang="zh-CN" altLang="en-US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" name="Text Box 39"/>
              <p:cNvSpPr txBox="1">
                <a:spLocks noChangeArrowheads="1"/>
              </p:cNvSpPr>
              <p:nvPr/>
            </p:nvSpPr>
            <p:spPr bwMode="auto">
              <a:xfrm>
                <a:off x="1673" y="2610"/>
                <a:ext cx="624" cy="4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6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只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</p:txBody>
          </p:sp>
        </p:grpSp>
        <p:sp>
          <p:nvSpPr>
            <p:cNvPr id="5" name="Text Box 39"/>
            <p:cNvSpPr txBox="1">
              <a:spLocks noChangeArrowheads="1"/>
            </p:cNvSpPr>
            <p:nvPr/>
          </p:nvSpPr>
          <p:spPr bwMode="auto">
            <a:xfrm>
              <a:off x="1013" y="1128"/>
              <a:ext cx="790" cy="42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？只</a:t>
              </a: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8" name="Text Box 7"/>
          <p:cNvSpPr txBox="1"/>
          <p:nvPr/>
        </p:nvSpPr>
        <p:spPr>
          <a:xfrm>
            <a:off x="5753100" y="2762250"/>
            <a:ext cx="241300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左边有几只？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9" name="Group 47"/>
          <p:cNvGrpSpPr/>
          <p:nvPr/>
        </p:nvGrpSpPr>
        <p:grpSpPr>
          <a:xfrm>
            <a:off x="5753100" y="1377950"/>
            <a:ext cx="2952750" cy="1384300"/>
            <a:chOff x="3560" y="1416"/>
            <a:chExt cx="1860" cy="872"/>
          </a:xfrm>
        </p:grpSpPr>
        <p:sp>
          <p:nvSpPr>
            <p:cNvPr id="23562" name="Text Box 52"/>
            <p:cNvSpPr txBox="1"/>
            <p:nvPr/>
          </p:nvSpPr>
          <p:spPr>
            <a:xfrm>
              <a:off x="3560" y="1416"/>
              <a:ext cx="1860" cy="8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一共有   只，</a:t>
              </a:r>
              <a:endPara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右边有   只。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23563" name="矩形 67"/>
            <p:cNvSpPr/>
            <p:nvPr/>
          </p:nvSpPr>
          <p:spPr>
            <a:xfrm>
              <a:off x="4339" y="1561"/>
              <a:ext cx="249" cy="249"/>
            </a:xfrm>
            <a:prstGeom prst="rect">
              <a:avLst/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lstStyle/>
            <a:p>
              <a:pPr algn="ctr">
                <a:lnSpc>
                  <a:spcPct val="150000"/>
                </a:lnSpc>
              </a:pPr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564" name="矩形 67"/>
            <p:cNvSpPr/>
            <p:nvPr/>
          </p:nvSpPr>
          <p:spPr>
            <a:xfrm>
              <a:off x="4339" y="1964"/>
              <a:ext cx="249" cy="249"/>
            </a:xfrm>
            <a:prstGeom prst="rect">
              <a:avLst/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lstStyle/>
            <a:p>
              <a:pPr algn="ctr">
                <a:lnSpc>
                  <a:spcPct val="150000"/>
                </a:lnSpc>
              </a:pPr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6994525" y="1570038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94525" y="2216150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965450" y="3986213"/>
            <a:ext cx="477838" cy="474663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525838" y="3986213"/>
            <a:ext cx="460375" cy="474663"/>
          </a:xfrm>
          <a:prstGeom prst="ellipse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36135" y="3959225"/>
            <a:ext cx="18929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（只）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073525" y="3986213"/>
            <a:ext cx="477838" cy="474663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021263" y="3986213"/>
            <a:ext cx="477838" cy="474663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998788" y="3975100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105275" y="3975100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53013" y="3973513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562350" y="3952875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-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88" name="组合 1"/>
          <p:cNvGrpSpPr/>
          <p:nvPr/>
        </p:nvGrpSpPr>
        <p:grpSpPr>
          <a:xfrm>
            <a:off x="590550" y="1493838"/>
            <a:ext cx="8426450" cy="2159000"/>
            <a:chOff x="1049" y="1995"/>
            <a:chExt cx="13269" cy="3400"/>
          </a:xfrm>
        </p:grpSpPr>
        <p:sp>
          <p:nvSpPr>
            <p:cNvPr id="24589" name="文本框 12"/>
            <p:cNvSpPr txBox="1"/>
            <p:nvPr/>
          </p:nvSpPr>
          <p:spPr>
            <a:xfrm>
              <a:off x="1049" y="1995"/>
              <a:ext cx="13269" cy="34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just">
                <a:lnSpc>
                  <a:spcPct val="160000"/>
                </a:lnSpc>
              </a:pPr>
              <a:r>
                <a:rPr lang="en-US" altLang="zh-CN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解决数学问题时，如果</a:t>
              </a:r>
              <a:r>
                <a:rPr lang="en-US" altLang="zh-CN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？</a:t>
              </a:r>
              <a:r>
                <a:rPr lang="en-US" altLang="zh-CN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”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在</a:t>
              </a:r>
              <a:r>
                <a:rPr lang="en-US" altLang="zh-CN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      ”</a:t>
              </a:r>
              <a:endPara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 algn="just">
                <a:lnSpc>
                  <a:spcPct val="160000"/>
                </a:lnSpc>
              </a:pPr>
              <a:r>
                <a:rPr lang="en-US" altLang="zh-CN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上面的一侧时，表示求的是一部分，用减法计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 algn="just">
                <a:lnSpc>
                  <a:spcPct val="160000"/>
                </a:lnSpc>
              </a:pP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算，即用下面的总数减去上面已知的那部分。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24590" name="AutoShape 9"/>
            <p:cNvSpPr/>
            <p:nvPr/>
          </p:nvSpPr>
          <p:spPr>
            <a:xfrm rot="-5400000">
              <a:off x="11795" y="2056"/>
              <a:ext cx="331" cy="1467"/>
            </a:xfrm>
            <a:prstGeom prst="leftBrace">
              <a:avLst>
                <a:gd name="adj1" fmla="val 101690"/>
                <a:gd name="adj2" fmla="val 51259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10800000" wrap="none" anchor="ctr" anchorCtr="0"/>
            <a:lstStyle/>
            <a:p>
              <a:endParaRPr lang="zh-CN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rcRect l="14949" b="56821"/>
          <a:stretch>
            <a:fillRect/>
          </a:stretch>
        </p:blipFill>
        <p:spPr>
          <a:xfrm>
            <a:off x="1600200" y="912495"/>
            <a:ext cx="3277870" cy="1994535"/>
          </a:xfrm>
          <a:prstGeom prst="rect">
            <a:avLst/>
          </a:prstGeom>
        </p:spPr>
      </p:pic>
      <p:sp>
        <p:nvSpPr>
          <p:cNvPr id="26625" name="文本框 3"/>
          <p:cNvSpPr txBox="1"/>
          <p:nvPr/>
        </p:nvSpPr>
        <p:spPr>
          <a:xfrm>
            <a:off x="3463925" y="371475"/>
            <a:ext cx="25577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P48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6627" name="Group 42"/>
          <p:cNvGrpSpPr/>
          <p:nvPr/>
        </p:nvGrpSpPr>
        <p:grpSpPr>
          <a:xfrm>
            <a:off x="1772925" y="2877065"/>
            <a:ext cx="2897454" cy="824350"/>
            <a:chOff x="682" y="2346"/>
            <a:chExt cx="2081" cy="643"/>
          </a:xfrm>
        </p:grpSpPr>
        <p:sp>
          <p:nvSpPr>
            <p:cNvPr id="26628" name="AutoShape 7"/>
            <p:cNvSpPr/>
            <p:nvPr/>
          </p:nvSpPr>
          <p:spPr>
            <a:xfrm rot="-5400000">
              <a:off x="1609" y="1418"/>
              <a:ext cx="226" cy="2081"/>
            </a:xfrm>
            <a:prstGeom prst="leftBrace">
              <a:avLst>
                <a:gd name="adj1" fmla="val 92880"/>
                <a:gd name="adj2" fmla="val 50000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eaVert" wrap="none" anchor="ctr" anchorCtr="0"/>
            <a:lstStyle/>
            <a:p>
              <a:endParaRPr lang="zh-CN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6629" name="Text Box 8"/>
            <p:cNvSpPr txBox="1"/>
            <p:nvPr/>
          </p:nvSpPr>
          <p:spPr>
            <a:xfrm>
              <a:off x="1292" y="2582"/>
              <a:ext cx="800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？条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Text Box 7"/>
          <p:cNvSpPr txBox="1"/>
          <p:nvPr/>
        </p:nvSpPr>
        <p:spPr>
          <a:xfrm>
            <a:off x="5753100" y="2603500"/>
            <a:ext cx="241300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一共有几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条鱼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？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9" name="Group 47"/>
          <p:cNvGrpSpPr/>
          <p:nvPr/>
        </p:nvGrpSpPr>
        <p:grpSpPr>
          <a:xfrm>
            <a:off x="5753100" y="1219200"/>
            <a:ext cx="2952750" cy="1384300"/>
            <a:chOff x="3560" y="1416"/>
            <a:chExt cx="1860" cy="872"/>
          </a:xfrm>
        </p:grpSpPr>
        <p:sp>
          <p:nvSpPr>
            <p:cNvPr id="26633" name="Text Box 52"/>
            <p:cNvSpPr txBox="1"/>
            <p:nvPr/>
          </p:nvSpPr>
          <p:spPr>
            <a:xfrm>
              <a:off x="3560" y="1416"/>
              <a:ext cx="1860" cy="8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左边有   条鱼，</a:t>
              </a:r>
              <a:endPara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右边有   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宋体" panose="02010600030101010101" pitchFamily="2" charset="-122"/>
                </a:rPr>
                <a:t>条鱼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。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26634" name="矩形 67"/>
            <p:cNvSpPr/>
            <p:nvPr/>
          </p:nvSpPr>
          <p:spPr>
            <a:xfrm>
              <a:off x="4339" y="1561"/>
              <a:ext cx="249" cy="249"/>
            </a:xfrm>
            <a:prstGeom prst="rect">
              <a:avLst/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lstStyle/>
            <a:p>
              <a:pPr algn="ctr">
                <a:lnSpc>
                  <a:spcPct val="150000"/>
                </a:lnSpc>
              </a:pPr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6635" name="矩形 67"/>
            <p:cNvSpPr/>
            <p:nvPr/>
          </p:nvSpPr>
          <p:spPr>
            <a:xfrm>
              <a:off x="4339" y="1964"/>
              <a:ext cx="249" cy="249"/>
            </a:xfrm>
            <a:prstGeom prst="rect">
              <a:avLst/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lstStyle/>
            <a:p>
              <a:pPr algn="ctr">
                <a:lnSpc>
                  <a:spcPct val="150000"/>
                </a:lnSpc>
              </a:pPr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6994525" y="1411288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94525" y="2057400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889250" y="3910013"/>
            <a:ext cx="477838" cy="474663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449638" y="3910013"/>
            <a:ext cx="460375" cy="474663"/>
          </a:xfrm>
          <a:prstGeom prst="ellipse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526915" y="3883025"/>
            <a:ext cx="19665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条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997325" y="3910013"/>
            <a:ext cx="477838" cy="474663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945063" y="3910013"/>
            <a:ext cx="477838" cy="474663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922588" y="3898900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029075" y="3898900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976813" y="3897313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486150" y="3876675"/>
            <a:ext cx="42037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+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768350" y="842963"/>
            <a:ext cx="595313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1.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FFF">
                  <a:alpha val="100000"/>
                </a:srgbClr>
              </a:clrFrom>
              <a:clrTo>
                <a:srgbClr val="FEFFFF">
                  <a:alpha val="100000"/>
                  <a:alpha val="0"/>
                </a:srgbClr>
              </a:clrTo>
            </a:clrChange>
          </a:blip>
          <a:srcRect b="55144"/>
          <a:stretch>
            <a:fillRect/>
          </a:stretch>
        </p:blipFill>
        <p:spPr>
          <a:xfrm>
            <a:off x="1577975" y="972185"/>
            <a:ext cx="3120390" cy="217741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573" h="3889">
                <a:moveTo>
                  <a:pt x="0" y="0"/>
                </a:moveTo>
                <a:lnTo>
                  <a:pt x="5573" y="0"/>
                </a:lnTo>
                <a:lnTo>
                  <a:pt x="5573" y="1440"/>
                </a:lnTo>
                <a:lnTo>
                  <a:pt x="4460" y="1440"/>
                </a:lnTo>
                <a:lnTo>
                  <a:pt x="4460" y="2040"/>
                </a:lnTo>
                <a:lnTo>
                  <a:pt x="5573" y="2040"/>
                </a:lnTo>
                <a:lnTo>
                  <a:pt x="5573" y="3889"/>
                </a:lnTo>
                <a:lnTo>
                  <a:pt x="0" y="3889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7649" name="文本框 3"/>
          <p:cNvSpPr txBox="1"/>
          <p:nvPr/>
        </p:nvSpPr>
        <p:spPr>
          <a:xfrm>
            <a:off x="3463925" y="371475"/>
            <a:ext cx="25577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P48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68350" y="842963"/>
            <a:ext cx="595313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1.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116580" y="4137343"/>
            <a:ext cx="477838" cy="474663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676968" y="4137343"/>
            <a:ext cx="460375" cy="474663"/>
          </a:xfrm>
          <a:prstGeom prst="ellipse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748530" y="4110355"/>
            <a:ext cx="19665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（个）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224655" y="4137343"/>
            <a:ext cx="477838" cy="474663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172393" y="4137343"/>
            <a:ext cx="477838" cy="474663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149918" y="4126230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220210" y="4126230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204143" y="4124643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713480" y="4104005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-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6" name="Group 37"/>
          <p:cNvGrpSpPr/>
          <p:nvPr/>
        </p:nvGrpSpPr>
        <p:grpSpPr>
          <a:xfrm>
            <a:off x="2147888" y="1709203"/>
            <a:ext cx="2743200" cy="2313394"/>
            <a:chOff x="809" y="1960"/>
            <a:chExt cx="1728" cy="1458"/>
          </a:xfrm>
        </p:grpSpPr>
        <p:grpSp>
          <p:nvGrpSpPr>
            <p:cNvPr id="27662" name="Group 36"/>
            <p:cNvGrpSpPr/>
            <p:nvPr/>
          </p:nvGrpSpPr>
          <p:grpSpPr>
            <a:xfrm>
              <a:off x="809" y="2827"/>
              <a:ext cx="1449" cy="591"/>
              <a:chOff x="814" y="2873"/>
              <a:chExt cx="1449" cy="591"/>
            </a:xfrm>
          </p:grpSpPr>
          <p:sp>
            <p:nvSpPr>
              <p:cNvPr id="27663" name="AutoShape 38"/>
              <p:cNvSpPr/>
              <p:nvPr/>
            </p:nvSpPr>
            <p:spPr>
              <a:xfrm rot="5400000">
                <a:off x="1432" y="2255"/>
                <a:ext cx="213" cy="1449"/>
              </a:xfrm>
              <a:prstGeom prst="rightBrace">
                <a:avLst>
                  <a:gd name="adj1" fmla="val 75961"/>
                  <a:gd name="adj2" fmla="val 50000"/>
                </a:avLst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rot="10800000" vert="eaVert" anchor="t" anchorCtr="0"/>
              <a:lstStyle/>
              <a:p>
                <a:endParaRPr lang="zh-CN" altLang="en-US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4" name="Text Box 39"/>
              <p:cNvSpPr txBox="1">
                <a:spLocks noChangeArrowheads="1"/>
              </p:cNvSpPr>
              <p:nvPr/>
            </p:nvSpPr>
            <p:spPr bwMode="auto">
              <a:xfrm>
                <a:off x="1256" y="3059"/>
                <a:ext cx="630" cy="4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7</a:t>
                </a:r>
                <a:r>
                  <a:rPr kumimoji="0" lang="zh-CN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个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</p:txBody>
          </p:sp>
        </p:grpSp>
        <p:sp>
          <p:nvSpPr>
            <p:cNvPr id="27665" name="Text Box 39"/>
            <p:cNvSpPr txBox="1"/>
            <p:nvPr/>
          </p:nvSpPr>
          <p:spPr>
            <a:xfrm>
              <a:off x="1952" y="1960"/>
              <a:ext cx="585" cy="31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lstStyle/>
            <a:p>
              <a:pPr algn="just"/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？个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7" name="Group 67"/>
          <p:cNvGrpSpPr/>
          <p:nvPr/>
        </p:nvGrpSpPr>
        <p:grpSpPr>
          <a:xfrm>
            <a:off x="5172075" y="1162050"/>
            <a:ext cx="3384550" cy="1384300"/>
            <a:chOff x="3334" y="1570"/>
            <a:chExt cx="2132" cy="872"/>
          </a:xfrm>
        </p:grpSpPr>
        <p:sp>
          <p:nvSpPr>
            <p:cNvPr id="27667" name="Text Box 52"/>
            <p:cNvSpPr txBox="1"/>
            <p:nvPr/>
          </p:nvSpPr>
          <p:spPr>
            <a:xfrm>
              <a:off x="3334" y="1570"/>
              <a:ext cx="2132" cy="8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一共有   个    ，</a:t>
              </a:r>
              <a:endPara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树上有   个    。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27668" name="矩形 67"/>
            <p:cNvSpPr/>
            <p:nvPr/>
          </p:nvSpPr>
          <p:spPr>
            <a:xfrm>
              <a:off x="4115" y="1745"/>
              <a:ext cx="249" cy="249"/>
            </a:xfrm>
            <a:prstGeom prst="rect">
              <a:avLst/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lstStyle/>
            <a:p>
              <a:pPr algn="ctr"/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7669" name="矩形 67"/>
            <p:cNvSpPr/>
            <p:nvPr/>
          </p:nvSpPr>
          <p:spPr>
            <a:xfrm>
              <a:off x="4119" y="2132"/>
              <a:ext cx="249" cy="249"/>
            </a:xfrm>
            <a:prstGeom prst="rect">
              <a:avLst/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lstStyle/>
            <a:p>
              <a:pPr algn="ctr"/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0" name="Text Box 53"/>
          <p:cNvSpPr txBox="1">
            <a:spLocks noChangeArrowheads="1"/>
          </p:cNvSpPr>
          <p:nvPr/>
        </p:nvSpPr>
        <p:spPr bwMode="auto">
          <a:xfrm>
            <a:off x="6330950" y="1281113"/>
            <a:ext cx="584200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7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2" name="Text Box 54"/>
          <p:cNvSpPr txBox="1">
            <a:spLocks noChangeArrowheads="1"/>
          </p:cNvSpPr>
          <p:nvPr/>
        </p:nvSpPr>
        <p:spPr bwMode="auto">
          <a:xfrm>
            <a:off x="6315075" y="1909763"/>
            <a:ext cx="584200" cy="68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7675" name="Text Box 76"/>
          <p:cNvSpPr txBox="1"/>
          <p:nvPr/>
        </p:nvSpPr>
        <p:spPr>
          <a:xfrm>
            <a:off x="5172075" y="2587625"/>
            <a:ext cx="35274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摘了几个    ？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45350" y="1195070"/>
            <a:ext cx="527050" cy="647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39000" y="1842770"/>
            <a:ext cx="527050" cy="6477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18300" y="2449830"/>
            <a:ext cx="527050" cy="6477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10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Box 2"/>
          <p:cNvSpPr txBox="1"/>
          <p:nvPr/>
        </p:nvSpPr>
        <p:spPr>
          <a:xfrm>
            <a:off x="750888" y="758825"/>
            <a:ext cx="7802562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  <a:buSzTx/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说一说图中告诉我们什么，要解决的问题是什 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  <a:buSzTx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么，再解答。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8674" name="Picture 10" descr="E:\罗梦\人一数上\图片\10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998538" y="1973263"/>
            <a:ext cx="2974975" cy="2165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5" name="Picture 12" descr="E:\罗梦\人一数上\图片\12.png"/>
          <p:cNvPicPr>
            <a:picLocks noChangeAspect="1"/>
          </p:cNvPicPr>
          <p:nvPr/>
        </p:nvPicPr>
        <p:blipFill>
          <a:blip r:embed="rId2" cstate="print"/>
          <a:srcRect t="76371"/>
          <a:stretch>
            <a:fillRect/>
          </a:stretch>
        </p:blipFill>
        <p:spPr>
          <a:xfrm>
            <a:off x="4835525" y="3534728"/>
            <a:ext cx="3136900" cy="60420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6" name="文本框 4"/>
          <p:cNvSpPr txBox="1"/>
          <p:nvPr/>
        </p:nvSpPr>
        <p:spPr>
          <a:xfrm>
            <a:off x="3463925" y="371475"/>
            <a:ext cx="25577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P48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4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17575" y="4092575"/>
            <a:ext cx="477838" cy="474663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477963" y="4092575"/>
            <a:ext cx="460375" cy="474663"/>
          </a:xfrm>
          <a:prstGeom prst="ellipse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8679" name="TextBox 19"/>
          <p:cNvSpPr txBox="1"/>
          <p:nvPr/>
        </p:nvSpPr>
        <p:spPr>
          <a:xfrm>
            <a:off x="2563495" y="4065588"/>
            <a:ext cx="19665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（个）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025650" y="4092575"/>
            <a:ext cx="477838" cy="474663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973388" y="4092575"/>
            <a:ext cx="477838" cy="474663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52500" y="4081463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058988" y="4081463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006725" y="4079875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516063" y="4059238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-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92688" y="4092575"/>
            <a:ext cx="477838" cy="474663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553075" y="4092575"/>
            <a:ext cx="460375" cy="474663"/>
          </a:xfrm>
          <a:prstGeom prst="ellipse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8688" name="TextBox 19"/>
          <p:cNvSpPr txBox="1"/>
          <p:nvPr/>
        </p:nvSpPr>
        <p:spPr>
          <a:xfrm>
            <a:off x="6638608" y="4065588"/>
            <a:ext cx="19665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（朵）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100763" y="4092575"/>
            <a:ext cx="477838" cy="474663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048500" y="4092575"/>
            <a:ext cx="477838" cy="474663"/>
          </a:xfrm>
          <a:prstGeom prst="rect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6" name="TextBox 25"/>
          <p:cNvSpPr txBox="1"/>
          <p:nvPr/>
        </p:nvSpPr>
        <p:spPr>
          <a:xfrm>
            <a:off x="5027613" y="4081463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TextBox 26"/>
          <p:cNvSpPr txBox="1"/>
          <p:nvPr/>
        </p:nvSpPr>
        <p:spPr>
          <a:xfrm>
            <a:off x="6134100" y="4081463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TextBox 27"/>
          <p:cNvSpPr txBox="1"/>
          <p:nvPr/>
        </p:nvSpPr>
        <p:spPr>
          <a:xfrm>
            <a:off x="7081838" y="4079875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TextBox 28"/>
          <p:cNvSpPr txBox="1"/>
          <p:nvPr/>
        </p:nvSpPr>
        <p:spPr>
          <a:xfrm>
            <a:off x="5492750" y="4059238"/>
            <a:ext cx="5911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＋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81800" y="1886585"/>
            <a:ext cx="843915" cy="15132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05400" y="1871345"/>
            <a:ext cx="631825" cy="15436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74640" y="1582420"/>
            <a:ext cx="320040" cy="4267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16" grpId="0"/>
      <p:bldP spid="17" grpId="0"/>
      <p:bldP spid="21" grpId="0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8" name="文本框 12"/>
          <p:cNvSpPr txBox="1"/>
          <p:nvPr/>
        </p:nvSpPr>
        <p:spPr>
          <a:xfrm>
            <a:off x="552450" y="692150"/>
            <a:ext cx="8501063" cy="1470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just">
              <a:lnSpc>
                <a:spcPct val="16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解决数学问题时，如果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      ”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6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的下面，表示求的是总数，用加法计算。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9709" name="AutoShape 9"/>
          <p:cNvSpPr/>
          <p:nvPr/>
        </p:nvSpPr>
        <p:spPr>
          <a:xfrm rot="-5400000">
            <a:off x="7348538" y="717550"/>
            <a:ext cx="209550" cy="930275"/>
          </a:xfrm>
          <a:prstGeom prst="leftBrace">
            <a:avLst>
              <a:gd name="adj1" fmla="val 101879"/>
              <a:gd name="adj2" fmla="val 51259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10800000" wrap="none" anchor="ctr" anchorCtr="0"/>
          <a:lstStyle/>
          <a:p>
            <a:endParaRPr lang="zh-CN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710" name="文本框 12"/>
          <p:cNvSpPr txBox="1"/>
          <p:nvPr/>
        </p:nvSpPr>
        <p:spPr>
          <a:xfrm>
            <a:off x="682625" y="2114550"/>
            <a:ext cx="7800975" cy="2159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just">
              <a:lnSpc>
                <a:spcPct val="16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如果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      ”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上面的一侧时，表示求的是一部分，用减法计算，即用下面的总数减去上面已知的那部分。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9711" name="AutoShape 9"/>
          <p:cNvSpPr/>
          <p:nvPr/>
        </p:nvSpPr>
        <p:spPr>
          <a:xfrm rot="-5400000">
            <a:off x="4438650" y="2174875"/>
            <a:ext cx="211138" cy="931863"/>
          </a:xfrm>
          <a:prstGeom prst="leftBrace">
            <a:avLst>
              <a:gd name="adj1" fmla="val 101265"/>
              <a:gd name="adj2" fmla="val 51259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10800000" wrap="none" anchor="ctr" anchorCtr="0"/>
          <a:lstStyle/>
          <a:p>
            <a:endParaRPr lang="zh-CN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124585" y="2554605"/>
            <a:ext cx="68954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第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 3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课时  解决问题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2882583" y="1616710"/>
            <a:ext cx="454723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6～10的认识和加减法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2096135" y="161099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5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-2147482620" descr="礼帽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5200" y="1681163"/>
            <a:ext cx="533400" cy="541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6" name="图片 -2147482620" descr="礼帽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6300" y="1681163"/>
            <a:ext cx="533400" cy="541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图片 -2147482620" descr="礼帽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0613" y="1681163"/>
            <a:ext cx="531812" cy="541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图片 -2147482620" descr="礼帽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1163" y="1681163"/>
            <a:ext cx="531812" cy="541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图片 -2147482620" descr="礼帽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5750" y="1681163"/>
            <a:ext cx="533400" cy="541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0" name="图片 -2147482620" descr="礼帽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36850" y="1681163"/>
            <a:ext cx="533400" cy="541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圆柱形 1"/>
          <p:cNvSpPr>
            <a:spLocks noChangeAspect="1"/>
          </p:cNvSpPr>
          <p:nvPr/>
        </p:nvSpPr>
        <p:spPr>
          <a:xfrm rot="1020000" flipH="1" flipV="1">
            <a:off x="1116013" y="2952750"/>
            <a:ext cx="92075" cy="914400"/>
          </a:xfrm>
          <a:prstGeom prst="can">
            <a:avLst>
              <a:gd name="adj" fmla="val 410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圆柱形 2"/>
          <p:cNvSpPr>
            <a:spLocks noChangeAspect="1"/>
          </p:cNvSpPr>
          <p:nvPr/>
        </p:nvSpPr>
        <p:spPr>
          <a:xfrm rot="1020000" flipH="1" flipV="1">
            <a:off x="1622425" y="2952750"/>
            <a:ext cx="92075" cy="914400"/>
          </a:xfrm>
          <a:prstGeom prst="can">
            <a:avLst>
              <a:gd name="adj" fmla="val 410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圆柱形 3"/>
          <p:cNvSpPr>
            <a:spLocks noChangeAspect="1"/>
          </p:cNvSpPr>
          <p:nvPr/>
        </p:nvSpPr>
        <p:spPr>
          <a:xfrm rot="1020000" flipH="1" flipV="1">
            <a:off x="2127250" y="2952750"/>
            <a:ext cx="92075" cy="914400"/>
          </a:xfrm>
          <a:prstGeom prst="can">
            <a:avLst>
              <a:gd name="adj" fmla="val 410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圆柱形 4"/>
          <p:cNvSpPr>
            <a:spLocks noChangeAspect="1"/>
          </p:cNvSpPr>
          <p:nvPr/>
        </p:nvSpPr>
        <p:spPr>
          <a:xfrm rot="1020000" flipH="1" flipV="1">
            <a:off x="3138488" y="2952750"/>
            <a:ext cx="92075" cy="914400"/>
          </a:xfrm>
          <a:prstGeom prst="can">
            <a:avLst>
              <a:gd name="adj" fmla="val 410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圆柱形 6"/>
          <p:cNvSpPr>
            <a:spLocks noChangeAspect="1"/>
          </p:cNvSpPr>
          <p:nvPr/>
        </p:nvSpPr>
        <p:spPr>
          <a:xfrm rot="1020000" flipH="1" flipV="1">
            <a:off x="3643313" y="2952750"/>
            <a:ext cx="92075" cy="914400"/>
          </a:xfrm>
          <a:prstGeom prst="can">
            <a:avLst>
              <a:gd name="adj" fmla="val 410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圆柱形 7"/>
          <p:cNvSpPr>
            <a:spLocks noChangeAspect="1"/>
          </p:cNvSpPr>
          <p:nvPr/>
        </p:nvSpPr>
        <p:spPr>
          <a:xfrm rot="1020000" flipH="1" flipV="1">
            <a:off x="4149725" y="2952750"/>
            <a:ext cx="92075" cy="914400"/>
          </a:xfrm>
          <a:prstGeom prst="can">
            <a:avLst>
              <a:gd name="adj" fmla="val 410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857500" y="2673350"/>
            <a:ext cx="1720850" cy="1536700"/>
          </a:xfrm>
          <a:prstGeom prst="ellipse">
            <a:avLst/>
          </a:prstGeom>
          <a:noFill/>
          <a:ln w="38100" cmpd="sng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278" name="文本框 9"/>
          <p:cNvSpPr txBox="1"/>
          <p:nvPr/>
        </p:nvSpPr>
        <p:spPr>
          <a:xfrm>
            <a:off x="735013" y="858838"/>
            <a:ext cx="37782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看图列算式。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1279" name="Group 36"/>
          <p:cNvGrpSpPr/>
          <p:nvPr/>
        </p:nvGrpSpPr>
        <p:grpSpPr>
          <a:xfrm>
            <a:off x="5545138" y="1566863"/>
            <a:ext cx="2665412" cy="623887"/>
            <a:chOff x="1420" y="2486"/>
            <a:chExt cx="1680" cy="393"/>
          </a:xfrm>
        </p:grpSpPr>
        <p:sp>
          <p:nvSpPr>
            <p:cNvPr id="11280" name="椭圆 28"/>
            <p:cNvSpPr/>
            <p:nvPr/>
          </p:nvSpPr>
          <p:spPr>
            <a:xfrm>
              <a:off x="1789" y="2580"/>
              <a:ext cx="272" cy="272"/>
            </a:xfrm>
            <a:prstGeom prst="ellipse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 anchorCtr="0"/>
            <a:lstStyle/>
            <a:p>
              <a:pPr algn="ctr"/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281" name="Rectangle 12"/>
            <p:cNvSpPr/>
            <p:nvPr/>
          </p:nvSpPr>
          <p:spPr>
            <a:xfrm>
              <a:off x="1420" y="2544"/>
              <a:ext cx="317" cy="317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282" name="Rectangle 14"/>
            <p:cNvSpPr/>
            <p:nvPr/>
          </p:nvSpPr>
          <p:spPr>
            <a:xfrm>
              <a:off x="2128" y="2544"/>
              <a:ext cx="317" cy="317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283" name="Text Box 15"/>
            <p:cNvSpPr txBox="1"/>
            <p:nvPr/>
          </p:nvSpPr>
          <p:spPr>
            <a:xfrm>
              <a:off x="2429" y="2486"/>
              <a:ext cx="318" cy="393"/>
            </a:xfrm>
            <a:prstGeom prst="rect">
              <a:avLst/>
            </a:prstGeom>
            <a:noFill/>
            <a:ln w="19050">
              <a:noFill/>
            </a:ln>
          </p:spPr>
          <p:txBody>
            <a:bodyPr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</a:rPr>
                <a:t>＝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284" name="Rectangle 16"/>
            <p:cNvSpPr/>
            <p:nvPr/>
          </p:nvSpPr>
          <p:spPr>
            <a:xfrm>
              <a:off x="2783" y="2539"/>
              <a:ext cx="317" cy="317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3" name="Group 37"/>
          <p:cNvGrpSpPr/>
          <p:nvPr/>
        </p:nvGrpSpPr>
        <p:grpSpPr>
          <a:xfrm>
            <a:off x="5500688" y="1566863"/>
            <a:ext cx="2743200" cy="631825"/>
            <a:chOff x="1455" y="3717"/>
            <a:chExt cx="1728" cy="398"/>
          </a:xfrm>
        </p:grpSpPr>
        <p:sp>
          <p:nvSpPr>
            <p:cNvPr id="14" name="Text Box 18"/>
            <p:cNvSpPr txBox="1">
              <a:spLocks noChangeArrowheads="1"/>
            </p:cNvSpPr>
            <p:nvPr/>
          </p:nvSpPr>
          <p:spPr bwMode="auto">
            <a:xfrm>
              <a:off x="1455" y="3726"/>
              <a:ext cx="382" cy="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4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5" name="Text Box 27"/>
            <p:cNvSpPr txBox="1">
              <a:spLocks noChangeArrowheads="1"/>
            </p:cNvSpPr>
            <p:nvPr/>
          </p:nvSpPr>
          <p:spPr bwMode="auto">
            <a:xfrm>
              <a:off x="1796" y="3717"/>
              <a:ext cx="382" cy="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＋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6" name="Text Box 28"/>
            <p:cNvSpPr txBox="1">
              <a:spLocks noChangeArrowheads="1"/>
            </p:cNvSpPr>
            <p:nvPr/>
          </p:nvSpPr>
          <p:spPr bwMode="auto">
            <a:xfrm>
              <a:off x="2150" y="3732"/>
              <a:ext cx="382" cy="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2</a:t>
              </a:r>
              <a:endPara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7" name="Text Box 29"/>
            <p:cNvSpPr txBox="1">
              <a:spLocks noChangeArrowheads="1"/>
            </p:cNvSpPr>
            <p:nvPr/>
          </p:nvSpPr>
          <p:spPr bwMode="auto">
            <a:xfrm>
              <a:off x="2801" y="3729"/>
              <a:ext cx="382" cy="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6</a:t>
              </a:r>
              <a:endPara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11290" name="Group 36"/>
          <p:cNvGrpSpPr/>
          <p:nvPr/>
        </p:nvGrpSpPr>
        <p:grpSpPr>
          <a:xfrm>
            <a:off x="5500688" y="3152775"/>
            <a:ext cx="2665412" cy="623888"/>
            <a:chOff x="1420" y="2486"/>
            <a:chExt cx="1680" cy="393"/>
          </a:xfrm>
        </p:grpSpPr>
        <p:sp>
          <p:nvSpPr>
            <p:cNvPr id="11291" name="椭圆 28"/>
            <p:cNvSpPr/>
            <p:nvPr/>
          </p:nvSpPr>
          <p:spPr>
            <a:xfrm>
              <a:off x="1789" y="2580"/>
              <a:ext cx="272" cy="272"/>
            </a:xfrm>
            <a:prstGeom prst="ellipse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 anchorCtr="0"/>
            <a:lstStyle/>
            <a:p>
              <a:pPr algn="ctr"/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292" name="Rectangle 12"/>
            <p:cNvSpPr/>
            <p:nvPr/>
          </p:nvSpPr>
          <p:spPr>
            <a:xfrm>
              <a:off x="1420" y="2544"/>
              <a:ext cx="317" cy="317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293" name="Rectangle 14"/>
            <p:cNvSpPr/>
            <p:nvPr/>
          </p:nvSpPr>
          <p:spPr>
            <a:xfrm>
              <a:off x="2128" y="2544"/>
              <a:ext cx="317" cy="317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294" name="Text Box 15"/>
            <p:cNvSpPr txBox="1"/>
            <p:nvPr/>
          </p:nvSpPr>
          <p:spPr>
            <a:xfrm>
              <a:off x="2429" y="2486"/>
              <a:ext cx="318" cy="393"/>
            </a:xfrm>
            <a:prstGeom prst="rect">
              <a:avLst/>
            </a:prstGeom>
            <a:noFill/>
            <a:ln w="19050">
              <a:noFill/>
            </a:ln>
          </p:spPr>
          <p:txBody>
            <a:bodyPr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</a:rPr>
                <a:t>＝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295" name="Rectangle 16"/>
            <p:cNvSpPr/>
            <p:nvPr/>
          </p:nvSpPr>
          <p:spPr>
            <a:xfrm>
              <a:off x="2783" y="2539"/>
              <a:ext cx="317" cy="317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6" name="Group 37"/>
          <p:cNvGrpSpPr/>
          <p:nvPr/>
        </p:nvGrpSpPr>
        <p:grpSpPr>
          <a:xfrm>
            <a:off x="5454650" y="3151188"/>
            <a:ext cx="2743200" cy="682625"/>
            <a:chOff x="1455" y="3717"/>
            <a:chExt cx="1728" cy="430"/>
          </a:xfrm>
        </p:grpSpPr>
        <p:sp>
          <p:nvSpPr>
            <p:cNvPr id="47" name="Text Box 18"/>
            <p:cNvSpPr txBox="1">
              <a:spLocks noChangeArrowheads="1"/>
            </p:cNvSpPr>
            <p:nvPr/>
          </p:nvSpPr>
          <p:spPr bwMode="auto">
            <a:xfrm>
              <a:off x="1455" y="3726"/>
              <a:ext cx="382" cy="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7</a:t>
              </a:r>
              <a:endPara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48" name="Text Box 27"/>
            <p:cNvSpPr txBox="1">
              <a:spLocks noChangeArrowheads="1"/>
            </p:cNvSpPr>
            <p:nvPr/>
          </p:nvSpPr>
          <p:spPr bwMode="auto">
            <a:xfrm>
              <a:off x="1796" y="3717"/>
              <a:ext cx="382" cy="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-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49" name="Text Box 28"/>
            <p:cNvSpPr txBox="1">
              <a:spLocks noChangeArrowheads="1"/>
            </p:cNvSpPr>
            <p:nvPr/>
          </p:nvSpPr>
          <p:spPr bwMode="auto">
            <a:xfrm>
              <a:off x="2150" y="3732"/>
              <a:ext cx="382" cy="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3</a:t>
              </a:r>
              <a:endPara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50" name="Text Box 29"/>
            <p:cNvSpPr txBox="1">
              <a:spLocks noChangeArrowheads="1"/>
            </p:cNvSpPr>
            <p:nvPr/>
          </p:nvSpPr>
          <p:spPr bwMode="auto">
            <a:xfrm>
              <a:off x="2801" y="3729"/>
              <a:ext cx="382" cy="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4</a:t>
              </a:r>
              <a:endPara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51" name="圆柱形 50"/>
          <p:cNvSpPr>
            <a:spLocks noChangeAspect="1"/>
          </p:cNvSpPr>
          <p:nvPr/>
        </p:nvSpPr>
        <p:spPr>
          <a:xfrm rot="1020000" flipH="1" flipV="1">
            <a:off x="2632075" y="2952750"/>
            <a:ext cx="92075" cy="914400"/>
          </a:xfrm>
          <a:prstGeom prst="can">
            <a:avLst>
              <a:gd name="adj" fmla="val 410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87975" y="994410"/>
            <a:ext cx="26130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（或</a:t>
            </a:r>
            <a:r>
              <a:rPr lang="en-US" altLang="zh-CN" sz="2800">
                <a:solidFill>
                  <a:srgbClr val="FF0000"/>
                </a:solidFill>
              </a:rPr>
              <a:t>2+4=6</a:t>
            </a:r>
            <a:r>
              <a:rPr lang="zh-CN" altLang="en-US" sz="2800">
                <a:solidFill>
                  <a:srgbClr val="FF0000"/>
                </a:solidFill>
              </a:rPr>
              <a:t>）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748790" y="1555750"/>
            <a:ext cx="5287010" cy="2470150"/>
          </a:xfrm>
          <a:prstGeom prst="rect">
            <a:avLst/>
          </a:prstGeom>
        </p:spPr>
      </p:pic>
      <p:sp>
        <p:nvSpPr>
          <p:cNvPr id="12290" name="AutoShape 59"/>
          <p:cNvSpPr/>
          <p:nvPr/>
        </p:nvSpPr>
        <p:spPr>
          <a:xfrm rot="-5400000">
            <a:off x="4249420" y="1876425"/>
            <a:ext cx="358775" cy="4679950"/>
          </a:xfrm>
          <a:prstGeom prst="leftBrace">
            <a:avLst>
              <a:gd name="adj1" fmla="val 108098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eaVert" wrap="none" anchor="ctr" anchorCtr="0"/>
          <a:lstStyle/>
          <a:p>
            <a:endParaRPr lang="zh-CN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91" name="Text Box 60"/>
          <p:cNvSpPr txBox="1"/>
          <p:nvPr/>
        </p:nvSpPr>
        <p:spPr>
          <a:xfrm>
            <a:off x="3962083" y="4324350"/>
            <a:ext cx="10080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？只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96" name="AutoShape 2"/>
          <p:cNvSpPr/>
          <p:nvPr/>
        </p:nvSpPr>
        <p:spPr>
          <a:xfrm>
            <a:off x="609600" y="819150"/>
            <a:ext cx="6208713" cy="396875"/>
          </a:xfrm>
          <a:prstGeom prst="roundRect">
            <a:avLst>
              <a:gd name="adj" fmla="val 4889"/>
            </a:avLst>
          </a:prstGeom>
          <a:solidFill>
            <a:srgbClr val="FCD9DD"/>
          </a:solidFill>
          <a:ln w="9525">
            <a:noFill/>
          </a:ln>
        </p:spPr>
        <p:txBody>
          <a:bodyPr wrap="none" anchor="ctr" anchorCtr="0"/>
          <a:lstStyle/>
          <a:p>
            <a:pPr>
              <a:lnSpc>
                <a:spcPct val="110000"/>
              </a:lnSpc>
            </a:pP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探究点</a:t>
            </a:r>
            <a:r>
              <a:rPr lang="en-US" altLang="zh-CN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：用括线表示的实际问题（加法）</a:t>
            </a:r>
            <a:endParaRPr lang="zh-CN" altLang="en-US" sz="2600" b="1" dirty="0">
              <a:solidFill>
                <a:srgbClr val="FF376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297" name="文本框 3"/>
          <p:cNvSpPr txBox="1"/>
          <p:nvPr/>
        </p:nvSpPr>
        <p:spPr>
          <a:xfrm>
            <a:off x="3207385" y="209550"/>
            <a:ext cx="272923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46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页内容）</a:t>
            </a:r>
            <a:endParaRPr lang="zh-CN" altLang="en-US" sz="2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05435" y="2038350"/>
            <a:ext cx="4244340" cy="198310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364288" y="1177925"/>
            <a:ext cx="452438" cy="44767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64288" y="1830388"/>
            <a:ext cx="452438" cy="44767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81588" y="982663"/>
            <a:ext cx="2543175" cy="13836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左边有    只，右边有    只。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96038" y="1149350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96038" y="1817688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029200" y="2724150"/>
            <a:ext cx="3837940" cy="2223135"/>
            <a:chOff x="7920" y="4290"/>
            <a:chExt cx="6044" cy="3501"/>
          </a:xfrm>
        </p:grpSpPr>
        <p:sp>
          <p:nvSpPr>
            <p:cNvPr id="5" name="圆角矩形标注 4"/>
            <p:cNvSpPr/>
            <p:nvPr/>
          </p:nvSpPr>
          <p:spPr>
            <a:xfrm>
              <a:off x="7920" y="4290"/>
              <a:ext cx="4558" cy="1931"/>
            </a:xfrm>
            <a:prstGeom prst="wedgeRoundRectCallout">
              <a:avLst>
                <a:gd name="adj1" fmla="val 60816"/>
                <a:gd name="adj2" fmla="val 32962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0066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>
                <a:lnSpc>
                  <a:spcPct val="150000"/>
                </a:lnSpc>
              </a:pPr>
              <a:r>
                <a:rPr lang="en-US" altLang="zh-CN" sz="28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		</a:t>
              </a:r>
              <a:r>
                <a:rPr lang="zh-CN" altLang="en-US" sz="28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表示求一共有几只。</a:t>
              </a:r>
              <a:endPara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6" name="图片 5" descr="老师8 拷贝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flipH="1">
              <a:off x="12360" y="5730"/>
              <a:ext cx="1604" cy="2061"/>
            </a:xfrm>
            <a:prstGeom prst="rect">
              <a:avLst/>
            </a:prstGeom>
          </p:spPr>
        </p:pic>
        <p:pic>
          <p:nvPicPr>
            <p:cNvPr id="4" name="图片 3" descr="C:\Users\Administrator\Desktop\6.png6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>
            <a:xfrm>
              <a:off x="8055" y="4580"/>
              <a:ext cx="3098" cy="82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2" name=" 219"/>
          <p:cNvSpPr/>
          <p:nvPr/>
        </p:nvSpPr>
        <p:spPr>
          <a:xfrm>
            <a:off x="824230" y="949643"/>
            <a:ext cx="2847975" cy="609600"/>
          </a:xfrm>
          <a:prstGeom prst="roundRect">
            <a:avLst>
              <a:gd name="adj" fmla="val 50000"/>
            </a:avLst>
          </a:prstGeom>
          <a:solidFill>
            <a:srgbClr val="FB92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trike="noStrike" noProof="1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图里有什么？</a:t>
            </a:r>
            <a:endParaRPr lang="zh-CN" altLang="en-US" sz="3200" b="1" strike="noStrike" noProof="1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915035" y="2724150"/>
            <a:ext cx="685800" cy="1044575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317625" y="2190750"/>
            <a:ext cx="534670" cy="83693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677035" y="2724150"/>
            <a:ext cx="534670" cy="868045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099310" y="2346960"/>
            <a:ext cx="466090" cy="868045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216910" y="2247265"/>
            <a:ext cx="531495" cy="118364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810000" y="2571750"/>
            <a:ext cx="571500" cy="118364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90" name="AutoShape 59"/>
          <p:cNvSpPr/>
          <p:nvPr/>
        </p:nvSpPr>
        <p:spPr>
          <a:xfrm rot="-5400000">
            <a:off x="2447925" y="2700020"/>
            <a:ext cx="358775" cy="2859405"/>
          </a:xfrm>
          <a:prstGeom prst="leftBrace">
            <a:avLst>
              <a:gd name="adj1" fmla="val 108098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eaVert" wrap="none" anchor="ctr" anchorCtr="0"/>
          <a:lstStyle/>
          <a:p>
            <a:endParaRPr lang="zh-CN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91" name="Text Box 60"/>
          <p:cNvSpPr txBox="1"/>
          <p:nvPr/>
        </p:nvSpPr>
        <p:spPr>
          <a:xfrm>
            <a:off x="2210118" y="4299585"/>
            <a:ext cx="10080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？只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0" grpId="0" bldLvl="0" animBg="1"/>
      <p:bldP spid="3" grpId="0"/>
      <p:bldP spid="15" grpId="0"/>
      <p:bldP spid="16" grpId="0"/>
      <p:bldP spid="9" grpId="0" bldLvl="0" animBg="1"/>
      <p:bldP spid="9" grpId="1" bldLvl="0" animBg="1"/>
      <p:bldP spid="11" grpId="0" bldLvl="0" animBg="1"/>
      <p:bldP spid="11" grpId="1" bldLvl="0" animBg="1"/>
      <p:bldP spid="13" grpId="0" bldLvl="0" animBg="1"/>
      <p:bldP spid="13" grpId="1" bldLvl="0" animBg="1"/>
      <p:bldP spid="17" grpId="0" bldLvl="0" animBg="1"/>
      <p:bldP spid="17" grpId="1" bldLvl="0" animBg="1"/>
      <p:bldP spid="18" grpId="0" bldLvl="0" animBg="1"/>
      <p:bldP spid="1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118100" y="3749675"/>
            <a:ext cx="4381500" cy="129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9" name=" 219"/>
          <p:cNvSpPr/>
          <p:nvPr/>
        </p:nvSpPr>
        <p:spPr>
          <a:xfrm>
            <a:off x="824230" y="949643"/>
            <a:ext cx="2847975" cy="609600"/>
          </a:xfrm>
          <a:prstGeom prst="roundRect">
            <a:avLst>
              <a:gd name="adj" fmla="val 50000"/>
            </a:avLst>
          </a:prstGeom>
          <a:solidFill>
            <a:srgbClr val="FB92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trike="noStrike" noProof="1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怎样解答？</a:t>
            </a:r>
            <a:endParaRPr lang="zh-CN" altLang="en-US" sz="3200" b="1" strike="noStrike" noProof="1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32575" y="3211513"/>
            <a:ext cx="21443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（只）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89513" y="3259138"/>
            <a:ext cx="466725" cy="42862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22988" y="3259138"/>
            <a:ext cx="466725" cy="42862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75488" y="3259138"/>
            <a:ext cx="466725" cy="42862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570538" y="3278188"/>
            <a:ext cx="414338" cy="419100"/>
          </a:xfrm>
          <a:prstGeom prst="ellipse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40313" y="3225800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26288" y="3225800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56325" y="3197225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TextBox 8"/>
          <p:cNvSpPr txBox="1"/>
          <p:nvPr/>
        </p:nvSpPr>
        <p:spPr>
          <a:xfrm>
            <a:off x="5599113" y="3211513"/>
            <a:ext cx="3905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+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754938" y="3154363"/>
            <a:ext cx="841375" cy="609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739005" y="895350"/>
            <a:ext cx="4232275" cy="1578610"/>
            <a:chOff x="7463" y="1410"/>
            <a:chExt cx="6665" cy="2486"/>
          </a:xfrm>
        </p:grpSpPr>
        <p:sp>
          <p:nvSpPr>
            <p:cNvPr id="2" name="圆角矩形标注 1"/>
            <p:cNvSpPr/>
            <p:nvPr/>
          </p:nvSpPr>
          <p:spPr>
            <a:xfrm>
              <a:off x="9445" y="1496"/>
              <a:ext cx="4683" cy="2400"/>
            </a:xfrm>
            <a:prstGeom prst="wedgeRoundRectCallout">
              <a:avLst>
                <a:gd name="adj1" fmla="val -64009"/>
                <a:gd name="adj2" fmla="val -11151"/>
                <a:gd name="adj3" fmla="val 16667"/>
              </a:avLst>
            </a:prstGeom>
            <a:noFill/>
            <a:ln>
              <a:solidFill>
                <a:srgbClr val="0066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求一共有几只，要把两部分合起来，怎样计算？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pic>
          <p:nvPicPr>
            <p:cNvPr id="8" name="图片 7" descr="男02 2拷贝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flipH="1">
              <a:off x="7463" y="1410"/>
              <a:ext cx="1355" cy="2047"/>
            </a:xfrm>
            <a:prstGeom prst="rect">
              <a:avLst/>
            </a:prstGeom>
          </p:spPr>
        </p:pic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5435" y="2038350"/>
            <a:ext cx="4244340" cy="1983105"/>
          </a:xfrm>
          <a:prstGeom prst="rect">
            <a:avLst/>
          </a:prstGeom>
        </p:spPr>
      </p:pic>
      <p:sp>
        <p:nvSpPr>
          <p:cNvPr id="12290" name="AutoShape 59"/>
          <p:cNvSpPr/>
          <p:nvPr/>
        </p:nvSpPr>
        <p:spPr>
          <a:xfrm rot="-5400000">
            <a:off x="2447925" y="2700020"/>
            <a:ext cx="358775" cy="2859405"/>
          </a:xfrm>
          <a:prstGeom prst="leftBrace">
            <a:avLst>
              <a:gd name="adj1" fmla="val 108098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eaVert" wrap="none" anchor="ctr" anchorCtr="0"/>
          <a:lstStyle/>
          <a:p>
            <a:endParaRPr lang="zh-CN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91" name="Text Box 60"/>
          <p:cNvSpPr txBox="1"/>
          <p:nvPr/>
        </p:nvSpPr>
        <p:spPr>
          <a:xfrm>
            <a:off x="2210118" y="4299585"/>
            <a:ext cx="10080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？只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男孩思考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" grpId="0" animBg="1"/>
      <p:bldP spid="5" grpId="0"/>
      <p:bldP spid="3" grpId="0" bldLvl="0" animBg="1"/>
      <p:bldP spid="7" grpId="0" bldLvl="0" animBg="1"/>
      <p:bldP spid="6" grpId="0" bldLvl="0" animBg="1"/>
      <p:bldP spid="9" grpId="0" bldLvl="0" animBg="1"/>
      <p:bldP spid="11" grpId="0"/>
      <p:bldP spid="12" grpId="0"/>
      <p:bldP spid="13" grpId="0"/>
      <p:bldP spid="10" grpId="0"/>
      <p:bldP spid="1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54305" y="2038350"/>
            <a:ext cx="4244340" cy="1983105"/>
          </a:xfrm>
          <a:prstGeom prst="rect">
            <a:avLst/>
          </a:prstGeom>
        </p:spPr>
      </p:pic>
      <p:sp>
        <p:nvSpPr>
          <p:cNvPr id="12290" name="AutoShape 59"/>
          <p:cNvSpPr/>
          <p:nvPr/>
        </p:nvSpPr>
        <p:spPr>
          <a:xfrm rot="-5400000">
            <a:off x="2296795" y="2700020"/>
            <a:ext cx="358775" cy="2859405"/>
          </a:xfrm>
          <a:prstGeom prst="leftBrace">
            <a:avLst>
              <a:gd name="adj1" fmla="val 108098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eaVert" wrap="none" anchor="ctr" anchorCtr="0"/>
          <a:lstStyle/>
          <a:p>
            <a:endParaRPr lang="zh-CN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91" name="Text Box 60"/>
          <p:cNvSpPr txBox="1"/>
          <p:nvPr/>
        </p:nvSpPr>
        <p:spPr>
          <a:xfrm>
            <a:off x="2058988" y="4299585"/>
            <a:ext cx="10080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？只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18188" y="2116138"/>
            <a:ext cx="26892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一共有    只。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75488" y="2182813"/>
            <a:ext cx="466725" cy="42862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26288" y="2149475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92825" y="3390900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解答正确。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 219"/>
          <p:cNvSpPr/>
          <p:nvPr/>
        </p:nvSpPr>
        <p:spPr>
          <a:xfrm>
            <a:off x="824230" y="949643"/>
            <a:ext cx="2847975" cy="609600"/>
          </a:xfrm>
          <a:prstGeom prst="roundRect">
            <a:avLst>
              <a:gd name="adj" fmla="val 50000"/>
            </a:avLst>
          </a:prstGeom>
          <a:solidFill>
            <a:srgbClr val="FB92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trike="noStrike" noProof="1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解答正确吗？</a:t>
            </a:r>
            <a:endParaRPr lang="zh-CN" altLang="en-US" sz="3200" b="1" strike="noStrike" noProof="1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41375" y="2769235"/>
            <a:ext cx="608965" cy="84836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143635" y="2116455"/>
            <a:ext cx="534670" cy="83693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524000" y="2769235"/>
            <a:ext cx="534670" cy="868045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015490" y="2495550"/>
            <a:ext cx="466090" cy="868045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009900" y="2267585"/>
            <a:ext cx="531495" cy="118364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536315" y="2638425"/>
            <a:ext cx="571500" cy="118364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bldLvl="0" animBg="1"/>
      <p:bldP spid="13" grpId="0"/>
      <p:bldP spid="14" grpId="0"/>
      <p:bldP spid="8" grpId="0" animBg="1"/>
      <p:bldP spid="3" grpId="0" bldLvl="0" animBg="1"/>
      <p:bldP spid="15" grpId="0" bldLvl="0" animBg="1"/>
      <p:bldP spid="16" grpId="0" animBg="1"/>
      <p:bldP spid="17" grpId="0" animBg="1"/>
      <p:bldP spid="18" grpId="0" bldLvl="0" animBg="1"/>
      <p:bldP spid="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787400" y="1544955"/>
            <a:ext cx="4187190" cy="12534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594" h="1974">
                <a:moveTo>
                  <a:pt x="0" y="0"/>
                </a:moveTo>
                <a:lnTo>
                  <a:pt x="1256" y="0"/>
                </a:lnTo>
                <a:cubicBezTo>
                  <a:pt x="1252" y="5"/>
                  <a:pt x="1249" y="17"/>
                  <a:pt x="1249" y="22"/>
                </a:cubicBezTo>
                <a:cubicBezTo>
                  <a:pt x="1249" y="30"/>
                  <a:pt x="1252" y="43"/>
                  <a:pt x="1254" y="50"/>
                </a:cubicBezTo>
                <a:cubicBezTo>
                  <a:pt x="1257" y="61"/>
                  <a:pt x="1260" y="77"/>
                  <a:pt x="1259" y="86"/>
                </a:cubicBezTo>
                <a:cubicBezTo>
                  <a:pt x="1253" y="157"/>
                  <a:pt x="1204" y="235"/>
                  <a:pt x="1138" y="288"/>
                </a:cubicBezTo>
                <a:cubicBezTo>
                  <a:pt x="1119" y="304"/>
                  <a:pt x="1097" y="324"/>
                  <a:pt x="1084" y="343"/>
                </a:cubicBezTo>
                <a:cubicBezTo>
                  <a:pt x="1080" y="349"/>
                  <a:pt x="1074" y="357"/>
                  <a:pt x="1073" y="359"/>
                </a:cubicBezTo>
                <a:cubicBezTo>
                  <a:pt x="1052" y="387"/>
                  <a:pt x="1035" y="414"/>
                  <a:pt x="1036" y="434"/>
                </a:cubicBezTo>
                <a:cubicBezTo>
                  <a:pt x="1034" y="494"/>
                  <a:pt x="1163" y="518"/>
                  <a:pt x="1202" y="521"/>
                </a:cubicBezTo>
                <a:lnTo>
                  <a:pt x="1203" y="521"/>
                </a:lnTo>
                <a:cubicBezTo>
                  <a:pt x="1242" y="522"/>
                  <a:pt x="1302" y="499"/>
                  <a:pt x="1334" y="471"/>
                </a:cubicBezTo>
                <a:cubicBezTo>
                  <a:pt x="1344" y="465"/>
                  <a:pt x="1359" y="454"/>
                  <a:pt x="1368" y="449"/>
                </a:cubicBezTo>
                <a:cubicBezTo>
                  <a:pt x="1396" y="431"/>
                  <a:pt x="1417" y="415"/>
                  <a:pt x="1437" y="400"/>
                </a:cubicBezTo>
                <a:cubicBezTo>
                  <a:pt x="1447" y="392"/>
                  <a:pt x="1464" y="380"/>
                  <a:pt x="1475" y="372"/>
                </a:cubicBezTo>
                <a:cubicBezTo>
                  <a:pt x="1495" y="358"/>
                  <a:pt x="1516" y="341"/>
                  <a:pt x="1529" y="331"/>
                </a:cubicBezTo>
                <a:cubicBezTo>
                  <a:pt x="1563" y="302"/>
                  <a:pt x="1622" y="261"/>
                  <a:pt x="1650" y="251"/>
                </a:cubicBezTo>
                <a:cubicBezTo>
                  <a:pt x="1680" y="242"/>
                  <a:pt x="1730" y="203"/>
                  <a:pt x="1750" y="163"/>
                </a:cubicBezTo>
                <a:cubicBezTo>
                  <a:pt x="1769" y="119"/>
                  <a:pt x="1826" y="87"/>
                  <a:pt x="1861" y="93"/>
                </a:cubicBezTo>
                <a:cubicBezTo>
                  <a:pt x="1867" y="93"/>
                  <a:pt x="1877" y="93"/>
                  <a:pt x="1880" y="93"/>
                </a:cubicBezTo>
                <a:cubicBezTo>
                  <a:pt x="1887" y="93"/>
                  <a:pt x="1897" y="94"/>
                  <a:pt x="1900" y="94"/>
                </a:cubicBezTo>
                <a:cubicBezTo>
                  <a:pt x="1928" y="94"/>
                  <a:pt x="1960" y="87"/>
                  <a:pt x="1975" y="84"/>
                </a:cubicBezTo>
                <a:cubicBezTo>
                  <a:pt x="1999" y="79"/>
                  <a:pt x="2044" y="74"/>
                  <a:pt x="2072" y="75"/>
                </a:cubicBezTo>
                <a:cubicBezTo>
                  <a:pt x="2083" y="75"/>
                  <a:pt x="2096" y="75"/>
                  <a:pt x="2104" y="75"/>
                </a:cubicBezTo>
                <a:cubicBezTo>
                  <a:pt x="2115" y="76"/>
                  <a:pt x="2131" y="76"/>
                  <a:pt x="2143" y="76"/>
                </a:cubicBezTo>
                <a:lnTo>
                  <a:pt x="2252" y="76"/>
                </a:lnTo>
                <a:lnTo>
                  <a:pt x="2408" y="76"/>
                </a:lnTo>
                <a:lnTo>
                  <a:pt x="2532" y="76"/>
                </a:lnTo>
                <a:lnTo>
                  <a:pt x="2641" y="76"/>
                </a:lnTo>
                <a:lnTo>
                  <a:pt x="2750" y="76"/>
                </a:lnTo>
                <a:lnTo>
                  <a:pt x="2859" y="76"/>
                </a:lnTo>
                <a:lnTo>
                  <a:pt x="2968" y="76"/>
                </a:lnTo>
                <a:lnTo>
                  <a:pt x="3076" y="76"/>
                </a:lnTo>
                <a:lnTo>
                  <a:pt x="3201" y="76"/>
                </a:lnTo>
                <a:lnTo>
                  <a:pt x="3310" y="76"/>
                </a:lnTo>
                <a:cubicBezTo>
                  <a:pt x="3326" y="76"/>
                  <a:pt x="3344" y="75"/>
                  <a:pt x="3354" y="75"/>
                </a:cubicBezTo>
                <a:cubicBezTo>
                  <a:pt x="3366" y="74"/>
                  <a:pt x="3382" y="73"/>
                  <a:pt x="3391" y="74"/>
                </a:cubicBezTo>
                <a:cubicBezTo>
                  <a:pt x="3426" y="72"/>
                  <a:pt x="3472" y="82"/>
                  <a:pt x="3492" y="93"/>
                </a:cubicBezTo>
                <a:cubicBezTo>
                  <a:pt x="3513" y="104"/>
                  <a:pt x="3558" y="111"/>
                  <a:pt x="3581" y="110"/>
                </a:cubicBezTo>
                <a:cubicBezTo>
                  <a:pt x="3591" y="110"/>
                  <a:pt x="3604" y="109"/>
                  <a:pt x="3612" y="109"/>
                </a:cubicBezTo>
                <a:cubicBezTo>
                  <a:pt x="3623" y="108"/>
                  <a:pt x="3640" y="107"/>
                  <a:pt x="3652" y="107"/>
                </a:cubicBezTo>
                <a:cubicBezTo>
                  <a:pt x="3668" y="107"/>
                  <a:pt x="3684" y="108"/>
                  <a:pt x="3693" y="109"/>
                </a:cubicBezTo>
                <a:cubicBezTo>
                  <a:pt x="3703" y="109"/>
                  <a:pt x="3716" y="110"/>
                  <a:pt x="3723" y="110"/>
                </a:cubicBezTo>
                <a:cubicBezTo>
                  <a:pt x="3762" y="110"/>
                  <a:pt x="3806" y="99"/>
                  <a:pt x="3834" y="88"/>
                </a:cubicBezTo>
                <a:cubicBezTo>
                  <a:pt x="3844" y="85"/>
                  <a:pt x="3859" y="79"/>
                  <a:pt x="3869" y="76"/>
                </a:cubicBezTo>
                <a:cubicBezTo>
                  <a:pt x="3889" y="70"/>
                  <a:pt x="3911" y="61"/>
                  <a:pt x="3925" y="55"/>
                </a:cubicBezTo>
                <a:cubicBezTo>
                  <a:pt x="3965" y="35"/>
                  <a:pt x="4028" y="20"/>
                  <a:pt x="4055" y="21"/>
                </a:cubicBezTo>
                <a:cubicBezTo>
                  <a:pt x="4081" y="20"/>
                  <a:pt x="4136" y="8"/>
                  <a:pt x="4156" y="0"/>
                </a:cubicBezTo>
                <a:lnTo>
                  <a:pt x="4573" y="0"/>
                </a:lnTo>
                <a:cubicBezTo>
                  <a:pt x="4583" y="11"/>
                  <a:pt x="4595" y="29"/>
                  <a:pt x="4601" y="39"/>
                </a:cubicBezTo>
                <a:cubicBezTo>
                  <a:pt x="4625" y="87"/>
                  <a:pt x="4678" y="115"/>
                  <a:pt x="4707" y="112"/>
                </a:cubicBezTo>
                <a:cubicBezTo>
                  <a:pt x="4736" y="110"/>
                  <a:pt x="4785" y="135"/>
                  <a:pt x="4808" y="154"/>
                </a:cubicBezTo>
                <a:cubicBezTo>
                  <a:pt x="4841" y="182"/>
                  <a:pt x="4901" y="199"/>
                  <a:pt x="4928" y="196"/>
                </a:cubicBezTo>
                <a:cubicBezTo>
                  <a:pt x="4953" y="195"/>
                  <a:pt x="5005" y="207"/>
                  <a:pt x="5031" y="216"/>
                </a:cubicBezTo>
                <a:cubicBezTo>
                  <a:pt x="5058" y="226"/>
                  <a:pt x="5103" y="235"/>
                  <a:pt x="5129" y="234"/>
                </a:cubicBezTo>
                <a:cubicBezTo>
                  <a:pt x="5139" y="234"/>
                  <a:pt x="5152" y="233"/>
                  <a:pt x="5159" y="233"/>
                </a:cubicBezTo>
                <a:cubicBezTo>
                  <a:pt x="5168" y="232"/>
                  <a:pt x="5181" y="231"/>
                  <a:pt x="5189" y="231"/>
                </a:cubicBezTo>
                <a:cubicBezTo>
                  <a:pt x="5217" y="231"/>
                  <a:pt x="5245" y="237"/>
                  <a:pt x="5262" y="240"/>
                </a:cubicBezTo>
                <a:cubicBezTo>
                  <a:pt x="5282" y="244"/>
                  <a:pt x="5317" y="248"/>
                  <a:pt x="5341" y="248"/>
                </a:cubicBezTo>
                <a:cubicBezTo>
                  <a:pt x="5351" y="248"/>
                  <a:pt x="5365" y="247"/>
                  <a:pt x="5372" y="247"/>
                </a:cubicBezTo>
                <a:cubicBezTo>
                  <a:pt x="5380" y="247"/>
                  <a:pt x="5393" y="246"/>
                  <a:pt x="5401" y="246"/>
                </a:cubicBezTo>
                <a:cubicBezTo>
                  <a:pt x="5428" y="246"/>
                  <a:pt x="5462" y="251"/>
                  <a:pt x="5480" y="255"/>
                </a:cubicBezTo>
                <a:cubicBezTo>
                  <a:pt x="5503" y="261"/>
                  <a:pt x="5546" y="265"/>
                  <a:pt x="5570" y="264"/>
                </a:cubicBezTo>
                <a:cubicBezTo>
                  <a:pt x="5581" y="264"/>
                  <a:pt x="5594" y="264"/>
                  <a:pt x="5602" y="264"/>
                </a:cubicBezTo>
                <a:cubicBezTo>
                  <a:pt x="5613" y="263"/>
                  <a:pt x="5630" y="263"/>
                  <a:pt x="5642" y="263"/>
                </a:cubicBezTo>
                <a:lnTo>
                  <a:pt x="6327" y="263"/>
                </a:lnTo>
                <a:cubicBezTo>
                  <a:pt x="6342" y="263"/>
                  <a:pt x="6357" y="264"/>
                  <a:pt x="6366" y="265"/>
                </a:cubicBezTo>
                <a:cubicBezTo>
                  <a:pt x="6375" y="265"/>
                  <a:pt x="6387" y="266"/>
                  <a:pt x="6394" y="266"/>
                </a:cubicBezTo>
                <a:cubicBezTo>
                  <a:pt x="6424" y="267"/>
                  <a:pt x="6482" y="256"/>
                  <a:pt x="6515" y="246"/>
                </a:cubicBezTo>
                <a:cubicBezTo>
                  <a:pt x="6538" y="240"/>
                  <a:pt x="6574" y="231"/>
                  <a:pt x="6594" y="229"/>
                </a:cubicBezTo>
                <a:lnTo>
                  <a:pt x="6594" y="1974"/>
                </a:lnTo>
                <a:lnTo>
                  <a:pt x="0" y="1974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5" name="Group 45"/>
          <p:cNvGrpSpPr/>
          <p:nvPr/>
        </p:nvGrpSpPr>
        <p:grpSpPr>
          <a:xfrm>
            <a:off x="842328" y="2883218"/>
            <a:ext cx="4392612" cy="806450"/>
            <a:chOff x="431" y="2024"/>
            <a:chExt cx="2767" cy="508"/>
          </a:xfrm>
        </p:grpSpPr>
        <p:sp>
          <p:nvSpPr>
            <p:cNvPr id="16387" name="AutoShape 9"/>
            <p:cNvSpPr/>
            <p:nvPr/>
          </p:nvSpPr>
          <p:spPr>
            <a:xfrm rot="-5400000">
              <a:off x="1691" y="743"/>
              <a:ext cx="226" cy="2767"/>
            </a:xfrm>
            <a:prstGeom prst="leftBrace">
              <a:avLst>
                <a:gd name="adj1" fmla="val 101461"/>
                <a:gd name="adj2" fmla="val 50000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10800000" wrap="none" anchor="ctr" anchorCtr="0"/>
            <a:lstStyle/>
            <a:p>
              <a:endParaRPr lang="zh-CN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6388" name="Text Box 10"/>
            <p:cNvSpPr txBox="1"/>
            <p:nvPr/>
          </p:nvSpPr>
          <p:spPr>
            <a:xfrm>
              <a:off x="1400" y="2205"/>
              <a:ext cx="80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？只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Text Box 7"/>
          <p:cNvSpPr txBox="1"/>
          <p:nvPr/>
        </p:nvSpPr>
        <p:spPr>
          <a:xfrm>
            <a:off x="5828665" y="2757805"/>
            <a:ext cx="241300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一共有几只？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9" name="Group 47"/>
          <p:cNvGrpSpPr/>
          <p:nvPr/>
        </p:nvGrpSpPr>
        <p:grpSpPr>
          <a:xfrm>
            <a:off x="5828665" y="1373505"/>
            <a:ext cx="2952750" cy="1384300"/>
            <a:chOff x="3560" y="1416"/>
            <a:chExt cx="1860" cy="872"/>
          </a:xfrm>
        </p:grpSpPr>
        <p:sp>
          <p:nvSpPr>
            <p:cNvPr id="16391" name="Text Box 52"/>
            <p:cNvSpPr txBox="1"/>
            <p:nvPr/>
          </p:nvSpPr>
          <p:spPr>
            <a:xfrm>
              <a:off x="3560" y="1416"/>
              <a:ext cx="1860" cy="8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左边有   只，</a:t>
              </a:r>
              <a:endPara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右边有   只。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6392" name="矩形 67"/>
            <p:cNvSpPr/>
            <p:nvPr/>
          </p:nvSpPr>
          <p:spPr>
            <a:xfrm>
              <a:off x="4339" y="1561"/>
              <a:ext cx="249" cy="249"/>
            </a:xfrm>
            <a:prstGeom prst="rect">
              <a:avLst/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lstStyle/>
            <a:p>
              <a:pPr algn="ctr">
                <a:lnSpc>
                  <a:spcPct val="150000"/>
                </a:lnSpc>
              </a:pPr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6393" name="矩形 67"/>
            <p:cNvSpPr/>
            <p:nvPr/>
          </p:nvSpPr>
          <p:spPr>
            <a:xfrm>
              <a:off x="4339" y="1964"/>
              <a:ext cx="249" cy="249"/>
            </a:xfrm>
            <a:prstGeom prst="rect">
              <a:avLst/>
            </a:prstGeom>
            <a:solidFill>
              <a:schemeClr val="bg1"/>
            </a:solidFill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/>
            <a:lstStyle/>
            <a:p>
              <a:pPr algn="ctr">
                <a:lnSpc>
                  <a:spcPct val="150000"/>
                </a:lnSpc>
              </a:pPr>
              <a:endParaRPr lang="zh-CN" altLang="en-US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7070090" y="1565593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070090" y="2211705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396" name="文本框 1"/>
          <p:cNvSpPr txBox="1"/>
          <p:nvPr/>
        </p:nvSpPr>
        <p:spPr>
          <a:xfrm>
            <a:off x="3449638" y="412750"/>
            <a:ext cx="26974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P46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做一做）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822575" y="3828098"/>
            <a:ext cx="477838" cy="474663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382963" y="3828098"/>
            <a:ext cx="460375" cy="474663"/>
          </a:xfrm>
          <a:prstGeom prst="ellipse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19600" y="3801110"/>
            <a:ext cx="19665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（只）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930650" y="3828098"/>
            <a:ext cx="477838" cy="474663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878388" y="3828098"/>
            <a:ext cx="477838" cy="474663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55913" y="3816985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62400" y="3816985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910138" y="3815398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419475" y="3794760"/>
            <a:ext cx="42037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+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 219"/>
          <p:cNvSpPr/>
          <p:nvPr/>
        </p:nvSpPr>
        <p:spPr>
          <a:xfrm>
            <a:off x="3148013" y="4388803"/>
            <a:ext cx="2847975" cy="609600"/>
          </a:xfrm>
          <a:prstGeom prst="roundRect">
            <a:avLst>
              <a:gd name="adj" fmla="val 50000"/>
            </a:avLst>
          </a:prstGeom>
          <a:solidFill>
            <a:srgbClr val="FB92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trike="noStrike" noProof="1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解答正确吗？</a:t>
            </a:r>
            <a:endParaRPr lang="zh-CN" altLang="en-US" sz="3200" b="1" strike="noStrike" noProof="1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941070" y="1581150"/>
            <a:ext cx="608965" cy="1218565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576070" y="1581150"/>
            <a:ext cx="624840" cy="1218565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697480" y="1657350"/>
            <a:ext cx="624840" cy="1218565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352800" y="1867535"/>
            <a:ext cx="577850" cy="998855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164840" y="1428750"/>
            <a:ext cx="381000" cy="43307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858895" y="1657350"/>
            <a:ext cx="511810" cy="1141095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452620" y="1657350"/>
            <a:ext cx="586740" cy="1141095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16" grpId="0" bldLvl="0" animBg="1"/>
      <p:bldP spid="3" grpId="0" bldLvl="0" animBg="1"/>
      <p:bldP spid="2" grpId="0" bldLvl="0" animBg="1"/>
      <p:bldP spid="15" grpId="0" bldLvl="0" animBg="1"/>
      <p:bldP spid="17" grpId="0" bldLvl="0" animBg="1"/>
      <p:bldP spid="21" grpId="0" bldLvl="0" animBg="1"/>
      <p:bldP spid="30" grpId="0" bldLvl="0" animBg="1"/>
      <p:bldP spid="3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20" name="组合 1"/>
          <p:cNvGrpSpPr/>
          <p:nvPr/>
        </p:nvGrpSpPr>
        <p:grpSpPr>
          <a:xfrm>
            <a:off x="642938" y="1643063"/>
            <a:ext cx="8424862" cy="1470025"/>
            <a:chOff x="1131" y="1992"/>
            <a:chExt cx="13269" cy="2315"/>
          </a:xfrm>
        </p:grpSpPr>
        <p:sp>
          <p:nvSpPr>
            <p:cNvPr id="17421" name="文本框 12"/>
            <p:cNvSpPr txBox="1"/>
            <p:nvPr/>
          </p:nvSpPr>
          <p:spPr>
            <a:xfrm>
              <a:off x="1131" y="1992"/>
              <a:ext cx="13269" cy="231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just">
                <a:lnSpc>
                  <a:spcPct val="160000"/>
                </a:lnSpc>
              </a:pPr>
              <a:r>
                <a:rPr lang="en-US" altLang="zh-CN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解决数学问题时，如果</a:t>
              </a:r>
              <a:r>
                <a:rPr lang="en-US" altLang="zh-CN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？</a:t>
              </a:r>
              <a:r>
                <a:rPr lang="en-US" altLang="zh-CN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”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在</a:t>
              </a:r>
              <a:r>
                <a:rPr lang="en-US" altLang="zh-CN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      ”</a:t>
              </a:r>
              <a:endPara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 algn="just">
                <a:lnSpc>
                  <a:spcPct val="160000"/>
                </a:lnSpc>
              </a:pPr>
              <a:r>
                <a:rPr lang="en-US" altLang="zh-CN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的下面，表示求的是总数，用加法计算。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7422" name="AutoShape 9"/>
            <p:cNvSpPr/>
            <p:nvPr/>
          </p:nvSpPr>
          <p:spPr>
            <a:xfrm rot="-5400000">
              <a:off x="11856" y="2056"/>
              <a:ext cx="331" cy="1467"/>
            </a:xfrm>
            <a:prstGeom prst="leftBrace">
              <a:avLst>
                <a:gd name="adj1" fmla="val 101690"/>
                <a:gd name="adj2" fmla="val 51259"/>
              </a:avLst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10800000" wrap="none" anchor="ctr" anchorCtr="0"/>
            <a:lstStyle/>
            <a:p>
              <a:endParaRPr lang="zh-CN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COMMONDATA" val="eyJoZGlkIjoiMGIyMzNjMzk5ZWRmZDZmM2M0ZTlhNzZlMzhmOWFhZTU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926</Words>
  <Application>WPS 演示</Application>
  <PresentationFormat>全屏显示(16:9)</PresentationFormat>
  <Paragraphs>285</Paragraphs>
  <Slides>21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21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微软雅黑</vt:lpstr>
      <vt:lpstr>Wingdings</vt:lpstr>
      <vt:lpstr>黑体</vt:lpstr>
      <vt:lpstr>楷体</vt:lpstr>
      <vt:lpstr>Arial Unicode MS</vt:lpstr>
      <vt:lpstr>楷体_GB2312</vt:lpstr>
      <vt:lpstr>新宋体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647</cp:revision>
  <dcterms:created xsi:type="dcterms:W3CDTF">2015-05-29T07:51:00Z</dcterms:created>
  <dcterms:modified xsi:type="dcterms:W3CDTF">2023-09-28T13:09:46Z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41AA928D7E984EC1B1D87001A94989A5</vt:lpwstr>
  </property>
  <property fmtid="{D5CDD505-2E9C-101B-9397-08002B2CF9AE}" pid="5" name="KSOSaveFontToCloudKey">
    <vt:lpwstr>443445414_embed</vt:lpwstr>
  </property>
</Properties>
</file>