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8"/>
  </p:notesMasterIdLst>
  <p:handoutMasterIdLst>
    <p:handoutMasterId r:id="rId37"/>
  </p:handoutMasterIdLst>
  <p:sldIdLst>
    <p:sldId id="409" r:id="rId4"/>
    <p:sldId id="410" r:id="rId5"/>
    <p:sldId id="411" r:id="rId6"/>
    <p:sldId id="306" r:id="rId7"/>
    <p:sldId id="256" r:id="rId9"/>
    <p:sldId id="412" r:id="rId10"/>
    <p:sldId id="332" r:id="rId11"/>
    <p:sldId id="413" r:id="rId12"/>
    <p:sldId id="414" r:id="rId13"/>
    <p:sldId id="415" r:id="rId14"/>
    <p:sldId id="416" r:id="rId15"/>
    <p:sldId id="418" r:id="rId16"/>
    <p:sldId id="417" r:id="rId17"/>
    <p:sldId id="419" r:id="rId18"/>
    <p:sldId id="420" r:id="rId19"/>
    <p:sldId id="421" r:id="rId20"/>
    <p:sldId id="422" r:id="rId21"/>
    <p:sldId id="423" r:id="rId22"/>
    <p:sldId id="424" r:id="rId23"/>
    <p:sldId id="426" r:id="rId24"/>
    <p:sldId id="430" r:id="rId25"/>
    <p:sldId id="425" r:id="rId26"/>
    <p:sldId id="427" r:id="rId27"/>
    <p:sldId id="428" r:id="rId28"/>
    <p:sldId id="311" r:id="rId29"/>
    <p:sldId id="284" r:id="rId30"/>
    <p:sldId id="326" r:id="rId31"/>
    <p:sldId id="285" r:id="rId32"/>
    <p:sldId id="429" r:id="rId33"/>
    <p:sldId id="330" r:id="rId34"/>
    <p:sldId id="274" r:id="rId35"/>
    <p:sldId id="441" r:id="rId36"/>
  </p:sldIdLst>
  <p:sldSz cx="9144000" cy="51435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E887"/>
    <a:srgbClr val="21B8BB"/>
    <a:srgbClr val="FF00FF"/>
    <a:srgbClr val="D0D8E8"/>
    <a:srgbClr val="FF0000"/>
    <a:srgbClr val="F4F3F1"/>
    <a:srgbClr val="F3E2D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/>
    <p:restoredTop sz="96242"/>
  </p:normalViewPr>
  <p:slideViewPr>
    <p:cSldViewPr showGuides="1">
      <p:cViewPr varScale="1">
        <p:scale>
          <a:sx n="140" d="100"/>
          <a:sy n="140" d="100"/>
        </p:scale>
        <p:origin x="672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52BF6A-00F5-4DF0-B148-668C072ED82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BB206F-9F7F-40FF-8585-3364701B6F7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60FD20A-96B7-49B4-A458-BB2C8DE292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3C7E41A-86E1-4AE7-8BD1-E4F6DAC94EB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29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229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43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43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89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89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19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19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2400" y="0"/>
            <a:ext cx="1350963" cy="134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50825" y="195263"/>
            <a:ext cx="8642350" cy="4752975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rcRect t="24023" b="3840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t="24023" b="3840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8"/>
          <p:cNvPicPr>
            <a:picLocks noChangeAspect="1"/>
          </p:cNvPicPr>
          <p:nvPr userDrawn="1"/>
        </p:nvPicPr>
        <p:blipFill>
          <a:blip r:embed="rId3"/>
          <a:srcRect t="8743" b="9763"/>
          <a:stretch>
            <a:fillRect/>
          </a:stretch>
        </p:blipFill>
        <p:spPr>
          <a:xfrm>
            <a:off x="73025" y="68263"/>
            <a:ext cx="1135063" cy="925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3300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slide" Target="slide2.xml"/><Relationship Id="rId3" Type="http://schemas.openxmlformats.org/officeDocument/2006/relationships/image" Target="../media/image17.png"/><Relationship Id="rId2" Type="http://schemas.openxmlformats.org/officeDocument/2006/relationships/slide" Target="slide22.xml"/><Relationship Id="rId1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microsoft.com/office/2007/relationships/media" Target="file:///E:\2020&#26149;&#19979;\&#19978;&#35838;&#35838;&#20214;\R&#19968;&#35821;&#19979;&#12304;&#25945;&#26696;&#29256;&#12305;\8%20&#38745;&#22812;&#35799;%20&#12304;&#25945;&#26696;&#21305;&#37197;&#29256;&#12305;&#25512;&#33616;&#10084;\&#24605;.wmv" TargetMode="External"/><Relationship Id="rId1" Type="http://schemas.openxmlformats.org/officeDocument/2006/relationships/video" Target="file:///E:\2020&#26149;&#19979;\&#19978;&#35838;&#35838;&#20214;\R&#19968;&#35821;&#19979;&#12304;&#25945;&#26696;&#29256;&#12305;\8%20&#38745;&#22812;&#35799;%20&#12304;&#25945;&#26696;&#21305;&#37197;&#29256;&#12305;&#25512;&#33616;&#10084;\&#24605;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microsoft.com/office/2007/relationships/media" Target="file:///E:\2020&#26149;&#19979;\&#19978;&#35838;&#35838;&#20214;\R&#19968;&#35821;&#19979;&#12304;&#25945;&#26696;&#29256;&#12305;\8%20&#38745;&#22812;&#35799;%20&#12304;&#25945;&#26696;&#21305;&#37197;&#29256;&#12305;&#25512;&#33616;&#10084;\&#20065;.wmv" TargetMode="External"/><Relationship Id="rId1" Type="http://schemas.openxmlformats.org/officeDocument/2006/relationships/video" Target="file:///E:\2020&#26149;&#19979;\&#19978;&#35838;&#35838;&#20214;\R&#19968;&#35821;&#19979;&#12304;&#25945;&#26696;&#29256;&#12305;\8%20&#38745;&#22812;&#35799;%20&#12304;&#25945;&#26696;&#21305;&#37197;&#29256;&#12305;&#25512;&#33616;&#10084;\&#20065;.wmv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hyperlink" Target="&#24605;&#20065;&#26354;%20(&#32431;&#38899;&#20048;).mp3" TargetMode="External"/><Relationship Id="rId4" Type="http://schemas.openxmlformats.org/officeDocument/2006/relationships/image" Target="../media/image32.png"/><Relationship Id="rId3" Type="http://schemas.microsoft.com/office/2007/relationships/media" Target="file:///\\pc-2\&#19978;&#35838;&#35838;&#20214;&#27719;&#24635;\&#24050;&#26657;&#23545;\&#37096;&#32534;&#29256;&#19968;&#35821;&#19979;&#12304;&#25945;&#26696;&#29256;&#12305;\&#31532;&#22235;&#21333;&#20803;\8%20&#38745;&#22812;&#35799;&#24605;&#12304;&#25945;&#26696;&#21305;&#37197;&#29256;&#12305;&#25512;&#33616;&#10084;\&#24605;&#20065;&#26354;%20(&#32431;&#38899;&#20048;).mp3" TargetMode="External"/><Relationship Id="rId2" Type="http://schemas.openxmlformats.org/officeDocument/2006/relationships/audio" Target="file:///\\pc-2\&#19978;&#35838;&#35838;&#20214;&#27719;&#24635;\&#24050;&#26657;&#23545;\&#37096;&#32534;&#29256;&#19968;&#35821;&#19979;&#12304;&#25945;&#26696;&#29256;&#12305;\&#31532;&#22235;&#21333;&#20803;\8%20&#38745;&#22812;&#35799;&#24605;&#12304;&#25945;&#26696;&#21305;&#37197;&#29256;&#12305;&#25512;&#33616;&#10084;\&#24605;&#20065;&#26354;%20(&#32431;&#38899;&#20048;).mp3" TargetMode="Externa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hyperlink" Target="8%20&#38745;&#22812;&#24605;&#65288;&#26391;&#35835;&#65289;.wmv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0"/>
          <p:cNvPicPr>
            <a:picLocks noChangeAspect="1"/>
          </p:cNvPicPr>
          <p:nvPr/>
        </p:nvPicPr>
        <p:blipFill>
          <a:blip r:embed="rId1"/>
          <a:srcRect t="71375" b="10271"/>
          <a:stretch>
            <a:fillRect/>
          </a:stretch>
        </p:blipFill>
        <p:spPr>
          <a:xfrm>
            <a:off x="0" y="3694113"/>
            <a:ext cx="9144000" cy="1538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2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lum bright="70001" contrast="-70000"/>
          </a:blip>
          <a:srcRect r="50000"/>
          <a:stretch>
            <a:fillRect/>
          </a:stretch>
        </p:blipFill>
        <p:spPr>
          <a:xfrm>
            <a:off x="5508625" y="2217738"/>
            <a:ext cx="2651125" cy="162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2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lum bright="70001" contrast="-70000"/>
          </a:blip>
          <a:srcRect r="50000"/>
          <a:stretch>
            <a:fillRect/>
          </a:stretch>
        </p:blipFill>
        <p:spPr>
          <a:xfrm>
            <a:off x="4284663" y="434975"/>
            <a:ext cx="3016250" cy="184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>
            <a:hlinkClick r:id="rId4" action="ppaction://hlinksldjump"/>
          </p:cNvPr>
          <p:cNvSpPr txBox="1"/>
          <p:nvPr/>
        </p:nvSpPr>
        <p:spPr bwMode="auto">
          <a:xfrm>
            <a:off x="4889500" y="1033463"/>
            <a:ext cx="18065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rgbClr val="174134"/>
              </a:solidFill>
              <a:effectLst>
                <a:outerShdw blurRad="38100" dist="38100" dir="2700000" algn="tl">
                  <a:schemeClr val="accent2">
                    <a:lumMod val="50000"/>
                    <a:alpha val="43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>
            <a:hlinkClick r:id="rId2" action="ppaction://hlinksldjump"/>
          </p:cNvPr>
          <p:cNvSpPr txBox="1"/>
          <p:nvPr/>
        </p:nvSpPr>
        <p:spPr bwMode="auto">
          <a:xfrm>
            <a:off x="5930900" y="2705100"/>
            <a:ext cx="18065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rgbClr val="174134"/>
              </a:solidFill>
              <a:effectLst>
                <a:outerShdw blurRad="38100" dist="38100" dir="2700000" algn="tl">
                  <a:schemeClr val="accent2">
                    <a:lumMod val="50000"/>
                    <a:alpha val="43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199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00" y="-133350"/>
            <a:ext cx="4826000" cy="482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6"/>
          <p:cNvSpPr txBox="1"/>
          <p:nvPr/>
        </p:nvSpPr>
        <p:spPr>
          <a:xfrm>
            <a:off x="971550" y="339725"/>
            <a:ext cx="6985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生字宝宝离开了它的拼音朋友和词语伙伴，你们还认识它吗？齐读。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9459" name="组合 4"/>
          <p:cNvGrpSpPr/>
          <p:nvPr/>
        </p:nvGrpSpPr>
        <p:grpSpPr>
          <a:xfrm>
            <a:off x="1006475" y="1766888"/>
            <a:ext cx="1263650" cy="1371600"/>
            <a:chOff x="1409624" y="1735399"/>
            <a:chExt cx="1043720" cy="936456"/>
          </a:xfrm>
        </p:grpSpPr>
        <p:grpSp>
          <p:nvGrpSpPr>
            <p:cNvPr id="1950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51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51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51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509" name="TextBox 1"/>
            <p:cNvSpPr txBox="1"/>
            <p:nvPr/>
          </p:nvSpPr>
          <p:spPr>
            <a:xfrm>
              <a:off x="1413780" y="173539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夜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0" name="组合 4"/>
          <p:cNvGrpSpPr/>
          <p:nvPr/>
        </p:nvGrpSpPr>
        <p:grpSpPr>
          <a:xfrm>
            <a:off x="2519363" y="1820863"/>
            <a:ext cx="1292225" cy="1323975"/>
            <a:chOff x="1409624" y="1774119"/>
            <a:chExt cx="1067134" cy="904067"/>
          </a:xfrm>
        </p:grpSpPr>
        <p:grpSp>
          <p:nvGrpSpPr>
            <p:cNvPr id="1950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50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50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50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504" name="TextBox 1"/>
            <p:cNvSpPr txBox="1"/>
            <p:nvPr/>
          </p:nvSpPr>
          <p:spPr>
            <a:xfrm>
              <a:off x="1437194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思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1" name="组合 4"/>
          <p:cNvGrpSpPr/>
          <p:nvPr/>
        </p:nvGrpSpPr>
        <p:grpSpPr>
          <a:xfrm>
            <a:off x="4019550" y="1809750"/>
            <a:ext cx="1270000" cy="1328738"/>
            <a:chOff x="1409624" y="1764439"/>
            <a:chExt cx="1049551" cy="907416"/>
          </a:xfrm>
        </p:grpSpPr>
        <p:grpSp>
          <p:nvGrpSpPr>
            <p:cNvPr id="1949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50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50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50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99" name="TextBox 1"/>
            <p:cNvSpPr txBox="1"/>
            <p:nvPr/>
          </p:nvSpPr>
          <p:spPr>
            <a:xfrm>
              <a:off x="1419611" y="176443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床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2" name="组合 4"/>
          <p:cNvGrpSpPr/>
          <p:nvPr/>
        </p:nvGrpSpPr>
        <p:grpSpPr>
          <a:xfrm>
            <a:off x="5537200" y="1814513"/>
            <a:ext cx="1284288" cy="1323975"/>
            <a:chOff x="1409624" y="1769279"/>
            <a:chExt cx="1061272" cy="903701"/>
          </a:xfrm>
        </p:grpSpPr>
        <p:grpSp>
          <p:nvGrpSpPr>
            <p:cNvPr id="1949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49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9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9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94" name="TextBox 1"/>
            <p:cNvSpPr txBox="1"/>
            <p:nvPr/>
          </p:nvSpPr>
          <p:spPr>
            <a:xfrm>
              <a:off x="1431332" y="1769279"/>
              <a:ext cx="1039564" cy="9037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光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3" name="组合 4"/>
          <p:cNvGrpSpPr/>
          <p:nvPr/>
        </p:nvGrpSpPr>
        <p:grpSpPr>
          <a:xfrm>
            <a:off x="1711325" y="3262313"/>
            <a:ext cx="1263650" cy="1363662"/>
            <a:chOff x="1409624" y="1740239"/>
            <a:chExt cx="1043720" cy="931616"/>
          </a:xfrm>
        </p:grpSpPr>
        <p:grpSp>
          <p:nvGrpSpPr>
            <p:cNvPr id="1948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49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9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9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89" name="TextBox 1"/>
            <p:cNvSpPr txBox="1"/>
            <p:nvPr/>
          </p:nvSpPr>
          <p:spPr>
            <a:xfrm>
              <a:off x="1413780" y="174023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举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4" name="组合 4"/>
          <p:cNvGrpSpPr/>
          <p:nvPr/>
        </p:nvGrpSpPr>
        <p:grpSpPr>
          <a:xfrm>
            <a:off x="3194050" y="3292475"/>
            <a:ext cx="1290638" cy="1335088"/>
            <a:chOff x="1409624" y="1759599"/>
            <a:chExt cx="1067133" cy="912256"/>
          </a:xfrm>
        </p:grpSpPr>
        <p:grpSp>
          <p:nvGrpSpPr>
            <p:cNvPr id="1948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48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8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8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84" name="TextBox 1"/>
            <p:cNvSpPr txBox="1"/>
            <p:nvPr/>
          </p:nvSpPr>
          <p:spPr>
            <a:xfrm>
              <a:off x="1437193" y="175959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望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5" name="组合 4"/>
          <p:cNvGrpSpPr/>
          <p:nvPr/>
        </p:nvGrpSpPr>
        <p:grpSpPr>
          <a:xfrm>
            <a:off x="4735513" y="3286125"/>
            <a:ext cx="1290637" cy="1349375"/>
            <a:chOff x="1409624" y="1749919"/>
            <a:chExt cx="1067133" cy="921936"/>
          </a:xfrm>
        </p:grpSpPr>
        <p:grpSp>
          <p:nvGrpSpPr>
            <p:cNvPr id="1947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48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8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8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79" name="TextBox 1"/>
            <p:cNvSpPr txBox="1"/>
            <p:nvPr/>
          </p:nvSpPr>
          <p:spPr>
            <a:xfrm>
              <a:off x="1437193" y="17499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低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6" name="组合 4"/>
          <p:cNvGrpSpPr/>
          <p:nvPr/>
        </p:nvGrpSpPr>
        <p:grpSpPr>
          <a:xfrm>
            <a:off x="7053263" y="1809750"/>
            <a:ext cx="1284287" cy="1323975"/>
            <a:chOff x="1409624" y="1769279"/>
            <a:chExt cx="1061272" cy="904067"/>
          </a:xfrm>
        </p:grpSpPr>
        <p:grpSp>
          <p:nvGrpSpPr>
            <p:cNvPr id="19473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475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76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7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74" name="TextBox 1"/>
            <p:cNvSpPr txBox="1"/>
            <p:nvPr/>
          </p:nvSpPr>
          <p:spPr>
            <a:xfrm>
              <a:off x="1431332" y="176927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疑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467" name="组合 4"/>
          <p:cNvGrpSpPr/>
          <p:nvPr/>
        </p:nvGrpSpPr>
        <p:grpSpPr>
          <a:xfrm>
            <a:off x="6307138" y="3287713"/>
            <a:ext cx="1290637" cy="1349375"/>
            <a:chOff x="1409624" y="1749919"/>
            <a:chExt cx="1067133" cy="921936"/>
          </a:xfrm>
        </p:grpSpPr>
        <p:grpSp>
          <p:nvGrpSpPr>
            <p:cNvPr id="19468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9470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71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7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69" name="TextBox 1"/>
            <p:cNvSpPr txBox="1"/>
            <p:nvPr/>
          </p:nvSpPr>
          <p:spPr>
            <a:xfrm>
              <a:off x="1437193" y="17499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故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39"/>
          <p:cNvPicPr>
            <a:picLocks noChangeAspect="1"/>
          </p:cNvPicPr>
          <p:nvPr/>
        </p:nvPicPr>
        <p:blipFill>
          <a:blip r:embed="rId1"/>
          <a:srcRect t="15457" b="379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51"/>
          <p:cNvSpPr/>
          <p:nvPr/>
        </p:nvSpPr>
        <p:spPr>
          <a:xfrm>
            <a:off x="3289300" y="409575"/>
            <a:ext cx="25654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400" b="1" dirty="0">
                <a:solidFill>
                  <a:srgbClr val="FF00FF"/>
                </a:solidFill>
                <a:latin typeface="宋体" panose="02010600030101010101" pitchFamily="2" charset="-122"/>
              </a:rPr>
              <a:t>摘星星</a:t>
            </a:r>
            <a:endParaRPr lang="zh-CN" altLang="en-US" sz="44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20484" name="TextBox 54"/>
          <p:cNvSpPr txBox="1"/>
          <p:nvPr/>
        </p:nvSpPr>
        <p:spPr>
          <a:xfrm>
            <a:off x="2882900" y="1487488"/>
            <a:ext cx="698500" cy="8715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endParaRPr lang="en-US" altLang="zh-CN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TextBox 60"/>
          <p:cNvSpPr txBox="1"/>
          <p:nvPr/>
        </p:nvSpPr>
        <p:spPr>
          <a:xfrm>
            <a:off x="6470650" y="2897188"/>
            <a:ext cx="700088" cy="8715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endParaRPr lang="en-US" altLang="zh-CN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TextBox 66"/>
          <p:cNvSpPr txBox="1"/>
          <p:nvPr/>
        </p:nvSpPr>
        <p:spPr>
          <a:xfrm>
            <a:off x="1468438" y="1838325"/>
            <a:ext cx="698500" cy="8715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</a:t>
            </a:r>
            <a:endParaRPr lang="en-US" altLang="zh-CN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TextBox 72"/>
          <p:cNvSpPr txBox="1"/>
          <p:nvPr/>
        </p:nvSpPr>
        <p:spPr>
          <a:xfrm>
            <a:off x="1601788" y="3076575"/>
            <a:ext cx="698500" cy="869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endParaRPr lang="en-US" altLang="zh-CN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TextBox 60"/>
          <p:cNvSpPr txBox="1"/>
          <p:nvPr/>
        </p:nvSpPr>
        <p:spPr>
          <a:xfrm>
            <a:off x="5768975" y="1422400"/>
            <a:ext cx="700088" cy="8715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endParaRPr lang="en-US" altLang="zh-CN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TextBox 60"/>
          <p:cNvSpPr txBox="1"/>
          <p:nvPr/>
        </p:nvSpPr>
        <p:spPr>
          <a:xfrm>
            <a:off x="7380288" y="1430338"/>
            <a:ext cx="698500" cy="8715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</a:t>
            </a:r>
            <a:endParaRPr lang="en-US" altLang="zh-CN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0" name="TextBox 60"/>
          <p:cNvSpPr txBox="1"/>
          <p:nvPr/>
        </p:nvSpPr>
        <p:spPr>
          <a:xfrm>
            <a:off x="3606800" y="2940050"/>
            <a:ext cx="698500" cy="8715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endParaRPr lang="en-US" altLang="zh-CN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1" name="TextBox 60"/>
          <p:cNvSpPr txBox="1"/>
          <p:nvPr/>
        </p:nvSpPr>
        <p:spPr>
          <a:xfrm>
            <a:off x="5133975" y="2797175"/>
            <a:ext cx="698500" cy="8715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</a:t>
            </a:r>
            <a:endParaRPr lang="en-US" altLang="zh-CN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2" name="TextBox 60"/>
          <p:cNvSpPr txBox="1"/>
          <p:nvPr/>
        </p:nvSpPr>
        <p:spPr>
          <a:xfrm>
            <a:off x="4222750" y="1403350"/>
            <a:ext cx="698500" cy="8715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床</a:t>
            </a:r>
            <a:endParaRPr lang="en-US" altLang="zh-CN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2225" y="1887538"/>
            <a:ext cx="1049338" cy="103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6688" y="1493838"/>
            <a:ext cx="1049337" cy="103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4950" y="1500188"/>
            <a:ext cx="1049338" cy="103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0" y="1452563"/>
            <a:ext cx="1049338" cy="103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0100" y="1487488"/>
            <a:ext cx="1049338" cy="103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4775" y="3071813"/>
            <a:ext cx="1049338" cy="103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3763" y="2947988"/>
            <a:ext cx="1049337" cy="103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1250" y="2816225"/>
            <a:ext cx="1049338" cy="103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8563" y="2892425"/>
            <a:ext cx="1049337" cy="1035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-0.09323 0.63426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0" y="3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40741E-7 L -0.12865 0.739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0" y="3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69136E-6 L 0.00035 0.7379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95062E-6 L -0.01024 0.7333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3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82716E-6 L 0.0934 0.7546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0" y="3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8.64198E-7 L 0.09618 0.4043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" y="2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5679E-6 L -0.03837 0.4561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93827E-7 L -0.01667 0.482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0.04584 0.4530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" y="2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51"/>
          <p:cNvSpPr/>
          <p:nvPr/>
        </p:nvSpPr>
        <p:spPr>
          <a:xfrm>
            <a:off x="3289300" y="484188"/>
            <a:ext cx="25654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400" b="1" dirty="0">
                <a:solidFill>
                  <a:srgbClr val="FF00FF"/>
                </a:solidFill>
                <a:latin typeface="宋体" panose="02010600030101010101" pitchFamily="2" charset="-122"/>
              </a:rPr>
              <a:t>识记字形</a:t>
            </a:r>
            <a:endParaRPr lang="zh-CN" altLang="en-US" sz="44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21507" name="矩形 3"/>
          <p:cNvSpPr/>
          <p:nvPr/>
        </p:nvSpPr>
        <p:spPr>
          <a:xfrm>
            <a:off x="684213" y="1489075"/>
            <a:ext cx="5040312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认识新偏旁：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0" y="946150"/>
            <a:ext cx="1517650" cy="3806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2490788" y="2566988"/>
            <a:ext cx="2968625" cy="831850"/>
            <a:chOff x="2490227" y="2567638"/>
            <a:chExt cx="2969052" cy="830997"/>
          </a:xfrm>
        </p:grpSpPr>
        <p:sp>
          <p:nvSpPr>
            <p:cNvPr id="21510" name="TextBox 1"/>
            <p:cNvSpPr txBox="1"/>
            <p:nvPr/>
          </p:nvSpPr>
          <p:spPr>
            <a:xfrm>
              <a:off x="2490227" y="2567638"/>
              <a:ext cx="125729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故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1" name="矩形 4"/>
            <p:cNvSpPr/>
            <p:nvPr/>
          </p:nvSpPr>
          <p:spPr>
            <a:xfrm>
              <a:off x="4655854" y="2567638"/>
              <a:ext cx="80342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攵</a:t>
              </a:r>
              <a:endParaRPr lang="zh-CN" altLang="en-US" sz="4800" dirty="0">
                <a:latin typeface="Calibri" panose="020F0502020204030204" pitchFamily="34" charset="0"/>
              </a:endParaRPr>
            </a:p>
          </p:txBody>
        </p:sp>
        <p:sp>
          <p:nvSpPr>
            <p:cNvPr id="10" name="箭头: 右 9"/>
            <p:cNvSpPr/>
            <p:nvPr/>
          </p:nvSpPr>
          <p:spPr>
            <a:xfrm>
              <a:off x="3719129" y="2902257"/>
              <a:ext cx="792276" cy="202992"/>
            </a:xfrm>
            <a:prstGeom prst="rightArrow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6"/>
          <p:cNvSpPr txBox="1"/>
          <p:nvPr/>
        </p:nvSpPr>
        <p:spPr>
          <a:xfrm>
            <a:off x="476250" y="627063"/>
            <a:ext cx="8191500" cy="431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①熟字加偏旁：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古”和“故”，“木”和“床”，“田”和“思”。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②形近字比较：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底”和“低”，“忘”和“望”，“凝”和“疑”字形相近。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③利用生活经验给生字组词：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光”和“夜”是常见字，给生字组词，如：月光、灯光，月夜、黑夜。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1"/>
          <p:cNvSpPr/>
          <p:nvPr/>
        </p:nvSpPr>
        <p:spPr>
          <a:xfrm>
            <a:off x="476250" y="207963"/>
            <a:ext cx="10048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Calibri" panose="020F0502020204030204" pitchFamily="34" charset="0"/>
              </a:rPr>
              <a:t>方法</a:t>
            </a:r>
            <a:endParaRPr lang="zh-CN" altLang="en-US" sz="3200" b="1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579483" y="329455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猜谜语</a:t>
            </a:r>
            <a:endParaRPr kumimoji="0" lang="zh-CN" altLang="en-US" sz="5400" b="1" i="0" u="none" strike="noStrike" kern="1200" cap="none" spc="0" normalizeH="0" baseline="0" noProof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5" name="TextBox 6"/>
          <p:cNvSpPr txBox="1"/>
          <p:nvPr/>
        </p:nvSpPr>
        <p:spPr>
          <a:xfrm>
            <a:off x="827088" y="1419225"/>
            <a:ext cx="7775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谜语一：此木虽宽，供人卧躺。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TextBox 6"/>
          <p:cNvSpPr txBox="1"/>
          <p:nvPr/>
        </p:nvSpPr>
        <p:spPr>
          <a:xfrm>
            <a:off x="827088" y="3003550"/>
            <a:ext cx="7775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谜语二：他是何方人氏，老爱脚踢石子。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75" y="2284413"/>
            <a:ext cx="19446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谜底：床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94375" y="3811588"/>
            <a:ext cx="19446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谜底：低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1187450" y="268288"/>
            <a:ext cx="4032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E8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指导书写，加深记忆</a:t>
            </a:r>
            <a:endParaRPr lang="zh-CN" altLang="en-US" sz="3200" b="1" dirty="0">
              <a:solidFill>
                <a:srgbClr val="FFE8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79" name="组合 4"/>
          <p:cNvGrpSpPr/>
          <p:nvPr/>
        </p:nvGrpSpPr>
        <p:grpSpPr>
          <a:xfrm>
            <a:off x="1995488" y="1138238"/>
            <a:ext cx="1263650" cy="1371600"/>
            <a:chOff x="1409624" y="1735399"/>
            <a:chExt cx="1043720" cy="936456"/>
          </a:xfrm>
        </p:grpSpPr>
        <p:grpSp>
          <p:nvGrpSpPr>
            <p:cNvPr id="2461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19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2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2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18" name="TextBox 1"/>
            <p:cNvSpPr txBox="1"/>
            <p:nvPr/>
          </p:nvSpPr>
          <p:spPr>
            <a:xfrm>
              <a:off x="1413780" y="173539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思</a:t>
              </a:r>
              <a:endParaRPr lang="zh-CN" altLang="en-US" sz="8000" b="1" dirty="0">
                <a:solidFill>
                  <a:srgbClr val="FFE88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0" name="组合 4"/>
          <p:cNvGrpSpPr/>
          <p:nvPr/>
        </p:nvGrpSpPr>
        <p:grpSpPr>
          <a:xfrm>
            <a:off x="3508375" y="1158875"/>
            <a:ext cx="1258888" cy="1347788"/>
            <a:chOff x="1409017" y="1750819"/>
            <a:chExt cx="1039564" cy="921036"/>
          </a:xfrm>
        </p:grpSpPr>
        <p:grpSp>
          <p:nvGrpSpPr>
            <p:cNvPr id="2461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14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1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1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13" name="TextBox 1"/>
            <p:cNvSpPr txBox="1"/>
            <p:nvPr/>
          </p:nvSpPr>
          <p:spPr>
            <a:xfrm>
              <a:off x="1409017" y="17508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床</a:t>
              </a:r>
              <a:endParaRPr lang="zh-CN" altLang="en-US" sz="8000" b="1" dirty="0">
                <a:solidFill>
                  <a:srgbClr val="FFE88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1" name="组合 4"/>
          <p:cNvGrpSpPr/>
          <p:nvPr/>
        </p:nvGrpSpPr>
        <p:grpSpPr>
          <a:xfrm>
            <a:off x="5000625" y="1154113"/>
            <a:ext cx="1257300" cy="1355725"/>
            <a:chOff x="1402693" y="1745799"/>
            <a:chExt cx="1039564" cy="926056"/>
          </a:xfrm>
        </p:grpSpPr>
        <p:grpSp>
          <p:nvGrpSpPr>
            <p:cNvPr id="2460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09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1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1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08" name="TextBox 1"/>
            <p:cNvSpPr txBox="1"/>
            <p:nvPr/>
          </p:nvSpPr>
          <p:spPr>
            <a:xfrm>
              <a:off x="1402693" y="174579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前</a:t>
              </a:r>
              <a:endParaRPr lang="zh-CN" altLang="en-US" sz="8000" b="1" dirty="0">
                <a:solidFill>
                  <a:srgbClr val="FFE88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2" name="组合 4"/>
          <p:cNvGrpSpPr/>
          <p:nvPr/>
        </p:nvGrpSpPr>
        <p:grpSpPr>
          <a:xfrm>
            <a:off x="6511925" y="1144588"/>
            <a:ext cx="1257300" cy="1363662"/>
            <a:chOff x="1397498" y="1741331"/>
            <a:chExt cx="1039564" cy="930524"/>
          </a:xfrm>
        </p:grpSpPr>
        <p:grpSp>
          <p:nvGrpSpPr>
            <p:cNvPr id="2460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604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0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0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603" name="TextBox 1"/>
            <p:cNvSpPr txBox="1"/>
            <p:nvPr/>
          </p:nvSpPr>
          <p:spPr>
            <a:xfrm>
              <a:off x="1397498" y="1741331"/>
              <a:ext cx="1039564" cy="9037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光</a:t>
              </a:r>
              <a:endParaRPr lang="zh-CN" altLang="en-US" sz="8000" b="1" dirty="0">
                <a:solidFill>
                  <a:srgbClr val="FFE88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3" name="组合 4"/>
          <p:cNvGrpSpPr/>
          <p:nvPr/>
        </p:nvGrpSpPr>
        <p:grpSpPr>
          <a:xfrm>
            <a:off x="2678113" y="2619375"/>
            <a:ext cx="1258887" cy="1377950"/>
            <a:chOff x="1391236" y="1730915"/>
            <a:chExt cx="1039564" cy="940940"/>
          </a:xfrm>
        </p:grpSpPr>
        <p:grpSp>
          <p:nvGrpSpPr>
            <p:cNvPr id="2459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599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60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60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598" name="TextBox 1"/>
            <p:cNvSpPr txBox="1"/>
            <p:nvPr/>
          </p:nvSpPr>
          <p:spPr>
            <a:xfrm>
              <a:off x="1391236" y="1730915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低</a:t>
              </a:r>
              <a:endParaRPr lang="zh-CN" altLang="en-US" sz="8000" b="1" dirty="0">
                <a:solidFill>
                  <a:srgbClr val="FFE88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4" name="组合 4"/>
          <p:cNvGrpSpPr/>
          <p:nvPr/>
        </p:nvGrpSpPr>
        <p:grpSpPr>
          <a:xfrm>
            <a:off x="4183063" y="2636838"/>
            <a:ext cx="1270000" cy="1362075"/>
            <a:chOff x="1409624" y="1740947"/>
            <a:chExt cx="1050206" cy="930908"/>
          </a:xfrm>
        </p:grpSpPr>
        <p:grpSp>
          <p:nvGrpSpPr>
            <p:cNvPr id="24592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594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595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59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593" name="TextBox 1"/>
            <p:cNvSpPr txBox="1"/>
            <p:nvPr/>
          </p:nvSpPr>
          <p:spPr>
            <a:xfrm>
              <a:off x="1420266" y="1740947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故</a:t>
              </a:r>
              <a:endParaRPr lang="zh-CN" altLang="en-US" sz="8000" b="1" dirty="0">
                <a:solidFill>
                  <a:srgbClr val="FFE88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585" name="组合 4"/>
          <p:cNvGrpSpPr/>
          <p:nvPr/>
        </p:nvGrpSpPr>
        <p:grpSpPr>
          <a:xfrm>
            <a:off x="5724525" y="2643188"/>
            <a:ext cx="1257300" cy="1363662"/>
            <a:chOff x="1408982" y="1740595"/>
            <a:chExt cx="1039564" cy="931260"/>
          </a:xfrm>
        </p:grpSpPr>
        <p:grpSp>
          <p:nvGrpSpPr>
            <p:cNvPr id="24587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24589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590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459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4588" name="TextBox 1"/>
            <p:cNvSpPr txBox="1"/>
            <p:nvPr/>
          </p:nvSpPr>
          <p:spPr>
            <a:xfrm>
              <a:off x="1408982" y="1740595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FFE88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乡</a:t>
              </a:r>
              <a:endParaRPr lang="zh-CN" altLang="en-US" sz="8000" b="1" dirty="0">
                <a:solidFill>
                  <a:srgbClr val="FFE88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86" name="矩形 56"/>
          <p:cNvSpPr/>
          <p:nvPr/>
        </p:nvSpPr>
        <p:spPr>
          <a:xfrm>
            <a:off x="2057400" y="4235450"/>
            <a:ext cx="55308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你知道有哪些笔顺规则吗？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58888" y="771525"/>
          <a:ext cx="6842125" cy="4008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57897"/>
                <a:gridCol w="3055152"/>
                <a:gridCol w="3129076"/>
              </a:tblGrid>
              <a:tr h="501055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7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笔顺规则</a:t>
                      </a:r>
                      <a:endParaRPr lang="zh-CN" altLang="en-US" sz="27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7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  字</a:t>
                      </a:r>
                      <a:endParaRPr lang="zh-CN" altLang="en-US" sz="27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</a:tr>
              <a:tr h="501055">
                <a:tc rowSpan="7">
                  <a:txBody>
                    <a:bodyPr/>
                    <a:lstStyle/>
                    <a:p>
                      <a:pPr algn="ctr"/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一般规则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 vert="eaVert" anchor="ctr"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从上到下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  竟  音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</a:tr>
              <a:tr h="501055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从左到右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理  利  明  湖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</a:tr>
              <a:tr h="501055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先横后竖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  王  干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</a:tr>
              <a:tr h="501055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先撇后捺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  八  入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</a:tr>
              <a:tr h="501055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先外后内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问  同  司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</a:tr>
              <a:tr h="501055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先外后内再封口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国  圆  园  圈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</a:tr>
              <a:tr h="501055"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先中间后两边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  <a:tc>
                  <a:txBody>
                    <a:bodyPr/>
                    <a:lstStyle/>
                    <a:p>
                      <a:r>
                        <a:rPr lang="zh-CN" altLang="en-US" sz="2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  水</a:t>
                      </a:r>
                      <a:endParaRPr lang="zh-CN" altLang="en-US" sz="2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544" marR="83544" marT="41745" marB="41745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5288" y="1131888"/>
          <a:ext cx="8353425" cy="32004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27751"/>
                <a:gridCol w="984507"/>
                <a:gridCol w="4464762"/>
                <a:gridCol w="2376405"/>
              </a:tblGrid>
              <a:tr h="37084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笔顺规则</a:t>
                      </a:r>
                      <a:endParaRPr lang="zh-CN" altLang="en-US" sz="3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5" marR="91445" anchor="ctr"/>
                </a:tc>
                <a:tc hMerge="1">
                  <a:tcPr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  字</a:t>
                      </a:r>
                      <a:endParaRPr lang="zh-CN" altLang="en-US" sz="3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5" marR="91445"/>
                </a:tc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补充规则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 vert="eaVert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带点的字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点在上部或左上，先写点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衣 立 为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</a:tr>
              <a:tr h="3708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点在右上或字里，后写点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发 我 瓦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</a:tr>
              <a:tr h="370840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两面包围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左、右上包围的字，先外后里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句 厅 座 屋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 anchor="ctr"/>
                </a:tc>
              </a:tr>
              <a:tr h="3708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左下包围的字，先里后外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远 边 建 廷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5288" y="858838"/>
          <a:ext cx="8353425" cy="36576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27751"/>
                <a:gridCol w="984507"/>
                <a:gridCol w="4464762"/>
                <a:gridCol w="2376405"/>
              </a:tblGrid>
              <a:tr h="37084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笔顺规则</a:t>
                      </a:r>
                      <a:endParaRPr lang="zh-CN" altLang="en-US" sz="3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5" marR="91445" anchor="ctr"/>
                </a:tc>
                <a:tc hMerge="1">
                  <a:tcPr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  字</a:t>
                      </a:r>
                      <a:endParaRPr lang="zh-CN" altLang="en-US" sz="3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5" marR="91445" anchor="ctr"/>
                </a:tc>
              </a:tr>
              <a:tr h="37084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000" b="1" kern="1200" dirty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补充规则</a:t>
                      </a:r>
                      <a:endParaRPr lang="zh-CN" altLang="en-US" sz="3000" b="1" kern="1200" dirty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45" marR="91445" vert="eaVert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三面包围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缺口朝上的字，先里后外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凶 画 击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</a:tr>
              <a:tr h="3708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缺口朝下的字，先外后里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同 用 风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</a:tr>
              <a:tr h="3708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缺口朝右的字，先上后里再左下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巨 匠 区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 anchor="ctr"/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四面包围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全包围的字，先外后里再封口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 国 团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5" marR="9144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/>
        </p:nvCxnSpPr>
        <p:spPr>
          <a:xfrm>
            <a:off x="582613" y="1746250"/>
            <a:ext cx="2278063" cy="0"/>
          </a:xfrm>
          <a:prstGeom prst="line">
            <a:avLst/>
          </a:prstGeom>
          <a:ln w="9525">
            <a:solidFill>
              <a:srgbClr val="78B8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5" name="文本框 3"/>
          <p:cNvSpPr txBox="1"/>
          <p:nvPr/>
        </p:nvSpPr>
        <p:spPr>
          <a:xfrm>
            <a:off x="688975" y="642938"/>
            <a:ext cx="202723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6000" b="1" dirty="0">
                <a:solidFill>
                  <a:srgbClr val="174134"/>
                </a:solidFill>
                <a:latin typeface="宋体" panose="02010600030101010101" pitchFamily="2" charset="-122"/>
              </a:rPr>
              <a:t>sī</a:t>
            </a:r>
            <a:endParaRPr lang="en-US" altLang="zh-CN" sz="6000" b="1" dirty="0">
              <a:solidFill>
                <a:srgbClr val="174134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92688" y="1447800"/>
            <a:ext cx="20193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23634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书写指导</a:t>
            </a:r>
            <a:endParaRPr kumimoji="0" lang="zh-CN" altLang="en-US" sz="3200" b="1" kern="1200" cap="none" spc="0" normalizeH="0" baseline="0" noProof="0" dirty="0">
              <a:solidFill>
                <a:srgbClr val="23634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28677" name="组合 9"/>
          <p:cNvGrpSpPr/>
          <p:nvPr/>
        </p:nvGrpSpPr>
        <p:grpSpPr>
          <a:xfrm>
            <a:off x="3203575" y="2139950"/>
            <a:ext cx="5597525" cy="1427163"/>
            <a:chOff x="3346084" y="797129"/>
            <a:chExt cx="5597525" cy="1426903"/>
          </a:xfrm>
        </p:grpSpPr>
        <p:sp>
          <p:nvSpPr>
            <p:cNvPr id="11" name="矩形 10"/>
            <p:cNvSpPr/>
            <p:nvPr/>
          </p:nvSpPr>
          <p:spPr>
            <a:xfrm>
              <a:off x="3365134" y="797129"/>
              <a:ext cx="5559425" cy="1426903"/>
            </a:xfrm>
            <a:prstGeom prst="rect">
              <a:avLst/>
            </a:prstGeom>
            <a:solidFill>
              <a:srgbClr val="23634F"/>
            </a:solidFill>
            <a:ln>
              <a:noFill/>
            </a:ln>
            <a:effectLst>
              <a:outerShdw blurRad="50800" dist="139700" dir="8100000" algn="tr" rotWithShape="0">
                <a:srgbClr val="6BB2B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8680" name="文本框 10"/>
            <p:cNvSpPr txBox="1"/>
            <p:nvPr/>
          </p:nvSpPr>
          <p:spPr>
            <a:xfrm>
              <a:off x="3346084" y="849856"/>
              <a:ext cx="5597525" cy="11960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注意“田”字的竖在竖中线上，卧钩是关键笔画。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思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0375" y="1752600"/>
            <a:ext cx="2500313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1"/>
          <p:cNvSpPr/>
          <p:nvPr/>
        </p:nvSpPr>
        <p:spPr>
          <a:xfrm>
            <a:off x="1187450" y="268288"/>
            <a:ext cx="4032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E8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复习导入，温故知新</a:t>
            </a:r>
            <a:endParaRPr lang="zh-CN" altLang="en-US" sz="3200" b="1" dirty="0">
              <a:solidFill>
                <a:srgbClr val="FFE8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9" name="矩形 2"/>
          <p:cNvSpPr/>
          <p:nvPr/>
        </p:nvSpPr>
        <p:spPr>
          <a:xfrm>
            <a:off x="971550" y="1023938"/>
            <a:ext cx="6121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    小朋友们会背古诗吗？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1"/>
          <p:cNvSpPr/>
          <p:nvPr/>
        </p:nvSpPr>
        <p:spPr>
          <a:xfrm>
            <a:off x="454025" y="1779588"/>
            <a:ext cx="539115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古朗月行（节选）</a:t>
            </a:r>
            <a:endParaRPr lang="zh-CN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［唐］李白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小时不识月，呼作白玉盘。</a:t>
            </a:r>
            <a:endParaRPr lang="zh-CN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又疑瑶台镜，飞在青云端。</a:t>
            </a:r>
            <a:endParaRPr lang="zh-CN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5" descr="http://www.zhly.cn/userfiles/503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44641" y="1820423"/>
            <a:ext cx="2808312" cy="2520989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9222" name="图片 28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rcRect r="50000"/>
          <a:stretch>
            <a:fillRect/>
          </a:stretch>
        </p:blipFill>
        <p:spPr>
          <a:xfrm>
            <a:off x="5724525" y="0"/>
            <a:ext cx="2265363" cy="1385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 bwMode="auto">
          <a:xfrm>
            <a:off x="5953125" y="385763"/>
            <a:ext cx="18065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rgbClr val="174134"/>
              </a:solidFill>
              <a:effectLst>
                <a:outerShdw blurRad="38100" dist="38100" dir="2700000" algn="tl">
                  <a:schemeClr val="accent2">
                    <a:lumMod val="50000"/>
                    <a:alpha val="43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604838" y="735013"/>
            <a:ext cx="26479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6000" b="1" dirty="0">
                <a:solidFill>
                  <a:srgbClr val="174134"/>
                </a:solidFill>
                <a:latin typeface="宋体" panose="02010600030101010101" pitchFamily="2" charset="-122"/>
              </a:rPr>
              <a:t>xiānɡ</a:t>
            </a:r>
            <a:endParaRPr lang="en-US" altLang="zh-CN" sz="6000" b="1" dirty="0">
              <a:solidFill>
                <a:srgbClr val="174134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81563" y="915988"/>
            <a:ext cx="20193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23634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书写指导</a:t>
            </a:r>
            <a:endParaRPr kumimoji="0" lang="zh-CN" altLang="en-US" sz="3200" b="1" kern="1200" cap="none" spc="0" normalizeH="0" baseline="0" noProof="0" dirty="0">
              <a:solidFill>
                <a:srgbClr val="23634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29700" name="组合 7"/>
          <p:cNvGrpSpPr/>
          <p:nvPr/>
        </p:nvGrpSpPr>
        <p:grpSpPr>
          <a:xfrm>
            <a:off x="2987675" y="2066925"/>
            <a:ext cx="5759450" cy="750888"/>
            <a:chOff x="2665716" y="797129"/>
            <a:chExt cx="5760641" cy="750047"/>
          </a:xfrm>
        </p:grpSpPr>
        <p:sp>
          <p:nvSpPr>
            <p:cNvPr id="9" name="矩形 8"/>
            <p:cNvSpPr/>
            <p:nvPr/>
          </p:nvSpPr>
          <p:spPr>
            <a:xfrm>
              <a:off x="3364360" y="797129"/>
              <a:ext cx="5061997" cy="750047"/>
            </a:xfrm>
            <a:prstGeom prst="rect">
              <a:avLst/>
            </a:prstGeom>
            <a:solidFill>
              <a:srgbClr val="23634F"/>
            </a:solidFill>
            <a:ln>
              <a:noFill/>
            </a:ln>
            <a:effectLst>
              <a:outerShdw blurRad="50800" dist="139700" dir="8100000" algn="tr" rotWithShape="0">
                <a:srgbClr val="6BB2B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9703" name="文本框 10"/>
            <p:cNvSpPr txBox="1"/>
            <p:nvPr/>
          </p:nvSpPr>
          <p:spPr>
            <a:xfrm>
              <a:off x="2665716" y="830100"/>
              <a:ext cx="5597525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两个撇折转折处基本对齐。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乡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28650" y="1841500"/>
            <a:ext cx="25209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03350" y="1347788"/>
            <a:ext cx="6048375" cy="2378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正确的书写姿势：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写字要注意身坐直，本放正，笔拿稳，眼离书本一尺，手离笔尖一寸，胸离桌子一拳。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28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r="50000"/>
          <a:stretch>
            <a:fillRect/>
          </a:stretch>
        </p:blipFill>
        <p:spPr>
          <a:xfrm>
            <a:off x="5494338" y="95250"/>
            <a:ext cx="2265362" cy="1385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 bwMode="auto">
          <a:xfrm>
            <a:off x="5751513" y="465138"/>
            <a:ext cx="18065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kern="1200" cap="none" spc="0" normalizeH="0" baseline="0" noProof="0" dirty="0">
                <a:solidFill>
                  <a:srgbClr val="174134"/>
                </a:solidFill>
                <a:effectLst>
                  <a:outerShdw blurRad="38100" dist="38100" dir="2700000" algn="tl">
                    <a:schemeClr val="accent2">
                      <a:lumMod val="50000"/>
                      <a:alpha val="43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kern="1200" cap="none" spc="0" normalizeH="0" baseline="0" noProof="0" dirty="0">
              <a:solidFill>
                <a:srgbClr val="174134"/>
              </a:solidFill>
              <a:effectLst>
                <a:outerShdw blurRad="38100" dist="38100" dir="2700000" algn="tl">
                  <a:schemeClr val="accent2">
                    <a:lumMod val="50000"/>
                    <a:alpha val="43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748" name="矩形 3"/>
          <p:cNvSpPr/>
          <p:nvPr/>
        </p:nvSpPr>
        <p:spPr>
          <a:xfrm>
            <a:off x="1187450" y="268288"/>
            <a:ext cx="4032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E8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播放音乐，感受意境</a:t>
            </a:r>
            <a:endParaRPr lang="zh-CN" altLang="en-US" sz="3200" b="1" dirty="0">
              <a:solidFill>
                <a:srgbClr val="FFE8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思乡曲 (纯音乐)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7450" y="1981200"/>
            <a:ext cx="1306513" cy="130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矩形 5">
            <a:hlinkClick r:id="rId5" action="ppaction://hlinkfile"/>
          </p:cNvPr>
          <p:cNvSpPr/>
          <p:nvPr/>
        </p:nvSpPr>
        <p:spPr>
          <a:xfrm>
            <a:off x="2373313" y="2281238"/>
            <a:ext cx="275748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思乡曲</a:t>
            </a:r>
            <a:r>
              <a:rPr lang="en-US" altLang="zh-CN" sz="4000" b="1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4000" b="1" dirty="0">
              <a:solidFill>
                <a:schemeClr val="bg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1913" y="3644900"/>
            <a:ext cx="65468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听音乐，体会乐曲所体现的意境。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55298" name="Picture 2" descr="https://timgsa.baidu.com/timg?image&amp;quality=80&amp;size=b9999_10000&amp;sec=1569841928888&amp;di=4157af5e50ff600b5c1aa155c2a6b0fc&amp;imgtype=0&amp;src=http%3A%2F%2Fimg.mp.sohu.com%2Fq_mini%2Cc_zoom%2Cw_640%2Fupload%2F20170805%2F64d1d2dfdcb74490b9f1d83ac292c571_th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53503" y="1779662"/>
            <a:ext cx="2871162" cy="17316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7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76375" y="3724275"/>
            <a:ext cx="70897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图中的人在干什么？他在想些什么？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535" y="843037"/>
            <a:ext cx="3728342" cy="26394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"/>
          <p:cNvSpPr/>
          <p:nvPr/>
        </p:nvSpPr>
        <p:spPr>
          <a:xfrm>
            <a:off x="1187450" y="268288"/>
            <a:ext cx="4032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E8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朗读诗句，感悟诗韵</a:t>
            </a:r>
            <a:endParaRPr lang="zh-CN" altLang="en-US" sz="3200" b="1" dirty="0">
              <a:solidFill>
                <a:srgbClr val="FFE8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82688" y="1203325"/>
            <a:ext cx="7235825" cy="3100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静夜思</a:t>
            </a:r>
            <a:endParaRPr kumimoji="0" lang="en-US" altLang="zh-CN" sz="3600" b="1" i="0" u="none" strike="noStrike" kern="2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28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唐</a:t>
            </a:r>
            <a:r>
              <a:rPr kumimoji="0" lang="en-US" altLang="zh-CN" sz="28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28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李白</a:t>
            </a:r>
            <a:endParaRPr kumimoji="0" lang="en-US" altLang="zh-CN" sz="2800" b="1" i="0" u="none" strike="noStrike" kern="2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9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床前明月光，疑是地上霜。</a:t>
            </a:r>
            <a:endParaRPr kumimoji="0" lang="en-US" altLang="zh-CN" sz="3600" b="1" i="0" u="none" strike="noStrike" kern="2200" cap="none" spc="9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9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举头望明月，低头思故乡。</a:t>
            </a:r>
            <a:endParaRPr kumimoji="0" lang="zh-CN" altLang="en-US" sz="3600" b="1" i="0" u="none" strike="noStrike" kern="2200" cap="none" spc="9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2246313" y="2816225"/>
            <a:ext cx="11525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3419475" y="2811463"/>
            <a:ext cx="11509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737225" y="2790825"/>
            <a:ext cx="11525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6899275" y="2811463"/>
            <a:ext cx="11509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2266950" y="3616325"/>
            <a:ext cx="11525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2828925" y="3616325"/>
            <a:ext cx="11525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5737225" y="3616325"/>
            <a:ext cx="11525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6303963" y="3616325"/>
            <a:ext cx="11525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Picture 9" descr="http://photocdn.sohu.com/20150609/mp18112479_1433814117340_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32138" y="842377"/>
            <a:ext cx="2380430" cy="16306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rcRect b="15897"/>
          <a:stretch>
            <a:fillRect/>
          </a:stretch>
        </p:blipFill>
        <p:spPr>
          <a:xfrm>
            <a:off x="0" y="0"/>
            <a:ext cx="9144000" cy="5211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矩形 1"/>
          <p:cNvSpPr/>
          <p:nvPr/>
        </p:nvSpPr>
        <p:spPr>
          <a:xfrm>
            <a:off x="3203575" y="555625"/>
            <a:ext cx="5040313" cy="2151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    这首诗讲的是什么意思呢？小组讨论交流，不懂的地方互相问一问。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3"/>
          <p:cNvPicPr>
            <a:picLocks noChangeAspect="1"/>
          </p:cNvPicPr>
          <p:nvPr/>
        </p:nvPicPr>
        <p:blipFill>
          <a:blip r:embed="rId1"/>
          <a:srcRect l="-124" t="22652"/>
          <a:stretch>
            <a:fillRect/>
          </a:stretch>
        </p:blipFill>
        <p:spPr>
          <a:xfrm>
            <a:off x="-11112" y="-33337"/>
            <a:ext cx="9155112" cy="5176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注: 弯曲线形 2"/>
          <p:cNvSpPr/>
          <p:nvPr/>
        </p:nvSpPr>
        <p:spPr>
          <a:xfrm>
            <a:off x="6334125" y="1679575"/>
            <a:ext cx="554038" cy="581025"/>
          </a:xfrm>
          <a:prstGeom prst="borderCallout2">
            <a:avLst>
              <a:gd name="adj1" fmla="val -2395"/>
              <a:gd name="adj2" fmla="val 48322"/>
              <a:gd name="adj3" fmla="val -44685"/>
              <a:gd name="adj4" fmla="val 9197"/>
              <a:gd name="adj5" fmla="val -86028"/>
              <a:gd name="adj6" fmla="val -5528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4563" y="1601788"/>
            <a:ext cx="67278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床前明月光，疑是地上霜。</a:t>
            </a:r>
            <a:endParaRPr lang="en-US" altLang="zh-CN" sz="40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7388" y="2597150"/>
            <a:ext cx="7659688" cy="1430338"/>
          </a:xfrm>
          <a:prstGeom prst="rect">
            <a:avLst/>
          </a:prstGeom>
          <a:solidFill>
            <a:srgbClr val="FFE887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一轮明月当空照，银色的月光洒在床前，就像地上结了一层霜。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6" name="圆角矩形 1"/>
          <p:cNvSpPr/>
          <p:nvPr/>
        </p:nvSpPr>
        <p:spPr>
          <a:xfrm>
            <a:off x="1117600" y="762000"/>
            <a:ext cx="4824413" cy="69691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这里是把月光比作霜。</a:t>
            </a:r>
            <a:endParaRPr kumimoji="0" lang="zh-CN" altLang="en-US" sz="3600" b="1" i="0" u="none" strike="noStrike" kern="2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10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5"/>
          <p:cNvPicPr>
            <a:picLocks noChangeAspect="1"/>
          </p:cNvPicPr>
          <p:nvPr/>
        </p:nvPicPr>
        <p:blipFill>
          <a:blip r:embed="rId1"/>
          <a:srcRect b="4056"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835150" y="381000"/>
            <a:ext cx="6310313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举头望明月，低头思故乡。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2988" y="1635125"/>
            <a:ext cx="5761038" cy="2871788"/>
          </a:xfrm>
          <a:prstGeom prst="rect">
            <a:avLst/>
          </a:prstGeom>
          <a:solidFill>
            <a:srgbClr val="FFE887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李白抬起头来，望向皎洁的圆月，想到自己独自离家在外，于是一低头就思念起故乡和亲人。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17"/>
          <p:cNvPicPr>
            <a:picLocks noChangeAspect="1"/>
          </p:cNvPicPr>
          <p:nvPr/>
        </p:nvPicPr>
        <p:blipFill>
          <a:blip r:embed="rId1"/>
          <a:srcRect t="18498" r="11031" b="3603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611188" y="946150"/>
            <a:ext cx="6337300" cy="2871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在我们中国，圆月象征着团圆。在这个安静的月圆之夜，诗人却独自漂泊在外，他的心情会怎么样呢？</a:t>
            </a:r>
            <a:endParaRPr kumimoji="0" lang="zh-CN" altLang="en-US" sz="3600" b="1" i="0" u="none" strike="noStrike" kern="2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331913" y="4037013"/>
            <a:ext cx="4319588" cy="696913"/>
          </a:xfrm>
          <a:prstGeom prst="roundRect">
            <a:avLst/>
          </a:prstGeom>
          <a:solidFill>
            <a:srgbClr val="FFE887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难过，伤心</a:t>
            </a:r>
            <a:r>
              <a:rPr kumimoji="0" lang="en-US" altLang="zh-CN" sz="3600" b="1" i="0" u="none" strike="noStrike" kern="2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endParaRPr kumimoji="0" lang="zh-CN" altLang="en-US" sz="3600" b="1" i="0" u="none" strike="noStrike" kern="2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898525" y="842963"/>
            <a:ext cx="5113338" cy="32877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如果你离开了爸爸妈妈，十分想念他们，却无法相见，你的心情会是怎样的？</a:t>
            </a:r>
            <a:endParaRPr kumimoji="0" lang="zh-CN" altLang="en-US" sz="3600" b="1" i="0" u="none" strike="noStrike" kern="2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993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987425"/>
            <a:ext cx="2447925" cy="3416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"/>
          <p:cNvSpPr/>
          <p:nvPr/>
        </p:nvSpPr>
        <p:spPr>
          <a:xfrm>
            <a:off x="4319588" y="366713"/>
            <a:ext cx="4140200" cy="441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赠汪伦</a:t>
            </a:r>
            <a:endParaRPr lang="zh-CN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［唐］李白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李白乘舟将欲行，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忽闻岸上踏歌声。</a:t>
            </a:r>
            <a:b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桃花潭水深千尺，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不及汪伦送我情。</a:t>
            </a:r>
            <a:endParaRPr lang="zh-CN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0" name="Picture 2" descr="https://timgsa.baidu.com/timg?image&amp;quality=80&amp;size=b9999_10000&amp;sec=1569674430184&amp;di=8be48b27620ca78e13dbc4ba050a616f&amp;imgtype=0&amp;src=http%3A%2F%2Fimage.xmcdn.com%2Fgroup48%2FM05%2F83%2F32%2FwKgKlVt1TlXCCONGAAEsJXJQXpM733.jpg%3Fop_type%3D4%26device_type%3Dios%26upload_type%3Dattachment%26name%3Dmobile_larg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21340253">
            <a:off x="518316" y="1174099"/>
            <a:ext cx="3718281" cy="2795304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2"/>
          <p:cNvSpPr/>
          <p:nvPr/>
        </p:nvSpPr>
        <p:spPr>
          <a:xfrm>
            <a:off x="2484438" y="2284413"/>
            <a:ext cx="38163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68313" y="830263"/>
            <a:ext cx="8207375" cy="3482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角色表演：</a:t>
            </a:r>
            <a:endParaRPr kumimoji="0" lang="en-US" altLang="zh-CN" sz="3600" b="1" i="0" u="none" strike="noStrike" kern="2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2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现在请你们把自己想象成李白，远离家乡，远离亲人，在一个寂静的夜晚，站在窗前望着圆月。带着你的心情、你的表情和动作来吟诵这首</a:t>
            </a:r>
            <a:r>
              <a:rPr kumimoji="0" lang="en-US" altLang="zh-CN" sz="3600" b="1" i="0" u="none" strike="noStrike" kern="2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静夜思</a:t>
            </a:r>
            <a:r>
              <a:rPr kumimoji="0" lang="en-US" altLang="zh-CN" sz="3600" b="1" i="0" u="none" strike="noStrike" kern="2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600" b="1" i="0" u="none" strike="noStrike" kern="2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吧。</a:t>
            </a:r>
            <a:endParaRPr kumimoji="0" lang="zh-CN" altLang="en-US" sz="3600" b="1" i="0" u="none" strike="noStrike" kern="2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11"/>
          <p:cNvPicPr>
            <a:picLocks noChangeAspect="1"/>
          </p:cNvPicPr>
          <p:nvPr/>
        </p:nvPicPr>
        <p:blipFill>
          <a:blip r:embed="rId1"/>
          <a:srcRect l="2940" t="3847" r="37769"/>
          <a:stretch>
            <a:fillRect/>
          </a:stretch>
        </p:blipFill>
        <p:spPr>
          <a:xfrm>
            <a:off x="1042988" y="1501775"/>
            <a:ext cx="1593850" cy="28336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2720975" y="1495425"/>
            <a:ext cx="1746250" cy="1042988"/>
            <a:chOff x="3297763" y="1531466"/>
            <a:chExt cx="1745803" cy="1042796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3297763" y="1647333"/>
              <a:ext cx="1745803" cy="926929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022" name="TextBox 6"/>
            <p:cNvSpPr txBox="1"/>
            <p:nvPr/>
          </p:nvSpPr>
          <p:spPr>
            <a:xfrm rot="-1707442">
              <a:off x="3565329" y="1531466"/>
              <a:ext cx="1008112" cy="5848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举头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20975" y="2538413"/>
            <a:ext cx="1800225" cy="950912"/>
            <a:chOff x="3297763" y="2574262"/>
            <a:chExt cx="1800200" cy="95177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297763" y="2574262"/>
              <a:ext cx="1800200" cy="711846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020" name="TextBox 16"/>
            <p:cNvSpPr txBox="1"/>
            <p:nvPr/>
          </p:nvSpPr>
          <p:spPr>
            <a:xfrm rot="1304083">
              <a:off x="3604514" y="2941074"/>
              <a:ext cx="1008112" cy="584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低头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608513" y="3014663"/>
            <a:ext cx="15478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思故乡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08513" y="1239838"/>
            <a:ext cx="15478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望明月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pic>
        <p:nvPicPr>
          <p:cNvPr id="24592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463" y="1011238"/>
            <a:ext cx="1606550" cy="979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3" name="Picture 17" descr="C:\Documents and Settings\Administrator\桌面\梳理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2160" y="2530777"/>
            <a:ext cx="2259013" cy="14747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017" name="文本框 3"/>
          <p:cNvSpPr txBox="1"/>
          <p:nvPr/>
        </p:nvSpPr>
        <p:spPr>
          <a:xfrm>
            <a:off x="1042988" y="2028825"/>
            <a:ext cx="738187" cy="15700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en-US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静夜思</a:t>
            </a:r>
            <a:endParaRPr lang="en-US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8" name="文本框 6"/>
          <p:cNvSpPr txBox="1"/>
          <p:nvPr/>
        </p:nvSpPr>
        <p:spPr>
          <a:xfrm>
            <a:off x="1074738" y="271463"/>
            <a:ext cx="1984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FFE8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rgbClr val="FFE8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6"/>
          <p:cNvSpPr/>
          <p:nvPr/>
        </p:nvSpPr>
        <p:spPr>
          <a:xfrm>
            <a:off x="395288" y="330200"/>
            <a:ext cx="6337300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李白是我国唐代著名的诗人，号“青莲居士”，被后人誉为“诗仙”。他一生写了很多古诗，有将近一千首，他的诗想象丰富，风格豪放，主观抒情色彩浓烈。其中，他的绝句清新明丽，以简洁明快的语言表达无尽的情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711428" y="969480"/>
            <a:ext cx="2042036" cy="32045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4456113" y="1082675"/>
            <a:ext cx="647700" cy="649288"/>
          </a:xfrm>
          <a:prstGeom prst="ellipse">
            <a:avLst/>
          </a:prstGeom>
          <a:solidFill>
            <a:srgbClr val="21B8BB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5" name="标题 1"/>
          <p:cNvSpPr txBox="1"/>
          <p:nvPr/>
        </p:nvSpPr>
        <p:spPr>
          <a:xfrm>
            <a:off x="4284663" y="1017588"/>
            <a:ext cx="297180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静夜思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6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971550" y="2860675"/>
            <a:ext cx="7200900" cy="1281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齐读诗题，这三个字你们认识吗？能给它们找找伙伴吗？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4284663" y="2066925"/>
            <a:ext cx="3690938" cy="6477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安静、夜晚、思念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1550" y="4162425"/>
            <a:ext cx="7200900" cy="641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能连起来说说题目的意思吗？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3320" name="图片 1"/>
          <p:cNvPicPr>
            <a:picLocks noChangeAspect="1"/>
          </p:cNvPicPr>
          <p:nvPr/>
        </p:nvPicPr>
        <p:blipFill>
          <a:blip r:embed="rId2"/>
          <a:srcRect l="34157"/>
          <a:stretch>
            <a:fillRect/>
          </a:stretch>
        </p:blipFill>
        <p:spPr>
          <a:xfrm>
            <a:off x="5364163" y="111125"/>
            <a:ext cx="2360612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1187450" y="268288"/>
            <a:ext cx="4032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E88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初读感知，认识生字</a:t>
            </a:r>
            <a:endParaRPr lang="zh-CN" altLang="en-US" sz="3200" b="1" dirty="0">
              <a:solidFill>
                <a:srgbClr val="FFE88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1006475"/>
            <a:ext cx="5976938" cy="3335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364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800" y="4356100"/>
            <a:ext cx="2401888" cy="612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6"/>
          <p:cNvSpPr txBox="1"/>
          <p:nvPr/>
        </p:nvSpPr>
        <p:spPr>
          <a:xfrm>
            <a:off x="539750" y="160338"/>
            <a:ext cx="720090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自由读古诗，把生字圈出来，比一比，看哪些同学能准确认读这些生字。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6387" name="组合 4"/>
          <p:cNvGrpSpPr/>
          <p:nvPr/>
        </p:nvGrpSpPr>
        <p:grpSpPr>
          <a:xfrm>
            <a:off x="973138" y="1901825"/>
            <a:ext cx="1263650" cy="1371600"/>
            <a:chOff x="1409624" y="1735399"/>
            <a:chExt cx="1043720" cy="936456"/>
          </a:xfrm>
        </p:grpSpPr>
        <p:grpSp>
          <p:nvGrpSpPr>
            <p:cNvPr id="16445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6447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4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4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46" name="TextBox 1"/>
            <p:cNvSpPr txBox="1"/>
            <p:nvPr/>
          </p:nvSpPr>
          <p:spPr>
            <a:xfrm>
              <a:off x="1413780" y="173539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夜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88" name="组合 4"/>
          <p:cNvGrpSpPr/>
          <p:nvPr/>
        </p:nvGrpSpPr>
        <p:grpSpPr>
          <a:xfrm>
            <a:off x="2484438" y="1955800"/>
            <a:ext cx="1292225" cy="1323975"/>
            <a:chOff x="1409624" y="1774119"/>
            <a:chExt cx="1067134" cy="904067"/>
          </a:xfrm>
        </p:grpSpPr>
        <p:grpSp>
          <p:nvGrpSpPr>
            <p:cNvPr id="16440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6442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43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4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41" name="TextBox 1"/>
            <p:cNvSpPr txBox="1"/>
            <p:nvPr/>
          </p:nvSpPr>
          <p:spPr>
            <a:xfrm>
              <a:off x="1437194" y="17741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思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89" name="组合 4"/>
          <p:cNvGrpSpPr/>
          <p:nvPr/>
        </p:nvGrpSpPr>
        <p:grpSpPr>
          <a:xfrm>
            <a:off x="3984625" y="1944688"/>
            <a:ext cx="1270000" cy="1328737"/>
            <a:chOff x="1409624" y="1764439"/>
            <a:chExt cx="1049551" cy="907416"/>
          </a:xfrm>
        </p:grpSpPr>
        <p:grpSp>
          <p:nvGrpSpPr>
            <p:cNvPr id="16435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6437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3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3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36" name="TextBox 1"/>
            <p:cNvSpPr txBox="1"/>
            <p:nvPr/>
          </p:nvSpPr>
          <p:spPr>
            <a:xfrm>
              <a:off x="1419611" y="176443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床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0" name="组合 4"/>
          <p:cNvGrpSpPr/>
          <p:nvPr/>
        </p:nvGrpSpPr>
        <p:grpSpPr>
          <a:xfrm>
            <a:off x="5502275" y="1949450"/>
            <a:ext cx="1284288" cy="1323975"/>
            <a:chOff x="1409624" y="1769279"/>
            <a:chExt cx="1061272" cy="903701"/>
          </a:xfrm>
        </p:grpSpPr>
        <p:grpSp>
          <p:nvGrpSpPr>
            <p:cNvPr id="16430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6432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33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3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31" name="TextBox 1"/>
            <p:cNvSpPr txBox="1"/>
            <p:nvPr/>
          </p:nvSpPr>
          <p:spPr>
            <a:xfrm>
              <a:off x="1431332" y="1769279"/>
              <a:ext cx="1039564" cy="9037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光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1" name="组合 4"/>
          <p:cNvGrpSpPr/>
          <p:nvPr/>
        </p:nvGrpSpPr>
        <p:grpSpPr>
          <a:xfrm>
            <a:off x="1676400" y="3552825"/>
            <a:ext cx="1263650" cy="1363663"/>
            <a:chOff x="1409624" y="1740239"/>
            <a:chExt cx="1043720" cy="931616"/>
          </a:xfrm>
        </p:grpSpPr>
        <p:grpSp>
          <p:nvGrpSpPr>
            <p:cNvPr id="16425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6427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2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2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26" name="TextBox 1"/>
            <p:cNvSpPr txBox="1"/>
            <p:nvPr/>
          </p:nvSpPr>
          <p:spPr>
            <a:xfrm>
              <a:off x="1413780" y="174023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举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2" name="组合 4"/>
          <p:cNvGrpSpPr/>
          <p:nvPr/>
        </p:nvGrpSpPr>
        <p:grpSpPr>
          <a:xfrm>
            <a:off x="3159125" y="3584575"/>
            <a:ext cx="1290638" cy="1335088"/>
            <a:chOff x="1409624" y="1759599"/>
            <a:chExt cx="1067133" cy="912256"/>
          </a:xfrm>
        </p:grpSpPr>
        <p:grpSp>
          <p:nvGrpSpPr>
            <p:cNvPr id="16420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6422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23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2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21" name="TextBox 1"/>
            <p:cNvSpPr txBox="1"/>
            <p:nvPr/>
          </p:nvSpPr>
          <p:spPr>
            <a:xfrm>
              <a:off x="1437193" y="175959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望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3" name="组合 4"/>
          <p:cNvGrpSpPr/>
          <p:nvPr/>
        </p:nvGrpSpPr>
        <p:grpSpPr>
          <a:xfrm>
            <a:off x="4700588" y="3578225"/>
            <a:ext cx="1290637" cy="1349375"/>
            <a:chOff x="1409624" y="1749919"/>
            <a:chExt cx="1067133" cy="921936"/>
          </a:xfrm>
        </p:grpSpPr>
        <p:grpSp>
          <p:nvGrpSpPr>
            <p:cNvPr id="16415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6417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1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1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16" name="TextBox 1"/>
            <p:cNvSpPr txBox="1"/>
            <p:nvPr/>
          </p:nvSpPr>
          <p:spPr>
            <a:xfrm>
              <a:off x="1437193" y="17499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低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4" name="组合 4"/>
          <p:cNvGrpSpPr/>
          <p:nvPr/>
        </p:nvGrpSpPr>
        <p:grpSpPr>
          <a:xfrm>
            <a:off x="7019925" y="1944688"/>
            <a:ext cx="1284288" cy="1323975"/>
            <a:chOff x="1409624" y="1769279"/>
            <a:chExt cx="1061272" cy="904067"/>
          </a:xfrm>
        </p:grpSpPr>
        <p:grpSp>
          <p:nvGrpSpPr>
            <p:cNvPr id="16410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6412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13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1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11" name="TextBox 1"/>
            <p:cNvSpPr txBox="1"/>
            <p:nvPr/>
          </p:nvSpPr>
          <p:spPr>
            <a:xfrm>
              <a:off x="1431332" y="176927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疑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5" name="组合 4"/>
          <p:cNvGrpSpPr/>
          <p:nvPr/>
        </p:nvGrpSpPr>
        <p:grpSpPr>
          <a:xfrm>
            <a:off x="6272213" y="3578225"/>
            <a:ext cx="1290637" cy="1349375"/>
            <a:chOff x="1409624" y="1749919"/>
            <a:chExt cx="1067133" cy="921936"/>
          </a:xfrm>
        </p:grpSpPr>
        <p:grpSp>
          <p:nvGrpSpPr>
            <p:cNvPr id="16405" name="组合 7"/>
            <p:cNvGrpSpPr/>
            <p:nvPr/>
          </p:nvGrpSpPr>
          <p:grpSpPr>
            <a:xfrm>
              <a:off x="1409624" y="1820282"/>
              <a:ext cx="1013486" cy="851573"/>
              <a:chOff x="2307" y="2032"/>
              <a:chExt cx="1507" cy="1265"/>
            </a:xfrm>
          </p:grpSpPr>
          <p:sp>
            <p:nvSpPr>
              <p:cNvPr id="16407" name="矩形 1"/>
              <p:cNvSpPr/>
              <p:nvPr/>
            </p:nvSpPr>
            <p:spPr>
              <a:xfrm>
                <a:off x="2307" y="2032"/>
                <a:ext cx="1507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08" name="直接连接符 4"/>
              <p:cNvCxnSpPr/>
              <p:nvPr/>
            </p:nvCxnSpPr>
            <p:spPr>
              <a:xfrm>
                <a:off x="2307" y="2645"/>
                <a:ext cx="1507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0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06" name="TextBox 1"/>
            <p:cNvSpPr txBox="1"/>
            <p:nvPr/>
          </p:nvSpPr>
          <p:spPr>
            <a:xfrm>
              <a:off x="1437193" y="1749919"/>
              <a:ext cx="1039564" cy="9040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8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故</a:t>
              </a:r>
              <a:endPara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1285875" y="1414463"/>
            <a:ext cx="598488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yè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781300" y="1428750"/>
            <a:ext cx="5984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sī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887788" y="1416050"/>
            <a:ext cx="14255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chuánɡ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02275" y="1427163"/>
            <a:ext cx="12192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ɡuānɡ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332663" y="1395413"/>
            <a:ext cx="5984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965325" y="3159125"/>
            <a:ext cx="59848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235325" y="3130550"/>
            <a:ext cx="101123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wànɡ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018088" y="3182938"/>
            <a:ext cx="59848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dī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575425" y="3170238"/>
            <a:ext cx="5984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6"/>
          <p:cNvSpPr txBox="1"/>
          <p:nvPr/>
        </p:nvSpPr>
        <p:spPr>
          <a:xfrm>
            <a:off x="827088" y="1058863"/>
            <a:ext cx="777557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说一说哪几个字是整体认读音节，哪几个字是三拼音节。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827088" y="2506663"/>
            <a:ext cx="77755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理解“故乡”一词，说一说诗人的故乡是哪儿，我们的故乡是哪儿。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6"/>
          <p:cNvSpPr txBox="1"/>
          <p:nvPr/>
        </p:nvSpPr>
        <p:spPr>
          <a:xfrm>
            <a:off x="900113" y="771525"/>
            <a:ext cx="7775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你们给这些生字宝宝找个朋友吧！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8435" name="TextBox 7"/>
          <p:cNvSpPr txBox="1"/>
          <p:nvPr/>
        </p:nvSpPr>
        <p:spPr>
          <a:xfrm>
            <a:off x="1366838" y="1708150"/>
            <a:ext cx="6842125" cy="2379663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夜       思       床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光       疑       举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望       低       故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1366838" y="1708150"/>
            <a:ext cx="6842125" cy="2379663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色   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考   车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床</a:t>
            </a:r>
            <a:endParaRPr lang="en-US" altLang="zh-CN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怀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失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头   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乡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1745</Words>
  <Application>WPS 演示</Application>
  <PresentationFormat>全屏显示(16:9)</PresentationFormat>
  <Paragraphs>379</Paragraphs>
  <Slides>32</Slides>
  <Notes>4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2023-10-27T05:31:00Z</dcterms:created>
  <dcterms:modified xsi:type="dcterms:W3CDTF">2023-11-13T15:38:50Z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E4E2CE9F963C49F798F604A369F76149_13</vt:lpwstr>
  </property>
  <property fmtid="{D5CDD505-2E9C-101B-9397-08002B2CF9AE}" pid="4" name="KSOProductBuildVer">
    <vt:lpwstr>2052-12.1.0.15374</vt:lpwstr>
  </property>
</Properties>
</file>