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2" r:id="rId3"/>
  </p:sldMasterIdLst>
  <p:notesMasterIdLst>
    <p:notesMasterId r:id="rId45"/>
  </p:notesMasterIdLst>
  <p:handoutMasterIdLst>
    <p:handoutMasterId r:id="rId46"/>
  </p:handoutMasterIdLst>
  <p:sldIdLst>
    <p:sldId id="314" r:id="rId4"/>
    <p:sldId id="351" r:id="rId5"/>
    <p:sldId id="352" r:id="rId6"/>
    <p:sldId id="353" r:id="rId7"/>
    <p:sldId id="307" r:id="rId8"/>
    <p:sldId id="318" r:id="rId9"/>
    <p:sldId id="354" r:id="rId10"/>
    <p:sldId id="355" r:id="rId11"/>
    <p:sldId id="317" r:id="rId12"/>
    <p:sldId id="356" r:id="rId13"/>
    <p:sldId id="357" r:id="rId14"/>
    <p:sldId id="358" r:id="rId15"/>
    <p:sldId id="359" r:id="rId16"/>
    <p:sldId id="360" r:id="rId17"/>
    <p:sldId id="361" r:id="rId18"/>
    <p:sldId id="389" r:id="rId19"/>
    <p:sldId id="362" r:id="rId20"/>
    <p:sldId id="363" r:id="rId21"/>
    <p:sldId id="364" r:id="rId22"/>
    <p:sldId id="390" r:id="rId23"/>
    <p:sldId id="365" r:id="rId24"/>
    <p:sldId id="366" r:id="rId25"/>
    <p:sldId id="367" r:id="rId26"/>
    <p:sldId id="368" r:id="rId27"/>
    <p:sldId id="375" r:id="rId28"/>
    <p:sldId id="369" r:id="rId29"/>
    <p:sldId id="376" r:id="rId30"/>
    <p:sldId id="370" r:id="rId31"/>
    <p:sldId id="371" r:id="rId32"/>
    <p:sldId id="377" r:id="rId33"/>
    <p:sldId id="378" r:id="rId34"/>
    <p:sldId id="379" r:id="rId35"/>
    <p:sldId id="380" r:id="rId36"/>
    <p:sldId id="381" r:id="rId37"/>
    <p:sldId id="382" r:id="rId38"/>
    <p:sldId id="383" r:id="rId39"/>
    <p:sldId id="384" r:id="rId40"/>
    <p:sldId id="385" r:id="rId41"/>
    <p:sldId id="388" r:id="rId42"/>
    <p:sldId id="372" r:id="rId43"/>
    <p:sldId id="414" r:id="rId44"/>
  </p:sldIdLst>
  <p:sldSz cx="9144000" cy="5143500"/>
  <p:notesSz cx="6858000" cy="9144000"/>
  <p:embeddedFontLst>
    <p:embeddedFont>
      <p:font typeface="黑体" panose="02010609060101010101" pitchFamily="49" charset="-122"/>
      <p:regular r:id="rId50"/>
    </p:embeddedFont>
    <p:embeddedFont>
      <p:font typeface="楷体" panose="02010609060101010101" pitchFamily="49" charset="-122"/>
      <p:regular r:id="rId51"/>
    </p:embeddedFont>
    <p:embeddedFont>
      <p:font typeface="微软雅黑" panose="020B0503020204020204" charset="-122"/>
      <p:regular r:id="rId52"/>
    </p:embeddedFont>
    <p:embeddedFont>
      <p:font typeface="Calibri" panose="020F0502020204030204" charset="0"/>
      <p:regular r:id="rId53"/>
      <p:bold r:id="rId54"/>
      <p:italic r:id="rId55"/>
      <p:boldItalic r:id="rId56"/>
    </p:embeddedFont>
  </p:embeddedFontLst>
  <p:custDataLst>
    <p:tags r:id="rId57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6" userDrawn="1">
          <p15:clr>
            <a:srgbClr val="A4A3A4"/>
          </p15:clr>
        </p15:guide>
        <p15:guide id="2" pos="385" userDrawn="1">
          <p15:clr>
            <a:srgbClr val="A4A3A4"/>
          </p15:clr>
        </p15:guide>
        <p15:guide id="3" pos="53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AA952"/>
    <a:srgbClr val="0070C0"/>
    <a:srgbClr val="56A9DD"/>
    <a:srgbClr val="007CB1"/>
    <a:srgbClr val="0B4B78"/>
    <a:srgbClr val="76BAE4"/>
    <a:srgbClr val="0C8C7D"/>
    <a:srgbClr val="F26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1912"/>
    <p:restoredTop sz="94660"/>
  </p:normalViewPr>
  <p:slideViewPr>
    <p:cSldViewPr snapToGrid="0" showGuides="1">
      <p:cViewPr varScale="1">
        <p:scale>
          <a:sx n="146" d="100"/>
          <a:sy n="146" d="100"/>
        </p:scale>
        <p:origin x="726" y="114"/>
      </p:cViewPr>
      <p:guideLst>
        <p:guide orient="horz" pos="486"/>
        <p:guide pos="385"/>
        <p:guide pos="5375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7" Type="http://schemas.openxmlformats.org/officeDocument/2006/relationships/tags" Target="tags/tag1.xml"/><Relationship Id="rId56" Type="http://schemas.openxmlformats.org/officeDocument/2006/relationships/font" Target="fonts/font7.fntdata"/><Relationship Id="rId55" Type="http://schemas.openxmlformats.org/officeDocument/2006/relationships/font" Target="fonts/font6.fntdata"/><Relationship Id="rId54" Type="http://schemas.openxmlformats.org/officeDocument/2006/relationships/font" Target="fonts/font5.fntdata"/><Relationship Id="rId53" Type="http://schemas.openxmlformats.org/officeDocument/2006/relationships/font" Target="fonts/font4.fntdata"/><Relationship Id="rId52" Type="http://schemas.openxmlformats.org/officeDocument/2006/relationships/font" Target="fonts/font3.fntdata"/><Relationship Id="rId51" Type="http://schemas.openxmlformats.org/officeDocument/2006/relationships/font" Target="fonts/font2.fntdata"/><Relationship Id="rId50" Type="http://schemas.openxmlformats.org/officeDocument/2006/relationships/font" Target="fonts/font1.fntdata"/><Relationship Id="rId5" Type="http://schemas.openxmlformats.org/officeDocument/2006/relationships/slide" Target="slides/slide2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handoutMaster" Target="handoutMasters/handoutMaster1.xml"/><Relationship Id="rId45" Type="http://schemas.openxmlformats.org/officeDocument/2006/relationships/notesMaster" Target="notesMasters/notesMaster1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8F513E8-031A-483E-A7F4-E2CC759C921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095BC3B-39CD-44A9-BADB-7D681F06396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0BE256B-4F56-45B6-9090-B07F243C818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A8F43E2-61E0-49D5-9782-5CE641B5FF44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0.jpeg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2.xml"/><Relationship Id="rId3" Type="http://schemas.openxmlformats.org/officeDocument/2006/relationships/image" Target="../media/image13.png"/><Relationship Id="rId2" Type="http://schemas.openxmlformats.org/officeDocument/2006/relationships/slide" Target="slide19.xml"/><Relationship Id="rId1" Type="http://schemas.openxmlformats.org/officeDocument/2006/relationships/image" Target="../media/image12.tif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9.jpeg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5.png"/><Relationship Id="rId1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5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5.png"/><Relationship Id="rId2" Type="http://schemas.openxmlformats.org/officeDocument/2006/relationships/image" Target="../media/image15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5.png"/><Relationship Id="rId1" Type="http://schemas.openxmlformats.org/officeDocument/2006/relationships/image" Target="../media/image3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4.png"/><Relationship Id="rId3" Type="http://schemas.openxmlformats.org/officeDocument/2006/relationships/image" Target="../media/image39.png"/><Relationship Id="rId2" Type="http://schemas.microsoft.com/office/2007/relationships/media" Target="file:///\\pc-2\&#19978;&#35838;&#35838;&#20214;&#27719;&#24635;\&#24050;&#26657;&#23545;\&#20108;&#35821;&#19979;&#12304;&#25945;&#26696;&#29256;&#12305;\&#31532;&#20845;&#21333;&#20803;\17%20&#35201;&#26159;&#20320;&#22312;&#37326;&#22806;&#36855;&#20102;&#36335;&#12304;&#25945;&#26696;&#21305;&#37197;&#29256;&#12305;&#25512;&#33616;&#10084;\&#23548;.wmv" TargetMode="External"/><Relationship Id="rId1" Type="http://schemas.openxmlformats.org/officeDocument/2006/relationships/video" Target="file:///\\pc-2\&#19978;&#35838;&#35838;&#20214;&#27719;&#24635;\&#24050;&#26657;&#23545;\&#20108;&#35821;&#19979;&#12304;&#25945;&#26696;&#29256;&#12305;\&#31532;&#20845;&#21333;&#20803;\17%20&#35201;&#26159;&#20320;&#22312;&#37326;&#22806;&#36855;&#20102;&#36335;&#12304;&#25945;&#26696;&#21305;&#37197;&#29256;&#12305;&#25512;&#33616;&#10084;\&#23548;.wmv" TargetMode="Externa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0.png"/><Relationship Id="rId2" Type="http://schemas.microsoft.com/office/2007/relationships/media" Target="file:///\\pc-2\&#19978;&#35838;&#35838;&#20214;&#27719;&#24635;\&#24050;&#26657;&#23545;\&#20108;&#35821;&#19979;&#12304;&#25945;&#26696;&#29256;&#12305;\&#31532;&#20845;&#21333;&#20803;\17%20&#35201;&#26159;&#20320;&#22312;&#37326;&#22806;&#36855;&#20102;&#36335;&#12304;&#25945;&#26696;&#21305;&#37197;&#29256;&#12305;&#25512;&#33616;&#10084;\&#30896;.wmv" TargetMode="External"/><Relationship Id="rId1" Type="http://schemas.openxmlformats.org/officeDocument/2006/relationships/video" Target="file:///\\pc-2\&#19978;&#35838;&#35838;&#20214;&#27719;&#24635;\&#24050;&#26657;&#23545;\&#20108;&#35821;&#19979;&#12304;&#25945;&#26696;&#29256;&#12305;\&#31532;&#20845;&#21333;&#20803;\17%20&#35201;&#26159;&#20320;&#22312;&#37326;&#22806;&#36855;&#20102;&#36335;&#12304;&#25945;&#26696;&#21305;&#37197;&#29256;&#12305;&#25512;&#33616;&#10084;\&#30896;.wmv" TargetMode="Externa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1.png"/><Relationship Id="rId2" Type="http://schemas.microsoft.com/office/2007/relationships/media" Target="file:///\\pc-2\&#19978;&#35838;&#35838;&#20214;&#27719;&#24635;\&#24050;&#26657;&#23545;\&#20108;&#35821;&#19979;&#12304;&#25945;&#26696;&#29256;&#12305;\&#31532;&#20845;&#21333;&#20803;\17%20&#35201;&#26159;&#20320;&#22312;&#37326;&#22806;&#36855;&#20102;&#36335;&#12304;&#25945;&#26696;&#21305;&#37197;&#29256;&#12305;&#25512;&#33616;&#10084;\&#29305;.wmv" TargetMode="External"/><Relationship Id="rId1" Type="http://schemas.openxmlformats.org/officeDocument/2006/relationships/video" Target="file:///\\pc-2\&#19978;&#35838;&#35838;&#20214;&#27719;&#24635;\&#24050;&#26657;&#23545;\&#20108;&#35821;&#19979;&#12304;&#25945;&#26696;&#29256;&#12305;\&#31532;&#20845;&#21333;&#20803;\17%20&#35201;&#26159;&#20320;&#22312;&#37326;&#22806;&#36855;&#20102;&#36335;&#12304;&#25945;&#26696;&#21305;&#37197;&#29256;&#12305;&#25512;&#33616;&#10084;\&#29305;.wmv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2.jpeg"/><Relationship Id="rId1" Type="http://schemas.openxmlformats.org/officeDocument/2006/relationships/image" Target="../media/image14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15.png"/><Relationship Id="rId1" Type="http://schemas.openxmlformats.org/officeDocument/2006/relationships/image" Target="../media/image43.jpe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15.png"/><Relationship Id="rId1" Type="http://schemas.openxmlformats.org/officeDocument/2006/relationships/image" Target="../media/image44.jpe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15.png"/><Relationship Id="rId1" Type="http://schemas.openxmlformats.org/officeDocument/2006/relationships/image" Target="../media/image45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6.png"/><Relationship Id="rId1" Type="http://schemas.openxmlformats.org/officeDocument/2006/relationships/image" Target="../media/image14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15.png"/><Relationship Id="rId1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microsoft.com/office/2007/relationships/media" Target="file:///\\pc-2\&#19978;&#35838;&#35838;&#20214;&#27719;&#24635;\&#24050;&#26657;&#23545;\&#20108;&#35821;&#19979;&#12304;&#25945;&#26696;&#29256;&#12305;\&#31532;&#20845;&#21333;&#20803;\17%20&#35201;&#26159;&#20320;&#22312;&#37326;&#22806;&#36855;&#20102;&#36335;&#12304;&#25945;&#26696;&#21305;&#37197;&#29256;&#12305;&#25512;&#33616;&#10084;\&#38024;.wmv" TargetMode="External"/><Relationship Id="rId1" Type="http://schemas.openxmlformats.org/officeDocument/2006/relationships/video" Target="file:///\\pc-2\&#19978;&#35838;&#35838;&#20214;&#27719;&#24635;\&#24050;&#26657;&#23545;\&#20108;&#35821;&#19979;&#12304;&#25945;&#26696;&#29256;&#12305;\&#31532;&#20845;&#21333;&#20803;\17%20&#35201;&#26159;&#20320;&#22312;&#37326;&#22806;&#36855;&#20102;&#36335;&#12304;&#25945;&#26696;&#21305;&#37197;&#29256;&#12305;&#25512;&#33616;&#10084;\&#38024;.wm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0" y="0"/>
            <a:ext cx="9144000" cy="5143500"/>
            <a:chOff x="179512" y="2548492"/>
            <a:chExt cx="9144000" cy="514350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1" cstate="print"/>
            <a:srcRect l="1878" t="9012" r="2996" b="13303"/>
            <a:stretch>
              <a:fillRect/>
            </a:stretch>
          </p:blipFill>
          <p:spPr>
            <a:xfrm>
              <a:off x="179512" y="2548492"/>
              <a:ext cx="9144000" cy="51435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5128" name="标题 1"/>
            <p:cNvSpPr txBox="1"/>
            <p:nvPr/>
          </p:nvSpPr>
          <p:spPr>
            <a:xfrm>
              <a:off x="467544" y="3867894"/>
              <a:ext cx="1871292" cy="777875"/>
            </a:xfrm>
            <a:prstGeom prst="rect">
              <a:avLst/>
            </a:prstGeom>
            <a:noFill/>
            <a:ln w="12700">
              <a:noFill/>
            </a:ln>
          </p:spPr>
          <p:txBody>
            <a:bodyPr/>
            <a:p>
              <a:pPr algn="ctr" eaLnBrk="1" hangingPunct="1"/>
              <a:r>
                <a: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小毛虫</a:t>
              </a:r>
              <a:endPara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5123" name="图片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5163" y="1257300"/>
            <a:ext cx="2789237" cy="2090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图片 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0675" y="1257300"/>
            <a:ext cx="2789238" cy="2090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5" name="文本框 1">
            <a:hlinkClick r:id="rId4" action="ppaction://hlinksldjump"/>
          </p:cNvPr>
          <p:cNvSpPr txBox="1"/>
          <p:nvPr/>
        </p:nvSpPr>
        <p:spPr>
          <a:xfrm>
            <a:off x="2197100" y="2249488"/>
            <a:ext cx="1858963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6" name="文本框 2">
            <a:hlinkClick r:id="rId2" action="ppaction://hlinksldjump"/>
          </p:cNvPr>
          <p:cNvSpPr txBox="1"/>
          <p:nvPr/>
        </p:nvSpPr>
        <p:spPr>
          <a:xfrm>
            <a:off x="5091113" y="2249488"/>
            <a:ext cx="1855787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7"/>
          <p:cNvSpPr txBox="1"/>
          <p:nvPr/>
        </p:nvSpPr>
        <p:spPr>
          <a:xfrm>
            <a:off x="611188" y="3030538"/>
            <a:ext cx="7921625" cy="60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什么是“天然的指南针”？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1188" y="3624263"/>
            <a:ext cx="7921625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CB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天然：指的是自然形成的，不是人工制造的。</a:t>
            </a:r>
            <a:endParaRPr lang="zh-CN" altLang="en-US" sz="3200" b="1" dirty="0">
              <a:solidFill>
                <a:srgbClr val="007CB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340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0169188">
            <a:off x="7843838" y="4130675"/>
            <a:ext cx="879475" cy="717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" name="组合 10"/>
          <p:cNvGrpSpPr/>
          <p:nvPr/>
        </p:nvGrpSpPr>
        <p:grpSpPr>
          <a:xfrm>
            <a:off x="611188" y="771525"/>
            <a:ext cx="2489200" cy="2233613"/>
            <a:chOff x="611188" y="771525"/>
            <a:chExt cx="2489368" cy="2232908"/>
          </a:xfrm>
        </p:grpSpPr>
        <p:pic>
          <p:nvPicPr>
            <p:cNvPr id="14348" name="图片 4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611188" y="1331889"/>
              <a:ext cx="2489368" cy="16725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49" name="文本框 9"/>
            <p:cNvSpPr txBox="1"/>
            <p:nvPr/>
          </p:nvSpPr>
          <p:spPr>
            <a:xfrm>
              <a:off x="943744" y="771525"/>
              <a:ext cx="1826141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200" b="1" dirty="0">
                  <a:latin typeface="Arial" panose="020B0604020202020204" pitchFamily="34" charset="0"/>
                </a:rPr>
                <a:t>天然溶洞</a:t>
              </a:r>
              <a:endParaRPr lang="zh-CN" altLang="en-US" sz="3200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290888" y="771525"/>
            <a:ext cx="2489200" cy="2233613"/>
            <a:chOff x="3290248" y="771525"/>
            <a:chExt cx="2489368" cy="2232908"/>
          </a:xfrm>
        </p:grpSpPr>
        <p:pic>
          <p:nvPicPr>
            <p:cNvPr id="14346" name="图片 8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3290248" y="1331889"/>
              <a:ext cx="2489368" cy="16725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47" name="文本框 12"/>
            <p:cNvSpPr txBox="1"/>
            <p:nvPr/>
          </p:nvSpPr>
          <p:spPr>
            <a:xfrm>
              <a:off x="3618655" y="771525"/>
              <a:ext cx="1832553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200" b="1" dirty="0">
                  <a:latin typeface="Arial" panose="020B0604020202020204" pitchFamily="34" charset="0"/>
                </a:rPr>
                <a:t>天然矿石</a:t>
              </a:r>
              <a:endParaRPr lang="zh-CN" altLang="en-US" sz="3200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967413" y="771525"/>
            <a:ext cx="2489200" cy="2233613"/>
            <a:chOff x="5967423" y="771525"/>
            <a:chExt cx="2489368" cy="2232907"/>
          </a:xfrm>
        </p:grpSpPr>
        <p:pic>
          <p:nvPicPr>
            <p:cNvPr id="14344" name="图片 6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5967423" y="1331888"/>
              <a:ext cx="2489368" cy="16725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45" name="文本框 13"/>
            <p:cNvSpPr txBox="1"/>
            <p:nvPr/>
          </p:nvSpPr>
          <p:spPr>
            <a:xfrm>
              <a:off x="6299979" y="771525"/>
              <a:ext cx="1832553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200" b="1" dirty="0">
                  <a:latin typeface="Arial" panose="020B0604020202020204" pitchFamily="34" charset="0"/>
                </a:rPr>
                <a:t>天然湖泊</a:t>
              </a:r>
              <a:endParaRPr lang="zh-CN" altLang="en-US" sz="3200" b="1" dirty="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1423988" y="2117725"/>
            <a:ext cx="6297612" cy="60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课文讲了哪几种天然的指南针？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15363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0169188">
            <a:off x="7843838" y="4130675"/>
            <a:ext cx="879475" cy="717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2"/>
          <p:cNvPicPr>
            <a:picLocks noChangeAspect="1"/>
          </p:cNvPicPr>
          <p:nvPr/>
        </p:nvPicPr>
        <p:blipFill>
          <a:blip r:embed="rId1"/>
          <a:srcRect t="13676" b="191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文本框 3"/>
          <p:cNvSpPr txBox="1"/>
          <p:nvPr/>
        </p:nvSpPr>
        <p:spPr>
          <a:xfrm>
            <a:off x="1217613" y="841375"/>
            <a:ext cx="1576387" cy="955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5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太阳</a:t>
            </a:r>
            <a:endParaRPr lang="zh-CN" altLang="en-US" sz="54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2"/>
          <p:cNvPicPr>
            <a:picLocks noChangeAspect="1"/>
          </p:cNvPicPr>
          <p:nvPr/>
        </p:nvPicPr>
        <p:blipFill>
          <a:blip r:embed="rId1"/>
          <a:srcRect b="1559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文本框 3"/>
          <p:cNvSpPr txBox="1"/>
          <p:nvPr/>
        </p:nvSpPr>
        <p:spPr>
          <a:xfrm>
            <a:off x="5870575" y="1614488"/>
            <a:ext cx="2271713" cy="957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5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北极星</a:t>
            </a:r>
            <a:endParaRPr lang="zh-CN" altLang="en-US" sz="54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文本框 3"/>
          <p:cNvSpPr txBox="1"/>
          <p:nvPr/>
        </p:nvSpPr>
        <p:spPr>
          <a:xfrm>
            <a:off x="2633663" y="3849688"/>
            <a:ext cx="1576387" cy="957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5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大树</a:t>
            </a:r>
            <a:endParaRPr lang="zh-CN" altLang="en-US" sz="5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文本框 3"/>
          <p:cNvSpPr txBox="1"/>
          <p:nvPr/>
        </p:nvSpPr>
        <p:spPr>
          <a:xfrm>
            <a:off x="3784600" y="1909763"/>
            <a:ext cx="1574800" cy="957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积雪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611188" y="685800"/>
            <a:ext cx="7921625" cy="4151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用自己喜欢的方式朗读课文，边读边体会，想想你从文中读懂了什么，又有哪些不明白的地方。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小组内交流自己读懂的内容，提出不懂的问题并相互讨论。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想一想，怎样利用太阳、北极星、大树和雪辨别方向？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20483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0169188">
            <a:off x="7843838" y="4130675"/>
            <a:ext cx="879475" cy="717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43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charRg st="43" end="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charRg st="43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charRg st="43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70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charRg st="70" end="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charRg st="70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charRg st="70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 1"/>
          <p:cNvSpPr/>
          <p:nvPr/>
        </p:nvSpPr>
        <p:spPr>
          <a:xfrm>
            <a:off x="539750" y="166688"/>
            <a:ext cx="6297613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小组合作，试填表格。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矩形: 圆角 2"/>
          <p:cNvSpPr/>
          <p:nvPr/>
        </p:nvSpPr>
        <p:spPr>
          <a:xfrm>
            <a:off x="439738" y="898525"/>
            <a:ext cx="8207375" cy="3978275"/>
          </a:xfrm>
          <a:prstGeom prst="roundRect">
            <a:avLst>
              <a:gd name="adj" fmla="val 4210"/>
            </a:avLst>
          </a:prstGeom>
          <a:gradFill flip="none" rotWithShape="1">
            <a:gsLst>
              <a:gs pos="0">
                <a:srgbClr val="5CCAAF">
                  <a:alpha val="90000"/>
                </a:srgbClr>
              </a:gs>
              <a:gs pos="99000">
                <a:schemeClr val="accent3">
                  <a:alpha val="90000"/>
                </a:scheme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lvl="0" indent="71628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800" b="1" i="0" u="none" strike="noStrike" kern="1200" cap="none" spc="0" normalizeH="0" baseline="0" noProof="0" dirty="0">
              <a:ln w="0">
                <a:noFill/>
              </a:ln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39738" y="898525"/>
          <a:ext cx="8207375" cy="39782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35202"/>
                <a:gridCol w="1635202"/>
                <a:gridCol w="4936971"/>
              </a:tblGrid>
              <a:tr h="527324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要是你在野外迷了路</a:t>
                      </a:r>
                      <a:endParaRPr lang="zh-CN" altLang="en-US" sz="28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 anchor="ctr" anchorCtr="1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cPr marL="0" marR="0" marT="0" marB="0" anchor="ctr" anchorCtr="1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cPr marL="68580" marR="68580" marT="0" marB="0" anchor="ctr" anchorCtr="1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698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什么时候</a:t>
                      </a:r>
                      <a:endParaRPr lang="zh-CN" altLang="en-US" sz="28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 anchor="ctr" anchorCtr="1"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1" algn="ctr" defTabSz="914400" rtl="0" eaLnBrk="1" latinLnBrk="0" hangingPunct="1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观察什么</a:t>
                      </a:r>
                      <a:endParaRPr lang="zh-CN" altLang="en-US" sz="28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 anchorCtr="1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1" algn="ctr" defTabSz="914400" rtl="0" eaLnBrk="1" latinLnBrk="0" hangingPunct="1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怎样辨别</a:t>
                      </a:r>
                      <a:endParaRPr lang="zh-CN" altLang="en-US" sz="28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 anchor="ctr" anchorCtr="1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40991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白天</a:t>
                      </a:r>
                      <a:endParaRPr lang="zh-CN" sz="28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anchorCtr="1"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endParaRPr lang="zh-CN" sz="2800" b="1" kern="10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anchorCtr="1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endParaRPr lang="zh-CN" sz="2800" b="1" kern="10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anchorCtr="1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40991">
                <a:tc>
                  <a:txBody>
                    <a:bodyPr/>
                    <a:lstStyle/>
                    <a:p>
                      <a:pPr marL="0" lvl="1" algn="ctr" defTabSz="914400" rtl="0" eaLnBrk="1" latinLnBrk="0" hangingPunct="1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黑夜</a:t>
                      </a:r>
                      <a:endParaRPr lang="zh-CN" altLang="en-US" sz="28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 anchor="ctr" anchorCtr="1"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 </a:t>
                      </a:r>
                      <a:endParaRPr lang="zh-CN" sz="2800" b="1" kern="10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anchorCtr="1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 </a:t>
                      </a:r>
                      <a:endParaRPr lang="zh-CN" sz="2800" b="1" kern="10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anchorCtr="1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40991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阴雨天</a:t>
                      </a:r>
                      <a:endParaRPr lang="zh-CN" altLang="en-US" sz="28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 anchor="ctr" anchorCtr="1"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 </a:t>
                      </a:r>
                      <a:endParaRPr lang="zh-CN" sz="2800" b="1" kern="10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anchorCtr="1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 </a:t>
                      </a:r>
                      <a:endParaRPr lang="zh-CN" sz="2800" b="1" kern="10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anchorCtr="1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40991"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下雪天</a:t>
                      </a:r>
                      <a:endParaRPr lang="zh-CN" altLang="en-US" sz="28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 anchor="ctr" anchorCtr="1"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endParaRPr lang="zh-CN" sz="2800" b="1" kern="10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anchorCtr="1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endParaRPr lang="zh-CN" sz="2800" b="1" kern="10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anchorCtr="1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406650" y="2060575"/>
            <a:ext cx="1008063" cy="485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80000"/>
              </a:lnSpc>
            </a:pPr>
            <a:r>
              <a:rPr lang="zh-CN" altLang="en-US" sz="3200" b="1" dirty="0">
                <a:solidFill>
                  <a:srgbClr val="0B4B7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太阳</a:t>
            </a:r>
            <a:endParaRPr lang="zh-CN" altLang="en-US" sz="3200" b="1" dirty="0">
              <a:solidFill>
                <a:srgbClr val="0B4B7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00275" y="2800350"/>
            <a:ext cx="1420813" cy="4873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80000"/>
              </a:lnSpc>
            </a:pPr>
            <a:r>
              <a:rPr lang="zh-CN" altLang="en-US" sz="3200" b="1" dirty="0">
                <a:solidFill>
                  <a:srgbClr val="0B4B7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北极星</a:t>
            </a:r>
            <a:endParaRPr lang="zh-CN" altLang="en-US" sz="3200" b="1" dirty="0">
              <a:solidFill>
                <a:srgbClr val="0B4B7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00300" y="3541713"/>
            <a:ext cx="1008063" cy="485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80000"/>
              </a:lnSpc>
            </a:pPr>
            <a:r>
              <a:rPr lang="zh-CN" altLang="en-US" sz="3200" b="1" dirty="0">
                <a:solidFill>
                  <a:srgbClr val="0B4B7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大树</a:t>
            </a:r>
            <a:endParaRPr lang="zh-CN" altLang="en-US" sz="3200" b="1" dirty="0">
              <a:solidFill>
                <a:srgbClr val="0B4B7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06650" y="4294188"/>
            <a:ext cx="1008063" cy="485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80000"/>
              </a:lnSpc>
            </a:pPr>
            <a:r>
              <a:rPr lang="zh-CN" altLang="en-US" sz="3200" b="1" dirty="0">
                <a:solidFill>
                  <a:srgbClr val="0B4B7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积雪</a:t>
            </a:r>
            <a:endParaRPr lang="zh-CN" altLang="en-US" sz="3200" b="1" dirty="0">
              <a:solidFill>
                <a:srgbClr val="0B4B7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8"/>
          <p:cNvSpPr txBox="1"/>
          <p:nvPr/>
        </p:nvSpPr>
        <p:spPr>
          <a:xfrm>
            <a:off x="3687763" y="3386138"/>
            <a:ext cx="4959350" cy="782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枝叶稠的一面是南方，稀的一面是北方。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3687763" y="4348163"/>
            <a:ext cx="4959350" cy="436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化的快的是北，化的慢的是南。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687763" y="1911350"/>
            <a:ext cx="4959350" cy="782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中午时，太阳在南边，树影正指着北方。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8"/>
          <p:cNvSpPr txBox="1"/>
          <p:nvPr/>
        </p:nvSpPr>
        <p:spPr>
          <a:xfrm>
            <a:off x="3687763" y="2841625"/>
            <a:ext cx="4959350" cy="436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永远高挂在北方。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/>
      <p:bldP spid="7" grpId="0"/>
      <p:bldP spid="8" grpId="0"/>
      <p:bldP spid="12" grpId="0"/>
      <p:bldP spid="18" grpId="0"/>
      <p:bldP spid="19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 1"/>
          <p:cNvSpPr/>
          <p:nvPr/>
        </p:nvSpPr>
        <p:spPr>
          <a:xfrm>
            <a:off x="727075" y="819150"/>
            <a:ext cx="7921625" cy="3670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98780" indent="-39878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小组选代表，选择自己比较熟悉或自己最喜欢的内容，读给大家听，然后说说你读懂了什么。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398780" indent="-39878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想一想，大自然中还有哪些“天然的指南针”？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22531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0169188">
            <a:off x="7843838" y="4130675"/>
            <a:ext cx="879475" cy="717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42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2">
                                            <p:txEl>
                                              <p:charRg st="42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>
                                            <p:txEl>
                                              <p:charRg st="42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2">
                                            <p:txEl>
                                              <p:charRg st="42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1"/>
          <p:cNvSpPr txBox="1"/>
          <p:nvPr/>
        </p:nvSpPr>
        <p:spPr>
          <a:xfrm>
            <a:off x="3333750" y="142875"/>
            <a:ext cx="254317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◇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◇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3555" name="组合 2"/>
          <p:cNvGrpSpPr/>
          <p:nvPr/>
        </p:nvGrpSpPr>
        <p:grpSpPr>
          <a:xfrm>
            <a:off x="0" y="12700"/>
            <a:ext cx="2600325" cy="909638"/>
            <a:chOff x="159186" y="232378"/>
            <a:chExt cx="2599255" cy="909279"/>
          </a:xfrm>
        </p:grpSpPr>
        <p:pic>
          <p:nvPicPr>
            <p:cNvPr id="23557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9186" y="232378"/>
              <a:ext cx="2489150" cy="90927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58" name="标题 3"/>
            <p:cNvSpPr txBox="1"/>
            <p:nvPr/>
          </p:nvSpPr>
          <p:spPr>
            <a:xfrm>
              <a:off x="423809" y="407251"/>
              <a:ext cx="2334632" cy="63500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eaLnBrk="1" hangingPunct="1">
                <a:lnSpc>
                  <a:spcPct val="90000"/>
                </a:lnSpc>
              </a:pPr>
              <a:r>
                <a:rPr lang="zh-CN" altLang="en-US" sz="3600" b="1" dirty="0">
                  <a:solidFill>
                    <a:srgbClr val="007CB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复习回顾</a:t>
              </a:r>
              <a:endParaRPr lang="zh-CN" altLang="en-US" sz="3600" b="1" dirty="0">
                <a:solidFill>
                  <a:srgbClr val="007CB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TextBox 34"/>
          <p:cNvSpPr txBox="1">
            <a:spLocks noChangeArrowheads="1"/>
          </p:cNvSpPr>
          <p:nvPr/>
        </p:nvSpPr>
        <p:spPr bwMode="auto">
          <a:xfrm>
            <a:off x="895350" y="1239838"/>
            <a:ext cx="7624763" cy="3416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野外    大自然    天然    指南针</a:t>
            </a:r>
            <a:endParaRPr kumimoji="0" lang="en-US" altLang="zh-CN" sz="36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帮助    方向      向导    指点</a:t>
            </a:r>
            <a:endParaRPr kumimoji="0" lang="en-US" altLang="zh-CN" sz="36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北极星  永远      黑夜    帮忙</a:t>
            </a:r>
            <a:endParaRPr kumimoji="0" lang="en-US" altLang="zh-CN" sz="36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特别    积雪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文本框 1"/>
          <p:cNvSpPr txBox="1"/>
          <p:nvPr/>
        </p:nvSpPr>
        <p:spPr>
          <a:xfrm>
            <a:off x="3300413" y="125413"/>
            <a:ext cx="254317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◇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◇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2"/>
          <p:cNvSpPr txBox="1"/>
          <p:nvPr/>
        </p:nvSpPr>
        <p:spPr>
          <a:xfrm>
            <a:off x="611188" y="1225550"/>
            <a:ext cx="7921625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一群小朋友到野外去郊游，他们玩得可高兴了。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148" name="组合 3"/>
          <p:cNvGrpSpPr/>
          <p:nvPr/>
        </p:nvGrpSpPr>
        <p:grpSpPr>
          <a:xfrm>
            <a:off x="0" y="0"/>
            <a:ext cx="2600325" cy="909638"/>
            <a:chOff x="159186" y="232378"/>
            <a:chExt cx="2599255" cy="909279"/>
          </a:xfrm>
        </p:grpSpPr>
        <p:pic>
          <p:nvPicPr>
            <p:cNvPr id="6151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9186" y="232378"/>
              <a:ext cx="2489150" cy="90927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2" name="标题 3"/>
            <p:cNvSpPr txBox="1"/>
            <p:nvPr/>
          </p:nvSpPr>
          <p:spPr>
            <a:xfrm>
              <a:off x="423809" y="407251"/>
              <a:ext cx="2334632" cy="63500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eaLnBrk="1" hangingPunct="1">
                <a:lnSpc>
                  <a:spcPct val="90000"/>
                </a:lnSpc>
              </a:pPr>
              <a:r>
                <a:rPr lang="zh-CN" altLang="en-US" sz="3600" b="1" dirty="0">
                  <a:solidFill>
                    <a:srgbClr val="007CB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新课导入</a:t>
              </a:r>
              <a:endParaRPr lang="zh-CN" altLang="en-US" sz="3600" b="1" dirty="0">
                <a:solidFill>
                  <a:srgbClr val="007CB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6149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6220866">
            <a:off x="369888" y="4308475"/>
            <a:ext cx="782637" cy="638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2" name="图片 352"/>
          <p:cNvPicPr>
            <a:picLocks noChangeAspect="1"/>
          </p:cNvPicPr>
          <p:nvPr/>
        </p:nvPicPr>
        <p:blipFill>
          <a:blip r:embed="rId3"/>
          <a:srcRect l="33311" t="19965" r="36473" b="10461"/>
          <a:stretch>
            <a:fillRect/>
          </a:stretch>
        </p:blipFill>
        <p:spPr>
          <a:xfrm>
            <a:off x="2262188" y="2736850"/>
            <a:ext cx="4618037" cy="23479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矩形 1"/>
          <p:cNvSpPr/>
          <p:nvPr/>
        </p:nvSpPr>
        <p:spPr>
          <a:xfrm>
            <a:off x="635000" y="1389063"/>
            <a:ext cx="8075613" cy="1884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98780" indent="-39878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默读课文，说说如何利用太阳、北极星、大树、积雪来辨别方向。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24579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0169188">
            <a:off x="7843838" y="4130675"/>
            <a:ext cx="879475" cy="717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4580" name="组合 5"/>
          <p:cNvGrpSpPr/>
          <p:nvPr/>
        </p:nvGrpSpPr>
        <p:grpSpPr>
          <a:xfrm>
            <a:off x="0" y="0"/>
            <a:ext cx="2600325" cy="909638"/>
            <a:chOff x="159186" y="232378"/>
            <a:chExt cx="2599255" cy="909279"/>
          </a:xfrm>
        </p:grpSpPr>
        <p:pic>
          <p:nvPicPr>
            <p:cNvPr id="24581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9186" y="232378"/>
              <a:ext cx="2489150" cy="90927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2" name="标题 3"/>
            <p:cNvSpPr txBox="1"/>
            <p:nvPr/>
          </p:nvSpPr>
          <p:spPr>
            <a:xfrm>
              <a:off x="423809" y="407251"/>
              <a:ext cx="2334632" cy="63500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eaLnBrk="1" hangingPunct="1">
                <a:lnSpc>
                  <a:spcPct val="90000"/>
                </a:lnSpc>
              </a:pPr>
              <a:r>
                <a:rPr lang="zh-CN" altLang="en-US" sz="3600" b="1" dirty="0">
                  <a:solidFill>
                    <a:srgbClr val="007CB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课文精讲</a:t>
              </a:r>
              <a:endParaRPr lang="zh-CN" altLang="en-US" sz="3600" b="1" dirty="0">
                <a:solidFill>
                  <a:srgbClr val="007CB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矩形 2"/>
          <p:cNvSpPr/>
          <p:nvPr/>
        </p:nvSpPr>
        <p:spPr>
          <a:xfrm>
            <a:off x="1930400" y="2203450"/>
            <a:ext cx="5035550" cy="1430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太阳是个忠实的向导，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它在天空给你指点方向。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41913" y="2241550"/>
            <a:ext cx="1111250" cy="6683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向导</a:t>
            </a:r>
            <a:endParaRPr lang="zh-CN" altLang="en-US" sz="36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对话气泡: 圆角矩形 5"/>
          <p:cNvSpPr/>
          <p:nvPr/>
        </p:nvSpPr>
        <p:spPr>
          <a:xfrm>
            <a:off x="5030788" y="857250"/>
            <a:ext cx="2884488" cy="1192213"/>
          </a:xfrm>
          <a:prstGeom prst="wedgeRoundRectCallout">
            <a:avLst>
              <a:gd name="adj1" fmla="val -26371"/>
              <a:gd name="adj2" fmla="val 77956"/>
              <a:gd name="adj3" fmla="val 16667"/>
            </a:avLst>
          </a:prstGeom>
          <a:gradFill flip="none" rotWithShape="1">
            <a:gsLst>
              <a:gs pos="0">
                <a:srgbClr val="5CCAAF">
                  <a:alpha val="80000"/>
                </a:srgbClr>
              </a:gs>
              <a:gs pos="99000">
                <a:srgbClr val="4579F9">
                  <a:alpha val="80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0">
                  <a:noFill/>
                </a:ln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引路的人，指点方向的人。</a:t>
            </a:r>
            <a:endParaRPr kumimoji="0" lang="zh-CN" altLang="zh-CN" sz="3200" b="1" i="0" u="none" strike="noStrike" kern="1200" cap="none" spc="0" normalizeH="0" baseline="0" noProof="0" dirty="0">
              <a:ln w="0">
                <a:noFill/>
              </a:ln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对话气泡: 圆角矩形 6"/>
          <p:cNvSpPr/>
          <p:nvPr/>
        </p:nvSpPr>
        <p:spPr>
          <a:xfrm>
            <a:off x="1930400" y="857250"/>
            <a:ext cx="2541588" cy="1181100"/>
          </a:xfrm>
          <a:prstGeom prst="wedgeRoundRectCallout">
            <a:avLst>
              <a:gd name="adj1" fmla="val 65555"/>
              <a:gd name="adj2" fmla="val 78625"/>
              <a:gd name="adj3" fmla="val 16667"/>
            </a:avLst>
          </a:prstGeom>
          <a:gradFill flip="none" rotWithShape="1">
            <a:gsLst>
              <a:gs pos="0">
                <a:srgbClr val="5CCAAF">
                  <a:alpha val="80000"/>
                </a:srgbClr>
              </a:gs>
              <a:gs pos="99000">
                <a:srgbClr val="4579F9">
                  <a:alpha val="80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60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0">
                  <a:noFill/>
                </a:ln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可靠的指点方向的人。</a:t>
            </a:r>
            <a:endParaRPr kumimoji="0" lang="zh-CN" altLang="zh-CN" sz="3200" b="1" i="0" u="none" strike="noStrike" kern="1200" cap="none" spc="0" normalizeH="0" baseline="0" noProof="0" dirty="0">
              <a:ln w="0">
                <a:noFill/>
              </a:ln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5606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0169188">
            <a:off x="7720013" y="4216400"/>
            <a:ext cx="879475" cy="717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7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9761138">
            <a:off x="363538" y="482600"/>
            <a:ext cx="762000" cy="749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/>
        </p:nvSpPr>
        <p:spPr>
          <a:xfrm>
            <a:off x="487363" y="3751263"/>
            <a:ext cx="792162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98780" indent="-39878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为什么说“太阳是个忠实的向导”？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3892550" y="2919413"/>
            <a:ext cx="217805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638" y="771525"/>
            <a:ext cx="4529137" cy="3371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: 圆角 2"/>
          <p:cNvSpPr/>
          <p:nvPr/>
        </p:nvSpPr>
        <p:spPr>
          <a:xfrm>
            <a:off x="5295900" y="1649413"/>
            <a:ext cx="3189288" cy="1889125"/>
          </a:xfrm>
          <a:prstGeom prst="roundRect">
            <a:avLst>
              <a:gd name="adj" fmla="val 16990"/>
            </a:avLst>
          </a:prstGeom>
          <a:gradFill flip="none" rotWithShape="1">
            <a:gsLst>
              <a:gs pos="0">
                <a:srgbClr val="FEC956">
                  <a:alpha val="80000"/>
                </a:srgbClr>
              </a:gs>
              <a:gs pos="96000">
                <a:srgbClr val="FD5255">
                  <a:alpha val="80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0">
                  <a:noFill/>
                </a:ln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    晴天的中午，可利用太阳来辨别方向。</a:t>
            </a:r>
            <a:endParaRPr kumimoji="0" lang="zh-CN" altLang="en-US" sz="3600" b="1" i="0" u="none" strike="noStrike" kern="1200" cap="none" spc="0" normalizeH="0" baseline="0" noProof="0" dirty="0">
              <a:ln w="0">
                <a:noFill/>
              </a:ln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pic>
        <p:nvPicPr>
          <p:cNvPr id="26628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169188">
            <a:off x="7843838" y="4130675"/>
            <a:ext cx="879475" cy="717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411980" y="1588770"/>
            <a:ext cx="4193199" cy="3113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7651" name="矩形 3"/>
          <p:cNvSpPr/>
          <p:nvPr/>
        </p:nvSpPr>
        <p:spPr>
          <a:xfrm>
            <a:off x="611188" y="317500"/>
            <a:ext cx="5626100" cy="1274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98780" indent="-39878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人们把北极星比作什么？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398780" indent="-39878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我们怎样利用它辨别方向？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863600" y="1793875"/>
            <a:ext cx="3189288" cy="2503488"/>
          </a:xfrm>
          <a:prstGeom prst="roundRect">
            <a:avLst>
              <a:gd name="adj" fmla="val 16990"/>
            </a:avLst>
          </a:prstGeom>
          <a:gradFill flip="none" rotWithShape="1">
            <a:gsLst>
              <a:gs pos="0">
                <a:srgbClr val="FEC956">
                  <a:alpha val="80000"/>
                </a:srgbClr>
              </a:gs>
              <a:gs pos="96000">
                <a:srgbClr val="FD5255">
                  <a:alpha val="80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0">
                  <a:noFill/>
                </a:ln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    在黑夜里迷失方向可以利用北极星来辨别方向。</a:t>
            </a:r>
            <a:endParaRPr kumimoji="0" lang="zh-CN" altLang="en-US" sz="3600" b="1" i="0" u="none" strike="noStrike" kern="1200" cap="none" spc="0" normalizeH="0" baseline="0" noProof="0" dirty="0">
              <a:ln w="0">
                <a:noFill/>
              </a:ln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725488" y="1889125"/>
            <a:ext cx="3405188" cy="18843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B4B78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稠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       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稀</a:t>
            </a:r>
            <a:endParaRPr kumimoji="1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B4B78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南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       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北</a:t>
            </a:r>
            <a:endParaRPr kumimoji="1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188" y="317500"/>
            <a:ext cx="7921625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98780" indent="-39878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大树怎样给我们指示方向？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398780" indent="-39878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它为什么能给我们指示方向？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51325" y="1609725"/>
            <a:ext cx="4337050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CB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因为朝南的枝叶平时受阳光照射多，朝北的枝叶平时受阳光照射少，所以才造成了大树枝叶的南稠北稀。</a:t>
            </a:r>
            <a:endParaRPr lang="zh-CN" altLang="en-US" sz="3200" b="1" dirty="0">
              <a:solidFill>
                <a:srgbClr val="007CB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1185863" y="1417638"/>
            <a:ext cx="2197100" cy="3354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4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charRg st="14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13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charRg st="13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charRg st="13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charRg st="13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: 圆角 6"/>
          <p:cNvSpPr/>
          <p:nvPr/>
        </p:nvSpPr>
        <p:spPr>
          <a:xfrm>
            <a:off x="4533900" y="1597025"/>
            <a:ext cx="3797300" cy="1889125"/>
          </a:xfrm>
          <a:prstGeom prst="roundRect">
            <a:avLst>
              <a:gd name="adj" fmla="val 16990"/>
            </a:avLst>
          </a:prstGeom>
          <a:gradFill flip="none" rotWithShape="1">
            <a:gsLst>
              <a:gs pos="0">
                <a:srgbClr val="FEC956">
                  <a:alpha val="80000"/>
                </a:srgbClr>
              </a:gs>
              <a:gs pos="96000">
                <a:srgbClr val="FD5255">
                  <a:alpha val="80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0">
                  <a:noFill/>
                </a:ln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    阴雨天，大树枝叶的稠密可以指示方向。</a:t>
            </a:r>
            <a:endParaRPr kumimoji="0" lang="zh-CN" altLang="en-US" sz="3600" b="1" i="0" u="none" strike="noStrike" kern="1200" cap="none" spc="0" normalizeH="0" baseline="0" noProof="0" dirty="0">
              <a:ln w="0">
                <a:noFill/>
              </a:ln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1157288" y="1597025"/>
            <a:ext cx="2197100" cy="3354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70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169188">
            <a:off x="7843838" y="4130675"/>
            <a:ext cx="879475" cy="717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9761138">
            <a:off x="487363" y="396875"/>
            <a:ext cx="762000" cy="749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矩形 3"/>
          <p:cNvSpPr/>
          <p:nvPr/>
        </p:nvSpPr>
        <p:spPr>
          <a:xfrm>
            <a:off x="506413" y="166688"/>
            <a:ext cx="792162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98780" indent="-39878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严冬时，积雪怎么为我们指示方向？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2125" y="938213"/>
            <a:ext cx="4589463" cy="3559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-150" normalizeH="0" baseline="0" noProof="0" dirty="0">
                <a:solidFill>
                  <a:srgbClr val="007CB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沟渠南面因为有遮挡，阳光照射时间比北面少，所以沟渠南面的雪化得慢一些。因此，雪化得快的一面是北方，雪化得慢的一面是南方。</a:t>
            </a:r>
            <a:endParaRPr kumimoji="0" lang="zh-CN" altLang="en-US" sz="3200" b="1" kern="1200" cap="none" spc="-150" normalizeH="0" baseline="0" noProof="0" dirty="0">
              <a:solidFill>
                <a:srgbClr val="007CB1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7851775" y="2651125"/>
            <a:ext cx="676275" cy="1497013"/>
          </a:xfrm>
          <a:prstGeom prst="rect">
            <a:avLst/>
          </a:prstGeom>
          <a:noFill/>
          <a:ln>
            <a:noFill/>
          </a:ln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沟渠</a:t>
            </a:r>
            <a:endParaRPr kumimoji="1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pic>
        <p:nvPicPr>
          <p:cNvPr id="30725" name="图片 1"/>
          <p:cNvPicPr>
            <a:picLocks noChangeAspect="1"/>
          </p:cNvPicPr>
          <p:nvPr/>
        </p:nvPicPr>
        <p:blipFill>
          <a:blip r:embed="rId1"/>
          <a:srcRect b="8458"/>
          <a:stretch>
            <a:fillRect/>
          </a:stretch>
        </p:blipFill>
        <p:spPr>
          <a:xfrm>
            <a:off x="5273675" y="1047750"/>
            <a:ext cx="2192338" cy="3578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/>
          <a:srcRect l="2026" t="16558" r="4996"/>
          <a:stretch>
            <a:fillRect/>
          </a:stretch>
        </p:blipFill>
        <p:spPr>
          <a:xfrm>
            <a:off x="4273774" y="1112519"/>
            <a:ext cx="4337369" cy="29184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矩形: 圆角 6"/>
          <p:cNvSpPr/>
          <p:nvPr/>
        </p:nvSpPr>
        <p:spPr>
          <a:xfrm>
            <a:off x="812800" y="1228725"/>
            <a:ext cx="2987675" cy="2501900"/>
          </a:xfrm>
          <a:prstGeom prst="roundRect">
            <a:avLst>
              <a:gd name="adj" fmla="val 16990"/>
            </a:avLst>
          </a:prstGeom>
          <a:gradFill flip="none" rotWithShape="1">
            <a:gsLst>
              <a:gs pos="0">
                <a:srgbClr val="FEC956">
                  <a:alpha val="80000"/>
                </a:srgbClr>
              </a:gs>
              <a:gs pos="96000">
                <a:srgbClr val="FD5255">
                  <a:alpha val="80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0">
                  <a:noFill/>
                </a:ln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    大雪天积雪融化的快与慢能指示方向。</a:t>
            </a:r>
            <a:endParaRPr kumimoji="0" lang="zh-CN" altLang="en-US" sz="3600" b="1" i="0" u="none" strike="noStrike" kern="1200" cap="none" spc="0" normalizeH="0" baseline="0" noProof="0" dirty="0">
              <a:ln w="0">
                <a:noFill/>
              </a:ln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pic>
        <p:nvPicPr>
          <p:cNvPr id="3174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9761138">
            <a:off x="463550" y="3886200"/>
            <a:ext cx="762000" cy="7508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2770" name="组合 1"/>
          <p:cNvGrpSpPr/>
          <p:nvPr/>
        </p:nvGrpSpPr>
        <p:grpSpPr>
          <a:xfrm>
            <a:off x="0" y="9525"/>
            <a:ext cx="2600325" cy="909638"/>
            <a:chOff x="159186" y="232378"/>
            <a:chExt cx="2599255" cy="909279"/>
          </a:xfrm>
        </p:grpSpPr>
        <p:pic>
          <p:nvPicPr>
            <p:cNvPr id="3277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9186" y="232378"/>
              <a:ext cx="2489150" cy="90927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774" name="标题 3"/>
            <p:cNvSpPr txBox="1"/>
            <p:nvPr/>
          </p:nvSpPr>
          <p:spPr>
            <a:xfrm>
              <a:off x="423809" y="407251"/>
              <a:ext cx="2334632" cy="63500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eaLnBrk="1" hangingPunct="1">
                <a:lnSpc>
                  <a:spcPct val="90000"/>
                </a:lnSpc>
              </a:pPr>
              <a:r>
                <a:rPr lang="zh-CN" altLang="en-US" sz="3600" b="1" dirty="0">
                  <a:solidFill>
                    <a:srgbClr val="007CB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课文小结</a:t>
              </a:r>
              <a:endParaRPr lang="en-US" altLang="zh-CN" sz="3600" b="1" dirty="0">
                <a:solidFill>
                  <a:srgbClr val="007CB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49275" y="1327150"/>
            <a:ext cx="7921625" cy="3048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just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300" normalizeH="0" baseline="0" noProof="0" dirty="0">
                <a:solidFill>
                  <a:schemeClr val="accent5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课文介绍了在野外迷失方向时如何辨认方向的几种方法，告诉我们即使</a:t>
            </a:r>
            <a:r>
              <a:rPr kumimoji="0" lang="zh-CN" altLang="en-US" sz="3200" b="1" kern="1200" cap="none" spc="0" normalizeH="0" baseline="0" noProof="0" dirty="0">
                <a:solidFill>
                  <a:schemeClr val="accent5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没有指南针，我们也能通过太阳、北极星、</a:t>
            </a:r>
            <a:r>
              <a:rPr kumimoji="0" lang="zh-CN" altLang="en-US" sz="3200" b="1" kern="1200" cap="none" spc="300" normalizeH="0" baseline="0" noProof="0" dirty="0">
                <a:solidFill>
                  <a:schemeClr val="accent5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大树和积雪来分清东南西北，因为它们就是“天然的指南针”。</a:t>
            </a:r>
            <a:endParaRPr kumimoji="0" lang="zh-CN" altLang="en-US" sz="3200" b="1" kern="1200" cap="none" spc="300" normalizeH="0" baseline="0" noProof="0" dirty="0">
              <a:solidFill>
                <a:schemeClr val="accent5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32772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169188">
            <a:off x="7843838" y="4130675"/>
            <a:ext cx="879475" cy="717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矩形 1"/>
          <p:cNvSpPr/>
          <p:nvPr/>
        </p:nvSpPr>
        <p:spPr>
          <a:xfrm>
            <a:off x="611188" y="1216025"/>
            <a:ext cx="7921625" cy="2930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>
              <a:lnSpc>
                <a:spcPct val="150000"/>
              </a:lnSpc>
              <a:buFont typeface="黑体" panose="02010609060101010101" pitchFamily="49" charset="-122"/>
              <a:buAutoNum type="circleNumDbPlain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中午，太阳所在的位置是（　　）方，地上的树影指着（　　）方。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514350" indent="-514350">
              <a:lnSpc>
                <a:spcPct val="150000"/>
              </a:lnSpc>
              <a:buFont typeface="黑体" panose="02010609060101010101" pitchFamily="49" charset="-122"/>
              <a:buAutoNum type="circleNumDbPlain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夜晚，我们可以看看星星，北极星所在的一方就是（　　）方。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3795" name="矩形 2"/>
          <p:cNvSpPr/>
          <p:nvPr/>
        </p:nvSpPr>
        <p:spPr>
          <a:xfrm>
            <a:off x="611188" y="549275"/>
            <a:ext cx="792162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98780" indent="-39878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填一填。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08713" y="1271588"/>
            <a:ext cx="647700" cy="7572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72000" y="2012950"/>
            <a:ext cx="647700" cy="6683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36975" y="3470275"/>
            <a:ext cx="647700" cy="6683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799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0169188">
            <a:off x="7843838" y="4130675"/>
            <a:ext cx="879475" cy="717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文本框 329"/>
          <p:cNvSpPr txBox="1"/>
          <p:nvPr/>
        </p:nvSpPr>
        <p:spPr>
          <a:xfrm>
            <a:off x="611188" y="690563"/>
            <a:ext cx="7983537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可是走着走着，树林里的树越来越密，渐渐地，他们找不到集合的地点了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他们迷路了，大家非常着急。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3" name="图片 629"/>
          <p:cNvPicPr>
            <a:picLocks noChangeAspect="1"/>
          </p:cNvPicPr>
          <p:nvPr/>
        </p:nvPicPr>
        <p:blipFill>
          <a:blip r:embed="rId1"/>
          <a:srcRect r="30669" b="15193"/>
          <a:stretch>
            <a:fillRect/>
          </a:stretch>
        </p:blipFill>
        <p:spPr>
          <a:xfrm>
            <a:off x="6762750" y="3157538"/>
            <a:ext cx="2381250" cy="1985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图片 6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213248">
            <a:off x="3946525" y="2881313"/>
            <a:ext cx="1041400" cy="2163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631"/>
          <p:cNvPicPr>
            <a:picLocks noChangeAspect="1"/>
          </p:cNvPicPr>
          <p:nvPr/>
        </p:nvPicPr>
        <p:blipFill>
          <a:blip r:embed="rId3"/>
          <a:srcRect l="30669" b="11545"/>
          <a:stretch>
            <a:fillRect/>
          </a:stretch>
        </p:blipFill>
        <p:spPr>
          <a:xfrm>
            <a:off x="0" y="3494088"/>
            <a:ext cx="1895475" cy="1649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矩形 1"/>
          <p:cNvSpPr/>
          <p:nvPr/>
        </p:nvSpPr>
        <p:spPr>
          <a:xfrm>
            <a:off x="760413" y="571500"/>
            <a:ext cx="7146925" cy="3843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>
              <a:lnSpc>
                <a:spcPct val="130000"/>
              </a:lnSpc>
              <a:buFont typeface="黑体" panose="02010609060101010101" pitchFamily="49" charset="-122"/>
              <a:buAutoNum type="circleNumDbPlain" startAt="3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在阴雨天里，我们可以看大树，树叶稠的一面是（　　）方，树叶稀的一面是（　　）方。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514350" indent="-514350">
              <a:lnSpc>
                <a:spcPct val="130000"/>
              </a:lnSpc>
              <a:buFont typeface="黑体" panose="02010609060101010101" pitchFamily="49" charset="-122"/>
              <a:buAutoNum type="circleNumDbPlain" startAt="3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冬天下雪时，沟渠里的积雪化得快的那边是（　　）方，化得慢的那边是（　　）方。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21175" y="1171575"/>
            <a:ext cx="647700" cy="6683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73450" y="1824038"/>
            <a:ext cx="649288" cy="6683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81388" y="3076575"/>
            <a:ext cx="647700" cy="6683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87638" y="3708400"/>
            <a:ext cx="647700" cy="6683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4823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0169188">
            <a:off x="7843838" y="4130675"/>
            <a:ext cx="879475" cy="717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文本框 2"/>
          <p:cNvSpPr txBox="1"/>
          <p:nvPr/>
        </p:nvSpPr>
        <p:spPr>
          <a:xfrm>
            <a:off x="631825" y="2928938"/>
            <a:ext cx="8018463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2041525" indent="-2041525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书写指导：</a:t>
            </a:r>
            <a:r>
              <a:rPr lang="zh-CN" altLang="en-US" sz="3200" b="1" dirty="0">
                <a:solidFill>
                  <a:srgbClr val="0C8C7D"/>
                </a:solidFill>
                <a:latin typeface="宋体" panose="02010600030101010101" pitchFamily="2" charset="-122"/>
              </a:rPr>
              <a:t>上面是“巳”，与第一笔相连，不要写成“已”。第四笔横写在横中线稍下一点。</a:t>
            </a:r>
            <a:endParaRPr lang="en-US" altLang="zh-CN" sz="3200" b="1" dirty="0">
              <a:solidFill>
                <a:srgbClr val="0C8C7D"/>
              </a:solidFill>
              <a:latin typeface="宋体" panose="02010600030101010101" pitchFamily="2" charset="-122"/>
            </a:endParaRPr>
          </a:p>
        </p:txBody>
      </p:sp>
      <p:pic>
        <p:nvPicPr>
          <p:cNvPr id="4" name="导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279775" y="354013"/>
            <a:ext cx="2582863" cy="25749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5844" name="组合 2"/>
          <p:cNvGrpSpPr/>
          <p:nvPr/>
        </p:nvGrpSpPr>
        <p:grpSpPr>
          <a:xfrm>
            <a:off x="0" y="0"/>
            <a:ext cx="2600325" cy="909638"/>
            <a:chOff x="159186" y="232378"/>
            <a:chExt cx="2599255" cy="909279"/>
          </a:xfrm>
        </p:grpSpPr>
        <p:pic>
          <p:nvPicPr>
            <p:cNvPr id="35845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9186" y="232378"/>
              <a:ext cx="2489150" cy="90927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5846" name="标题 3"/>
            <p:cNvSpPr txBox="1"/>
            <p:nvPr/>
          </p:nvSpPr>
          <p:spPr>
            <a:xfrm>
              <a:off x="423809" y="407251"/>
              <a:ext cx="2334632" cy="63500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eaLnBrk="1" hangingPunct="1">
                <a:lnSpc>
                  <a:spcPct val="90000"/>
                </a:lnSpc>
              </a:pPr>
              <a:r>
                <a:rPr lang="zh-CN" altLang="en-US" sz="3600" b="1" dirty="0">
                  <a:solidFill>
                    <a:srgbClr val="007CB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书写指导</a:t>
              </a:r>
              <a:endParaRPr lang="zh-CN" altLang="en-US" sz="3600" b="1" dirty="0">
                <a:solidFill>
                  <a:srgbClr val="007CB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80000" numSld="1">
                <p:cTn id="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文本框 2"/>
          <p:cNvSpPr txBox="1"/>
          <p:nvPr/>
        </p:nvSpPr>
        <p:spPr>
          <a:xfrm>
            <a:off x="314325" y="2928938"/>
            <a:ext cx="8418513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2041525" indent="-2041525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书写指导：</a:t>
            </a:r>
            <a:r>
              <a:rPr lang="zh-CN" altLang="en-US" sz="3200" b="1" dirty="0">
                <a:solidFill>
                  <a:srgbClr val="0C8C7D"/>
                </a:solidFill>
                <a:latin typeface="宋体" panose="02010600030101010101" pitchFamily="2" charset="-122"/>
              </a:rPr>
              <a:t>石字旁写的小且靠上，右边的第一笔点要高于左边“石”的第一横。最后一横在“石”字的下面起笔。</a:t>
            </a:r>
            <a:endParaRPr lang="en-US" altLang="zh-CN" sz="3200" b="1" dirty="0">
              <a:solidFill>
                <a:srgbClr val="0C8C7D"/>
              </a:solidFill>
              <a:latin typeface="宋体" panose="02010600030101010101" pitchFamily="2" charset="-122"/>
            </a:endParaRPr>
          </a:p>
        </p:txBody>
      </p:sp>
      <p:pic>
        <p:nvPicPr>
          <p:cNvPr id="4" name="碰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281363" y="354013"/>
            <a:ext cx="2581275" cy="2574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80000" numSld="1">
                <p:cTn id="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文本框 2"/>
          <p:cNvSpPr txBox="1"/>
          <p:nvPr/>
        </p:nvSpPr>
        <p:spPr>
          <a:xfrm>
            <a:off x="382588" y="2994025"/>
            <a:ext cx="8367712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2041525" indent="-2041525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书写指导：</a:t>
            </a:r>
            <a:r>
              <a:rPr lang="zh-CN" altLang="en-US" sz="3200" b="1" dirty="0">
                <a:solidFill>
                  <a:srgbClr val="0C8C7D"/>
                </a:solidFill>
                <a:latin typeface="宋体" panose="02010600030101010101" pitchFamily="2" charset="-122"/>
              </a:rPr>
              <a:t>牜最后一笔为提，第七笔横起笔穿插于牜横和提的中间，第八笔横比第七笔短，最后一点在竖中线上。</a:t>
            </a:r>
            <a:endParaRPr lang="en-US" altLang="zh-CN" sz="3200" b="1" dirty="0">
              <a:solidFill>
                <a:srgbClr val="0C8C7D"/>
              </a:solidFill>
              <a:latin typeface="宋体" panose="02010600030101010101" pitchFamily="2" charset="-122"/>
            </a:endParaRPr>
          </a:p>
        </p:txBody>
      </p:sp>
      <p:pic>
        <p:nvPicPr>
          <p:cNvPr id="6" name="特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157538" y="419100"/>
            <a:ext cx="2582862" cy="2574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80000" numSld="1">
                <p:cTn id="2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8914" name="组合 2"/>
          <p:cNvGrpSpPr/>
          <p:nvPr/>
        </p:nvGrpSpPr>
        <p:grpSpPr>
          <a:xfrm>
            <a:off x="0" y="39688"/>
            <a:ext cx="2600325" cy="909637"/>
            <a:chOff x="159186" y="232378"/>
            <a:chExt cx="2599255" cy="909279"/>
          </a:xfrm>
        </p:grpSpPr>
        <p:pic>
          <p:nvPicPr>
            <p:cNvPr id="38919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9186" y="232378"/>
              <a:ext cx="2489150" cy="90927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8920" name="标题 3"/>
            <p:cNvSpPr txBox="1"/>
            <p:nvPr/>
          </p:nvSpPr>
          <p:spPr>
            <a:xfrm>
              <a:off x="423809" y="407251"/>
              <a:ext cx="2334632" cy="63500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eaLnBrk="1" hangingPunct="1">
                <a:lnSpc>
                  <a:spcPct val="90000"/>
                </a:lnSpc>
              </a:pPr>
              <a:r>
                <a:rPr lang="zh-CN" altLang="en-US" sz="3600" b="1" dirty="0">
                  <a:solidFill>
                    <a:srgbClr val="007CB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en-US" altLang="zh-CN" sz="3600" b="1" dirty="0">
                <a:solidFill>
                  <a:srgbClr val="007CB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8915" name="矩形 5"/>
          <p:cNvSpPr/>
          <p:nvPr/>
        </p:nvSpPr>
        <p:spPr>
          <a:xfrm>
            <a:off x="611188" y="996950"/>
            <a:ext cx="7921625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98780" indent="-39878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除了文中的方法外，你还知道大自然有哪些“天然的指南针”吗？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1188" y="2252663"/>
            <a:ext cx="4440237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>
              <a:lnSpc>
                <a:spcPct val="120000"/>
              </a:lnSpc>
              <a:buFont typeface="黑体" panose="02010609060101010101" pitchFamily="49" charset="-122"/>
              <a:buAutoNum type="circleNumDbPlain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秋天的时候大雁往南飞，春天的时候大雁往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____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飞。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/>
          <a:srcRect l="13942" r="39275" b="15306"/>
          <a:stretch>
            <a:fillRect/>
          </a:stretch>
        </p:blipFill>
        <p:spPr>
          <a:xfrm>
            <a:off x="5051323" y="2416628"/>
            <a:ext cx="3664975" cy="22807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文本框 10"/>
          <p:cNvSpPr txBox="1"/>
          <p:nvPr/>
        </p:nvSpPr>
        <p:spPr>
          <a:xfrm>
            <a:off x="1719263" y="3349625"/>
            <a:ext cx="647700" cy="6683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矩形 1"/>
          <p:cNvSpPr/>
          <p:nvPr/>
        </p:nvSpPr>
        <p:spPr>
          <a:xfrm>
            <a:off x="611188" y="771525"/>
            <a:ext cx="7921625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>
              <a:lnSpc>
                <a:spcPct val="120000"/>
              </a:lnSpc>
              <a:buFont typeface="黑体" panose="02010609060101010101" pitchFamily="49" charset="-122"/>
              <a:buAutoNum type="circleNumDbPlain" startAt="2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早晨，向日葵面向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____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方；中午，向日葵面向南方；傍晚，向日葵面向西方。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860782" y="2151157"/>
            <a:ext cx="3422437" cy="22807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文本框 3"/>
          <p:cNvSpPr txBox="1"/>
          <p:nvPr/>
        </p:nvSpPr>
        <p:spPr>
          <a:xfrm>
            <a:off x="4572000" y="700088"/>
            <a:ext cx="647700" cy="669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9941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169188">
            <a:off x="7843838" y="4130675"/>
            <a:ext cx="879475" cy="717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2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9761138">
            <a:off x="555625" y="4152900"/>
            <a:ext cx="762000" cy="7508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矩形 1"/>
          <p:cNvSpPr/>
          <p:nvPr/>
        </p:nvSpPr>
        <p:spPr>
          <a:xfrm>
            <a:off x="611188" y="771525"/>
            <a:ext cx="7921625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>
              <a:lnSpc>
                <a:spcPct val="120000"/>
              </a:lnSpc>
              <a:buFont typeface="黑体" panose="02010609060101010101" pitchFamily="49" charset="-122"/>
              <a:buAutoNum type="circleNumDbPlain" startAt="3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大树的年轮宽的一边朝南，密的一边朝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____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。因为南面生长比北面快。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860782" y="2151157"/>
            <a:ext cx="3422437" cy="22807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文本框 4"/>
          <p:cNvSpPr txBox="1"/>
          <p:nvPr/>
        </p:nvSpPr>
        <p:spPr>
          <a:xfrm>
            <a:off x="1306513" y="1298575"/>
            <a:ext cx="647700" cy="6683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65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169188">
            <a:off x="7843838" y="4130675"/>
            <a:ext cx="879475" cy="717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6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9761138">
            <a:off x="555625" y="4152900"/>
            <a:ext cx="762000" cy="7508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矩形 1"/>
          <p:cNvSpPr/>
          <p:nvPr/>
        </p:nvSpPr>
        <p:spPr>
          <a:xfrm>
            <a:off x="611188" y="771525"/>
            <a:ext cx="7921625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>
              <a:lnSpc>
                <a:spcPct val="120000"/>
              </a:lnSpc>
              <a:buFont typeface="黑体" panose="02010609060101010101" pitchFamily="49" charset="-122"/>
              <a:buAutoNum type="circleNumDbPlain" startAt="4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岩石上布满青苔的一面是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____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侧，干燥光秃的一面为南侧。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/>
          <a:srcRect l="12440" t="27827" r="15387"/>
          <a:stretch>
            <a:fillRect/>
          </a:stretch>
        </p:blipFill>
        <p:spPr>
          <a:xfrm>
            <a:off x="2860782" y="2151157"/>
            <a:ext cx="3422437" cy="22807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文本框 4"/>
          <p:cNvSpPr txBox="1"/>
          <p:nvPr/>
        </p:nvSpPr>
        <p:spPr>
          <a:xfrm>
            <a:off x="5770563" y="711200"/>
            <a:ext cx="649287" cy="669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1989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169188">
            <a:off x="7843838" y="4130675"/>
            <a:ext cx="879475" cy="717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0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9761138">
            <a:off x="555625" y="4152900"/>
            <a:ext cx="762000" cy="7508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33438" y="1735138"/>
            <a:ext cx="7699375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7CB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大自然有许多的奥秘等着同学们去发现呢！希望同学们在平时生活中，多看书，多请教，多观察，多思考，做一个生活中的有心人。</a:t>
            </a:r>
            <a:endParaRPr lang="zh-CN" altLang="en-US" sz="3200" b="1" dirty="0">
              <a:solidFill>
                <a:srgbClr val="007CB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3011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0169188">
            <a:off x="7843838" y="4130675"/>
            <a:ext cx="879475" cy="717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2" name="矩形 5"/>
          <p:cNvSpPr/>
          <p:nvPr/>
        </p:nvSpPr>
        <p:spPr>
          <a:xfrm>
            <a:off x="611188" y="860425"/>
            <a:ext cx="792162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98780" indent="-39878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齐读课文最后一小节。说说你的感受。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矩形 5"/>
          <p:cNvSpPr/>
          <p:nvPr/>
        </p:nvSpPr>
        <p:spPr>
          <a:xfrm>
            <a:off x="1096963" y="1254125"/>
            <a:ext cx="6972300" cy="2192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>
              <a:lnSpc>
                <a:spcPct val="150000"/>
              </a:lnSpc>
              <a:buFont typeface="黑体" panose="02010609060101010101" pitchFamily="49" charset="-122"/>
              <a:buAutoNum type="circleNumDbPlain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背诵课文。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514350" indent="-514350">
              <a:lnSpc>
                <a:spcPct val="150000"/>
              </a:lnSpc>
              <a:buFont typeface="黑体" panose="02010609060101010101" pitchFamily="49" charset="-122"/>
              <a:buAutoNum type="circleNumDbPlain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将你知道的“天然的指南针”告诉身边的人。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44035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0169188">
            <a:off x="7843838" y="4130675"/>
            <a:ext cx="879475" cy="717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4036" name="组合 2"/>
          <p:cNvGrpSpPr/>
          <p:nvPr/>
        </p:nvGrpSpPr>
        <p:grpSpPr>
          <a:xfrm>
            <a:off x="0" y="0"/>
            <a:ext cx="2600325" cy="909638"/>
            <a:chOff x="159186" y="232378"/>
            <a:chExt cx="2599255" cy="909279"/>
          </a:xfrm>
        </p:grpSpPr>
        <p:pic>
          <p:nvPicPr>
            <p:cNvPr id="44037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9186" y="232378"/>
              <a:ext cx="2489150" cy="90927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4038" name="标题 3"/>
            <p:cNvSpPr txBox="1"/>
            <p:nvPr/>
          </p:nvSpPr>
          <p:spPr>
            <a:xfrm>
              <a:off x="423809" y="407251"/>
              <a:ext cx="2334632" cy="63500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eaLnBrk="1" hangingPunct="1">
                <a:lnSpc>
                  <a:spcPct val="90000"/>
                </a:lnSpc>
              </a:pPr>
              <a:r>
                <a:rPr lang="zh-CN" altLang="en-US" sz="3600" b="1" dirty="0">
                  <a:solidFill>
                    <a:srgbClr val="007CB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课后作业</a:t>
              </a:r>
              <a:endParaRPr lang="zh-CN" altLang="en-US" sz="3600" b="1" dirty="0">
                <a:solidFill>
                  <a:srgbClr val="007CB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文本框 329"/>
          <p:cNvSpPr txBox="1"/>
          <p:nvPr/>
        </p:nvSpPr>
        <p:spPr>
          <a:xfrm>
            <a:off x="579438" y="800100"/>
            <a:ext cx="7983537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你们能想办法帮助他们吗？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3" name="图片 629"/>
          <p:cNvPicPr>
            <a:picLocks noChangeAspect="1"/>
          </p:cNvPicPr>
          <p:nvPr/>
        </p:nvPicPr>
        <p:blipFill>
          <a:blip r:embed="rId1"/>
          <a:srcRect r="30669" b="15193"/>
          <a:stretch>
            <a:fillRect/>
          </a:stretch>
        </p:blipFill>
        <p:spPr>
          <a:xfrm>
            <a:off x="6731000" y="3130550"/>
            <a:ext cx="2413000" cy="2012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631"/>
          <p:cNvPicPr>
            <a:picLocks noChangeAspect="1"/>
          </p:cNvPicPr>
          <p:nvPr/>
        </p:nvPicPr>
        <p:blipFill>
          <a:blip r:embed="rId1"/>
          <a:srcRect l="30669" b="11545"/>
          <a:stretch>
            <a:fillRect/>
          </a:stretch>
        </p:blipFill>
        <p:spPr>
          <a:xfrm>
            <a:off x="0" y="2762250"/>
            <a:ext cx="2736850" cy="2381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 rot="774003">
            <a:off x="5151438" y="2763838"/>
            <a:ext cx="449263" cy="685800"/>
          </a:xfrm>
          <a:custGeom>
            <a:avLst/>
            <a:gdLst/>
            <a:ahLst/>
            <a:cxnLst/>
            <a:rect l="l" t="t" r="r" b="b"/>
            <a:pathLst>
              <a:path w="442074" h="919260">
                <a:moveTo>
                  <a:pt x="106590" y="753794"/>
                </a:moveTo>
                <a:lnTo>
                  <a:pt x="272134" y="753794"/>
                </a:lnTo>
                <a:lnTo>
                  <a:pt x="272134" y="919260"/>
                </a:lnTo>
                <a:lnTo>
                  <a:pt x="106590" y="919260"/>
                </a:lnTo>
                <a:close/>
                <a:moveTo>
                  <a:pt x="243396" y="31"/>
                </a:moveTo>
                <a:cubicBezTo>
                  <a:pt x="320913" y="1384"/>
                  <a:pt x="383689" y="48202"/>
                  <a:pt x="431725" y="140484"/>
                </a:cubicBezTo>
                <a:cubicBezTo>
                  <a:pt x="464406" y="255383"/>
                  <a:pt x="419688" y="369406"/>
                  <a:pt x="297573" y="482552"/>
                </a:cubicBezTo>
                <a:cubicBezTo>
                  <a:pt x="261181" y="537192"/>
                  <a:pt x="242984" y="601884"/>
                  <a:pt x="242984" y="676627"/>
                </a:cubicBezTo>
                <a:lnTo>
                  <a:pt x="126385" y="676627"/>
                </a:lnTo>
                <a:cubicBezTo>
                  <a:pt x="122879" y="545388"/>
                  <a:pt x="176617" y="425876"/>
                  <a:pt x="287598" y="318090"/>
                </a:cubicBezTo>
                <a:cubicBezTo>
                  <a:pt x="312496" y="280873"/>
                  <a:pt x="323372" y="241311"/>
                  <a:pt x="320228" y="199403"/>
                </a:cubicBezTo>
                <a:cubicBezTo>
                  <a:pt x="303269" y="142340"/>
                  <a:pt x="271078" y="115433"/>
                  <a:pt x="223654" y="118680"/>
                </a:cubicBezTo>
                <a:lnTo>
                  <a:pt x="204633" y="118680"/>
                </a:lnTo>
                <a:cubicBezTo>
                  <a:pt x="146127" y="121464"/>
                  <a:pt x="118498" y="171593"/>
                  <a:pt x="121745" y="269069"/>
                </a:cubicBezTo>
                <a:lnTo>
                  <a:pt x="197" y="269069"/>
                </a:lnTo>
                <a:cubicBezTo>
                  <a:pt x="-3257" y="135665"/>
                  <a:pt x="38935" y="53756"/>
                  <a:pt x="126771" y="23343"/>
                </a:cubicBezTo>
                <a:cubicBezTo>
                  <a:pt x="141050" y="12621"/>
                  <a:pt x="168550" y="5585"/>
                  <a:pt x="209272" y="2235"/>
                </a:cubicBezTo>
                <a:cubicBezTo>
                  <a:pt x="220948" y="572"/>
                  <a:pt x="232323" y="-162"/>
                  <a:pt x="243396" y="3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/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endParaRPr kumimoji="0" lang="zh-CN" altLang="en-US" sz="10000" b="1" kern="1200" cap="none" spc="0" normalizeH="0" baseline="0" noProof="0" dirty="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9388" y="2928938"/>
            <a:ext cx="1165225" cy="213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/>
          <p:nvPr/>
        </p:nvSpPr>
        <p:spPr>
          <a:xfrm rot="-192509">
            <a:off x="4349750" y="2138363"/>
            <a:ext cx="401638" cy="612775"/>
          </a:xfrm>
          <a:custGeom>
            <a:avLst/>
            <a:gdLst/>
            <a:ahLst/>
            <a:cxnLst>
              <a:cxn ang="0">
                <a:pos x="37106" y="8704"/>
              </a:cxn>
              <a:cxn ang="0">
                <a:pos x="94738" y="8704"/>
              </a:cxn>
              <a:cxn ang="0">
                <a:pos x="94738" y="10615"/>
              </a:cxn>
              <a:cxn ang="0">
                <a:pos x="37106" y="10615"/>
              </a:cxn>
              <a:cxn ang="0">
                <a:pos x="37106" y="8704"/>
              </a:cxn>
              <a:cxn ang="0">
                <a:pos x="84732" y="1"/>
              </a:cxn>
              <a:cxn ang="0">
                <a:pos x="150295" y="1622"/>
              </a:cxn>
              <a:cxn ang="0">
                <a:pos x="103593" y="5573"/>
              </a:cxn>
              <a:cxn ang="0">
                <a:pos x="84590" y="7813"/>
              </a:cxn>
              <a:cxn ang="0">
                <a:pos x="43998" y="7813"/>
              </a:cxn>
              <a:cxn ang="0">
                <a:pos x="100121" y="3673"/>
              </a:cxn>
              <a:cxn ang="0">
                <a:pos x="111479" y="2302"/>
              </a:cxn>
              <a:cxn ang="0">
                <a:pos x="77860" y="1371"/>
              </a:cxn>
              <a:cxn ang="0">
                <a:pos x="71238" y="1371"/>
              </a:cxn>
              <a:cxn ang="0">
                <a:pos x="42383" y="3108"/>
              </a:cxn>
              <a:cxn ang="0">
                <a:pos x="69" y="3108"/>
              </a:cxn>
              <a:cxn ang="0">
                <a:pos x="44133" y="270"/>
              </a:cxn>
              <a:cxn ang="0">
                <a:pos x="72853" y="26"/>
              </a:cxn>
              <a:cxn ang="0">
                <a:pos x="84732" y="1"/>
              </a:cxn>
            </a:cxnLst>
            <a:pathLst>
              <a:path w="442074" h="919260">
                <a:moveTo>
                  <a:pt x="106590" y="753794"/>
                </a:moveTo>
                <a:lnTo>
                  <a:pt x="272134" y="753794"/>
                </a:lnTo>
                <a:lnTo>
                  <a:pt x="272134" y="919260"/>
                </a:lnTo>
                <a:lnTo>
                  <a:pt x="106590" y="919260"/>
                </a:lnTo>
                <a:lnTo>
                  <a:pt x="106590" y="753794"/>
                </a:lnTo>
                <a:close/>
                <a:moveTo>
                  <a:pt x="243396" y="31"/>
                </a:moveTo>
                <a:cubicBezTo>
                  <a:pt x="320913" y="1384"/>
                  <a:pt x="383689" y="48202"/>
                  <a:pt x="431725" y="140484"/>
                </a:cubicBezTo>
                <a:cubicBezTo>
                  <a:pt x="464406" y="255383"/>
                  <a:pt x="419688" y="369406"/>
                  <a:pt x="297573" y="482552"/>
                </a:cubicBezTo>
                <a:cubicBezTo>
                  <a:pt x="261181" y="537192"/>
                  <a:pt x="242984" y="601884"/>
                  <a:pt x="242984" y="676627"/>
                </a:cubicBezTo>
                <a:lnTo>
                  <a:pt x="126385" y="676627"/>
                </a:lnTo>
                <a:cubicBezTo>
                  <a:pt x="122879" y="545388"/>
                  <a:pt x="176617" y="425876"/>
                  <a:pt x="287598" y="318090"/>
                </a:cubicBezTo>
                <a:cubicBezTo>
                  <a:pt x="312496" y="280873"/>
                  <a:pt x="323372" y="241311"/>
                  <a:pt x="320228" y="199403"/>
                </a:cubicBezTo>
                <a:cubicBezTo>
                  <a:pt x="303269" y="142340"/>
                  <a:pt x="271078" y="115433"/>
                  <a:pt x="223654" y="118680"/>
                </a:cubicBezTo>
                <a:lnTo>
                  <a:pt x="204633" y="118680"/>
                </a:lnTo>
                <a:cubicBezTo>
                  <a:pt x="146127" y="121464"/>
                  <a:pt x="118498" y="171593"/>
                  <a:pt x="121745" y="269069"/>
                </a:cubicBezTo>
                <a:lnTo>
                  <a:pt x="197" y="269069"/>
                </a:lnTo>
                <a:cubicBezTo>
                  <a:pt x="-3257" y="135665"/>
                  <a:pt x="38935" y="53756"/>
                  <a:pt x="126771" y="23343"/>
                </a:cubicBezTo>
                <a:cubicBezTo>
                  <a:pt x="141050" y="12621"/>
                  <a:pt x="168550" y="5585"/>
                  <a:pt x="209272" y="2235"/>
                </a:cubicBezTo>
                <a:cubicBezTo>
                  <a:pt x="220948" y="572"/>
                  <a:pt x="232323" y="-162"/>
                  <a:pt x="243396" y="31"/>
                </a:cubicBezTo>
                <a:close/>
              </a:path>
            </a:pathLst>
          </a:custGeom>
          <a:solidFill>
            <a:srgbClr val="56A9DD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 rot="19979758">
            <a:off x="3403600" y="2743200"/>
            <a:ext cx="477838" cy="727075"/>
          </a:xfrm>
          <a:custGeom>
            <a:avLst/>
            <a:gdLst/>
            <a:ahLst/>
            <a:cxnLst/>
            <a:rect l="l" t="t" r="r" b="b"/>
            <a:pathLst>
              <a:path w="442074" h="919260">
                <a:moveTo>
                  <a:pt x="106590" y="753794"/>
                </a:moveTo>
                <a:lnTo>
                  <a:pt x="272134" y="753794"/>
                </a:lnTo>
                <a:lnTo>
                  <a:pt x="272134" y="919260"/>
                </a:lnTo>
                <a:lnTo>
                  <a:pt x="106590" y="919260"/>
                </a:lnTo>
                <a:close/>
                <a:moveTo>
                  <a:pt x="243396" y="31"/>
                </a:moveTo>
                <a:cubicBezTo>
                  <a:pt x="320913" y="1384"/>
                  <a:pt x="383689" y="48202"/>
                  <a:pt x="431725" y="140484"/>
                </a:cubicBezTo>
                <a:cubicBezTo>
                  <a:pt x="464406" y="255383"/>
                  <a:pt x="419688" y="369406"/>
                  <a:pt x="297573" y="482552"/>
                </a:cubicBezTo>
                <a:cubicBezTo>
                  <a:pt x="261181" y="537192"/>
                  <a:pt x="242984" y="601884"/>
                  <a:pt x="242984" y="676627"/>
                </a:cubicBezTo>
                <a:lnTo>
                  <a:pt x="126385" y="676627"/>
                </a:lnTo>
                <a:cubicBezTo>
                  <a:pt x="122879" y="545388"/>
                  <a:pt x="176617" y="425876"/>
                  <a:pt x="287598" y="318090"/>
                </a:cubicBezTo>
                <a:cubicBezTo>
                  <a:pt x="312496" y="280873"/>
                  <a:pt x="323372" y="241311"/>
                  <a:pt x="320228" y="199403"/>
                </a:cubicBezTo>
                <a:cubicBezTo>
                  <a:pt x="303269" y="142340"/>
                  <a:pt x="271078" y="115433"/>
                  <a:pt x="223654" y="118680"/>
                </a:cubicBezTo>
                <a:lnTo>
                  <a:pt x="204633" y="118680"/>
                </a:lnTo>
                <a:cubicBezTo>
                  <a:pt x="146127" y="121464"/>
                  <a:pt x="118498" y="171593"/>
                  <a:pt x="121745" y="269069"/>
                </a:cubicBezTo>
                <a:lnTo>
                  <a:pt x="197" y="269069"/>
                </a:lnTo>
                <a:cubicBezTo>
                  <a:pt x="-3257" y="135665"/>
                  <a:pt x="38935" y="53756"/>
                  <a:pt x="126771" y="23343"/>
                </a:cubicBezTo>
                <a:cubicBezTo>
                  <a:pt x="141050" y="12621"/>
                  <a:pt x="168550" y="5585"/>
                  <a:pt x="209272" y="2235"/>
                </a:cubicBezTo>
                <a:cubicBezTo>
                  <a:pt x="220948" y="572"/>
                  <a:pt x="232323" y="-162"/>
                  <a:pt x="243396" y="31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txBody>
          <a:bodyPr/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endParaRPr kumimoji="0" lang="zh-CN" altLang="en-US" sz="10000" b="1" kern="1200" cap="none" spc="0" normalizeH="0" baseline="0" noProof="0" dirty="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5058" name="组合 1"/>
          <p:cNvGrpSpPr/>
          <p:nvPr/>
        </p:nvGrpSpPr>
        <p:grpSpPr>
          <a:xfrm>
            <a:off x="-14287" y="0"/>
            <a:ext cx="2600325" cy="909638"/>
            <a:chOff x="159186" y="232378"/>
            <a:chExt cx="2599255" cy="909279"/>
          </a:xfrm>
        </p:grpSpPr>
        <p:pic>
          <p:nvPicPr>
            <p:cNvPr id="45067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9186" y="232378"/>
              <a:ext cx="2489150" cy="90927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5068" name="标题 3"/>
            <p:cNvSpPr txBox="1"/>
            <p:nvPr/>
          </p:nvSpPr>
          <p:spPr>
            <a:xfrm>
              <a:off x="423809" y="407251"/>
              <a:ext cx="2334632" cy="63500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eaLnBrk="1" hangingPunct="1">
                <a:lnSpc>
                  <a:spcPct val="90000"/>
                </a:lnSpc>
              </a:pPr>
              <a:r>
                <a:rPr lang="zh-CN" altLang="en-US" sz="3600" b="1" dirty="0">
                  <a:solidFill>
                    <a:srgbClr val="007CB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板书设计</a:t>
              </a:r>
              <a:endParaRPr lang="en-US" altLang="zh-CN" sz="3600" b="1" dirty="0">
                <a:solidFill>
                  <a:srgbClr val="007CB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AutoShape 2"/>
          <p:cNvSpPr/>
          <p:nvPr/>
        </p:nvSpPr>
        <p:spPr>
          <a:xfrm>
            <a:off x="1381125" y="1112838"/>
            <a:ext cx="317500" cy="3562350"/>
          </a:xfrm>
          <a:prstGeom prst="leftBrace">
            <a:avLst>
              <a:gd name="adj1" fmla="val 62904"/>
              <a:gd name="adj2" fmla="val 50000"/>
            </a:avLst>
          </a:prstGeom>
          <a:noFill/>
          <a:ln w="28575" cap="flat" cmpd="sng">
            <a:solidFill>
              <a:srgbClr val="56A9DD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6" name="AutoShape 4"/>
          <p:cNvSpPr/>
          <p:nvPr/>
        </p:nvSpPr>
        <p:spPr>
          <a:xfrm rot="10800000">
            <a:off x="7235825" y="1112838"/>
            <a:ext cx="296863" cy="3659187"/>
          </a:xfrm>
          <a:prstGeom prst="leftBrace">
            <a:avLst>
              <a:gd name="adj1" fmla="val 51758"/>
              <a:gd name="adj2" fmla="val 49384"/>
            </a:avLst>
          </a:prstGeom>
          <a:noFill/>
          <a:ln w="28575" cap="flat" cmpd="sng">
            <a:solidFill>
              <a:srgbClr val="56A9DD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1560513" y="909638"/>
            <a:ext cx="5595938" cy="35639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1616075" indent="-16160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1616075" marR="0" lvl="0" indent="-1616075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-300" normalizeH="0" baseline="0" noProof="0" dirty="0">
                <a:ln>
                  <a:noFill/>
                </a:ln>
                <a:solidFill>
                  <a:srgbClr val="F262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中午</a:t>
            </a:r>
            <a:r>
              <a:rPr kumimoji="0" lang="zh-CN" altLang="en-US" sz="3200" b="1" i="0" u="none" strike="noStrike" kern="1200" cap="none" spc="-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：太阳（南） 树影（北）</a:t>
            </a:r>
            <a:endParaRPr kumimoji="0" lang="en-US" altLang="zh-CN" sz="3200" b="1" i="0" u="none" strike="noStrike" kern="1200" cap="none" spc="-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1616075" marR="0" lvl="0" indent="-1616075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-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黑夜：北极星（北）</a:t>
            </a:r>
            <a:endParaRPr kumimoji="0" lang="en-US" altLang="zh-CN" sz="3200" b="1" i="0" u="none" strike="noStrike" kern="1200" cap="none" spc="-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1616075" marR="0" lvl="0" indent="-1616075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-30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阴雨天</a:t>
            </a:r>
            <a:r>
              <a:rPr kumimoji="0" lang="zh-CN" altLang="en-US" sz="3200" b="1" i="0" u="none" strike="noStrike" kern="1200" cap="none" spc="-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：枝叶稠（南）</a:t>
            </a:r>
            <a:endParaRPr kumimoji="0" lang="en-US" altLang="zh-CN" sz="3200" b="1" i="0" u="none" strike="noStrike" kern="1200" cap="none" spc="-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-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    枝叶稀疏（北）</a:t>
            </a:r>
            <a:endParaRPr kumimoji="0" lang="en-US" altLang="zh-CN" sz="3200" b="1" i="0" u="none" strike="noStrike" kern="1200" cap="none" spc="-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1616075" marR="0" lvl="0" indent="-1616075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800" b="1" i="0" u="none" strike="noStrike" kern="1200" cap="none" spc="-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1616075" marR="0" lvl="0" indent="-1616075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-30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雪后</a:t>
            </a:r>
            <a:r>
              <a:rPr kumimoji="0" lang="zh-CN" altLang="en-US" sz="3200" b="1" i="0" u="none" strike="noStrike" kern="1200" cap="none" spc="-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：沟渠里的积雪</a:t>
            </a:r>
            <a:endParaRPr kumimoji="0" lang="zh-CN" altLang="en-US" sz="3200" b="1" i="0" u="none" strike="noStrike" kern="1200" cap="none" spc="-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文本框 1"/>
          <p:cNvSpPr txBox="1"/>
          <p:nvPr/>
        </p:nvSpPr>
        <p:spPr>
          <a:xfrm>
            <a:off x="708025" y="962025"/>
            <a:ext cx="677863" cy="396081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eaLnBrk="1" hangingPunct="1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要是你在野外迷了路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7621588" y="1530350"/>
            <a:ext cx="1190625" cy="2441575"/>
          </a:xfrm>
          <a:prstGeom prst="roundRect">
            <a:avLst>
              <a:gd name="adj" fmla="val 7181"/>
            </a:avLst>
          </a:prstGeom>
          <a:gradFill flip="none" rotWithShape="1">
            <a:gsLst>
              <a:gs pos="0">
                <a:srgbClr val="FEC956">
                  <a:alpha val="80000"/>
                </a:srgbClr>
              </a:gs>
              <a:gs pos="96000">
                <a:srgbClr val="FD5255">
                  <a:alpha val="80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lIns="216000" tIns="0" rIns="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0">
                  <a:noFill/>
                </a:ln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细心观察</a:t>
            </a:r>
            <a:endParaRPr kumimoji="0" lang="en-US" altLang="zh-CN" sz="3600" b="1" i="0" u="none" strike="noStrike" kern="1200" cap="none" spc="0" normalizeH="0" baseline="0" noProof="0" dirty="0">
              <a:ln w="0">
                <a:noFill/>
              </a:ln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0">
                  <a:noFill/>
                </a:ln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勤于思考</a:t>
            </a:r>
            <a:endParaRPr kumimoji="0" lang="zh-CN" altLang="en-US" sz="3600" b="1" i="0" u="none" strike="noStrike" kern="1200" cap="none" spc="0" normalizeH="0" baseline="0" noProof="0" dirty="0">
              <a:ln w="0">
                <a:noFill/>
              </a:ln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60963" y="3576638"/>
            <a:ext cx="2422525" cy="11953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-3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化得快（北）</a:t>
            </a:r>
            <a:endParaRPr kumimoji="0" lang="en-US" altLang="zh-CN" sz="3200" b="1" kern="1200" cap="none" spc="-30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-3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化得慢（南）</a:t>
            </a:r>
            <a:endParaRPr kumimoji="0" lang="zh-CN" altLang="en-US" sz="3200" b="1" kern="1200" cap="none" spc="-30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4" name="AutoShape 2"/>
          <p:cNvSpPr/>
          <p:nvPr/>
        </p:nvSpPr>
        <p:spPr>
          <a:xfrm>
            <a:off x="5057775" y="3709988"/>
            <a:ext cx="204788" cy="973137"/>
          </a:xfrm>
          <a:prstGeom prst="leftBrace">
            <a:avLst>
              <a:gd name="adj1" fmla="val 62896"/>
              <a:gd name="adj2" fmla="val 50000"/>
            </a:avLst>
          </a:prstGeom>
          <a:noFill/>
          <a:ln w="28575" cap="flat" cmpd="sng">
            <a:solidFill>
              <a:srgbClr val="56A9DD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endParaRPr lang="zh-CN" altLang="en-US" sz="2600" b="1" dirty="0">
              <a:latin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158926">
            <a:off x="136525" y="4013200"/>
            <a:ext cx="709613" cy="977900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9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1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9">
                                            <p:txEl>
                                              <p:charRg st="15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25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9">
                                            <p:txEl>
                                              <p:charRg st="25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36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9">
                                            <p:txEl>
                                              <p:charRg st="36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54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9">
                                            <p:txEl>
                                              <p:charRg st="54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1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13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/>
      <p:bldP spid="11" grpId="0" animBg="1"/>
      <p:bldP spid="1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9218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椭圆 5"/>
          <p:cNvSpPr/>
          <p:nvPr/>
        </p:nvSpPr>
        <p:spPr>
          <a:xfrm>
            <a:off x="1468438" y="1735138"/>
            <a:ext cx="719138" cy="720725"/>
          </a:xfrm>
          <a:prstGeom prst="ellipse">
            <a:avLst/>
          </a:prstGeom>
          <a:solidFill>
            <a:srgbClr val="F59701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220" name="标题 1"/>
          <p:cNvSpPr txBox="1"/>
          <p:nvPr/>
        </p:nvSpPr>
        <p:spPr>
          <a:xfrm>
            <a:off x="1439863" y="1685925"/>
            <a:ext cx="6184900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要是你在野外迷了路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21" name="图片 1"/>
          <p:cNvPicPr>
            <a:picLocks noChangeAspect="1"/>
          </p:cNvPicPr>
          <p:nvPr/>
        </p:nvPicPr>
        <p:blipFill>
          <a:blip r:embed="rId3"/>
          <a:srcRect l="34599"/>
          <a:stretch>
            <a:fillRect/>
          </a:stretch>
        </p:blipFill>
        <p:spPr>
          <a:xfrm>
            <a:off x="6450013" y="63500"/>
            <a:ext cx="2349500" cy="4619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Bar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7"/>
          <p:cNvSpPr txBox="1"/>
          <p:nvPr/>
        </p:nvSpPr>
        <p:spPr>
          <a:xfrm>
            <a:off x="569913" y="1333500"/>
            <a:ext cx="7921625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借助拼音，认读生字，读准字音，读通课文。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标出小节序号，并想想：课文讲了哪几种天然的指南针？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10243" name="组合 5"/>
          <p:cNvGrpSpPr/>
          <p:nvPr/>
        </p:nvGrpSpPr>
        <p:grpSpPr>
          <a:xfrm>
            <a:off x="0" y="0"/>
            <a:ext cx="2600325" cy="909638"/>
            <a:chOff x="159186" y="232378"/>
            <a:chExt cx="2599255" cy="909279"/>
          </a:xfrm>
        </p:grpSpPr>
        <p:pic>
          <p:nvPicPr>
            <p:cNvPr id="10245" name="图片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9186" y="232378"/>
              <a:ext cx="2489150" cy="90927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6" name="标题 3"/>
            <p:cNvSpPr txBox="1"/>
            <p:nvPr/>
          </p:nvSpPr>
          <p:spPr>
            <a:xfrm>
              <a:off x="423809" y="407251"/>
              <a:ext cx="2334632" cy="63500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eaLnBrk="1" hangingPunct="1">
                <a:lnSpc>
                  <a:spcPct val="90000"/>
                </a:lnSpc>
              </a:pPr>
              <a:r>
                <a:rPr lang="zh-CN" altLang="en-US" sz="3600" b="1" dirty="0">
                  <a:solidFill>
                    <a:srgbClr val="007CB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初读课文</a:t>
              </a:r>
              <a:endParaRPr lang="zh-CN" altLang="en-US" sz="3600" b="1" dirty="0">
                <a:solidFill>
                  <a:srgbClr val="007CB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0244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169188">
            <a:off x="7875588" y="4187825"/>
            <a:ext cx="873125" cy="714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Box 34"/>
          <p:cNvSpPr txBox="1"/>
          <p:nvPr/>
        </p:nvSpPr>
        <p:spPr>
          <a:xfrm>
            <a:off x="1077913" y="1084263"/>
            <a:ext cx="6988175" cy="2913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p>
            <a:pPr>
              <a:lnSpc>
                <a:spcPct val="180000"/>
              </a:lnSpc>
            </a:pPr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慌 </a:t>
            </a:r>
            <a:r>
              <a:rPr lang="zh-CN" altLang="en-US" sz="3600" b="1" dirty="0">
                <a:solidFill>
                  <a:srgbClr val="0808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    </a:t>
            </a:r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辨 </a:t>
            </a:r>
            <a:r>
              <a:rPr lang="zh-CN" altLang="en-US" sz="3600" b="1" dirty="0">
                <a:solidFill>
                  <a:srgbClr val="0808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别   </a:t>
            </a:r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忠 实</a:t>
            </a:r>
            <a:r>
              <a:rPr lang="zh-CN" altLang="en-US" sz="3600" b="1" dirty="0">
                <a:solidFill>
                  <a:srgbClr val="0808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向 </a:t>
            </a:r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导</a:t>
            </a:r>
            <a:endParaRPr lang="en-US" altLang="zh-CN" sz="36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3600" b="1" dirty="0">
                <a:solidFill>
                  <a:srgbClr val="0808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盏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灯</a:t>
            </a:r>
            <a:r>
              <a:rPr lang="zh-CN" altLang="en-US" sz="3600" b="1" dirty="0">
                <a:solidFill>
                  <a:srgbClr val="0808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永 </a:t>
            </a:r>
            <a:r>
              <a:rPr lang="zh-CN" altLang="en-US" sz="3600" b="1" dirty="0">
                <a:solidFill>
                  <a:srgbClr val="0808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   乱 </a:t>
            </a:r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闯</a:t>
            </a:r>
            <a:r>
              <a:rPr lang="zh-CN" altLang="en-US" sz="3600" b="1" dirty="0">
                <a:solidFill>
                  <a:srgbClr val="0808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碰 </a:t>
            </a:r>
            <a:r>
              <a:rPr lang="zh-CN" altLang="en-US" sz="3600" b="1" dirty="0">
                <a:solidFill>
                  <a:srgbClr val="0808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endParaRPr lang="en-US" altLang="zh-CN" sz="3600" b="1" dirty="0">
              <a:solidFill>
                <a:srgbClr val="08080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稠 </a:t>
            </a:r>
            <a:r>
              <a:rPr lang="zh-CN" altLang="en-US" sz="3600" b="1" dirty="0">
                <a:solidFill>
                  <a:srgbClr val="0808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密   </a:t>
            </a:r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稀 </a:t>
            </a:r>
            <a:r>
              <a:rPr lang="zh-CN" altLang="en-US" sz="3600" b="1" dirty="0">
                <a:solidFill>
                  <a:srgbClr val="0808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少   沟 </a:t>
            </a:r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渠</a:t>
            </a:r>
            <a:r>
              <a:rPr lang="zh-CN" altLang="en-US" sz="3600" b="1" dirty="0">
                <a:solidFill>
                  <a:srgbClr val="0808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 </a:t>
            </a:r>
            <a:r>
              <a:rPr lang="zh-CN" altLang="en-US" sz="3600" b="1" dirty="0">
                <a:solidFill>
                  <a:srgbClr val="0808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雪</a:t>
            </a:r>
            <a:endParaRPr lang="zh-CN" altLang="en-US" sz="3600" b="1" dirty="0">
              <a:solidFill>
                <a:srgbClr val="08080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267" name="组合 5"/>
          <p:cNvGrpSpPr/>
          <p:nvPr/>
        </p:nvGrpSpPr>
        <p:grpSpPr>
          <a:xfrm>
            <a:off x="0" y="0"/>
            <a:ext cx="2600325" cy="909638"/>
            <a:chOff x="159186" y="232378"/>
            <a:chExt cx="2599255" cy="909279"/>
          </a:xfrm>
        </p:grpSpPr>
        <p:pic>
          <p:nvPicPr>
            <p:cNvPr id="11282" name="图片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9186" y="232378"/>
              <a:ext cx="2489150" cy="90927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83" name="标题 3"/>
            <p:cNvSpPr txBox="1"/>
            <p:nvPr/>
          </p:nvSpPr>
          <p:spPr>
            <a:xfrm>
              <a:off x="423809" y="407251"/>
              <a:ext cx="2334632" cy="63500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eaLnBrk="1" hangingPunct="1">
                <a:lnSpc>
                  <a:spcPct val="90000"/>
                </a:lnSpc>
              </a:pPr>
              <a:r>
                <a:rPr lang="zh-CN" altLang="en-US" sz="3600" b="1" dirty="0">
                  <a:solidFill>
                    <a:srgbClr val="007CB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字词学习</a:t>
              </a:r>
              <a:endParaRPr lang="zh-CN" altLang="en-US" sz="3600" b="1" dirty="0">
                <a:solidFill>
                  <a:srgbClr val="007CB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1268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169188">
            <a:off x="7875588" y="4187825"/>
            <a:ext cx="873125" cy="714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2771775" y="966788"/>
            <a:ext cx="1223963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biàn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98975" y="966788"/>
            <a:ext cx="1223963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zhōnɡ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99075" y="966788"/>
            <a:ext cx="1223963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shí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16763" y="966788"/>
            <a:ext cx="1223963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dǎo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83188" y="1970088"/>
            <a:ext cx="1455738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chuǎnɡ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752725" y="2943225"/>
            <a:ext cx="822325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xī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19825" y="2943225"/>
            <a:ext cx="1223963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jī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7388" y="966788"/>
            <a:ext cx="1223963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huānɡ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19200" y="1970088"/>
            <a:ext cx="1223963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zhǎn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771775" y="1970088"/>
            <a:ext cx="1223963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yǒnɡ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470650" y="1957388"/>
            <a:ext cx="1223963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pènɡ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04850" y="2943225"/>
            <a:ext cx="1223963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chóu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046663" y="2943225"/>
            <a:ext cx="1223963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qú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2"/>
          <p:cNvSpPr txBox="1"/>
          <p:nvPr/>
        </p:nvSpPr>
        <p:spPr>
          <a:xfrm>
            <a:off x="2111375" y="2173288"/>
            <a:ext cx="1881188" cy="796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指南</a:t>
            </a:r>
            <a:r>
              <a:rPr lang="zh-CN" altLang="en-US" sz="4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针</a:t>
            </a:r>
            <a:endParaRPr lang="zh-CN" altLang="en-US" sz="4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67225" y="1020763"/>
            <a:ext cx="1865313" cy="2571750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2292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169188">
            <a:off x="7559675" y="4035425"/>
            <a:ext cx="1001713" cy="817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9761138">
            <a:off x="487363" y="396875"/>
            <a:ext cx="762000" cy="749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3006725" y="1824038"/>
            <a:ext cx="1223963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zhēn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15925" y="2995613"/>
            <a:ext cx="8367713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2041525" indent="-2041525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书写指导：</a:t>
            </a:r>
            <a:r>
              <a:rPr lang="zh-CN" altLang="en-US" sz="3200" b="1" dirty="0">
                <a:solidFill>
                  <a:srgbClr val="0C8C7D"/>
                </a:solidFill>
                <a:latin typeface="宋体" panose="02010600030101010101" pitchFamily="2" charset="-122"/>
              </a:rPr>
              <a:t>“十”字的横穿插到金字旁的第二横和第三横中间，最后一笔为悬针竖，收笔比金字旁下端低。</a:t>
            </a:r>
            <a:endParaRPr lang="en-US" altLang="zh-CN" sz="3200" b="1" dirty="0">
              <a:solidFill>
                <a:srgbClr val="0C8C7D"/>
              </a:solidFill>
              <a:latin typeface="宋体" panose="02010600030101010101" pitchFamily="2" charset="-122"/>
            </a:endParaRPr>
          </a:p>
        </p:txBody>
      </p:sp>
      <p:pic>
        <p:nvPicPr>
          <p:cNvPr id="2" name="针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205163" y="420688"/>
            <a:ext cx="2582862" cy="2574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50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">
                <p:cTn id="19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1949</Words>
  <Application>WPS 演示</Application>
  <PresentationFormat>全屏显示(16:9)</PresentationFormat>
  <Paragraphs>267</Paragraphs>
  <Slides>41</Slides>
  <Notes>0</Notes>
  <HiddenSlides>0</HiddenSlides>
  <MMClips>4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41</vt:i4>
      </vt:variant>
    </vt:vector>
  </HeadingPairs>
  <TitlesOfParts>
    <vt:vector size="55" baseType="lpstr">
      <vt:lpstr>Arial</vt:lpstr>
      <vt:lpstr>宋体</vt:lpstr>
      <vt:lpstr>Wingdings</vt:lpstr>
      <vt:lpstr>Cambria</vt:lpstr>
      <vt:lpstr>黑体</vt:lpstr>
      <vt:lpstr>楷体</vt:lpstr>
      <vt:lpstr>微软雅黑</vt:lpstr>
      <vt:lpstr>Arial Unicode MS</vt:lpstr>
      <vt:lpstr>Calibri</vt:lpstr>
      <vt:lpstr>Times New Roman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易提分旗舰店; yitifen.tmall.com;</Company>
  <LinksUpToDate>false</LinksUpToDate>
  <SharedDoc>false</SharedDoc>
  <HyperlinksChanged>false</HyperlinksChanged>
  <AppVersion>14.0000</AppVersion>
  <Manager>易提分旗舰店; yitifen.tmall.com;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yitifen.tmall.com</dc:creator>
  <cp:lastModifiedBy>上帝掷骰子吗</cp:lastModifiedBy>
  <cp:revision>3</cp:revision>
  <dcterms:created xsi:type="dcterms:W3CDTF">2016-01-14T05:53:00Z</dcterms:created>
  <dcterms:modified xsi:type="dcterms:W3CDTF">2023-11-13T15:25:35Z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09100942EAD342CABFAF6FE1F9AAD311_13</vt:lpwstr>
  </property>
  <property fmtid="{D5CDD505-2E9C-101B-9397-08002B2CF9AE}" pid="4" name="KSOProductBuildVer">
    <vt:lpwstr>2052-12.1.0.15374</vt:lpwstr>
  </property>
</Properties>
</file>