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58" r:id="rId15"/>
    <p:sldId id="275" r:id="rId16"/>
    <p:sldId id="276" r:id="rId17"/>
    <p:sldId id="288" r:id="rId18"/>
    <p:sldId id="259" r:id="rId19"/>
    <p:sldId id="261" r:id="rId20"/>
    <p:sldId id="262" r:id="rId21"/>
    <p:sldId id="292" r:id="rId22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83" y="8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GIF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解决问题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8025" y="3990975"/>
            <a:ext cx="6443663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拼出的图形的周长最短。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33463" y="3913188"/>
            <a:ext cx="14208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87338" y="827088"/>
            <a:ext cx="8639175" cy="539750"/>
            <a:chOff x="287517" y="3122792"/>
            <a:chExt cx="8634239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" name="矩形 4"/>
            <p:cNvSpPr/>
            <p:nvPr/>
          </p:nvSpPr>
          <p:spPr>
            <a:xfrm>
              <a:off x="5683519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22296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62402" y="3122792"/>
              <a:ext cx="541029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30343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842873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382314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7517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26959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66400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05842" y="3122792"/>
              <a:ext cx="54102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445283" y="3122792"/>
              <a:ext cx="54102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8631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525753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65194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604636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144078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03225" y="1908175"/>
            <a:ext cx="4319588" cy="1079500"/>
            <a:chOff x="289720" y="1546248"/>
            <a:chExt cx="4314428" cy="107950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2" name="组合 2"/>
            <p:cNvGrpSpPr/>
            <p:nvPr/>
          </p:nvGrpSpPr>
          <p:grpSpPr bwMode="auto">
            <a:xfrm>
              <a:off x="289720" y="1546248"/>
              <a:ext cx="4314428" cy="539750"/>
              <a:chOff x="286545" y="1546248"/>
              <a:chExt cx="4314428" cy="539750"/>
            </a:xfrm>
            <a:grpFill/>
          </p:grpSpPr>
          <p:sp>
            <p:nvSpPr>
              <p:cNvPr id="31" name="矩形 30"/>
              <p:cNvSpPr/>
              <p:nvPr/>
            </p:nvSpPr>
            <p:spPr bwMode="auto">
              <a:xfrm>
                <a:off x="286545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825650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 bwMode="auto">
              <a:xfrm>
                <a:off x="1366342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 bwMode="auto">
              <a:xfrm>
                <a:off x="1905447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 bwMode="auto">
              <a:xfrm>
                <a:off x="2442966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2983657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 bwMode="auto">
              <a:xfrm>
                <a:off x="3522763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 bwMode="auto">
              <a:xfrm>
                <a:off x="4061868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 bwMode="auto">
            <a:xfrm>
              <a:off x="289720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828825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367930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1907036" y="2085998"/>
              <a:ext cx="540691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2446141" y="2085998"/>
              <a:ext cx="540691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986832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3525938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4065043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21"/>
          <p:cNvGrpSpPr/>
          <p:nvPr/>
        </p:nvGrpSpPr>
        <p:grpSpPr bwMode="auto">
          <a:xfrm>
            <a:off x="5056188" y="1535113"/>
            <a:ext cx="2160587" cy="2159000"/>
            <a:chOff x="2467002" y="1544516"/>
            <a:chExt cx="2160587" cy="215900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40" name="组合 1"/>
            <p:cNvGrpSpPr/>
            <p:nvPr/>
          </p:nvGrpSpPr>
          <p:grpSpPr bwMode="auto">
            <a:xfrm>
              <a:off x="2467002" y="154451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56" name="矩形 55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 bwMode="auto">
              <a:xfrm>
                <a:off x="3006752" y="1544516"/>
                <a:ext cx="541337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 bwMode="auto">
              <a:xfrm>
                <a:off x="35465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 bwMode="auto">
              <a:xfrm>
                <a:off x="408625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6"/>
            <p:cNvGrpSpPr/>
            <p:nvPr/>
          </p:nvGrpSpPr>
          <p:grpSpPr bwMode="auto">
            <a:xfrm>
              <a:off x="2467002" y="208426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52" name="矩形 51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 bwMode="auto">
              <a:xfrm>
                <a:off x="3006752" y="1544516"/>
                <a:ext cx="541337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 bwMode="auto">
              <a:xfrm>
                <a:off x="35465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 bwMode="auto">
              <a:xfrm>
                <a:off x="408625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2" name="组合 11"/>
            <p:cNvGrpSpPr/>
            <p:nvPr/>
          </p:nvGrpSpPr>
          <p:grpSpPr bwMode="auto">
            <a:xfrm>
              <a:off x="2467002" y="262401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48" name="矩形 47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 bwMode="auto">
              <a:xfrm>
                <a:off x="3006752" y="1544516"/>
                <a:ext cx="541337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 bwMode="auto">
              <a:xfrm>
                <a:off x="35465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 bwMode="auto">
              <a:xfrm>
                <a:off x="408625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3" name="组合 16"/>
            <p:cNvGrpSpPr/>
            <p:nvPr/>
          </p:nvGrpSpPr>
          <p:grpSpPr bwMode="auto">
            <a:xfrm>
              <a:off x="2468590" y="3163766"/>
              <a:ext cx="2158999" cy="539750"/>
              <a:chOff x="2467003" y="1544516"/>
              <a:chExt cx="2158999" cy="539750"/>
            </a:xfrm>
            <a:grpFill/>
          </p:grpSpPr>
          <p:sp>
            <p:nvSpPr>
              <p:cNvPr id="44" name="矩形 43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 bwMode="auto">
              <a:xfrm>
                <a:off x="3005165" y="1544516"/>
                <a:ext cx="541337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 bwMode="auto">
              <a:xfrm>
                <a:off x="3548090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408625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234238" y="1887538"/>
            <a:ext cx="14525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小华：周长</a:t>
            </a:r>
            <a:r>
              <a:rPr lang="en-US" altLang="zh-CN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2562225" y="233363"/>
            <a:ext cx="4683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小明：周长</a:t>
            </a:r>
            <a:r>
              <a:rPr lang="en-US" altLang="zh-CN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23888" y="3001963"/>
            <a:ext cx="382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小军：周长</a:t>
            </a:r>
            <a:r>
              <a:rPr lang="en-US" altLang="zh-CN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2705100" y="799982"/>
            <a:ext cx="3733800" cy="646986"/>
          </a:xfrm>
          <a:prstGeom prst="wedgeRoundRectCallout">
            <a:avLst>
              <a:gd name="adj1" fmla="val 55880"/>
              <a:gd name="adj2" fmla="val -4185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只有这三种拼法吗？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2126738" y="1939935"/>
            <a:ext cx="3246437" cy="646986"/>
          </a:xfrm>
          <a:prstGeom prst="wedgeRoundRectCallout">
            <a:avLst>
              <a:gd name="adj1" fmla="val -59495"/>
              <a:gd name="adj2" fmla="val 5183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拼法。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1393770" y="3226125"/>
            <a:ext cx="5994400" cy="1192213"/>
          </a:xfrm>
          <a:prstGeom prst="wedgeRoundRectCallout">
            <a:avLst>
              <a:gd name="adj1" fmla="val 55139"/>
              <a:gd name="adj2" fmla="val 31260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拼成的图形的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两条边的和越小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，所拼成的图形的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周长越短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522702" y="674571"/>
            <a:ext cx="1474788" cy="715089"/>
          </a:xfrm>
          <a:prstGeom prst="wedgeRoundRectCallout">
            <a:avLst>
              <a:gd name="adj1" fmla="val -24740"/>
              <a:gd name="adj2" fmla="val 46327"/>
              <a:gd name="adj3" fmla="val 16667"/>
            </a:avLst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小结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7596336" y="2869398"/>
            <a:ext cx="1732294" cy="19056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2764" y="384334"/>
            <a:ext cx="1990172" cy="19901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51013" y="1723911"/>
            <a:ext cx="1732294" cy="1905665"/>
          </a:xfrm>
          <a:prstGeom prst="rect">
            <a:avLst/>
          </a:prstGeom>
        </p:spPr>
      </p:pic>
      <p:sp>
        <p:nvSpPr>
          <p:cNvPr id="11" name="TextBox 6"/>
          <p:cNvSpPr txBox="1"/>
          <p:nvPr/>
        </p:nvSpPr>
        <p:spPr>
          <a:xfrm>
            <a:off x="1946672" y="1602071"/>
            <a:ext cx="5250656" cy="139303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16=16×1=2×8=4×4，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所以只有这三种拼法。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447313" y="709673"/>
            <a:ext cx="826884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盒右面这样的保鲜膜捆在一起，怎样捆最节省胶带？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611" y="1181249"/>
            <a:ext cx="3728047" cy="182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:\R三数上\U07\doc\保鲜膜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65" y="3280239"/>
            <a:ext cx="36004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E:\R三数上\U07\doc\保鲜膜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40" y="3442164"/>
            <a:ext cx="36004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E:\R三数上\U07\doc\保鲜膜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65" y="2665876"/>
            <a:ext cx="36004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E:\R三数上\U07\doc\保鲜膜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40" y="2827801"/>
            <a:ext cx="36004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59468" y="689954"/>
            <a:ext cx="842506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幅正方形绘画作品贴在一起，做一个“绘画园地”。要在“绘画园地”的四周贴上花边。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2267744" y="2650410"/>
            <a:ext cx="5686058" cy="1264527"/>
          </a:xfrm>
          <a:prstGeom prst="wedgeRoundRectCallout">
            <a:avLst>
              <a:gd name="adj1" fmla="val -54678"/>
              <a:gd name="adj2" fmla="val 18872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同桌讨论：怎样设计“绘画园地”，才能使贴的花边最少？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5112" y="2670891"/>
            <a:ext cx="1990172" cy="1990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3"/>
          <p:cNvGrpSpPr/>
          <p:nvPr/>
        </p:nvGrpSpPr>
        <p:grpSpPr bwMode="auto">
          <a:xfrm>
            <a:off x="2555628" y="3304820"/>
            <a:ext cx="3598940" cy="734269"/>
            <a:chOff x="2784475" y="1481402"/>
            <a:chExt cx="2696764" cy="5394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" name="矩形 5"/>
            <p:cNvSpPr/>
            <p:nvPr/>
          </p:nvSpPr>
          <p:spPr bwMode="auto">
            <a:xfrm>
              <a:off x="2784475" y="1481402"/>
              <a:ext cx="540146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3322242" y="1481402"/>
              <a:ext cx="541732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862387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4400154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4941886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4"/>
          <p:cNvGrpSpPr/>
          <p:nvPr/>
        </p:nvGrpSpPr>
        <p:grpSpPr bwMode="auto">
          <a:xfrm>
            <a:off x="2556688" y="1152964"/>
            <a:ext cx="3598940" cy="734269"/>
            <a:chOff x="2784475" y="1481138"/>
            <a:chExt cx="2696764" cy="5394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9" name="矩形 38"/>
            <p:cNvSpPr/>
            <p:nvPr/>
          </p:nvSpPr>
          <p:spPr bwMode="auto">
            <a:xfrm>
              <a:off x="2784475" y="1481138"/>
              <a:ext cx="540146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3322242" y="1481138"/>
              <a:ext cx="541732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3862387" y="1481138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4400154" y="1481138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 bwMode="auto">
            <a:xfrm>
              <a:off x="4941886" y="1481138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2556688" y="1887231"/>
            <a:ext cx="3598940" cy="735348"/>
            <a:chOff x="2784475" y="1480874"/>
            <a:chExt cx="2696764" cy="54027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4" name="矩形 33"/>
            <p:cNvSpPr/>
            <p:nvPr/>
          </p:nvSpPr>
          <p:spPr bwMode="auto">
            <a:xfrm>
              <a:off x="2784475" y="1480874"/>
              <a:ext cx="540146" cy="540279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3322242" y="1480874"/>
              <a:ext cx="541732" cy="540279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3862387" y="1480874"/>
              <a:ext cx="539353" cy="540279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4400154" y="1480874"/>
              <a:ext cx="539353" cy="540279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4941886" y="1480874"/>
              <a:ext cx="539353" cy="540279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33"/>
          <p:cNvGrpSpPr/>
          <p:nvPr/>
        </p:nvGrpSpPr>
        <p:grpSpPr bwMode="auto">
          <a:xfrm>
            <a:off x="2556688" y="2622580"/>
            <a:ext cx="3598940" cy="734269"/>
            <a:chOff x="2784475" y="1481402"/>
            <a:chExt cx="2696764" cy="5394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9" name="矩形 28"/>
            <p:cNvSpPr/>
            <p:nvPr/>
          </p:nvSpPr>
          <p:spPr bwMode="auto">
            <a:xfrm>
              <a:off x="2784475" y="1481402"/>
              <a:ext cx="540146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3322242" y="1481402"/>
              <a:ext cx="541732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862387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4400154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4941886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33"/>
          <p:cNvGrpSpPr/>
          <p:nvPr/>
        </p:nvGrpSpPr>
        <p:grpSpPr bwMode="auto">
          <a:xfrm>
            <a:off x="2555628" y="4040167"/>
            <a:ext cx="3598940" cy="734269"/>
            <a:chOff x="2784475" y="1481402"/>
            <a:chExt cx="2696764" cy="5394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7" name="矩形 66"/>
            <p:cNvSpPr/>
            <p:nvPr/>
          </p:nvSpPr>
          <p:spPr bwMode="auto">
            <a:xfrm>
              <a:off x="2784475" y="1481402"/>
              <a:ext cx="540146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68" name="矩形 67"/>
            <p:cNvSpPr/>
            <p:nvPr/>
          </p:nvSpPr>
          <p:spPr bwMode="auto">
            <a:xfrm>
              <a:off x="3322242" y="1481402"/>
              <a:ext cx="541732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69" name="矩形 68"/>
            <p:cNvSpPr/>
            <p:nvPr/>
          </p:nvSpPr>
          <p:spPr bwMode="auto">
            <a:xfrm>
              <a:off x="3862387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4400154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1" name="矩形 70"/>
            <p:cNvSpPr/>
            <p:nvPr/>
          </p:nvSpPr>
          <p:spPr bwMode="auto">
            <a:xfrm>
              <a:off x="4941886" y="1481402"/>
              <a:ext cx="539353" cy="539486"/>
            </a:xfrm>
            <a:prstGeom prst="rect">
              <a:avLst/>
            </a:prstGeom>
            <a:grpFill/>
            <a:ln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" b="8971"/>
          <a:stretch>
            <a:fillRect/>
          </a:stretch>
        </p:blipFill>
        <p:spPr>
          <a:xfrm>
            <a:off x="710644" y="713740"/>
            <a:ext cx="1712319" cy="1809939"/>
          </a:xfrm>
          <a:prstGeom prst="rect">
            <a:avLst/>
          </a:prstGeom>
        </p:spPr>
      </p:pic>
      <p:sp>
        <p:nvSpPr>
          <p:cNvPr id="73" name="AutoShape 27"/>
          <p:cNvSpPr>
            <a:spLocks noChangeArrowheads="1"/>
          </p:cNvSpPr>
          <p:nvPr/>
        </p:nvSpPr>
        <p:spPr bwMode="auto">
          <a:xfrm>
            <a:off x="2607204" y="382782"/>
            <a:ext cx="5184576" cy="731375"/>
          </a:xfrm>
          <a:prstGeom prst="wedgeRoundRectCallout">
            <a:avLst>
              <a:gd name="adj1" fmla="val -53838"/>
              <a:gd name="adj2" fmla="val 36733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ea typeface="楷体" panose="02010609060101010101" pitchFamily="49" charset="-122"/>
              </a:rPr>
              <a:t>按下面贴，贴的花边最少。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ADMINI~1/AppData/Local/Temp/kaimatting/20200310011606/output_aiMatting_20200310011634.pngoutput_aiMatting_202003100116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4257" y="2001517"/>
            <a:ext cx="3402775" cy="1580524"/>
          </a:xfrm>
          <a:prstGeom prst="rect">
            <a:avLst/>
          </a:prstGeom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89915" y="744382"/>
            <a:ext cx="826611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一个长方形长8分米，宽4分米，将这个长方形对折(使长重合)，分成两个小长方形。求每个小长方形的周长。</a:t>
            </a:r>
            <a:endParaRPr kumimoji="0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5" name="Rectangle 8"/>
          <p:cNvSpPr/>
          <p:nvPr/>
        </p:nvSpPr>
        <p:spPr>
          <a:xfrm>
            <a:off x="1065213" y="1979613"/>
            <a:ext cx="6696075" cy="241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7505" indent="-357505" latinLnBrk="1">
              <a:lnSpc>
                <a:spcPct val="150000"/>
              </a:lnSpc>
              <a:buFont typeface="Arial" panose="020B0604020202020204" pitchFamily="34" charset="0"/>
            </a:pP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  <a:buFont typeface="Arial" panose="020B0604020202020204" pitchFamily="34" charset="0"/>
            </a:pP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  <a:buFont typeface="Arial" panose="020B0604020202020204" pitchFamily="34" charset="0"/>
            </a:pP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161732" y="2485698"/>
            <a:ext cx="6503035" cy="1922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4÷2＝2(分米)　</a:t>
            </a:r>
            <a:b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(8＋2)×2＝20(分米)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答：每个小正方形的周长是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598" y="1635646"/>
            <a:ext cx="7108803" cy="2870394"/>
            <a:chOff x="961118" y="1219412"/>
            <a:chExt cx="3925653" cy="1501229"/>
          </a:xfrm>
        </p:grpSpPr>
        <p:grpSp>
          <p:nvGrpSpPr>
            <p:cNvPr id="3" name="组合 2"/>
            <p:cNvGrpSpPr/>
            <p:nvPr/>
          </p:nvGrpSpPr>
          <p:grpSpPr>
            <a:xfrm>
              <a:off x="961118" y="1219412"/>
              <a:ext cx="3925653" cy="1501229"/>
              <a:chOff x="289555" y="882345"/>
              <a:chExt cx="8424936" cy="352839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89555" y="882345"/>
                <a:ext cx="8424936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74312" y="1130950"/>
                <a:ext cx="805542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17936" y="1025822"/>
                <a:ext cx="816817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131394" y="1254733"/>
              <a:ext cx="3708689" cy="357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800" dirty="0">
                <a:solidFill>
                  <a:srgbClr val="FFFFFF"/>
                </a:solidFill>
                <a:latin typeface="SimSun-ExtB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76696" y="1853810"/>
            <a:ext cx="6414408" cy="22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用大小相同的正方形拼图形时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拼成的图形的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长与宽越接近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拼成的图形的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周长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就越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短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zh-CN" sz="32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048" y="726531"/>
            <a:ext cx="5928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2072050" y="788207"/>
            <a:ext cx="5141813" cy="1056251"/>
          </a:xfrm>
          <a:prstGeom prst="wedgeRoundRectCallout">
            <a:avLst>
              <a:gd name="adj1" fmla="val -53205"/>
              <a:gd name="adj2" fmla="val 30721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举手回答：还记得长方形和正方形周长的计算公式吗？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19"/>
          <p:cNvGrpSpPr/>
          <p:nvPr/>
        </p:nvGrpSpPr>
        <p:grpSpPr bwMode="auto">
          <a:xfrm>
            <a:off x="2693350" y="1938668"/>
            <a:ext cx="2227792" cy="1742270"/>
            <a:chOff x="1924844" y="1540669"/>
            <a:chExt cx="2719018" cy="2127319"/>
          </a:xfrm>
        </p:grpSpPr>
        <p:sp>
          <p:nvSpPr>
            <p:cNvPr id="60" name="矩形 59"/>
            <p:cNvSpPr/>
            <p:nvPr/>
          </p:nvSpPr>
          <p:spPr>
            <a:xfrm>
              <a:off x="1924844" y="1540669"/>
              <a:ext cx="2036762" cy="138646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452158" y="3029134"/>
              <a:ext cx="942975" cy="638854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rot="16200000">
              <a:off x="3883854" y="1921220"/>
              <a:ext cx="881426" cy="63859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"/>
          <p:cNvGrpSpPr/>
          <p:nvPr/>
        </p:nvGrpSpPr>
        <p:grpSpPr bwMode="auto">
          <a:xfrm>
            <a:off x="5477073" y="1934873"/>
            <a:ext cx="1964348" cy="1359228"/>
            <a:chOff x="5452269" y="1386681"/>
            <a:chExt cx="2398348" cy="1658937"/>
          </a:xfrm>
        </p:grpSpPr>
        <p:sp>
          <p:nvSpPr>
            <p:cNvPr id="64" name="矩形 63"/>
            <p:cNvSpPr/>
            <p:nvPr/>
          </p:nvSpPr>
          <p:spPr>
            <a:xfrm>
              <a:off x="5452269" y="1386681"/>
              <a:ext cx="1659533" cy="16589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 rot="16200000">
              <a:off x="6821926" y="1836789"/>
              <a:ext cx="1418563" cy="63881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边长</a:t>
              </a:r>
              <a:endPara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2221622" y="3510913"/>
            <a:ext cx="56451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长方形的周长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宽）×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221622" y="4012859"/>
            <a:ext cx="47228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正方形的周长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边长×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655" y="609601"/>
            <a:ext cx="1779764" cy="1779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67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438679" y="739865"/>
            <a:ext cx="82666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+mn-lt"/>
                <a:ea typeface="楷体" panose="02010609060101010101" pitchFamily="49" charset="-122"/>
              </a:rPr>
              <a:t>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en-US" altLang="zh-CN" sz="3200" b="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+mn-lt"/>
                <a:ea typeface="楷体" panose="02010609060101010101" pitchFamily="49" charset="-122"/>
              </a:rPr>
              <a:t>张边长是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+mn-lt"/>
                <a:ea typeface="楷体" panose="02010609060101010101" pitchFamily="49" charset="-122"/>
              </a:rPr>
              <a:t>分米的正方形纸拼长方形和正方形。怎样拼，才能使拼成的图形周长最短？</a:t>
            </a:r>
            <a:endParaRPr lang="zh-CN" altLang="en-US" sz="32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3310062" y="2454257"/>
            <a:ext cx="3827462" cy="1095375"/>
          </a:xfrm>
          <a:prstGeom prst="wedgeRoundRectCallout">
            <a:avLst>
              <a:gd name="adj1" fmla="val 58350"/>
              <a:gd name="adj2" fmla="val -11222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用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b="1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张正方形纸拼图形，有不同的拼法。</a:t>
            </a:r>
            <a:endParaRPr lang="zh-CN" altLang="en-US" b="1" dirty="0">
              <a:solidFill>
                <a:schemeClr val="tx1"/>
              </a:solidFill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" r="4549"/>
          <a:stretch>
            <a:fillRect/>
          </a:stretch>
        </p:blipFill>
        <p:spPr>
          <a:xfrm>
            <a:off x="7137524" y="1921824"/>
            <a:ext cx="1963709" cy="2160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8679" y="3928230"/>
            <a:ext cx="733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小组交流：怎样拼使周长最短？动手试一试。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61218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73818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8005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2193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4793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980" y="2553970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980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4793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2193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3818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1218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47030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2843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20243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6055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88005" y="1761808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91230" y="160020"/>
            <a:ext cx="1998663" cy="1443038"/>
            <a:chOff x="3597275" y="-15875"/>
            <a:chExt cx="1998663" cy="1443038"/>
          </a:xfrm>
        </p:grpSpPr>
        <p:pic>
          <p:nvPicPr>
            <p:cNvPr id="20" name="图片 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7275" y="-15875"/>
              <a:ext cx="1998663" cy="144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8"/>
            <p:cNvSpPr>
              <a:spLocks noChangeArrowheads="1"/>
            </p:cNvSpPr>
            <p:nvPr/>
          </p:nvSpPr>
          <p:spPr bwMode="auto">
            <a:xfrm>
              <a:off x="3905250" y="357188"/>
              <a:ext cx="1658938" cy="563562"/>
            </a:xfrm>
            <a:prstGeom prst="roundRect">
              <a:avLst>
                <a:gd name="adj" fmla="val 3178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动手操作  </a:t>
              </a:r>
              <a:endPara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31 L -0.05989 0.2987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149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031 L -0.08698 0.2987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2" y="149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061 L -0.11372 0.2987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61 L -0.1408 0.2987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124 L -0.16736 0.2984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14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0.00186 L -0.19444 0.2984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124 L -0.22153 0.2984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8" y="14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0402 L -0.24861 0.29845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15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185 L -0.27569 0.2984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154 L -0.30277 0.2987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148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62 L 0.53021 0.1443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5" y="7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278 L 0.50312 0.1443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70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-0.00062 L 0.47622 0.1443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5" y="7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278 L 0.4493 0.14431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4" y="70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0062 L 0.42223 0.1443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98" y="7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123 L 0.39532 0.14431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2" y="7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87338" y="3122613"/>
            <a:ext cx="8639175" cy="539750"/>
            <a:chOff x="287517" y="3122792"/>
            <a:chExt cx="8634239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5683519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22296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762402" y="3122792"/>
              <a:ext cx="541029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30343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42873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82314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87517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6959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66400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905842" y="3122792"/>
              <a:ext cx="54102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45283" y="3122792"/>
              <a:ext cx="54102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86311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525753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065194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04636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44078" y="3122792"/>
              <a:ext cx="539442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3063875" y="725488"/>
            <a:ext cx="30829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TextBox 37"/>
          <p:cNvSpPr txBox="1">
            <a:spLocks noChangeArrowheads="1"/>
          </p:cNvSpPr>
          <p:nvPr/>
        </p:nvSpPr>
        <p:spPr bwMode="auto">
          <a:xfrm>
            <a:off x="6848475" y="2311400"/>
            <a:ext cx="215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rot="5400000">
            <a:off x="4468019" y="-2953544"/>
            <a:ext cx="292100" cy="8631238"/>
          </a:xfrm>
          <a:prstGeom prst="leftBrace">
            <a:avLst>
              <a:gd name="adj1" fmla="val 33337"/>
              <a:gd name="adj2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rot="10800000">
            <a:off x="8982075" y="1590675"/>
            <a:ext cx="80963" cy="487363"/>
          </a:xfrm>
          <a:prstGeom prst="leftBrace">
            <a:avLst>
              <a:gd name="adj1" fmla="val 33337"/>
              <a:gd name="adj2" fmla="val 50000"/>
            </a:avLst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2509838" y="2474913"/>
            <a:ext cx="3567112" cy="1295400"/>
          </a:xfrm>
          <a:prstGeom prst="wedgeRoundRectCallout">
            <a:avLst>
              <a:gd name="adj1" fmla="val -55022"/>
              <a:gd name="adj2" fmla="val 39146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我这样拼，周长是</a:t>
            </a:r>
            <a:r>
              <a:rPr lang="zh-CN" altLang="en-US" sz="3200" b="1" u="sng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分米。</a:t>
            </a:r>
            <a:endParaRPr lang="zh-CN" altLang="en-US" sz="3200" b="1" dirty="0">
              <a:solidFill>
                <a:schemeClr val="tx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196977" y="2995662"/>
            <a:ext cx="942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368288" y="2444751"/>
            <a:ext cx="2189175" cy="2584449"/>
            <a:chOff x="368815" y="2444750"/>
            <a:chExt cx="2187854" cy="2584450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815" y="2444750"/>
              <a:ext cx="1847484" cy="238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32"/>
            <p:cNvSpPr>
              <a:spLocks noChangeArrowheads="1"/>
            </p:cNvSpPr>
            <p:nvPr/>
          </p:nvSpPr>
          <p:spPr bwMode="auto">
            <a:xfrm>
              <a:off x="1135857" y="4443413"/>
              <a:ext cx="1420812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ea typeface="楷体" panose="02010609060101010101" pitchFamily="49" charset="-122"/>
                </a:rPr>
                <a:t>小明</a:t>
              </a:r>
              <a:endParaRPr lang="zh-CN" altLang="en-US" sz="3200" b="1">
                <a:ea typeface="楷体" panose="02010609060101010101" pitchFamily="49" charset="-122"/>
              </a:endParaRPr>
            </a:p>
          </p:txBody>
        </p:sp>
      </p:grpSp>
      <p:sp>
        <p:nvSpPr>
          <p:cNvPr id="28" name="TextBox 26"/>
          <p:cNvSpPr txBox="1">
            <a:spLocks noChangeArrowheads="1"/>
          </p:cNvSpPr>
          <p:nvPr/>
        </p:nvSpPr>
        <p:spPr bwMode="auto">
          <a:xfrm>
            <a:off x="2262289" y="3935413"/>
            <a:ext cx="584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16+1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= 34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（分米）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09877E-6 L -2.22222E-6 -0.3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bldLvl="0" animBg="1"/>
      <p:bldP spid="22" grpId="0" bldLvl="0" animBg="1"/>
      <p:bldP spid="23" grpId="0" bldLvl="0" animBg="1"/>
      <p:bldP spid="24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 bwMode="auto">
          <a:xfrm>
            <a:off x="290513" y="1546225"/>
            <a:ext cx="4319587" cy="539750"/>
            <a:chOff x="286545" y="1546248"/>
            <a:chExt cx="4314428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" name="矩形 2"/>
            <p:cNvSpPr/>
            <p:nvPr/>
          </p:nvSpPr>
          <p:spPr bwMode="auto">
            <a:xfrm>
              <a:off x="286545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825650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364756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903861" y="1546248"/>
              <a:ext cx="54069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442966" y="1546248"/>
              <a:ext cx="54069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983657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522762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4061868" y="154624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 bwMode="auto">
          <a:xfrm>
            <a:off x="5684838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224588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6762750" y="1546225"/>
            <a:ext cx="541338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7302500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7842250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8382000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4605338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145088" y="1546225"/>
            <a:ext cx="539750" cy="539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803 L -0.88489 0.104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36" y="48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62 L -0.76684 0.1049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33" y="5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0031 L -0.64844 0.1049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65" y="5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123 L -0.53073 0.10494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67" y="5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309 L -0.41267 0.1049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77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3.58025E-6 L -0.29462 0.1049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92" y="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309 L -0.17674 0.1049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7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123 L -0.05903 0.10494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5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444206" y="2198534"/>
            <a:ext cx="2274342" cy="2333052"/>
            <a:chOff x="6265614" y="2737930"/>
            <a:chExt cx="2274344" cy="2333053"/>
          </a:xfrm>
        </p:grpSpPr>
        <p:pic>
          <p:nvPicPr>
            <p:cNvPr id="3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370" y="2737930"/>
              <a:ext cx="2033588" cy="2333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26"/>
            <p:cNvSpPr>
              <a:spLocks noChangeArrowheads="1"/>
            </p:cNvSpPr>
            <p:nvPr/>
          </p:nvSpPr>
          <p:spPr bwMode="auto">
            <a:xfrm>
              <a:off x="6265614" y="4424593"/>
              <a:ext cx="1420812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小军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90513" y="1284188"/>
            <a:ext cx="4319587" cy="1079500"/>
            <a:chOff x="289720" y="1546248"/>
            <a:chExt cx="4314428" cy="107950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6" name="组合 2"/>
            <p:cNvGrpSpPr/>
            <p:nvPr/>
          </p:nvGrpSpPr>
          <p:grpSpPr bwMode="auto">
            <a:xfrm>
              <a:off x="289720" y="1546248"/>
              <a:ext cx="4314428" cy="539750"/>
              <a:chOff x="286545" y="1546248"/>
              <a:chExt cx="4314428" cy="539750"/>
            </a:xfrm>
            <a:grpFill/>
          </p:grpSpPr>
          <p:sp>
            <p:nvSpPr>
              <p:cNvPr id="15" name="矩形 14"/>
              <p:cNvSpPr/>
              <p:nvPr/>
            </p:nvSpPr>
            <p:spPr bwMode="auto">
              <a:xfrm>
                <a:off x="286545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 bwMode="auto">
              <a:xfrm>
                <a:off x="825650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1366341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 bwMode="auto">
              <a:xfrm>
                <a:off x="1905446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>
                <a:off x="2442966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>
                <a:off x="2983657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3522762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4061868" y="1546248"/>
                <a:ext cx="539105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 bwMode="auto">
            <a:xfrm>
              <a:off x="289720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27239" y="2085998"/>
              <a:ext cx="540691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1371102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1908621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447727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988418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3525937" y="2085998"/>
              <a:ext cx="540691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4065043" y="2085998"/>
              <a:ext cx="539105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3300413" y="2520851"/>
            <a:ext cx="3328987" cy="1352550"/>
          </a:xfrm>
          <a:prstGeom prst="wedgeRoundRectCallout">
            <a:avLst>
              <a:gd name="adj1" fmla="val 61424"/>
              <a:gd name="adj2" fmla="val -35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我这样拼，周长是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3548063" y="555526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1"/>
          <p:cNvSpPr txBox="1">
            <a:spLocks noChangeArrowheads="1"/>
          </p:cNvSpPr>
          <p:nvPr/>
        </p:nvSpPr>
        <p:spPr bwMode="auto">
          <a:xfrm rot="16200000">
            <a:off x="6329363" y="1525488"/>
            <a:ext cx="1803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149725" y="3054251"/>
            <a:ext cx="9429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1228725" y="3981804"/>
            <a:ext cx="584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 = 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08642E-6 L 0.23803 -0.000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2466975" y="1544638"/>
            <a:ext cx="2159000" cy="539750"/>
            <a:chOff x="2467002" y="1544516"/>
            <a:chExt cx="2159000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" name="矩形 2"/>
            <p:cNvSpPr/>
            <p:nvPr/>
          </p:nvSpPr>
          <p:spPr bwMode="auto">
            <a:xfrm>
              <a:off x="24670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3006752" y="1544516"/>
              <a:ext cx="54133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35465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08625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32"/>
          <p:cNvGrpSpPr/>
          <p:nvPr/>
        </p:nvGrpSpPr>
        <p:grpSpPr bwMode="auto">
          <a:xfrm>
            <a:off x="2466975" y="2084388"/>
            <a:ext cx="2159000" cy="539750"/>
            <a:chOff x="2467002" y="1544516"/>
            <a:chExt cx="2159000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" name="矩形 7"/>
            <p:cNvSpPr/>
            <p:nvPr/>
          </p:nvSpPr>
          <p:spPr bwMode="auto">
            <a:xfrm>
              <a:off x="24670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006752" y="1544516"/>
              <a:ext cx="54133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35465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408625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4627563" y="2084388"/>
            <a:ext cx="2159000" cy="539750"/>
            <a:chOff x="2467002" y="1544516"/>
            <a:chExt cx="2159000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3" name="矩形 12"/>
            <p:cNvSpPr/>
            <p:nvPr/>
          </p:nvSpPr>
          <p:spPr bwMode="auto">
            <a:xfrm>
              <a:off x="24670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3006752" y="1544516"/>
              <a:ext cx="541337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35465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408625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4625975" y="1544638"/>
            <a:ext cx="2159000" cy="539750"/>
            <a:chOff x="2467002" y="1544516"/>
            <a:chExt cx="2159000" cy="53975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矩形 17"/>
            <p:cNvSpPr/>
            <p:nvPr/>
          </p:nvSpPr>
          <p:spPr bwMode="auto">
            <a:xfrm>
              <a:off x="24670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3006752" y="1544516"/>
              <a:ext cx="541338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354650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086252" y="1544516"/>
              <a:ext cx="539750" cy="53975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124 L -0.23629 0.104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2.22222E-6 L -0.23611 0.31481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0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210919" y="2430648"/>
            <a:ext cx="2784475" cy="2285715"/>
            <a:chOff x="5691982" y="2743485"/>
            <a:chExt cx="2785268" cy="2285715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77000" y="2743485"/>
              <a:ext cx="2000250" cy="199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28"/>
            <p:cNvSpPr>
              <a:spLocks noChangeArrowheads="1"/>
            </p:cNvSpPr>
            <p:nvPr/>
          </p:nvSpPr>
          <p:spPr bwMode="auto">
            <a:xfrm>
              <a:off x="5691982" y="4443413"/>
              <a:ext cx="1420812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小华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1"/>
          <p:cNvGrpSpPr/>
          <p:nvPr/>
        </p:nvGrpSpPr>
        <p:grpSpPr bwMode="auto">
          <a:xfrm>
            <a:off x="1985119" y="1231801"/>
            <a:ext cx="2160588" cy="2159000"/>
            <a:chOff x="2467002" y="1544516"/>
            <a:chExt cx="2160587" cy="215900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6" name="组合 1"/>
            <p:cNvGrpSpPr/>
            <p:nvPr/>
          </p:nvGrpSpPr>
          <p:grpSpPr bwMode="auto">
            <a:xfrm>
              <a:off x="2467002" y="154451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22" name="矩形 21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>
                <a:off x="3006752" y="1544516"/>
                <a:ext cx="541338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354650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408625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 bwMode="auto">
            <a:xfrm>
              <a:off x="2467002" y="208426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18" name="矩形 17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>
                <a:off x="3006752" y="1544516"/>
                <a:ext cx="541338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>
                <a:off x="354650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408625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" name="组合 11"/>
            <p:cNvGrpSpPr/>
            <p:nvPr/>
          </p:nvGrpSpPr>
          <p:grpSpPr bwMode="auto">
            <a:xfrm>
              <a:off x="2467002" y="2624016"/>
              <a:ext cx="2158999" cy="539750"/>
              <a:chOff x="2467002" y="1544516"/>
              <a:chExt cx="2158999" cy="539750"/>
            </a:xfrm>
            <a:grpFill/>
          </p:grpSpPr>
          <p:sp>
            <p:nvSpPr>
              <p:cNvPr id="14" name="矩形 13"/>
              <p:cNvSpPr/>
              <p:nvPr/>
            </p:nvSpPr>
            <p:spPr bwMode="auto">
              <a:xfrm>
                <a:off x="246700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 bwMode="auto">
              <a:xfrm>
                <a:off x="3006752" y="1544516"/>
                <a:ext cx="541338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 bwMode="auto">
              <a:xfrm>
                <a:off x="354650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4086251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" name="组合 16"/>
            <p:cNvGrpSpPr/>
            <p:nvPr/>
          </p:nvGrpSpPr>
          <p:grpSpPr bwMode="auto">
            <a:xfrm>
              <a:off x="2468590" y="3163766"/>
              <a:ext cx="2158999" cy="539750"/>
              <a:chOff x="2467003" y="1544516"/>
              <a:chExt cx="2158999" cy="539750"/>
            </a:xfrm>
            <a:grpFill/>
          </p:grpSpPr>
          <p:sp>
            <p:nvSpPr>
              <p:cNvPr id="10" name="矩形 9"/>
              <p:cNvSpPr/>
              <p:nvPr/>
            </p:nvSpPr>
            <p:spPr bwMode="auto">
              <a:xfrm>
                <a:off x="2467003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>
                <a:off x="3005165" y="1544516"/>
                <a:ext cx="541338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3548089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4086252" y="1544516"/>
                <a:ext cx="539750" cy="539750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4666407" y="596801"/>
            <a:ext cx="3328987" cy="1352550"/>
          </a:xfrm>
          <a:prstGeom prst="wedgeRoundRectCallout">
            <a:avLst>
              <a:gd name="adj1" fmla="val 32587"/>
              <a:gd name="adj2" fmla="val 63873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我这样拼，周长是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1981944" y="555526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 rot="16200000">
            <a:off x="650826" y="2018407"/>
            <a:ext cx="18034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88719" y="1146076"/>
            <a:ext cx="942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6"/>
          <p:cNvSpPr txBox="1">
            <a:spLocks noChangeArrowheads="1"/>
          </p:cNvSpPr>
          <p:nvPr/>
        </p:nvSpPr>
        <p:spPr bwMode="auto">
          <a:xfrm>
            <a:off x="1745407" y="3752751"/>
            <a:ext cx="584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4×4=16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WPS 演示</Application>
  <PresentationFormat>全屏显示(16:9)</PresentationFormat>
  <Paragraphs>110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Times New Roman</vt:lpstr>
      <vt:lpstr>SimSun-ExtB</vt:lpstr>
      <vt:lpstr>Times New Roman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CC5AF02CBD4942FB88BCA6FE9A552309_12</vt:lpwstr>
  </property>
</Properties>
</file>