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1"/>
  </p:notesMasterIdLst>
  <p:handoutMasterIdLst>
    <p:handoutMasterId r:id="rId28"/>
  </p:handoutMasterIdLst>
  <p:sldIdLst>
    <p:sldId id="384" r:id="rId4"/>
    <p:sldId id="385" r:id="rId5"/>
    <p:sldId id="386" r:id="rId6"/>
    <p:sldId id="256" r:id="rId7"/>
    <p:sldId id="372" r:id="rId8"/>
    <p:sldId id="332" r:id="rId9"/>
    <p:sldId id="373" r:id="rId10"/>
    <p:sldId id="387" r:id="rId11"/>
    <p:sldId id="374" r:id="rId12"/>
    <p:sldId id="375" r:id="rId13"/>
    <p:sldId id="376" r:id="rId14"/>
    <p:sldId id="377" r:id="rId15"/>
    <p:sldId id="378" r:id="rId16"/>
    <p:sldId id="388" r:id="rId17"/>
    <p:sldId id="379" r:id="rId18"/>
    <p:sldId id="389" r:id="rId19"/>
    <p:sldId id="380" r:id="rId20"/>
    <p:sldId id="382" r:id="rId22"/>
    <p:sldId id="390" r:id="rId23"/>
    <p:sldId id="391" r:id="rId24"/>
    <p:sldId id="383" r:id="rId25"/>
    <p:sldId id="337" r:id="rId26"/>
    <p:sldId id="406" r:id="rId27"/>
  </p:sldIdLst>
  <p:sldSz cx="9144000" cy="5143500"/>
  <p:notesSz cx="6858000" cy="9144000"/>
  <p:custDataLst>
    <p:tags r:id="rId3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8" autoAdjust="0"/>
    <p:restoredTop sz="96256" autoAdjust="0"/>
  </p:normalViewPr>
  <p:slideViewPr>
    <p:cSldViewPr>
      <p:cViewPr varScale="1">
        <p:scale>
          <a:sx n="146" d="100"/>
          <a:sy n="146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00014DE-486F-477F-888D-6B068C58F2DA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9DDB149-65AD-4D39-B50A-0B1E4B103D2E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0F41D49-DC90-470B-BC76-7F480981BE70}" type="datetime">
              <a:rPr lang="zh-CN" altLang="en-US" sz="1200"/>
            </a:fld>
            <a:endParaRPr lang="zh-CN" altLang="en-US" sz="1200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EFA077E-DDE6-40B0-8A9A-DA047B817E6F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indent="0"/>
          </a:p>
        </p:txBody>
      </p:sp>
      <p:sp>
        <p:nvSpPr>
          <p:cNvPr id="26628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26629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76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3"/>
          <p:cNvPicPr>
            <a:picLocks noChangeAspect="1"/>
          </p:cNvPicPr>
          <p:nvPr/>
        </p:nvPicPr>
        <p:blipFill>
          <a:blip r:embed="rId3"/>
          <a:srcRect b="51083"/>
          <a:stretch>
            <a:fillRect/>
          </a:stretch>
        </p:blipFill>
        <p:spPr>
          <a:xfrm>
            <a:off x="1501775" y="2647950"/>
            <a:ext cx="5143500" cy="2516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3" name="矩形 4"/>
          <p:cNvSpPr/>
          <p:nvPr/>
        </p:nvSpPr>
        <p:spPr>
          <a:xfrm>
            <a:off x="368300" y="276225"/>
            <a:ext cx="8461375" cy="455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54" name="图片 5"/>
          <p:cNvPicPr>
            <a:picLocks noChangeAspect="1"/>
          </p:cNvPicPr>
          <p:nvPr/>
        </p:nvPicPr>
        <p:blipFill>
          <a:blip r:embed="rId4"/>
          <a:srcRect r="49607"/>
          <a:stretch>
            <a:fillRect/>
          </a:stretch>
        </p:blipFill>
        <p:spPr>
          <a:xfrm>
            <a:off x="8124825" y="3562350"/>
            <a:ext cx="701675" cy="1276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5" name="矩形 6"/>
          <p:cNvSpPr/>
          <p:nvPr/>
        </p:nvSpPr>
        <p:spPr>
          <a:xfrm>
            <a:off x="179388" y="0"/>
            <a:ext cx="576262" cy="2038350"/>
          </a:xfrm>
          <a:prstGeom prst="rect">
            <a:avLst/>
          </a:prstGeom>
          <a:solidFill>
            <a:srgbClr val="6D8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56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360000">
            <a:off x="-6350" y="4102100"/>
            <a:ext cx="1046163" cy="1046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76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3"/>
          <p:cNvPicPr>
            <a:picLocks noChangeAspect="1"/>
          </p:cNvPicPr>
          <p:nvPr/>
        </p:nvPicPr>
        <p:blipFill>
          <a:blip r:embed="rId3"/>
          <a:srcRect b="51083"/>
          <a:stretch>
            <a:fillRect/>
          </a:stretch>
        </p:blipFill>
        <p:spPr>
          <a:xfrm>
            <a:off x="1501775" y="2647950"/>
            <a:ext cx="5143500" cy="2516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7" name="矩形 4"/>
          <p:cNvSpPr/>
          <p:nvPr/>
        </p:nvSpPr>
        <p:spPr>
          <a:xfrm>
            <a:off x="368300" y="276225"/>
            <a:ext cx="8461375" cy="455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8" name="图片 5"/>
          <p:cNvPicPr>
            <a:picLocks noChangeAspect="1"/>
          </p:cNvPicPr>
          <p:nvPr/>
        </p:nvPicPr>
        <p:blipFill>
          <a:blip r:embed="rId4"/>
          <a:srcRect l="28043" t="31513" b="21744"/>
          <a:stretch>
            <a:fillRect/>
          </a:stretch>
        </p:blipFill>
        <p:spPr>
          <a:xfrm>
            <a:off x="395288" y="123825"/>
            <a:ext cx="8431212" cy="5019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矩形 6"/>
          <p:cNvSpPr/>
          <p:nvPr/>
        </p:nvSpPr>
        <p:spPr>
          <a:xfrm>
            <a:off x="369888" y="285750"/>
            <a:ext cx="8461375" cy="4552950"/>
          </a:xfrm>
          <a:prstGeom prst="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80" name="图片 4"/>
          <p:cNvPicPr>
            <a:picLocks noChangeAspect="1"/>
          </p:cNvPicPr>
          <p:nvPr/>
        </p:nvPicPr>
        <p:blipFill>
          <a:blip r:embed="rId5"/>
          <a:srcRect r="49607"/>
          <a:stretch>
            <a:fillRect/>
          </a:stretch>
        </p:blipFill>
        <p:spPr>
          <a:xfrm>
            <a:off x="8124825" y="3562350"/>
            <a:ext cx="701675" cy="1276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1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31762"/>
            <a:ext cx="2390775" cy="1138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2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8360000">
            <a:off x="-6350" y="4102100"/>
            <a:ext cx="1046163" cy="1046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76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101" name="组合 4"/>
          <p:cNvGrpSpPr/>
          <p:nvPr/>
        </p:nvGrpSpPr>
        <p:grpSpPr>
          <a:xfrm>
            <a:off x="684213" y="-409575"/>
            <a:ext cx="8553450" cy="1027113"/>
            <a:chOff x="683570" y="-409575"/>
            <a:chExt cx="8553774" cy="1026319"/>
          </a:xfrm>
        </p:grpSpPr>
        <p:pic>
          <p:nvPicPr>
            <p:cNvPr id="4110" name="图片 5"/>
            <p:cNvPicPr>
              <a:picLocks noChangeAspect="1"/>
            </p:cNvPicPr>
            <p:nvPr/>
          </p:nvPicPr>
          <p:blipFill>
            <a:blip r:embed="rId3"/>
            <a:srcRect l="17220" t="40826" r="17861" b="43250"/>
            <a:stretch>
              <a:fillRect/>
            </a:stretch>
          </p:blipFill>
          <p:spPr>
            <a:xfrm>
              <a:off x="683570" y="-409575"/>
              <a:ext cx="3339205" cy="8191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4111" name="图片 7"/>
            <p:cNvPicPr>
              <a:picLocks noChangeAspect="1"/>
            </p:cNvPicPr>
            <p:nvPr/>
          </p:nvPicPr>
          <p:blipFill>
            <a:blip r:embed="rId3"/>
            <a:srcRect l="17214" t="50343" r="13172" b="45510"/>
            <a:stretch>
              <a:fillRect/>
            </a:stretch>
          </p:blipFill>
          <p:spPr>
            <a:xfrm>
              <a:off x="4022776" y="86994"/>
              <a:ext cx="3580663" cy="21336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4112" name="图片 8"/>
            <p:cNvPicPr>
              <a:picLocks noChangeAspect="1"/>
            </p:cNvPicPr>
            <p:nvPr/>
          </p:nvPicPr>
          <p:blipFill>
            <a:blip r:embed="rId3"/>
            <a:srcRect l="67956" t="42724" r="935" b="39501"/>
            <a:stretch>
              <a:fillRect/>
            </a:stretch>
          </p:blipFill>
          <p:spPr>
            <a:xfrm>
              <a:off x="7637144" y="-297656"/>
              <a:ext cx="1600200" cy="9144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4102" name="图片 9"/>
          <p:cNvPicPr>
            <a:picLocks noChangeAspect="1"/>
          </p:cNvPicPr>
          <p:nvPr/>
        </p:nvPicPr>
        <p:blipFill>
          <a:blip r:embed="rId4"/>
          <a:srcRect l="45510" t="17214" r="50343" b="13172"/>
          <a:stretch>
            <a:fillRect/>
          </a:stretch>
        </p:blipFill>
        <p:spPr>
          <a:xfrm>
            <a:off x="134938" y="361950"/>
            <a:ext cx="212725" cy="3581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3" name="图片 10"/>
          <p:cNvPicPr>
            <a:picLocks noChangeAspect="1"/>
          </p:cNvPicPr>
          <p:nvPr/>
        </p:nvPicPr>
        <p:blipFill>
          <a:blip r:embed="rId5"/>
          <a:srcRect l="43645" t="21462" r="50343" b="69412"/>
          <a:stretch>
            <a:fillRect/>
          </a:stretch>
        </p:blipFill>
        <p:spPr>
          <a:xfrm>
            <a:off x="28575" y="3943350"/>
            <a:ext cx="309563" cy="468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4" name="图片 11"/>
          <p:cNvPicPr>
            <a:picLocks noChangeAspect="1"/>
          </p:cNvPicPr>
          <p:nvPr/>
        </p:nvPicPr>
        <p:blipFill>
          <a:blip r:embed="rId3"/>
          <a:srcRect l="17214" t="50343" r="13172" b="45510"/>
          <a:stretch>
            <a:fillRect/>
          </a:stretch>
        </p:blipFill>
        <p:spPr>
          <a:xfrm>
            <a:off x="798513" y="4775200"/>
            <a:ext cx="3579812" cy="214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5" name="图片 12"/>
          <p:cNvPicPr>
            <a:picLocks noChangeAspect="1"/>
          </p:cNvPicPr>
          <p:nvPr/>
        </p:nvPicPr>
        <p:blipFill>
          <a:blip r:embed="rId3"/>
          <a:srcRect l="21462" t="50343" r="13172" b="44875"/>
          <a:stretch>
            <a:fillRect/>
          </a:stretch>
        </p:blipFill>
        <p:spPr>
          <a:xfrm>
            <a:off x="4400550" y="4794250"/>
            <a:ext cx="3362325" cy="244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6" name="图片 15"/>
          <p:cNvPicPr>
            <a:picLocks noChangeAspect="1"/>
          </p:cNvPicPr>
          <p:nvPr/>
        </p:nvPicPr>
        <p:blipFill>
          <a:blip r:embed="rId6"/>
          <a:srcRect l="45510" t="13172" r="50343" b="17214"/>
          <a:stretch>
            <a:fillRect/>
          </a:stretch>
        </p:blipFill>
        <p:spPr>
          <a:xfrm>
            <a:off x="8812213" y="409575"/>
            <a:ext cx="214312" cy="3581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7" name="图片 14"/>
          <p:cNvPicPr>
            <a:picLocks noChangeAspect="1"/>
          </p:cNvPicPr>
          <p:nvPr/>
        </p:nvPicPr>
        <p:blipFill>
          <a:blip r:embed="rId7"/>
          <a:srcRect l="14002" t="46888"/>
          <a:stretch>
            <a:fillRect/>
          </a:stretch>
        </p:blipFill>
        <p:spPr>
          <a:xfrm>
            <a:off x="0" y="0"/>
            <a:ext cx="3611563" cy="2230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8" name="图片 15"/>
          <p:cNvPicPr>
            <a:picLocks noChangeAspect="1"/>
          </p:cNvPicPr>
          <p:nvPr/>
        </p:nvPicPr>
        <p:blipFill>
          <a:blip r:embed="rId8"/>
          <a:srcRect r="54525" b="48150"/>
          <a:stretch>
            <a:fillRect/>
          </a:stretch>
        </p:blipFill>
        <p:spPr>
          <a:xfrm>
            <a:off x="7724775" y="3525838"/>
            <a:ext cx="1419225" cy="1617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9" name="图片 16"/>
          <p:cNvPicPr>
            <a:picLocks noChangeAspect="1"/>
          </p:cNvPicPr>
          <p:nvPr/>
        </p:nvPicPr>
        <p:blipFill>
          <a:blip r:embed="rId9"/>
          <a:srcRect l="55814" b="32718"/>
          <a:stretch>
            <a:fillRect/>
          </a:stretch>
        </p:blipFill>
        <p:spPr>
          <a:xfrm>
            <a:off x="-4762" y="3706813"/>
            <a:ext cx="946150" cy="1439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76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4" name="图片 3"/>
          <p:cNvPicPr>
            <a:picLocks noChangeAspect="1"/>
          </p:cNvPicPr>
          <p:nvPr/>
        </p:nvPicPr>
        <p:blipFill>
          <a:blip r:embed="rId3"/>
          <a:srcRect b="8878"/>
          <a:stretch>
            <a:fillRect/>
          </a:stretch>
        </p:blipFill>
        <p:spPr>
          <a:xfrm>
            <a:off x="7667625" y="2767013"/>
            <a:ext cx="1739900" cy="2376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5" name="矩形 4"/>
          <p:cNvSpPr/>
          <p:nvPr/>
        </p:nvSpPr>
        <p:spPr>
          <a:xfrm>
            <a:off x="4763" y="1752600"/>
            <a:ext cx="9144000" cy="161925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438" y="3076575"/>
            <a:ext cx="2346325" cy="2346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76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8" name="矩形 3"/>
          <p:cNvSpPr/>
          <p:nvPr/>
        </p:nvSpPr>
        <p:spPr>
          <a:xfrm>
            <a:off x="4763" y="0"/>
            <a:ext cx="9144000" cy="51435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png"/><Relationship Id="rId2" Type="http://schemas.openxmlformats.org/officeDocument/2006/relationships/slide" Target="slide12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>
            <a:hlinkClick r:id="rId1" action="ppaction://hlinksldjump"/>
          </p:cNvPr>
          <p:cNvSpPr txBox="1"/>
          <p:nvPr/>
        </p:nvSpPr>
        <p:spPr>
          <a:xfrm>
            <a:off x="2484438" y="2198688"/>
            <a:ext cx="172878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文本框 2">
            <a:hlinkClick r:id="rId2" action="ppaction://hlinksldjump"/>
          </p:cNvPr>
          <p:cNvSpPr txBox="1"/>
          <p:nvPr/>
        </p:nvSpPr>
        <p:spPr>
          <a:xfrm>
            <a:off x="5867400" y="2184400"/>
            <a:ext cx="17287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713" y="2114550"/>
            <a:ext cx="915987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800" y="2130425"/>
            <a:ext cx="915988" cy="915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900113" y="771525"/>
            <a:ext cx="698500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根据课文内容，按运动速度的快慢给下面的事物排序。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8435" name="文本框 2"/>
          <p:cNvSpPr txBox="1">
            <a:spLocks noChangeArrowheads="1"/>
          </p:cNvSpPr>
          <p:nvPr/>
        </p:nvSpPr>
        <p:spPr bwMode="auto">
          <a:xfrm>
            <a:off x="974725" y="2362200"/>
            <a:ext cx="7194550" cy="1455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光   游隼   火箭   猎豹   人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流星体   鸵鸟   喷气式飞机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250825" y="123825"/>
            <a:ext cx="259238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教师小结</a:t>
            </a:r>
            <a:endParaRPr lang="zh-CN" altLang="en-US" sz="3200" b="1">
              <a:solidFill>
                <a:srgbClr val="4E66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1006475" y="1492250"/>
            <a:ext cx="7129463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通过阅读，我们找到了答案，那么作者又是如何进行说明，为我们呈现出最终的答案的呢？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3779838" y="339725"/>
            <a:ext cx="16573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solidFill>
                <a:srgbClr val="4E66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149225" y="-25400"/>
            <a:ext cx="6778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文本框 3"/>
          <p:cNvSpPr txBox="1"/>
          <p:nvPr/>
        </p:nvSpPr>
        <p:spPr>
          <a:xfrm>
            <a:off x="971550" y="1203325"/>
            <a:ext cx="7200900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通过上节课的学习，我们知道了比猎豹的速度更快的是什么呢？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0485" name="文本框 4"/>
          <p:cNvSpPr txBox="1"/>
          <p:nvPr/>
        </p:nvSpPr>
        <p:spPr>
          <a:xfrm>
            <a:off x="971550" y="2643188"/>
            <a:ext cx="720090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作者是如何推论出这一结论的呢？这节课我们继续学习。</a:t>
            </a:r>
            <a:endParaRPr lang="en-US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250825" y="84138"/>
            <a:ext cx="21605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精读感悟</a:t>
            </a:r>
            <a:endParaRPr lang="zh-CN" altLang="en-US" sz="3200" b="1">
              <a:solidFill>
                <a:srgbClr val="4E66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539750" y="1203325"/>
            <a:ext cx="80645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默读课文，思考作者在向我们逐步展示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比猎豹的速度更快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的事物时，是怎样把文章内容写得具体、生动的。请分别找出相关的语句。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485775" y="2873375"/>
            <a:ext cx="817245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这样的说明方法在文中到底有怎样的好处？又起着怎样的作用呢？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531" name="文本框 1"/>
          <p:cNvSpPr txBox="1"/>
          <p:nvPr/>
        </p:nvSpPr>
        <p:spPr>
          <a:xfrm>
            <a:off x="485775" y="885825"/>
            <a:ext cx="8172450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B400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作者在向我们展示</a:t>
            </a:r>
            <a:r>
              <a:rPr lang="zh-CN" altLang="en-US" sz="3200" b="1">
                <a:solidFill>
                  <a:srgbClr val="B400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B400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比猎豹的速度更快</a:t>
            </a:r>
            <a:r>
              <a:rPr lang="zh-CN" altLang="en-US" sz="3200" b="1">
                <a:solidFill>
                  <a:srgbClr val="B400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B400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的事物时，采用了大量的举例子、列数字、作比较的说明方法，把文章写得具体、生动。</a:t>
            </a:r>
            <a:endParaRPr lang="en-US" altLang="zh-CN" sz="3200" b="1">
              <a:solidFill>
                <a:srgbClr val="B400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8"/>
          <p:cNvSpPr txBox="1"/>
          <p:nvPr/>
        </p:nvSpPr>
        <p:spPr>
          <a:xfrm>
            <a:off x="684213" y="3665538"/>
            <a:ext cx="763270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B40001"/>
                </a:solidFill>
                <a:latin typeface="宋体" panose="02010600030101010101" pitchFamily="2" charset="-122"/>
              </a:rPr>
              <a:t>    小组讨论：这里的列数字和作比较有什么好处？能起到怎样的作用呢？</a:t>
            </a:r>
            <a:endParaRPr lang="zh-CN" altLang="en-US" sz="3200" b="1">
              <a:solidFill>
                <a:srgbClr val="B40001"/>
              </a:solidFill>
              <a:latin typeface="宋体" panose="02010600030101010101" pitchFamily="2" charset="-122"/>
            </a:endParaRPr>
          </a:p>
        </p:txBody>
      </p:sp>
      <p:sp>
        <p:nvSpPr>
          <p:cNvPr id="23555" name="文本框 1"/>
          <p:cNvSpPr txBox="1"/>
          <p:nvPr/>
        </p:nvSpPr>
        <p:spPr>
          <a:xfrm>
            <a:off x="684213" y="771525"/>
            <a:ext cx="7632700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人在奋力奔跑的时候，最大速度能够达到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千米每小时。这个速度跟鸵鸟比起来差远了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鸵鸟奔跑的最大速度约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千米每小时。在两条腿的动物里面，鸵鸟应该算是奔跑的世界冠军。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566738" y="700088"/>
            <a:ext cx="8010525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B400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举例子：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运用列举事例的说明方法说明事物或事理，一要注意例子的代表性，二要注意例子的适量性。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用举例子这种说明方法，使文章所要表达的意思更明确，让读者更明白，从而增强文章的说服力。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377825" y="1058863"/>
            <a:ext cx="838835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B400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既能准确客观地反映事实情况，又有较强的说服力。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　用列数字这种说明方法，准确地说明了说明对象的特点，体现了说明文语言的准确性。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395288" y="842963"/>
            <a:ext cx="8353425" cy="3925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B400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作比较：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说明某些抽象的或者是人们比较陌生的事物，可以用具体的或者大家已经熟悉的事物和它比较，使读者通过比较得到具体而鲜明的印象。事物的特征也往往在比较中显现出来。</a:t>
            </a:r>
            <a:endParaRPr lang="en-US" altLang="zh-CN" sz="3000" b="1">
              <a:latin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用作比较这种说明方法，能更好地突出被说明对象的特征，给读者留下深刻的印象，增强说明的效果。</a:t>
            </a:r>
            <a:endParaRPr lang="zh-CN" altLang="en-US" sz="300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3"/>
          <p:cNvSpPr txBox="1"/>
          <p:nvPr/>
        </p:nvSpPr>
        <p:spPr>
          <a:xfrm>
            <a:off x="792163" y="915988"/>
            <a:ext cx="7559675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请同学们根据我们对上面句子的分析，再次阅读课文，并在小组间进行交流，看所使用的这些说明方法是否在文章中起到了这样的作用。看看我们在今后的习作中是否也能恰当地使用这些说明方法，增强文章的说明效果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3635375" y="293688"/>
            <a:ext cx="1873250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solidFill>
                <a:srgbClr val="4E66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141288" y="52388"/>
            <a:ext cx="677862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课题导入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文本框 3"/>
          <p:cNvSpPr txBox="1"/>
          <p:nvPr/>
        </p:nvSpPr>
        <p:spPr>
          <a:xfrm>
            <a:off x="3851275" y="850900"/>
            <a:ext cx="1441450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文本框 4"/>
          <p:cNvSpPr txBox="1"/>
          <p:nvPr/>
        </p:nvSpPr>
        <p:spPr>
          <a:xfrm>
            <a:off x="674688" y="1563688"/>
            <a:ext cx="80740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同学们，看到这个词，你想到了什么？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0246" name="文本框 5"/>
          <p:cNvSpPr txBox="1"/>
          <p:nvPr/>
        </p:nvSpPr>
        <p:spPr>
          <a:xfrm>
            <a:off x="674688" y="2233613"/>
            <a:ext cx="80740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大家都掌握了哪些好的速读方法？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0247" name="文本框 8"/>
          <p:cNvSpPr txBox="1"/>
          <p:nvPr/>
        </p:nvSpPr>
        <p:spPr>
          <a:xfrm>
            <a:off x="674688" y="2894013"/>
            <a:ext cx="8074025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关注文中有特点的句子，比如每段开头或结尾的句子，比如文中点题的句子，比如反复出现的句子，再比如结构相似的句子。</a:t>
            </a:r>
            <a:endParaRPr lang="zh-CN" altLang="en-US" sz="3200" b="1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3"/>
          <p:cNvSpPr txBox="1"/>
          <p:nvPr/>
        </p:nvSpPr>
        <p:spPr>
          <a:xfrm>
            <a:off x="3108325" y="1489075"/>
            <a:ext cx="518477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通过这篇科普说明文的学习，你有怎样的收获？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2969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492250"/>
            <a:ext cx="2139950" cy="2903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2"/>
          <p:cNvSpPr txBox="1"/>
          <p:nvPr/>
        </p:nvSpPr>
        <p:spPr>
          <a:xfrm>
            <a:off x="250825" y="123825"/>
            <a:ext cx="20161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拓展运用</a:t>
            </a:r>
            <a:endParaRPr lang="zh-CN" altLang="en-US" sz="3200" b="1">
              <a:solidFill>
                <a:srgbClr val="4E66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文本框 3"/>
          <p:cNvSpPr txBox="1"/>
          <p:nvPr/>
        </p:nvSpPr>
        <p:spPr>
          <a:xfrm>
            <a:off x="917575" y="1419225"/>
            <a:ext cx="7308850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介绍你喜欢的一种植物、动物或某种食物，并用上我们今天学到的说明方法把内容写具体。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Box 3"/>
          <p:cNvSpPr txBox="1"/>
          <p:nvPr/>
        </p:nvSpPr>
        <p:spPr>
          <a:xfrm>
            <a:off x="633413" y="687388"/>
            <a:ext cx="17272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奔跑的人</a:t>
            </a:r>
            <a:endParaRPr lang="en-US" altLang="zh-CN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TextBox 3"/>
          <p:cNvSpPr txBox="1"/>
          <p:nvPr/>
        </p:nvSpPr>
        <p:spPr>
          <a:xfrm>
            <a:off x="57150" y="1209675"/>
            <a:ext cx="28797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小时）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右箭头 1"/>
          <p:cNvSpPr/>
          <p:nvPr/>
        </p:nvSpPr>
        <p:spPr>
          <a:xfrm>
            <a:off x="2505075" y="1123950"/>
            <a:ext cx="863600" cy="171450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632523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1749" name="TextBox 3"/>
          <p:cNvSpPr txBox="1"/>
          <p:nvPr/>
        </p:nvSpPr>
        <p:spPr>
          <a:xfrm>
            <a:off x="2492375" y="595313"/>
            <a:ext cx="9620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更快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0" name="TextBox 3"/>
          <p:cNvSpPr txBox="1"/>
          <p:nvPr/>
        </p:nvSpPr>
        <p:spPr>
          <a:xfrm>
            <a:off x="3498850" y="647700"/>
            <a:ext cx="197961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奔跑的鸵鸟</a:t>
            </a:r>
            <a:endParaRPr lang="en-US" altLang="zh-CN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1" name="TextBox 3"/>
          <p:cNvSpPr txBox="1"/>
          <p:nvPr/>
        </p:nvSpPr>
        <p:spPr>
          <a:xfrm>
            <a:off x="2843213" y="1223963"/>
            <a:ext cx="34432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小时）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2" name="右箭头 21"/>
          <p:cNvSpPr/>
          <p:nvPr/>
        </p:nvSpPr>
        <p:spPr>
          <a:xfrm>
            <a:off x="5580063" y="1138238"/>
            <a:ext cx="863600" cy="171450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632523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1753" name="TextBox 3"/>
          <p:cNvSpPr txBox="1"/>
          <p:nvPr/>
        </p:nvSpPr>
        <p:spPr>
          <a:xfrm>
            <a:off x="5567363" y="609600"/>
            <a:ext cx="960437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更快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4" name="TextBox 3"/>
          <p:cNvSpPr txBox="1"/>
          <p:nvPr/>
        </p:nvSpPr>
        <p:spPr>
          <a:xfrm>
            <a:off x="7218363" y="687388"/>
            <a:ext cx="94138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猎豹</a:t>
            </a:r>
            <a:endParaRPr lang="en-US" altLang="zh-CN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5" name="TextBox 3"/>
          <p:cNvSpPr txBox="1"/>
          <p:nvPr/>
        </p:nvSpPr>
        <p:spPr>
          <a:xfrm>
            <a:off x="6084888" y="1138238"/>
            <a:ext cx="30591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小时）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6" name="右箭头 27"/>
          <p:cNvSpPr/>
          <p:nvPr/>
        </p:nvSpPr>
        <p:spPr>
          <a:xfrm rot="5400000">
            <a:off x="7161213" y="1885950"/>
            <a:ext cx="577850" cy="127000"/>
          </a:xfrm>
          <a:prstGeom prst="rightArrow">
            <a:avLst>
              <a:gd name="adj1" fmla="val 50000"/>
              <a:gd name="adj2" fmla="val 50008"/>
            </a:avLst>
          </a:prstGeom>
          <a:solidFill>
            <a:srgbClr val="632523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1757" name="TextBox 3"/>
          <p:cNvSpPr txBox="1"/>
          <p:nvPr/>
        </p:nvSpPr>
        <p:spPr>
          <a:xfrm>
            <a:off x="6308725" y="2262188"/>
            <a:ext cx="23653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俯冲时的游隼</a:t>
            </a:r>
            <a:endParaRPr lang="en-US" altLang="zh-CN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8" name="TextBox 3"/>
          <p:cNvSpPr txBox="1"/>
          <p:nvPr/>
        </p:nvSpPr>
        <p:spPr>
          <a:xfrm>
            <a:off x="5651500" y="2687638"/>
            <a:ext cx="393223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（超过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小时）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9" name="TextBox 3"/>
          <p:cNvSpPr txBox="1"/>
          <p:nvPr/>
        </p:nvSpPr>
        <p:spPr>
          <a:xfrm>
            <a:off x="7451725" y="1517650"/>
            <a:ext cx="482600" cy="868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更快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0" name="右箭头 31"/>
          <p:cNvSpPr/>
          <p:nvPr/>
        </p:nvSpPr>
        <p:spPr>
          <a:xfrm flipH="1">
            <a:off x="5202238" y="2649538"/>
            <a:ext cx="962025" cy="131762"/>
          </a:xfrm>
          <a:prstGeom prst="rightArrow">
            <a:avLst>
              <a:gd name="adj1" fmla="val 50000"/>
              <a:gd name="adj2" fmla="val 49993"/>
            </a:avLst>
          </a:prstGeom>
          <a:solidFill>
            <a:srgbClr val="632523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1761" name="TextBox 3"/>
          <p:cNvSpPr txBox="1"/>
          <p:nvPr/>
        </p:nvSpPr>
        <p:spPr>
          <a:xfrm>
            <a:off x="5272088" y="2163763"/>
            <a:ext cx="9620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更快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2" name="TextBox 3"/>
          <p:cNvSpPr txBox="1"/>
          <p:nvPr/>
        </p:nvSpPr>
        <p:spPr>
          <a:xfrm>
            <a:off x="3752850" y="2263775"/>
            <a:ext cx="9159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声速</a:t>
            </a:r>
            <a:endParaRPr lang="en-US" altLang="zh-CN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3" name="TextBox 3"/>
          <p:cNvSpPr txBox="1"/>
          <p:nvPr/>
        </p:nvSpPr>
        <p:spPr>
          <a:xfrm>
            <a:off x="2238375" y="2706688"/>
            <a:ext cx="36480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1050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小时）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4" name="右箭头 35"/>
          <p:cNvSpPr/>
          <p:nvPr/>
        </p:nvSpPr>
        <p:spPr>
          <a:xfrm flipH="1">
            <a:off x="2819400" y="2662238"/>
            <a:ext cx="962025" cy="131762"/>
          </a:xfrm>
          <a:prstGeom prst="rightArrow">
            <a:avLst>
              <a:gd name="adj1" fmla="val 50000"/>
              <a:gd name="adj2" fmla="val 49993"/>
            </a:avLst>
          </a:prstGeom>
          <a:solidFill>
            <a:srgbClr val="632523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1765" name="TextBox 3"/>
          <p:cNvSpPr txBox="1"/>
          <p:nvPr/>
        </p:nvSpPr>
        <p:spPr>
          <a:xfrm>
            <a:off x="2889250" y="2176463"/>
            <a:ext cx="9620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更快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6" name="TextBox 3"/>
          <p:cNvSpPr txBox="1"/>
          <p:nvPr/>
        </p:nvSpPr>
        <p:spPr>
          <a:xfrm>
            <a:off x="166688" y="2230438"/>
            <a:ext cx="29654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高速喷气式飞机</a:t>
            </a:r>
            <a:endParaRPr lang="en-US" altLang="zh-CN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7" name="TextBox 3"/>
          <p:cNvSpPr txBox="1"/>
          <p:nvPr/>
        </p:nvSpPr>
        <p:spPr>
          <a:xfrm>
            <a:off x="-187325" y="2684463"/>
            <a:ext cx="271621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（声速的数倍）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8" name="TextBox 3"/>
          <p:cNvSpPr txBox="1"/>
          <p:nvPr/>
        </p:nvSpPr>
        <p:spPr>
          <a:xfrm>
            <a:off x="677863" y="3856038"/>
            <a:ext cx="90646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火箭</a:t>
            </a:r>
            <a:endParaRPr lang="en-US" altLang="zh-CN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69" name="TextBox 3"/>
          <p:cNvSpPr txBox="1"/>
          <p:nvPr/>
        </p:nvSpPr>
        <p:spPr>
          <a:xfrm>
            <a:off x="-204787" y="4311650"/>
            <a:ext cx="31115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万千米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小时）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0" name="右箭头 41"/>
          <p:cNvSpPr/>
          <p:nvPr/>
        </p:nvSpPr>
        <p:spPr>
          <a:xfrm rot="5400000">
            <a:off x="800894" y="3475832"/>
            <a:ext cx="577850" cy="125412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632523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1771" name="TextBox 3"/>
          <p:cNvSpPr txBox="1"/>
          <p:nvPr/>
        </p:nvSpPr>
        <p:spPr>
          <a:xfrm>
            <a:off x="1092200" y="3108325"/>
            <a:ext cx="481013" cy="868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更快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2" name="右箭头 43"/>
          <p:cNvSpPr/>
          <p:nvPr/>
        </p:nvSpPr>
        <p:spPr>
          <a:xfrm>
            <a:off x="2308225" y="4271963"/>
            <a:ext cx="863600" cy="169862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632523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1773" name="TextBox 3"/>
          <p:cNvSpPr txBox="1"/>
          <p:nvPr/>
        </p:nvSpPr>
        <p:spPr>
          <a:xfrm>
            <a:off x="2295525" y="3743325"/>
            <a:ext cx="9620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更快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4" name="TextBox 3"/>
          <p:cNvSpPr txBox="1"/>
          <p:nvPr/>
        </p:nvSpPr>
        <p:spPr>
          <a:xfrm>
            <a:off x="3536950" y="3822700"/>
            <a:ext cx="13287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流星体</a:t>
            </a:r>
            <a:endParaRPr lang="en-US" altLang="zh-CN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5" name="TextBox 3"/>
          <p:cNvSpPr txBox="1"/>
          <p:nvPr/>
        </p:nvSpPr>
        <p:spPr>
          <a:xfrm>
            <a:off x="2632075" y="4333875"/>
            <a:ext cx="32321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万千米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小时）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6" name="右箭头 47"/>
          <p:cNvSpPr/>
          <p:nvPr/>
        </p:nvSpPr>
        <p:spPr>
          <a:xfrm>
            <a:off x="5199063" y="4271963"/>
            <a:ext cx="863600" cy="169862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632523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1777" name="TextBox 3"/>
          <p:cNvSpPr txBox="1"/>
          <p:nvPr/>
        </p:nvSpPr>
        <p:spPr>
          <a:xfrm>
            <a:off x="5186363" y="3743325"/>
            <a:ext cx="960437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更快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8" name="TextBox 3"/>
          <p:cNvSpPr txBox="1"/>
          <p:nvPr/>
        </p:nvSpPr>
        <p:spPr>
          <a:xfrm>
            <a:off x="7158038" y="3709988"/>
            <a:ext cx="10160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光速</a:t>
            </a:r>
            <a:endParaRPr lang="en-US" altLang="zh-CN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79" name="TextBox 3"/>
          <p:cNvSpPr txBox="1"/>
          <p:nvPr/>
        </p:nvSpPr>
        <p:spPr>
          <a:xfrm>
            <a:off x="5835650" y="4271963"/>
            <a:ext cx="32321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万千米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80" name="文本框 2"/>
          <p:cNvSpPr txBox="1"/>
          <p:nvPr/>
        </p:nvSpPr>
        <p:spPr>
          <a:xfrm>
            <a:off x="166688" y="33338"/>
            <a:ext cx="18732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4E66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1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1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1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1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1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1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1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1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1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52" grpId="0" animBg="1"/>
      <p:bldP spid="31756" grpId="0" animBg="1"/>
      <p:bldP spid="31760" grpId="0" animBg="1"/>
      <p:bldP spid="31764" grpId="0" animBg="1"/>
      <p:bldP spid="31770" grpId="0" animBg="1"/>
      <p:bldP spid="31772" grpId="0" animBg="1"/>
      <p:bldP spid="3177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684213" y="1236663"/>
            <a:ext cx="7739062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说起速度，你们能想到的速度最快的是什么？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267" name="文本框 3"/>
          <p:cNvSpPr txBox="1"/>
          <p:nvPr/>
        </p:nvSpPr>
        <p:spPr>
          <a:xfrm>
            <a:off x="684213" y="2716213"/>
            <a:ext cx="7739062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如果说奔跑速度最快的要数猎豹的话，那么，什么比猎豹的速读更快呢？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3" y="50800"/>
            <a:ext cx="3908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2" name="椭圆 4"/>
          <p:cNvSpPr/>
          <p:nvPr/>
        </p:nvSpPr>
        <p:spPr>
          <a:xfrm>
            <a:off x="1331913" y="1819275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293" name="文本框 1"/>
          <p:cNvSpPr txBox="1"/>
          <p:nvPr/>
        </p:nvSpPr>
        <p:spPr>
          <a:xfrm>
            <a:off x="1252538" y="1779588"/>
            <a:ext cx="677545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什么比猎豹的速度更快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323850" y="123825"/>
            <a:ext cx="19446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4E66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3"/>
          <p:cNvSpPr txBox="1"/>
          <p:nvPr/>
        </p:nvSpPr>
        <p:spPr>
          <a:xfrm>
            <a:off x="1042988" y="1779588"/>
            <a:ext cx="7272337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自由读课文，要求读准字音，读通句子，读顺课文。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注: 线形 9"/>
          <p:cNvSpPr/>
          <p:nvPr/>
        </p:nvSpPr>
        <p:spPr>
          <a:xfrm>
            <a:off x="5384800" y="3671888"/>
            <a:ext cx="503238" cy="504825"/>
          </a:xfrm>
          <a:prstGeom prst="borderCallout1">
            <a:avLst>
              <a:gd name="adj1" fmla="val 51241"/>
              <a:gd name="adj2" fmla="val 101324"/>
              <a:gd name="adj3" fmla="val 77301"/>
              <a:gd name="adj4" fmla="val 163384"/>
            </a:avLst>
          </a:prstGeom>
          <a:solidFill>
            <a:srgbClr val="F79646"/>
          </a:solidFill>
          <a:ln w="12700">
            <a:solidFill>
              <a:srgbClr val="B66D3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39" name="矩形 3"/>
          <p:cNvSpPr/>
          <p:nvPr/>
        </p:nvSpPr>
        <p:spPr>
          <a:xfrm>
            <a:off x="719138" y="1044575"/>
            <a:ext cx="7705725" cy="3217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鸵鸟   冠军   俯冲   喷气   一枚   火箭   浩瀚   手电筒  一束  赤道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一圈   难以置信   游隼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文本框 10"/>
          <p:cNvSpPr txBox="1"/>
          <p:nvPr/>
        </p:nvSpPr>
        <p:spPr>
          <a:xfrm>
            <a:off x="2117725" y="939800"/>
            <a:ext cx="10033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ɡu</a:t>
            </a: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4341" name="矩形: 圆角 20"/>
          <p:cNvSpPr/>
          <p:nvPr/>
        </p:nvSpPr>
        <p:spPr>
          <a:xfrm>
            <a:off x="663575" y="1058863"/>
            <a:ext cx="7816850" cy="3332162"/>
          </a:xfrm>
          <a:prstGeom prst="roundRect">
            <a:avLst>
              <a:gd name="adj" fmla="val 7880"/>
            </a:avLst>
          </a:prstGeom>
          <a:noFill/>
          <a:ln cap="rnd">
            <a:solidFill>
              <a:srgbClr val="4E665C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2" name="矩形 21"/>
          <p:cNvSpPr/>
          <p:nvPr/>
        </p:nvSpPr>
        <p:spPr>
          <a:xfrm>
            <a:off x="432386" y="123478"/>
            <a:ext cx="165141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>
                <a:ln w="0"/>
                <a:solidFill>
                  <a:srgbClr val="4E665C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600" normalizeH="0" baseline="0" noProof="0">
              <a:ln w="0"/>
              <a:solidFill>
                <a:srgbClr val="4E665C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3" name="文本框 22"/>
          <p:cNvSpPr txBox="1"/>
          <p:nvPr/>
        </p:nvSpPr>
        <p:spPr>
          <a:xfrm>
            <a:off x="3159125" y="3219450"/>
            <a:ext cx="8366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4344" name="文本框 12"/>
          <p:cNvSpPr txBox="1"/>
          <p:nvPr/>
        </p:nvSpPr>
        <p:spPr>
          <a:xfrm>
            <a:off x="6107113" y="2011363"/>
            <a:ext cx="9096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sh</a:t>
            </a: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ù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4345" name="文本框 13"/>
          <p:cNvSpPr txBox="1"/>
          <p:nvPr/>
        </p:nvSpPr>
        <p:spPr>
          <a:xfrm>
            <a:off x="7092950" y="2011363"/>
            <a:ext cx="974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4346" name="文本框 11"/>
          <p:cNvSpPr txBox="1"/>
          <p:nvPr/>
        </p:nvSpPr>
        <p:spPr>
          <a:xfrm>
            <a:off x="5218113" y="3087688"/>
            <a:ext cx="8366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sǔn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4347" name="文本框 14"/>
          <p:cNvSpPr txBox="1"/>
          <p:nvPr/>
        </p:nvSpPr>
        <p:spPr>
          <a:xfrm>
            <a:off x="6221413" y="3676650"/>
            <a:ext cx="17272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一种鸟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40" grpId="0"/>
      <p:bldP spid="14343" grpId="0"/>
      <p:bldP spid="14344" grpId="0"/>
      <p:bldP spid="14345" grpId="0"/>
      <p:bldP spid="14346" grpId="0"/>
      <p:bldP spid="143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395288" y="2233613"/>
            <a:ext cx="8351837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这个速度是汽车在高速公路上飞速行驶时速度的两到三倍。它俯冲时的速度比任何一种动物奔跑时的速度都要快。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395288" y="857250"/>
            <a:ext cx="8351837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B40001"/>
                </a:solidFill>
                <a:latin typeface="宋体" panose="02010600030101010101" pitchFamily="2" charset="-122"/>
              </a:rPr>
              <a:t>    四人小组合作读课文，相互检查读书情况，相互纠正读音，其中要特别注意长句的读法。</a:t>
            </a:r>
            <a:endParaRPr lang="zh-CN" altLang="en-US" sz="3200" b="1">
              <a:solidFill>
                <a:srgbClr val="B4000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287338" y="1381125"/>
            <a:ext cx="856932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为了摆脱地心引力，飞到浩瀚的太空中，火箭的速度要比喷气式飞机的速度快得多才行。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现在，你一定会认为流星体是人们所能见到的速度最快的物体。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250825" y="65088"/>
            <a:ext cx="187166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E66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品读课文</a:t>
            </a:r>
            <a:endParaRPr lang="zh-CN" altLang="en-US" sz="3200" b="1">
              <a:solidFill>
                <a:srgbClr val="4E66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2"/>
          <p:cNvSpPr txBox="1"/>
          <p:nvPr/>
        </p:nvSpPr>
        <p:spPr>
          <a:xfrm>
            <a:off x="827088" y="915988"/>
            <a:ext cx="77057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默读课文，思考课文主要写了什么。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2" name="文本框 1"/>
          <p:cNvSpPr txBox="1"/>
          <p:nvPr/>
        </p:nvSpPr>
        <p:spPr>
          <a:xfrm>
            <a:off x="827088" y="1635125"/>
            <a:ext cx="770572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B400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课文主要通过举例子、作比较的说明方法，回答了比猎豹速度更快的是什么。</a:t>
            </a:r>
            <a:endParaRPr lang="en-US" altLang="zh-CN" sz="3200" b="1">
              <a:solidFill>
                <a:srgbClr val="B400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6"/>
          <p:cNvSpPr txBox="1"/>
          <p:nvPr/>
        </p:nvSpPr>
        <p:spPr>
          <a:xfrm>
            <a:off x="827088" y="3033713"/>
            <a:ext cx="7705725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作者为了说明比猎豹速度更快的事物，到底列举了哪些具体的事例呢？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1695</Words>
  <Application>WPS 演示</Application>
  <PresentationFormat>全屏显示(16:9)</PresentationFormat>
  <Paragraphs>162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等线</vt:lpstr>
      <vt:lpstr>黑体</vt:lpstr>
      <vt:lpstr>楷体</vt:lpstr>
      <vt:lpstr>微软雅黑</vt:lpstr>
      <vt:lpstr>Arial Unicode MS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466</cp:revision>
  <dcterms:created xsi:type="dcterms:W3CDTF">2016-11-21T01:52:00Z</dcterms:created>
  <dcterms:modified xsi:type="dcterms:W3CDTF">2023-09-25T17:17:29Z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FD562983DA4D4755B53F50A04805E695_12</vt:lpwstr>
  </property>
</Properties>
</file>