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21"/>
  </p:notesMasterIdLst>
  <p:sldIdLst>
    <p:sldId id="256" r:id="rId4"/>
    <p:sldId id="273" r:id="rId5"/>
    <p:sldId id="266" r:id="rId6"/>
    <p:sldId id="295" r:id="rId7"/>
    <p:sldId id="274" r:id="rId8"/>
    <p:sldId id="275" r:id="rId9"/>
    <p:sldId id="317" r:id="rId10"/>
    <p:sldId id="276" r:id="rId11"/>
    <p:sldId id="278" r:id="rId12"/>
    <p:sldId id="281" r:id="rId13"/>
    <p:sldId id="318" r:id="rId14"/>
    <p:sldId id="282" r:id="rId15"/>
    <p:sldId id="267" r:id="rId16"/>
    <p:sldId id="283" r:id="rId17"/>
    <p:sldId id="284" r:id="rId18"/>
    <p:sldId id="263" r:id="rId19"/>
    <p:sldId id="329" r:id="rId20"/>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8" userDrawn="1">
          <p15:clr>
            <a:srgbClr val="A4A3A4"/>
          </p15:clr>
        </p15:guide>
        <p15:guide id="2" pos="383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B4FF"/>
    <a:srgbClr val="ECECEC"/>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188"/>
        <p:guide pos="3837"/>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5" Type="http://schemas.openxmlformats.org/officeDocument/2006/relationships/tags" Target="tags/tag2.xml"/><Relationship Id="rId24" Type="http://schemas.openxmlformats.org/officeDocument/2006/relationships/tableStyles" Target="tableStyles.xml"/><Relationship Id="rId23" Type="http://schemas.openxmlformats.org/officeDocument/2006/relationships/viewProps" Target="viewProps.xml"/><Relationship Id="rId22" Type="http://schemas.openxmlformats.org/officeDocument/2006/relationships/presProps" Target="presProps.xml"/><Relationship Id="rId21" Type="http://schemas.openxmlformats.org/officeDocument/2006/relationships/notesMaster" Target="notesMasters/notesMaster1.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2.png"/><Relationship Id="rId3" Type="http://schemas.openxmlformats.org/officeDocument/2006/relationships/image" Target="../media/image21.png"/><Relationship Id="rId2" Type="http://schemas.openxmlformats.org/officeDocument/2006/relationships/tags" Target="../tags/tag1.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3.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4.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7.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7.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0.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3857422" y="2169041"/>
            <a:ext cx="4679315" cy="922020"/>
          </a:xfrm>
          <a:prstGeom prst="rect">
            <a:avLst/>
          </a:prstGeom>
          <a:noFill/>
        </p:spPr>
        <p:txBody>
          <a:bodyPr wrap="none" rtlCol="0">
            <a:spAutoFit/>
          </a:bodyPr>
          <a:lstStyle/>
          <a:p>
            <a:r>
              <a:rPr kumimoji="1" lang="zh-CN" altLang="en-US" sz="5400" b="1" dirty="0">
                <a:solidFill>
                  <a:srgbClr val="00B4FF"/>
                </a:solidFill>
              </a:rPr>
              <a:t>解决问题（</a:t>
            </a:r>
            <a:r>
              <a:rPr kumimoji="1" lang="en-US" altLang="zh-CN" sz="5400" b="1" dirty="0">
                <a:solidFill>
                  <a:srgbClr val="00B4FF"/>
                </a:solidFill>
              </a:rPr>
              <a:t>2</a:t>
            </a:r>
            <a:r>
              <a:rPr kumimoji="1" lang="zh-CN" altLang="en-US" sz="5400" b="1" dirty="0">
                <a:solidFill>
                  <a:srgbClr val="00B4FF"/>
                </a:solidFill>
              </a:rPr>
              <a:t>）</a:t>
            </a:r>
            <a:endParaRPr kumimoji="1" lang="zh-CN" altLang="en-US" sz="5400" b="1" dirty="0">
              <a:solidFill>
                <a:srgbClr val="00B4FF"/>
              </a:solidFill>
            </a:endParaRPr>
          </a:p>
        </p:txBody>
      </p:sp>
      <p:sp>
        <p:nvSpPr>
          <p:cNvPr id="4" name="文本框 3"/>
          <p:cNvSpPr txBox="1"/>
          <p:nvPr/>
        </p:nvSpPr>
        <p:spPr>
          <a:xfrm>
            <a:off x="4248379" y="3471277"/>
            <a:ext cx="3627120" cy="368300"/>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六年级上册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9461" name="矩形 19460"/>
          <p:cNvSpPr/>
          <p:nvPr/>
        </p:nvSpPr>
        <p:spPr>
          <a:xfrm>
            <a:off x="2719388" y="937260"/>
            <a:ext cx="6278880" cy="460375"/>
          </a:xfrm>
          <a:prstGeom prst="rect">
            <a:avLst/>
          </a:prstGeom>
          <a:noFill/>
          <a:ln w="9525">
            <a:noFill/>
          </a:ln>
        </p:spPr>
        <p:txBody>
          <a:bodyPr wrap="none"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噪音对人的健康有害，绿化造林可降低噪音。</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9460" name="图片 19459" descr="19"/>
          <p:cNvPicPr>
            <a:picLocks noChangeAspect="1"/>
          </p:cNvPicPr>
          <p:nvPr>
            <p:custDataLst>
              <p:tags r:id="rId2"/>
            </p:custDataLst>
          </p:nvPr>
        </p:nvPicPr>
        <p:blipFill>
          <a:blip r:embed="rId3"/>
          <a:stretch>
            <a:fillRect/>
          </a:stretch>
        </p:blipFill>
        <p:spPr>
          <a:xfrm>
            <a:off x="1477328" y="2138363"/>
            <a:ext cx="5045075" cy="1258887"/>
          </a:xfrm>
          <a:prstGeom prst="rect">
            <a:avLst/>
          </a:prstGeom>
          <a:noFill/>
          <a:ln w="9525">
            <a:noFill/>
          </a:ln>
        </p:spPr>
      </p:pic>
      <p:sp>
        <p:nvSpPr>
          <p:cNvPr id="19462" name="矩形 19461"/>
          <p:cNvSpPr/>
          <p:nvPr/>
        </p:nvSpPr>
        <p:spPr>
          <a:xfrm>
            <a:off x="3277870" y="1589088"/>
            <a:ext cx="1149350" cy="460375"/>
          </a:xfrm>
          <a:prstGeom prst="rect">
            <a:avLst/>
          </a:prstGeom>
          <a:noFill/>
          <a:ln w="9525">
            <a:noFill/>
          </a:ln>
        </p:spPr>
        <p:txBody>
          <a:bodyPr wrap="none" anchor="t">
            <a:spAutoFit/>
          </a:bodyPr>
          <a:p>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80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分贝</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 name="组合 2"/>
          <p:cNvGrpSpPr/>
          <p:nvPr/>
        </p:nvGrpSpPr>
        <p:grpSpPr>
          <a:xfrm>
            <a:off x="3152140" y="3593465"/>
            <a:ext cx="1965960" cy="717550"/>
            <a:chOff x="7943" y="5619"/>
            <a:chExt cx="3096" cy="1130"/>
          </a:xfrm>
        </p:grpSpPr>
        <p:sp>
          <p:nvSpPr>
            <p:cNvPr id="19463" name="矩形 19462"/>
            <p:cNvSpPr/>
            <p:nvPr/>
          </p:nvSpPr>
          <p:spPr>
            <a:xfrm>
              <a:off x="7943" y="5766"/>
              <a:ext cx="2208" cy="725"/>
            </a:xfrm>
            <a:prstGeom prst="rect">
              <a:avLst/>
            </a:prstGeom>
            <a:noFill/>
            <a:ln w="9525">
              <a:noFill/>
            </a:ln>
          </p:spPr>
          <p:txBody>
            <a:bodyPr wrap="none" anchor="t">
              <a:spAutoFit/>
            </a:bodyPr>
            <a:p>
              <a:r>
                <a:rPr lang="zh-CN" altLang="en-US" sz="2400" dirty="0">
                  <a:latin typeface="微软雅黑" panose="020B0503020204020204" pitchFamily="34" charset="-122"/>
                  <a:ea typeface="微软雅黑" panose="020B0503020204020204" pitchFamily="34" charset="-122"/>
                </a:rPr>
                <a:t>噪音降低</a:t>
              </a:r>
              <a:endParaRPr lang="zh-CN" altLang="en-US" sz="2400" dirty="0">
                <a:latin typeface="微软雅黑" panose="020B0503020204020204" pitchFamily="34" charset="-122"/>
                <a:ea typeface="微软雅黑" panose="020B0503020204020204" pitchFamily="34" charset="-122"/>
              </a:endParaRPr>
            </a:p>
          </p:txBody>
        </p:sp>
        <p:grpSp>
          <p:nvGrpSpPr>
            <p:cNvPr id="10" name="Group 6"/>
            <p:cNvGrpSpPr/>
            <p:nvPr/>
          </p:nvGrpSpPr>
          <p:grpSpPr>
            <a:xfrm>
              <a:off x="10131" y="5619"/>
              <a:ext cx="908" cy="1130"/>
              <a:chOff x="4876" y="2840"/>
              <a:chExt cx="363" cy="452"/>
            </a:xfrm>
          </p:grpSpPr>
          <p:sp>
            <p:nvSpPr>
              <p:cNvPr id="1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1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sp>
        <p:nvSpPr>
          <p:cNvPr id="19468" name="矩形 19467"/>
          <p:cNvSpPr/>
          <p:nvPr/>
        </p:nvSpPr>
        <p:spPr>
          <a:xfrm>
            <a:off x="7353300" y="1622425"/>
            <a:ext cx="3837940" cy="1198880"/>
          </a:xfrm>
          <a:prstGeom prst="rect">
            <a:avLst/>
          </a:prstGeom>
          <a:noFill/>
          <a:ln w="9525">
            <a:noFill/>
          </a:ln>
        </p:spPr>
        <p:txBody>
          <a:bodyPr wrap="square">
            <a:spAutoFit/>
          </a:bodyPr>
          <a:p>
            <a:pPr>
              <a:lnSpc>
                <a:spcPct val="150000"/>
              </a:lnSpc>
            </a:pPr>
            <a:r>
              <a:rPr lang="zh-CN" altLang="en-US" sz="2400" dirty="0">
                <a:latin typeface="微软雅黑" panose="020B0503020204020204" pitchFamily="34" charset="-122"/>
                <a:ea typeface="微软雅黑" panose="020B0503020204020204" pitchFamily="34" charset="-122"/>
              </a:rPr>
              <a:t>绿化带降低了噪音以后，人听到的声音是多少分贝？</a:t>
            </a:r>
            <a:endParaRPr lang="zh-CN" altLang="en-US" sz="2400" dirty="0">
              <a:latin typeface="微软雅黑" panose="020B0503020204020204" pitchFamily="34" charset="-122"/>
              <a:ea typeface="微软雅黑" panose="020B0503020204020204" pitchFamily="34" charset="-122"/>
            </a:endParaRPr>
          </a:p>
        </p:txBody>
      </p:sp>
      <p:sp>
        <p:nvSpPr>
          <p:cNvPr id="30" name="圆角矩形 29"/>
          <p:cNvSpPr/>
          <p:nvPr/>
        </p:nvSpPr>
        <p:spPr>
          <a:xfrm>
            <a:off x="3214370" y="1569085"/>
            <a:ext cx="1277620" cy="501015"/>
          </a:xfrm>
          <a:prstGeom prst="round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4686935" y="1589405"/>
            <a:ext cx="1580515" cy="460375"/>
          </a:xfrm>
          <a:prstGeom prst="rect">
            <a:avLst/>
          </a:prstGeom>
          <a:noFill/>
        </p:spPr>
        <p:txBody>
          <a:bodyPr wrap="none" rtlCol="0">
            <a:spAutoFit/>
          </a:bodyPr>
          <a:p>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单位</a:t>
            </a:r>
            <a:r>
              <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a:t>
            </a:r>
            <a:endParaRPr lang="en-US" altLang="zh-CN" sz="2400">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45" name="组合 44"/>
          <p:cNvGrpSpPr/>
          <p:nvPr/>
        </p:nvGrpSpPr>
        <p:grpSpPr>
          <a:xfrm>
            <a:off x="2070100" y="5072380"/>
            <a:ext cx="3594100" cy="833120"/>
            <a:chOff x="3560" y="7448"/>
            <a:chExt cx="5660" cy="1312"/>
          </a:xfrm>
        </p:grpSpPr>
        <p:sp>
          <p:nvSpPr>
            <p:cNvPr id="43" name="圆角矩形 42"/>
            <p:cNvSpPr/>
            <p:nvPr/>
          </p:nvSpPr>
          <p:spPr>
            <a:xfrm>
              <a:off x="3560" y="7448"/>
              <a:ext cx="5660" cy="1312"/>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4"/>
            <p:cNvGrpSpPr/>
            <p:nvPr/>
          </p:nvGrpSpPr>
          <p:grpSpPr>
            <a:xfrm>
              <a:off x="3723" y="7630"/>
              <a:ext cx="5496" cy="1130"/>
              <a:chOff x="5543" y="5619"/>
              <a:chExt cx="5496" cy="1130"/>
            </a:xfrm>
          </p:grpSpPr>
          <p:sp>
            <p:nvSpPr>
              <p:cNvPr id="6" name="矩形 5"/>
              <p:cNvSpPr/>
              <p:nvPr/>
            </p:nvSpPr>
            <p:spPr>
              <a:xfrm>
                <a:off x="5543" y="5766"/>
                <a:ext cx="4690" cy="725"/>
              </a:xfrm>
              <a:prstGeom prst="rect">
                <a:avLst/>
              </a:prstGeom>
              <a:noFill/>
              <a:ln w="9525">
                <a:noFill/>
              </a:ln>
            </p:spPr>
            <p:txBody>
              <a:bodyPr wrap="none" anchor="t">
                <a:spAutoFit/>
              </a:bodyPr>
              <a:p>
                <a:r>
                  <a:rPr lang="zh-CN" altLang="en-US" sz="2400" dirty="0">
                    <a:latin typeface="微软雅黑" panose="020B0503020204020204" pitchFamily="34" charset="-122"/>
                    <a:ea typeface="微软雅黑" panose="020B0503020204020204" pitchFamily="34" charset="-122"/>
                  </a:rPr>
                  <a:t>噪音比</a:t>
                </a:r>
                <a:r>
                  <a:rPr lang="en-US" altLang="zh-CN" sz="2400" dirty="0">
                    <a:latin typeface="微软雅黑" panose="020B0503020204020204" pitchFamily="34" charset="-122"/>
                    <a:ea typeface="微软雅黑" panose="020B0503020204020204" pitchFamily="34" charset="-122"/>
                  </a:rPr>
                  <a:t>80</a:t>
                </a:r>
                <a:r>
                  <a:rPr lang="zh-CN" altLang="en-US" sz="2400" dirty="0">
                    <a:latin typeface="微软雅黑" panose="020B0503020204020204" pitchFamily="34" charset="-122"/>
                    <a:ea typeface="微软雅黑" panose="020B0503020204020204" pitchFamily="34" charset="-122"/>
                  </a:rPr>
                  <a:t>分贝降低了</a:t>
                </a:r>
                <a:endParaRPr lang="zh-CN" altLang="en-US" sz="2400" dirty="0">
                  <a:latin typeface="微软雅黑" panose="020B0503020204020204" pitchFamily="34" charset="-122"/>
                  <a:ea typeface="微软雅黑" panose="020B0503020204020204" pitchFamily="34" charset="-122"/>
                </a:endParaRPr>
              </a:p>
            </p:txBody>
          </p:sp>
          <p:grpSp>
            <p:nvGrpSpPr>
              <p:cNvPr id="7" name="Group 6"/>
              <p:cNvGrpSpPr/>
              <p:nvPr/>
            </p:nvGrpSpPr>
            <p:grpSpPr>
              <a:xfrm>
                <a:off x="10131" y="5619"/>
                <a:ext cx="908" cy="1130"/>
                <a:chOff x="4876" y="2840"/>
                <a:chExt cx="363" cy="452"/>
              </a:xfrm>
            </p:grpSpPr>
            <p:sp>
              <p:nvSpPr>
                <p:cNvPr id="8"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9"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pic>
        <p:nvPicPr>
          <p:cNvPr id="12" name="图片 11" descr="图片4"/>
          <p:cNvPicPr>
            <a:picLocks noChangeAspect="1"/>
          </p:cNvPicPr>
          <p:nvPr/>
        </p:nvPicPr>
        <p:blipFill>
          <a:blip r:embed="rId4"/>
          <a:stretch>
            <a:fillRect/>
          </a:stretch>
        </p:blipFill>
        <p:spPr>
          <a:xfrm rot="5400000">
            <a:off x="3250565" y="4081145"/>
            <a:ext cx="963295" cy="909320"/>
          </a:xfrm>
          <a:prstGeom prst="rect">
            <a:avLst/>
          </a:prstGeom>
        </p:spPr>
      </p:pic>
      <p:sp>
        <p:nvSpPr>
          <p:cNvPr id="13" name="矩形 12"/>
          <p:cNvSpPr/>
          <p:nvPr/>
        </p:nvSpPr>
        <p:spPr>
          <a:xfrm>
            <a:off x="6139498" y="3810318"/>
            <a:ext cx="1402080" cy="460375"/>
          </a:xfrm>
          <a:prstGeom prst="rect">
            <a:avLst/>
          </a:prstGeom>
          <a:noFill/>
          <a:ln w="9525">
            <a:noFill/>
          </a:ln>
        </p:spPr>
        <p:txBody>
          <a:bodyPr wrap="none" anchor="t">
            <a:spAutoFit/>
          </a:bodyPr>
          <a:p>
            <a:r>
              <a:rPr lang="zh-CN" altLang="en-US" sz="2400" dirty="0">
                <a:latin typeface="微软雅黑" panose="020B0503020204020204" pitchFamily="34" charset="-122"/>
                <a:ea typeface="微软雅黑" panose="020B0503020204020204" pitchFamily="34" charset="-122"/>
              </a:rPr>
              <a:t>降噪前：</a:t>
            </a:r>
            <a:endParaRPr lang="zh-CN" altLang="en-US" sz="2400" dirty="0">
              <a:latin typeface="微软雅黑" panose="020B0503020204020204" pitchFamily="34" charset="-122"/>
              <a:ea typeface="微软雅黑" panose="020B0503020204020204" pitchFamily="34" charset="-122"/>
            </a:endParaRPr>
          </a:p>
        </p:txBody>
      </p:sp>
      <p:grpSp>
        <p:nvGrpSpPr>
          <p:cNvPr id="20" name="组合 19"/>
          <p:cNvGrpSpPr/>
          <p:nvPr/>
        </p:nvGrpSpPr>
        <p:grpSpPr>
          <a:xfrm>
            <a:off x="7541895" y="3968750"/>
            <a:ext cx="2880360" cy="196850"/>
            <a:chOff x="11877" y="6250"/>
            <a:chExt cx="4536" cy="310"/>
          </a:xfrm>
        </p:grpSpPr>
        <p:sp>
          <p:nvSpPr>
            <p:cNvPr id="108" name="Line 3"/>
            <p:cNvSpPr>
              <a:spLocks noChangeShapeType="1"/>
            </p:cNvSpPr>
            <p:nvPr/>
          </p:nvSpPr>
          <p:spPr bwMode="auto">
            <a:xfrm flipV="1">
              <a:off x="16371" y="6250"/>
              <a:ext cx="0" cy="283"/>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lIns="90000" tIns="46800" rIns="90000" bIns="46800" anchor="ctr"/>
            <a:p>
              <a:endParaRPr lang="zh-CN" altLang="en-US" sz="2200" b="1">
                <a:latin typeface="楷体" panose="02010609060101010101" pitchFamily="49" charset="-122"/>
                <a:ea typeface="楷体" panose="02010609060101010101" pitchFamily="49" charset="-122"/>
              </a:endParaRPr>
            </a:p>
          </p:txBody>
        </p:sp>
        <p:sp>
          <p:nvSpPr>
            <p:cNvPr id="112" name="Line 10"/>
            <p:cNvSpPr>
              <a:spLocks noChangeShapeType="1"/>
            </p:cNvSpPr>
            <p:nvPr/>
          </p:nvSpPr>
          <p:spPr bwMode="auto">
            <a:xfrm>
              <a:off x="11877" y="6560"/>
              <a:ext cx="4536" cy="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lIns="90000" tIns="46800" rIns="90000" bIns="46800" anchor="ctr"/>
            <a:p>
              <a:endParaRPr lang="zh-CN" altLang="en-US" sz="2200" b="1">
                <a:latin typeface="楷体" panose="02010609060101010101" pitchFamily="49" charset="-122"/>
                <a:ea typeface="楷体" panose="02010609060101010101" pitchFamily="49" charset="-122"/>
              </a:endParaRPr>
            </a:p>
          </p:txBody>
        </p:sp>
        <p:sp>
          <p:nvSpPr>
            <p:cNvPr id="113" name="Line 11"/>
            <p:cNvSpPr>
              <a:spLocks noChangeShapeType="1"/>
            </p:cNvSpPr>
            <p:nvPr/>
          </p:nvSpPr>
          <p:spPr bwMode="auto">
            <a:xfrm flipV="1">
              <a:off x="11918" y="6262"/>
              <a:ext cx="0" cy="285"/>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lIns="90000" tIns="46800" rIns="90000" bIns="46800" anchor="ctr"/>
            <a:p>
              <a:endParaRPr lang="zh-CN" altLang="en-US" sz="2200" b="1">
                <a:latin typeface="楷体" panose="02010609060101010101" pitchFamily="49" charset="-122"/>
                <a:ea typeface="楷体" panose="02010609060101010101" pitchFamily="49" charset="-122"/>
              </a:endParaRPr>
            </a:p>
          </p:txBody>
        </p:sp>
      </p:grpSp>
      <p:sp>
        <p:nvSpPr>
          <p:cNvPr id="117" name="Line 12"/>
          <p:cNvSpPr>
            <a:spLocks noChangeShapeType="1"/>
          </p:cNvSpPr>
          <p:nvPr/>
        </p:nvSpPr>
        <p:spPr bwMode="auto">
          <a:xfrm flipV="1">
            <a:off x="9698355" y="3966210"/>
            <a:ext cx="0" cy="180975"/>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lIns="90000" tIns="46800" rIns="90000" bIns="46800" anchor="ctr"/>
          <a:p>
            <a:endParaRPr lang="zh-CN" altLang="en-US" sz="2200" b="1">
              <a:latin typeface="楷体" panose="02010609060101010101" pitchFamily="49" charset="-122"/>
              <a:ea typeface="楷体" panose="02010609060101010101" pitchFamily="49" charset="-122"/>
            </a:endParaRPr>
          </a:p>
        </p:txBody>
      </p:sp>
      <p:sp>
        <p:nvSpPr>
          <p:cNvPr id="121" name="Line 34"/>
          <p:cNvSpPr>
            <a:spLocks noChangeShapeType="1"/>
          </p:cNvSpPr>
          <p:nvPr/>
        </p:nvSpPr>
        <p:spPr bwMode="auto">
          <a:xfrm flipV="1">
            <a:off x="7910192" y="3985937"/>
            <a:ext cx="0" cy="18000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lIns="90000" tIns="46800" rIns="90000" bIns="46800" anchor="ctr"/>
          <a:p>
            <a:endParaRPr lang="zh-CN" altLang="en-US" sz="2200" b="1">
              <a:latin typeface="楷体" panose="02010609060101010101" pitchFamily="49" charset="-122"/>
              <a:ea typeface="楷体" panose="02010609060101010101" pitchFamily="49" charset="-122"/>
            </a:endParaRPr>
          </a:p>
        </p:txBody>
      </p:sp>
      <p:sp>
        <p:nvSpPr>
          <p:cNvPr id="122" name="Line 35"/>
          <p:cNvSpPr>
            <a:spLocks noChangeShapeType="1"/>
          </p:cNvSpPr>
          <p:nvPr/>
        </p:nvSpPr>
        <p:spPr bwMode="auto">
          <a:xfrm flipV="1">
            <a:off x="8988414" y="3986185"/>
            <a:ext cx="0" cy="18000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lIns="90000" tIns="46800" rIns="90000" bIns="46800" anchor="ctr"/>
          <a:p>
            <a:endParaRPr lang="zh-CN" altLang="en-US" sz="2200" b="1">
              <a:latin typeface="楷体" panose="02010609060101010101" pitchFamily="49" charset="-122"/>
              <a:ea typeface="楷体" panose="02010609060101010101" pitchFamily="49" charset="-122"/>
            </a:endParaRPr>
          </a:p>
        </p:txBody>
      </p:sp>
      <p:sp>
        <p:nvSpPr>
          <p:cNvPr id="124" name="Line 46"/>
          <p:cNvSpPr>
            <a:spLocks noChangeShapeType="1"/>
          </p:cNvSpPr>
          <p:nvPr/>
        </p:nvSpPr>
        <p:spPr bwMode="auto">
          <a:xfrm flipV="1">
            <a:off x="8278558" y="3980148"/>
            <a:ext cx="0" cy="18000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lIns="90000" tIns="46800" rIns="90000" bIns="46800" anchor="ctr"/>
          <a:p>
            <a:endParaRPr lang="zh-CN" altLang="en-US" sz="2200" b="1">
              <a:latin typeface="楷体" panose="02010609060101010101" pitchFamily="49" charset="-122"/>
              <a:ea typeface="楷体" panose="02010609060101010101" pitchFamily="49" charset="-122"/>
            </a:endParaRPr>
          </a:p>
        </p:txBody>
      </p:sp>
      <p:sp>
        <p:nvSpPr>
          <p:cNvPr id="14" name="Line 46"/>
          <p:cNvSpPr>
            <a:spLocks noChangeShapeType="1"/>
          </p:cNvSpPr>
          <p:nvPr/>
        </p:nvSpPr>
        <p:spPr bwMode="auto">
          <a:xfrm flipV="1">
            <a:off x="8633523" y="3980148"/>
            <a:ext cx="0" cy="18000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lIns="90000" tIns="46800" rIns="90000" bIns="46800" anchor="ctr"/>
          <a:p>
            <a:endParaRPr lang="zh-CN" altLang="en-US" sz="2200" b="1">
              <a:latin typeface="楷体" panose="02010609060101010101" pitchFamily="49" charset="-122"/>
              <a:ea typeface="楷体" panose="02010609060101010101" pitchFamily="49" charset="-122"/>
            </a:endParaRPr>
          </a:p>
        </p:txBody>
      </p:sp>
      <p:sp>
        <p:nvSpPr>
          <p:cNvPr id="17" name="Line 46"/>
          <p:cNvSpPr>
            <a:spLocks noChangeShapeType="1"/>
          </p:cNvSpPr>
          <p:nvPr/>
        </p:nvSpPr>
        <p:spPr bwMode="auto">
          <a:xfrm flipV="1">
            <a:off x="9356788" y="3966813"/>
            <a:ext cx="0" cy="18000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lIns="90000" tIns="46800" rIns="90000" bIns="46800" anchor="ctr"/>
          <a:p>
            <a:endParaRPr lang="zh-CN" altLang="en-US" sz="2200" b="1">
              <a:latin typeface="楷体" panose="02010609060101010101" pitchFamily="49" charset="-122"/>
              <a:ea typeface="楷体" panose="02010609060101010101" pitchFamily="49" charset="-122"/>
            </a:endParaRPr>
          </a:p>
        </p:txBody>
      </p:sp>
      <p:sp>
        <p:nvSpPr>
          <p:cNvPr id="18" name="Line 46"/>
          <p:cNvSpPr>
            <a:spLocks noChangeShapeType="1"/>
          </p:cNvSpPr>
          <p:nvPr/>
        </p:nvSpPr>
        <p:spPr bwMode="auto">
          <a:xfrm flipV="1">
            <a:off x="10080053" y="3966813"/>
            <a:ext cx="0" cy="18000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lIns="90000" tIns="46800" rIns="90000" bIns="46800" anchor="ctr"/>
          <a:p>
            <a:endParaRPr lang="zh-CN" altLang="en-US" sz="2200" b="1">
              <a:latin typeface="楷体" panose="02010609060101010101" pitchFamily="49" charset="-122"/>
              <a:ea typeface="楷体" panose="02010609060101010101" pitchFamily="49" charset="-122"/>
            </a:endParaRPr>
          </a:p>
        </p:txBody>
      </p:sp>
      <p:sp>
        <p:nvSpPr>
          <p:cNvPr id="19" name="矩形 18"/>
          <p:cNvSpPr/>
          <p:nvPr/>
        </p:nvSpPr>
        <p:spPr>
          <a:xfrm>
            <a:off x="6165533" y="4938078"/>
            <a:ext cx="1402080" cy="460375"/>
          </a:xfrm>
          <a:prstGeom prst="rect">
            <a:avLst/>
          </a:prstGeom>
          <a:noFill/>
          <a:ln w="9525">
            <a:noFill/>
          </a:ln>
        </p:spPr>
        <p:txBody>
          <a:bodyPr wrap="none" anchor="t">
            <a:spAutoFit/>
          </a:bodyPr>
          <a:p>
            <a:r>
              <a:rPr lang="zh-CN" altLang="en-US" sz="2400" dirty="0">
                <a:latin typeface="微软雅黑" panose="020B0503020204020204" pitchFamily="34" charset="-122"/>
                <a:ea typeface="微软雅黑" panose="020B0503020204020204" pitchFamily="34" charset="-122"/>
              </a:rPr>
              <a:t>降噪后：</a:t>
            </a:r>
            <a:endParaRPr lang="zh-CN" altLang="en-US" sz="2400" dirty="0">
              <a:latin typeface="微软雅黑" panose="020B0503020204020204" pitchFamily="34" charset="-122"/>
              <a:ea typeface="微软雅黑" panose="020B0503020204020204" pitchFamily="34" charset="-122"/>
            </a:endParaRPr>
          </a:p>
        </p:txBody>
      </p:sp>
      <p:grpSp>
        <p:nvGrpSpPr>
          <p:cNvPr id="33" name="组合 32"/>
          <p:cNvGrpSpPr/>
          <p:nvPr/>
        </p:nvGrpSpPr>
        <p:grpSpPr>
          <a:xfrm>
            <a:off x="7553325" y="5125085"/>
            <a:ext cx="2519680" cy="199390"/>
            <a:chOff x="11895" y="7311"/>
            <a:chExt cx="3968" cy="314"/>
          </a:xfrm>
        </p:grpSpPr>
        <p:grpSp>
          <p:nvGrpSpPr>
            <p:cNvPr id="21" name="组合 20"/>
            <p:cNvGrpSpPr/>
            <p:nvPr/>
          </p:nvGrpSpPr>
          <p:grpSpPr>
            <a:xfrm>
              <a:off x="11895" y="7315"/>
              <a:ext cx="3969" cy="310"/>
              <a:chOff x="11877" y="6250"/>
              <a:chExt cx="3969" cy="310"/>
            </a:xfrm>
          </p:grpSpPr>
          <p:sp>
            <p:nvSpPr>
              <p:cNvPr id="22" name="Line 3"/>
              <p:cNvSpPr>
                <a:spLocks noChangeShapeType="1"/>
              </p:cNvSpPr>
              <p:nvPr/>
            </p:nvSpPr>
            <p:spPr bwMode="auto">
              <a:xfrm flipV="1">
                <a:off x="15811" y="6250"/>
                <a:ext cx="0" cy="283"/>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lIns="90000" tIns="46800" rIns="90000" bIns="46800" anchor="ctr"/>
              <a:p>
                <a:endParaRPr lang="zh-CN" altLang="en-US" sz="2200" b="1">
                  <a:latin typeface="楷体" panose="02010609060101010101" pitchFamily="49" charset="-122"/>
                  <a:ea typeface="楷体" panose="02010609060101010101" pitchFamily="49" charset="-122"/>
                </a:endParaRPr>
              </a:p>
            </p:txBody>
          </p:sp>
          <p:sp>
            <p:nvSpPr>
              <p:cNvPr id="23" name="Line 10"/>
              <p:cNvSpPr>
                <a:spLocks noChangeShapeType="1"/>
              </p:cNvSpPr>
              <p:nvPr/>
            </p:nvSpPr>
            <p:spPr bwMode="auto">
              <a:xfrm>
                <a:off x="11877" y="6560"/>
                <a:ext cx="3969" cy="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lIns="90000" tIns="46800" rIns="90000" bIns="46800" anchor="ctr"/>
              <a:p>
                <a:endParaRPr lang="zh-CN" altLang="en-US" sz="2200" b="1">
                  <a:latin typeface="楷体" panose="02010609060101010101" pitchFamily="49" charset="-122"/>
                  <a:ea typeface="楷体" panose="02010609060101010101" pitchFamily="49" charset="-122"/>
                </a:endParaRPr>
              </a:p>
            </p:txBody>
          </p:sp>
          <p:sp>
            <p:nvSpPr>
              <p:cNvPr id="24" name="Line 11"/>
              <p:cNvSpPr>
                <a:spLocks noChangeShapeType="1"/>
              </p:cNvSpPr>
              <p:nvPr/>
            </p:nvSpPr>
            <p:spPr bwMode="auto">
              <a:xfrm flipV="1">
                <a:off x="11918" y="6262"/>
                <a:ext cx="0" cy="285"/>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lIns="90000" tIns="46800" rIns="90000" bIns="46800" anchor="ctr"/>
              <a:p>
                <a:endParaRPr lang="zh-CN" altLang="en-US" sz="2200" b="1">
                  <a:latin typeface="楷体" panose="02010609060101010101" pitchFamily="49" charset="-122"/>
                  <a:ea typeface="楷体" panose="02010609060101010101" pitchFamily="49" charset="-122"/>
                </a:endParaRPr>
              </a:p>
            </p:txBody>
          </p:sp>
        </p:grpSp>
        <p:sp>
          <p:nvSpPr>
            <p:cNvPr id="25" name="Line 12"/>
            <p:cNvSpPr>
              <a:spLocks noChangeShapeType="1"/>
            </p:cNvSpPr>
            <p:nvPr/>
          </p:nvSpPr>
          <p:spPr bwMode="auto">
            <a:xfrm flipV="1">
              <a:off x="15291" y="7311"/>
              <a:ext cx="0" cy="285"/>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lIns="90000" tIns="46800" rIns="90000" bIns="46800" anchor="ctr"/>
            <a:p>
              <a:endParaRPr lang="zh-CN" altLang="en-US" sz="2200" b="1">
                <a:latin typeface="楷体" panose="02010609060101010101" pitchFamily="49" charset="-122"/>
                <a:ea typeface="楷体" panose="02010609060101010101" pitchFamily="49" charset="-122"/>
              </a:endParaRPr>
            </a:p>
          </p:txBody>
        </p:sp>
        <p:sp>
          <p:nvSpPr>
            <p:cNvPr id="26" name="Line 34"/>
            <p:cNvSpPr>
              <a:spLocks noChangeShapeType="1"/>
            </p:cNvSpPr>
            <p:nvPr/>
          </p:nvSpPr>
          <p:spPr bwMode="auto">
            <a:xfrm flipV="1">
              <a:off x="12475" y="7342"/>
              <a:ext cx="0" cy="283"/>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lIns="90000" tIns="46800" rIns="90000" bIns="46800" anchor="ctr"/>
            <a:p>
              <a:endParaRPr lang="zh-CN" altLang="en-US" sz="2200" b="1">
                <a:latin typeface="楷体" panose="02010609060101010101" pitchFamily="49" charset="-122"/>
                <a:ea typeface="楷体" panose="02010609060101010101" pitchFamily="49" charset="-122"/>
              </a:endParaRPr>
            </a:p>
          </p:txBody>
        </p:sp>
        <p:sp>
          <p:nvSpPr>
            <p:cNvPr id="27" name="Line 35"/>
            <p:cNvSpPr>
              <a:spLocks noChangeShapeType="1"/>
            </p:cNvSpPr>
            <p:nvPr/>
          </p:nvSpPr>
          <p:spPr bwMode="auto">
            <a:xfrm flipV="1">
              <a:off x="14173" y="7342"/>
              <a:ext cx="0" cy="283"/>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lIns="90000" tIns="46800" rIns="90000" bIns="46800" anchor="ctr"/>
            <a:p>
              <a:endParaRPr lang="zh-CN" altLang="en-US" sz="2200" b="1">
                <a:latin typeface="楷体" panose="02010609060101010101" pitchFamily="49" charset="-122"/>
                <a:ea typeface="楷体" panose="02010609060101010101" pitchFamily="49" charset="-122"/>
              </a:endParaRPr>
            </a:p>
          </p:txBody>
        </p:sp>
        <p:sp>
          <p:nvSpPr>
            <p:cNvPr id="28" name="Line 46"/>
            <p:cNvSpPr>
              <a:spLocks noChangeShapeType="1"/>
            </p:cNvSpPr>
            <p:nvPr/>
          </p:nvSpPr>
          <p:spPr bwMode="auto">
            <a:xfrm flipV="1">
              <a:off x="13055" y="7333"/>
              <a:ext cx="0" cy="283"/>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lIns="90000" tIns="46800" rIns="90000" bIns="46800" anchor="ctr"/>
            <a:p>
              <a:endParaRPr lang="zh-CN" altLang="en-US" sz="2200" b="1">
                <a:latin typeface="楷体" panose="02010609060101010101" pitchFamily="49" charset="-122"/>
                <a:ea typeface="楷体" panose="02010609060101010101" pitchFamily="49" charset="-122"/>
              </a:endParaRPr>
            </a:p>
          </p:txBody>
        </p:sp>
        <p:sp>
          <p:nvSpPr>
            <p:cNvPr id="29" name="Line 46"/>
            <p:cNvSpPr>
              <a:spLocks noChangeShapeType="1"/>
            </p:cNvSpPr>
            <p:nvPr/>
          </p:nvSpPr>
          <p:spPr bwMode="auto">
            <a:xfrm flipV="1">
              <a:off x="13614" y="7333"/>
              <a:ext cx="0" cy="283"/>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lIns="90000" tIns="46800" rIns="90000" bIns="46800" anchor="ctr"/>
            <a:p>
              <a:endParaRPr lang="zh-CN" altLang="en-US" sz="2200" b="1">
                <a:latin typeface="楷体" panose="02010609060101010101" pitchFamily="49" charset="-122"/>
                <a:ea typeface="楷体" panose="02010609060101010101" pitchFamily="49" charset="-122"/>
              </a:endParaRPr>
            </a:p>
          </p:txBody>
        </p:sp>
        <p:sp>
          <p:nvSpPr>
            <p:cNvPr id="31" name="Line 46"/>
            <p:cNvSpPr>
              <a:spLocks noChangeShapeType="1"/>
            </p:cNvSpPr>
            <p:nvPr/>
          </p:nvSpPr>
          <p:spPr bwMode="auto">
            <a:xfrm flipV="1">
              <a:off x="14753" y="7312"/>
              <a:ext cx="0" cy="283"/>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lIns="90000" tIns="46800" rIns="90000" bIns="46800" anchor="ctr"/>
            <a:p>
              <a:endParaRPr lang="zh-CN" altLang="en-US" sz="2200" b="1">
                <a:latin typeface="楷体" panose="02010609060101010101" pitchFamily="49" charset="-122"/>
                <a:ea typeface="楷体" panose="02010609060101010101" pitchFamily="49" charset="-122"/>
              </a:endParaRPr>
            </a:p>
          </p:txBody>
        </p:sp>
      </p:grpSp>
      <p:sp>
        <p:nvSpPr>
          <p:cNvPr id="32" name="Line 10"/>
          <p:cNvSpPr>
            <a:spLocks noChangeShapeType="1"/>
          </p:cNvSpPr>
          <p:nvPr/>
        </p:nvSpPr>
        <p:spPr bwMode="auto">
          <a:xfrm>
            <a:off x="10073640" y="5330825"/>
            <a:ext cx="360000" cy="0"/>
          </a:xfrm>
          <a:prstGeom prst="line">
            <a:avLst/>
          </a:prstGeom>
          <a:noFill/>
          <a:ln w="34925" cmpd="sng">
            <a:solidFill>
              <a:srgbClr val="FF0000"/>
            </a:solidFill>
            <a:prstDash val="sysDot"/>
            <a:round/>
          </a:ln>
          <a:extLst>
            <a:ext uri="{909E8E84-426E-40DD-AFC4-6F175D3DCCD1}">
              <a14:hiddenFill xmlns:a14="http://schemas.microsoft.com/office/drawing/2010/main">
                <a:noFill/>
              </a14:hiddenFill>
            </a:ext>
          </a:extLst>
        </p:spPr>
        <p:txBody>
          <a:bodyPr lIns="90000" tIns="46800" rIns="90000" bIns="46800" anchor="ctr"/>
          <a:p>
            <a:endParaRPr lang="zh-CN" altLang="en-US" sz="2200" b="1">
              <a:latin typeface="楷体" panose="02010609060101010101" pitchFamily="49" charset="-122"/>
              <a:ea typeface="楷体" panose="02010609060101010101" pitchFamily="49" charset="-122"/>
            </a:endParaRPr>
          </a:p>
        </p:txBody>
      </p:sp>
      <p:sp>
        <p:nvSpPr>
          <p:cNvPr id="109" name="AutoShape 5"/>
          <p:cNvSpPr/>
          <p:nvPr/>
        </p:nvSpPr>
        <p:spPr bwMode="auto">
          <a:xfrm rot="5400000" flipV="1">
            <a:off x="8824360" y="2339740"/>
            <a:ext cx="323850" cy="2844000"/>
          </a:xfrm>
          <a:prstGeom prst="leftBrace">
            <a:avLst>
              <a:gd name="adj1" fmla="val 53849"/>
              <a:gd name="adj2" fmla="val 48375"/>
            </a:avLst>
          </a:prstGeom>
          <a:noFill/>
          <a:ln w="25400">
            <a:solidFill>
              <a:schemeClr val="tx1"/>
            </a:solidFill>
            <a:rou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endParaRPr lang="zh-CN" altLang="en-US" sz="2400" b="0">
              <a:latin typeface="微软雅黑" panose="020B0503020204020204" pitchFamily="34" charset="-122"/>
              <a:ea typeface="微软雅黑" panose="020B0503020204020204" pitchFamily="34" charset="-122"/>
            </a:endParaRPr>
          </a:p>
        </p:txBody>
      </p:sp>
      <p:sp>
        <p:nvSpPr>
          <p:cNvPr id="119" name="AutoShape 19"/>
          <p:cNvSpPr/>
          <p:nvPr/>
        </p:nvSpPr>
        <p:spPr bwMode="auto">
          <a:xfrm rot="5400000" flipV="1">
            <a:off x="10211653" y="5073478"/>
            <a:ext cx="72000" cy="360000"/>
          </a:xfrm>
          <a:prstGeom prst="leftBrace">
            <a:avLst>
              <a:gd name="adj1" fmla="val 64250"/>
              <a:gd name="adj2" fmla="val 50000"/>
            </a:avLst>
          </a:prstGeom>
          <a:noFill/>
          <a:ln w="25400">
            <a:solidFill>
              <a:schemeClr val="tx1"/>
            </a:solidFill>
            <a:rou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endParaRPr lang="zh-CN" altLang="en-US" sz="2400" b="0">
              <a:latin typeface="微软雅黑" panose="020B0503020204020204" pitchFamily="34" charset="-122"/>
              <a:ea typeface="微软雅黑" panose="020B0503020204020204" pitchFamily="34" charset="-122"/>
            </a:endParaRPr>
          </a:p>
        </p:txBody>
      </p:sp>
      <p:sp>
        <p:nvSpPr>
          <p:cNvPr id="143" name="AutoShape 63"/>
          <p:cNvSpPr/>
          <p:nvPr/>
        </p:nvSpPr>
        <p:spPr bwMode="auto">
          <a:xfrm rot="16200000">
            <a:off x="8692023" y="4285971"/>
            <a:ext cx="258758" cy="2484000"/>
          </a:xfrm>
          <a:prstGeom prst="leftBrace">
            <a:avLst>
              <a:gd name="adj1" fmla="val 161996"/>
              <a:gd name="adj2" fmla="val 50157"/>
            </a:avLst>
          </a:pr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endParaRPr lang="zh-CN" altLang="en-US" sz="2400" b="0">
              <a:latin typeface="微软雅黑" panose="020B0503020204020204" pitchFamily="34" charset="-122"/>
              <a:ea typeface="微软雅黑" panose="020B0503020204020204" pitchFamily="34" charset="-122"/>
            </a:endParaRPr>
          </a:p>
        </p:txBody>
      </p:sp>
      <p:sp>
        <p:nvSpPr>
          <p:cNvPr id="145" name="Text Box 6"/>
          <p:cNvSpPr txBox="1">
            <a:spLocks noChangeArrowheads="1"/>
          </p:cNvSpPr>
          <p:nvPr/>
        </p:nvSpPr>
        <p:spPr bwMode="auto">
          <a:xfrm>
            <a:off x="8463244" y="4476458"/>
            <a:ext cx="1145540" cy="461645"/>
          </a:xfrm>
          <a:prstGeom prst="rect">
            <a:avLst/>
          </a:prstGeom>
          <a:noFill/>
          <a:ln w="25400" algn="ctr">
            <a:noFill/>
            <a:miter lim="800000"/>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sz="2400" b="0" dirty="0">
                <a:latin typeface="微软雅黑" panose="020B0503020204020204" pitchFamily="34" charset="-122"/>
                <a:ea typeface="微软雅黑" panose="020B0503020204020204" pitchFamily="34" charset="-122"/>
                <a:cs typeface="微软雅黑" panose="020B0503020204020204" pitchFamily="34" charset="-122"/>
              </a:rPr>
              <a:t>80</a:t>
            </a:r>
            <a:r>
              <a:rPr lang="zh-CN" altLang="en-US" sz="2400" b="0" dirty="0">
                <a:latin typeface="微软雅黑" panose="020B0503020204020204" pitchFamily="34" charset="-122"/>
                <a:ea typeface="微软雅黑" panose="020B0503020204020204" pitchFamily="34" charset="-122"/>
                <a:cs typeface="微软雅黑" panose="020B0503020204020204" pitchFamily="34" charset="-122"/>
              </a:rPr>
              <a:t>分贝</a:t>
            </a:r>
            <a:endParaRPr lang="zh-CN" altLang="en-US" sz="2400" b="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6" name="AutoShape 5"/>
          <p:cNvSpPr/>
          <p:nvPr/>
        </p:nvSpPr>
        <p:spPr bwMode="auto">
          <a:xfrm rot="16200000" flipV="1">
            <a:off x="8854775" y="2879176"/>
            <a:ext cx="270516" cy="2844000"/>
          </a:xfrm>
          <a:prstGeom prst="leftBrace">
            <a:avLst>
              <a:gd name="adj1" fmla="val 61152"/>
              <a:gd name="adj2" fmla="val 49373"/>
            </a:avLst>
          </a:prstGeom>
          <a:noFill/>
          <a:ln w="25400">
            <a:solidFill>
              <a:schemeClr val="tx1"/>
            </a:solidFill>
            <a:rou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endParaRPr lang="zh-CN" altLang="en-US" sz="2400" b="0">
              <a:latin typeface="微软雅黑" panose="020B0503020204020204" pitchFamily="34" charset="-122"/>
              <a:ea typeface="微软雅黑" panose="020B0503020204020204" pitchFamily="34" charset="-122"/>
            </a:endParaRPr>
          </a:p>
        </p:txBody>
      </p:sp>
      <p:sp>
        <p:nvSpPr>
          <p:cNvPr id="147" name="Text Box 6"/>
          <p:cNvSpPr txBox="1">
            <a:spLocks noChangeArrowheads="1"/>
          </p:cNvSpPr>
          <p:nvPr/>
        </p:nvSpPr>
        <p:spPr bwMode="auto">
          <a:xfrm>
            <a:off x="8248042" y="3131722"/>
            <a:ext cx="1576705" cy="461645"/>
          </a:xfrm>
          <a:prstGeom prst="rect">
            <a:avLst/>
          </a:prstGeom>
          <a:noFill/>
          <a:ln w="25400" algn="ctr">
            <a:noFill/>
            <a:miter lim="800000"/>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zh-CN" altLang="en-US" sz="2400" b="0" dirty="0">
                <a:latin typeface="微软雅黑" panose="020B0503020204020204" pitchFamily="34" charset="-122"/>
                <a:ea typeface="微软雅黑" panose="020B0503020204020204" pitchFamily="34" charset="-122"/>
                <a:cs typeface="微软雅黑" panose="020B0503020204020204" pitchFamily="34" charset="-122"/>
              </a:rPr>
              <a:t>单位</a:t>
            </a:r>
            <a:r>
              <a:rPr lang="en-US" altLang="zh-CN" sz="2400" b="0" dirty="0">
                <a:latin typeface="微软雅黑" panose="020B0503020204020204" pitchFamily="34" charset="-122"/>
                <a:ea typeface="微软雅黑" panose="020B0503020204020204" pitchFamily="34" charset="-122"/>
                <a:cs typeface="微软雅黑" panose="020B0503020204020204" pitchFamily="34" charset="-122"/>
              </a:rPr>
              <a:t>“1”</a:t>
            </a:r>
            <a:endParaRPr lang="zh-CN" altLang="en-US" sz="2400" b="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34" name="组合 33"/>
          <p:cNvGrpSpPr/>
          <p:nvPr/>
        </p:nvGrpSpPr>
        <p:grpSpPr>
          <a:xfrm>
            <a:off x="9987280" y="4674870"/>
            <a:ext cx="1203960" cy="614363"/>
            <a:chOff x="9143" y="5619"/>
            <a:chExt cx="1896" cy="968"/>
          </a:xfrm>
        </p:grpSpPr>
        <p:sp>
          <p:nvSpPr>
            <p:cNvPr id="35" name="矩形 34"/>
            <p:cNvSpPr/>
            <p:nvPr/>
          </p:nvSpPr>
          <p:spPr>
            <a:xfrm>
              <a:off x="9143" y="5706"/>
              <a:ext cx="1088" cy="628"/>
            </a:xfrm>
            <a:prstGeom prst="rect">
              <a:avLst/>
            </a:prstGeom>
            <a:noFill/>
            <a:ln w="9525">
              <a:noFill/>
            </a:ln>
          </p:spPr>
          <p:txBody>
            <a:bodyPr wrap="none" anchor="t">
              <a:spAutoFit/>
            </a:bodyPr>
            <a:p>
              <a:r>
                <a:rPr lang="zh-CN" altLang="en-US" sz="2000" dirty="0">
                  <a:latin typeface="微软雅黑" panose="020B0503020204020204" pitchFamily="34" charset="-122"/>
                  <a:ea typeface="微软雅黑" panose="020B0503020204020204" pitchFamily="34" charset="-122"/>
                </a:rPr>
                <a:t>降低</a:t>
              </a:r>
              <a:endParaRPr lang="zh-CN" altLang="en-US" sz="2000" dirty="0">
                <a:latin typeface="微软雅黑" panose="020B0503020204020204" pitchFamily="34" charset="-122"/>
                <a:ea typeface="微软雅黑" panose="020B0503020204020204" pitchFamily="34" charset="-122"/>
              </a:endParaRPr>
            </a:p>
          </p:txBody>
        </p:sp>
        <p:grpSp>
          <p:nvGrpSpPr>
            <p:cNvPr id="36" name="Group 6"/>
            <p:cNvGrpSpPr/>
            <p:nvPr/>
          </p:nvGrpSpPr>
          <p:grpSpPr>
            <a:xfrm>
              <a:off x="10131" y="5619"/>
              <a:ext cx="908" cy="968"/>
              <a:chOff x="4876" y="2840"/>
              <a:chExt cx="363" cy="387"/>
            </a:xfrm>
          </p:grpSpPr>
          <p:sp>
            <p:nvSpPr>
              <p:cNvPr id="37" name="Text Box 7"/>
              <p:cNvSpPr txBox="1"/>
              <p:nvPr/>
            </p:nvSpPr>
            <p:spPr>
              <a:xfrm>
                <a:off x="4876" y="2840"/>
                <a:ext cx="363" cy="387"/>
              </a:xfrm>
              <a:prstGeom prst="rect">
                <a:avLst/>
              </a:prstGeom>
              <a:noFill/>
              <a:ln w="9525">
                <a:noFill/>
              </a:ln>
            </p:spPr>
            <p:txBody>
              <a:bodyPr>
                <a:spAutoFit/>
              </a:bodyPr>
              <a:p>
                <a:pPr>
                  <a:lnSpc>
                    <a:spcPct val="60000"/>
                  </a:lnSpc>
                  <a:spcBef>
                    <a:spcPct val="50000"/>
                  </a:spcBef>
                </a:pPr>
                <a:r>
                  <a:rPr lang="en-US" altLang="zh-CN" sz="2000" dirty="0">
                    <a:solidFill>
                      <a:schemeClr val="tx1"/>
                    </a:solidFill>
                    <a:latin typeface="+mj-ea"/>
                    <a:ea typeface="+mj-ea"/>
                  </a:rPr>
                  <a:t>1</a:t>
                </a:r>
                <a:endParaRPr lang="en-US" altLang="zh-CN" sz="2000" dirty="0">
                  <a:solidFill>
                    <a:schemeClr val="tx1"/>
                  </a:solidFill>
                  <a:latin typeface="+mj-ea"/>
                  <a:ea typeface="+mj-ea"/>
                </a:endParaRPr>
              </a:p>
              <a:p>
                <a:pPr>
                  <a:lnSpc>
                    <a:spcPct val="60000"/>
                  </a:lnSpc>
                  <a:spcBef>
                    <a:spcPct val="50000"/>
                  </a:spcBef>
                </a:pPr>
                <a:r>
                  <a:rPr lang="en-US" altLang="zh-CN" sz="2000" dirty="0">
                    <a:solidFill>
                      <a:schemeClr val="tx1"/>
                    </a:solidFill>
                    <a:latin typeface="+mj-ea"/>
                    <a:ea typeface="+mj-ea"/>
                  </a:rPr>
                  <a:t>8</a:t>
                </a:r>
                <a:endParaRPr lang="en-US" altLang="zh-CN" sz="2000" dirty="0">
                  <a:solidFill>
                    <a:schemeClr val="tx1"/>
                  </a:solidFill>
                  <a:latin typeface="+mj-ea"/>
                  <a:ea typeface="+mj-ea"/>
                </a:endParaRPr>
              </a:p>
            </p:txBody>
          </p:sp>
          <p:sp>
            <p:nvSpPr>
              <p:cNvPr id="38" name="Line 8"/>
              <p:cNvSpPr/>
              <p:nvPr/>
            </p:nvSpPr>
            <p:spPr>
              <a:xfrm>
                <a:off x="4876" y="3006"/>
                <a:ext cx="227" cy="0"/>
              </a:xfrm>
              <a:prstGeom prst="line">
                <a:avLst/>
              </a:prstGeom>
              <a:ln w="22225" cap="flat" cmpd="sng">
                <a:solidFill>
                  <a:schemeClr val="tx1"/>
                </a:solidFill>
                <a:prstDash val="solid"/>
                <a:headEnd type="none" w="med" len="med"/>
                <a:tailEnd type="none" w="med" len="med"/>
              </a:ln>
            </p:spPr>
          </p:sp>
        </p:grpSp>
      </p:grpSp>
      <p:sp>
        <p:nvSpPr>
          <p:cNvPr id="123" name="Text Box 45"/>
          <p:cNvSpPr txBox="1">
            <a:spLocks noChangeArrowheads="1"/>
          </p:cNvSpPr>
          <p:nvPr/>
        </p:nvSpPr>
        <p:spPr bwMode="auto">
          <a:xfrm>
            <a:off x="8290074" y="5657455"/>
            <a:ext cx="1093470" cy="461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zh-CN" altLang="en-US" sz="2400" b="0" dirty="0">
                <a:solidFill>
                  <a:schemeClr val="tx1"/>
                </a:solidFill>
                <a:latin typeface="微软雅黑" panose="020B0503020204020204" pitchFamily="34" charset="-122"/>
                <a:ea typeface="微软雅黑" panose="020B0503020204020204" pitchFamily="34" charset="-122"/>
              </a:rPr>
              <a:t>？分贝</a:t>
            </a:r>
            <a:endParaRPr lang="zh-CN" altLang="en-US" sz="2400" b="0" dirty="0">
              <a:solidFill>
                <a:schemeClr val="tx1"/>
              </a:solidFill>
              <a:latin typeface="微软雅黑" panose="020B0503020204020204" pitchFamily="34" charset="-122"/>
              <a:ea typeface="微软雅黑" panose="020B0503020204020204" pitchFamily="34" charset="-122"/>
            </a:endParaRPr>
          </a:p>
        </p:txBody>
      </p:sp>
      <p:sp>
        <p:nvSpPr>
          <p:cNvPr id="47" name="文本框 46"/>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ppt_y</p:attrName>
                                        </p:attrNameLst>
                                      </p:cBhvr>
                                      <p:tavLst>
                                        <p:tav tm="0">
                                          <p:val>
                                            <p:strVal val="#ppt_y+#ppt_h*1.125000"/>
                                          </p:val>
                                        </p:tav>
                                        <p:tav tm="100000">
                                          <p:val>
                                            <p:strVal val="#ppt_y"/>
                                          </p:val>
                                        </p:tav>
                                      </p:tavLst>
                                    </p:anim>
                                    <p:animEffect transition="in" filter="wipe(up)">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45"/>
                                        </p:tgtEl>
                                        <p:attrNameLst>
                                          <p:attrName>style.visibility</p:attrName>
                                        </p:attrNameLst>
                                      </p:cBhvr>
                                      <p:to>
                                        <p:strVal val="visible"/>
                                      </p:to>
                                    </p:set>
                                    <p:animEffect transition="in" filter="wipe(down)">
                                      <p:cBhvr>
                                        <p:cTn id="24" dur="500"/>
                                        <p:tgtEl>
                                          <p:spTgt spid="45"/>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p:tgtEl>
                                          <p:spTgt spid="13"/>
                                        </p:tgtEl>
                                        <p:attrNameLst>
                                          <p:attrName>ppt_y</p:attrName>
                                        </p:attrNameLst>
                                      </p:cBhvr>
                                      <p:tavLst>
                                        <p:tav tm="0">
                                          <p:val>
                                            <p:strVal val="#ppt_y+#ppt_h*1.125000"/>
                                          </p:val>
                                        </p:tav>
                                        <p:tav tm="100000">
                                          <p:val>
                                            <p:strVal val="#ppt_y"/>
                                          </p:val>
                                        </p:tav>
                                      </p:tavLst>
                                    </p:anim>
                                    <p:animEffect transition="in" filter="wipe(up)">
                                      <p:cBhvr>
                                        <p:cTn id="30" dur="5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nodeType="click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p:tgtEl>
                                          <p:spTgt spid="20"/>
                                        </p:tgtEl>
                                        <p:attrNameLst>
                                          <p:attrName>ppt_y</p:attrName>
                                        </p:attrNameLst>
                                      </p:cBhvr>
                                      <p:tavLst>
                                        <p:tav tm="0">
                                          <p:val>
                                            <p:strVal val="#ppt_y+#ppt_h*1.125000"/>
                                          </p:val>
                                        </p:tav>
                                        <p:tav tm="100000">
                                          <p:val>
                                            <p:strVal val="#ppt_y"/>
                                          </p:val>
                                        </p:tav>
                                      </p:tavLst>
                                    </p:anim>
                                    <p:animEffect transition="in" filter="wipe(up)">
                                      <p:cBhvr>
                                        <p:cTn id="36" dur="500"/>
                                        <p:tgtEl>
                                          <p:spTgt spid="20"/>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grpId="0" nodeType="clickEffect">
                                  <p:stCondLst>
                                    <p:cond delay="0"/>
                                  </p:stCondLst>
                                  <p:childTnLst>
                                    <p:set>
                                      <p:cBhvr>
                                        <p:cTn id="40" dur="1" fill="hold">
                                          <p:stCondLst>
                                            <p:cond delay="0"/>
                                          </p:stCondLst>
                                        </p:cTn>
                                        <p:tgtEl>
                                          <p:spTgt spid="124"/>
                                        </p:tgtEl>
                                        <p:attrNameLst>
                                          <p:attrName>style.visibility</p:attrName>
                                        </p:attrNameLst>
                                      </p:cBhvr>
                                      <p:to>
                                        <p:strVal val="visible"/>
                                      </p:to>
                                    </p:set>
                                    <p:animEffect transition="in" filter="wipe(down)">
                                      <p:cBhvr>
                                        <p:cTn id="41" dur="500"/>
                                        <p:tgtEl>
                                          <p:spTgt spid="124"/>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121"/>
                                        </p:tgtEl>
                                        <p:attrNameLst>
                                          <p:attrName>style.visibility</p:attrName>
                                        </p:attrNameLst>
                                      </p:cBhvr>
                                      <p:to>
                                        <p:strVal val="visible"/>
                                      </p:to>
                                    </p:set>
                                    <p:animEffect transition="in" filter="wipe(down)">
                                      <p:cBhvr>
                                        <p:cTn id="44" dur="500"/>
                                        <p:tgtEl>
                                          <p:spTgt spid="121"/>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122"/>
                                        </p:tgtEl>
                                        <p:attrNameLst>
                                          <p:attrName>style.visibility</p:attrName>
                                        </p:attrNameLst>
                                      </p:cBhvr>
                                      <p:to>
                                        <p:strVal val="visible"/>
                                      </p:to>
                                    </p:set>
                                    <p:animEffect transition="in" filter="wipe(down)">
                                      <p:cBhvr>
                                        <p:cTn id="47" dur="500"/>
                                        <p:tgtEl>
                                          <p:spTgt spid="122"/>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down)">
                                      <p:cBhvr>
                                        <p:cTn id="50" dur="500"/>
                                        <p:tgtEl>
                                          <p:spTgt spid="14"/>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wipe(down)">
                                      <p:cBhvr>
                                        <p:cTn id="53" dur="500"/>
                                        <p:tgtEl>
                                          <p:spTgt spid="17"/>
                                        </p:tgtEl>
                                      </p:cBhvr>
                                    </p:animEffect>
                                  </p:childTnLst>
                                </p:cTn>
                              </p:par>
                              <p:par>
                                <p:cTn id="54" presetID="22" presetClass="entr" presetSubtype="4"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wipe(down)">
                                      <p:cBhvr>
                                        <p:cTn id="56" dur="500"/>
                                        <p:tgtEl>
                                          <p:spTgt spid="18"/>
                                        </p:tgtEl>
                                      </p:cBhvr>
                                    </p:animEffect>
                                  </p:childTnLst>
                                </p:cTn>
                              </p:par>
                              <p:par>
                                <p:cTn id="57" presetID="22" presetClass="entr" presetSubtype="4" fill="hold" nodeType="withEffect">
                                  <p:stCondLst>
                                    <p:cond delay="0"/>
                                  </p:stCondLst>
                                  <p:childTnLst>
                                    <p:set>
                                      <p:cBhvr>
                                        <p:cTn id="58" dur="1" fill="hold">
                                          <p:stCondLst>
                                            <p:cond delay="0"/>
                                          </p:stCondLst>
                                        </p:cTn>
                                        <p:tgtEl>
                                          <p:spTgt spid="117"/>
                                        </p:tgtEl>
                                        <p:attrNameLst>
                                          <p:attrName>style.visibility</p:attrName>
                                        </p:attrNameLst>
                                      </p:cBhvr>
                                      <p:to>
                                        <p:strVal val="visible"/>
                                      </p:to>
                                    </p:set>
                                    <p:animEffect transition="in" filter="wipe(down)">
                                      <p:cBhvr>
                                        <p:cTn id="59" dur="500"/>
                                        <p:tgtEl>
                                          <p:spTgt spid="117"/>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109"/>
                                        </p:tgtEl>
                                        <p:attrNameLst>
                                          <p:attrName>style.visibility</p:attrName>
                                        </p:attrNameLst>
                                      </p:cBhvr>
                                      <p:to>
                                        <p:strVal val="visible"/>
                                      </p:to>
                                    </p:set>
                                    <p:animEffect transition="in" filter="wipe(left)">
                                      <p:cBhvr>
                                        <p:cTn id="64" dur="500"/>
                                        <p:tgtEl>
                                          <p:spTgt spid="109"/>
                                        </p:tgtEl>
                                      </p:cBhvr>
                                    </p:animEffect>
                                  </p:childTnLst>
                                </p:cTn>
                              </p:par>
                            </p:childTnLst>
                          </p:cTn>
                        </p:par>
                        <p:par>
                          <p:cTn id="65" fill="hold">
                            <p:stCondLst>
                              <p:cond delay="500"/>
                            </p:stCondLst>
                            <p:childTnLst>
                              <p:par>
                                <p:cTn id="66" presetID="12" presetClass="entr" presetSubtype="4" fill="hold" grpId="0" nodeType="afterEffect">
                                  <p:stCondLst>
                                    <p:cond delay="0"/>
                                  </p:stCondLst>
                                  <p:childTnLst>
                                    <p:set>
                                      <p:cBhvr>
                                        <p:cTn id="67" dur="1" fill="hold">
                                          <p:stCondLst>
                                            <p:cond delay="0"/>
                                          </p:stCondLst>
                                        </p:cTn>
                                        <p:tgtEl>
                                          <p:spTgt spid="147"/>
                                        </p:tgtEl>
                                        <p:attrNameLst>
                                          <p:attrName>style.visibility</p:attrName>
                                        </p:attrNameLst>
                                      </p:cBhvr>
                                      <p:to>
                                        <p:strVal val="visible"/>
                                      </p:to>
                                    </p:set>
                                    <p:animEffect transition="in" filter="slide(fromBottom)">
                                      <p:cBhvr>
                                        <p:cTn id="68" dur="500"/>
                                        <p:tgtEl>
                                          <p:spTgt spid="147"/>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grpId="0" nodeType="clickEffect">
                                  <p:stCondLst>
                                    <p:cond delay="0"/>
                                  </p:stCondLst>
                                  <p:childTnLst>
                                    <p:set>
                                      <p:cBhvr>
                                        <p:cTn id="72" dur="1" fill="hold">
                                          <p:stCondLst>
                                            <p:cond delay="0"/>
                                          </p:stCondLst>
                                        </p:cTn>
                                        <p:tgtEl>
                                          <p:spTgt spid="146"/>
                                        </p:tgtEl>
                                        <p:attrNameLst>
                                          <p:attrName>style.visibility</p:attrName>
                                        </p:attrNameLst>
                                      </p:cBhvr>
                                      <p:to>
                                        <p:strVal val="visible"/>
                                      </p:to>
                                    </p:set>
                                    <p:animEffect transition="in" filter="wipe(left)">
                                      <p:cBhvr>
                                        <p:cTn id="73" dur="500"/>
                                        <p:tgtEl>
                                          <p:spTgt spid="146"/>
                                        </p:tgtEl>
                                      </p:cBhvr>
                                    </p:animEffect>
                                  </p:childTnLst>
                                </p:cTn>
                              </p:par>
                            </p:childTnLst>
                          </p:cTn>
                        </p:par>
                        <p:par>
                          <p:cTn id="74" fill="hold">
                            <p:stCondLst>
                              <p:cond delay="500"/>
                            </p:stCondLst>
                            <p:childTnLst>
                              <p:par>
                                <p:cTn id="75" presetID="12" presetClass="entr" presetSubtype="4" fill="hold" grpId="0" nodeType="afterEffect">
                                  <p:stCondLst>
                                    <p:cond delay="0"/>
                                  </p:stCondLst>
                                  <p:childTnLst>
                                    <p:set>
                                      <p:cBhvr>
                                        <p:cTn id="76" dur="1" fill="hold">
                                          <p:stCondLst>
                                            <p:cond delay="0"/>
                                          </p:stCondLst>
                                        </p:cTn>
                                        <p:tgtEl>
                                          <p:spTgt spid="145"/>
                                        </p:tgtEl>
                                        <p:attrNameLst>
                                          <p:attrName>style.visibility</p:attrName>
                                        </p:attrNameLst>
                                      </p:cBhvr>
                                      <p:to>
                                        <p:strVal val="visible"/>
                                      </p:to>
                                    </p:set>
                                    <p:animEffect transition="in" filter="slide(fromBottom)">
                                      <p:cBhvr>
                                        <p:cTn id="77" dur="500"/>
                                        <p:tgtEl>
                                          <p:spTgt spid="145"/>
                                        </p:tgtEl>
                                      </p:cBhvr>
                                    </p:animEffect>
                                  </p:childTnLst>
                                </p:cTn>
                              </p:par>
                            </p:childTnLst>
                          </p:cTn>
                        </p:par>
                      </p:childTnLst>
                    </p:cTn>
                  </p:par>
                  <p:par>
                    <p:cTn id="78" fill="hold">
                      <p:stCondLst>
                        <p:cond delay="indefinite"/>
                      </p:stCondLst>
                      <p:childTnLst>
                        <p:par>
                          <p:cTn id="79" fill="hold">
                            <p:stCondLst>
                              <p:cond delay="0"/>
                            </p:stCondLst>
                            <p:childTnLst>
                              <p:par>
                                <p:cTn id="80" presetID="12" presetClass="entr" presetSubtype="4" fill="hold" grpId="0" nodeType="clickEffect">
                                  <p:stCondLst>
                                    <p:cond delay="0"/>
                                  </p:stCondLst>
                                  <p:childTnLst>
                                    <p:set>
                                      <p:cBhvr>
                                        <p:cTn id="81" dur="1" fill="hold">
                                          <p:stCondLst>
                                            <p:cond delay="0"/>
                                          </p:stCondLst>
                                        </p:cTn>
                                        <p:tgtEl>
                                          <p:spTgt spid="19"/>
                                        </p:tgtEl>
                                        <p:attrNameLst>
                                          <p:attrName>style.visibility</p:attrName>
                                        </p:attrNameLst>
                                      </p:cBhvr>
                                      <p:to>
                                        <p:strVal val="visible"/>
                                      </p:to>
                                    </p:set>
                                    <p:anim calcmode="lin" valueType="num">
                                      <p:cBhvr additive="base">
                                        <p:cTn id="82" dur="500"/>
                                        <p:tgtEl>
                                          <p:spTgt spid="19"/>
                                        </p:tgtEl>
                                        <p:attrNameLst>
                                          <p:attrName>ppt_y</p:attrName>
                                        </p:attrNameLst>
                                      </p:cBhvr>
                                      <p:tavLst>
                                        <p:tav tm="0">
                                          <p:val>
                                            <p:strVal val="#ppt_y+#ppt_h*1.125000"/>
                                          </p:val>
                                        </p:tav>
                                        <p:tav tm="100000">
                                          <p:val>
                                            <p:strVal val="#ppt_y"/>
                                          </p:val>
                                        </p:tav>
                                      </p:tavLst>
                                    </p:anim>
                                    <p:animEffect transition="in" filter="wipe(up)">
                                      <p:cBhvr>
                                        <p:cTn id="83" dur="500"/>
                                        <p:tgtEl>
                                          <p:spTgt spid="19"/>
                                        </p:tgtEl>
                                      </p:cBhvr>
                                    </p:animEffect>
                                  </p:childTnLst>
                                </p:cTn>
                              </p:par>
                            </p:childTnLst>
                          </p:cTn>
                        </p:par>
                      </p:childTnLst>
                    </p:cTn>
                  </p:par>
                  <p:par>
                    <p:cTn id="84" fill="hold">
                      <p:stCondLst>
                        <p:cond delay="indefinite"/>
                      </p:stCondLst>
                      <p:childTnLst>
                        <p:par>
                          <p:cTn id="85" fill="hold">
                            <p:stCondLst>
                              <p:cond delay="0"/>
                            </p:stCondLst>
                            <p:childTnLst>
                              <p:par>
                                <p:cTn id="86" presetID="12" presetClass="entr" presetSubtype="4" fill="hold" nodeType="clickEffect">
                                  <p:stCondLst>
                                    <p:cond delay="0"/>
                                  </p:stCondLst>
                                  <p:childTnLst>
                                    <p:set>
                                      <p:cBhvr>
                                        <p:cTn id="87" dur="1" fill="hold">
                                          <p:stCondLst>
                                            <p:cond delay="0"/>
                                          </p:stCondLst>
                                        </p:cTn>
                                        <p:tgtEl>
                                          <p:spTgt spid="33"/>
                                        </p:tgtEl>
                                        <p:attrNameLst>
                                          <p:attrName>style.visibility</p:attrName>
                                        </p:attrNameLst>
                                      </p:cBhvr>
                                      <p:to>
                                        <p:strVal val="visible"/>
                                      </p:to>
                                    </p:set>
                                    <p:anim calcmode="lin" valueType="num">
                                      <p:cBhvr additive="base">
                                        <p:cTn id="88" dur="500"/>
                                        <p:tgtEl>
                                          <p:spTgt spid="33"/>
                                        </p:tgtEl>
                                        <p:attrNameLst>
                                          <p:attrName>ppt_y</p:attrName>
                                        </p:attrNameLst>
                                      </p:cBhvr>
                                      <p:tavLst>
                                        <p:tav tm="0">
                                          <p:val>
                                            <p:strVal val="#ppt_y+#ppt_h*1.125000"/>
                                          </p:val>
                                        </p:tav>
                                        <p:tav tm="100000">
                                          <p:val>
                                            <p:strVal val="#ppt_y"/>
                                          </p:val>
                                        </p:tav>
                                      </p:tavLst>
                                    </p:anim>
                                    <p:animEffect transition="in" filter="wipe(up)">
                                      <p:cBhvr>
                                        <p:cTn id="89" dur="500"/>
                                        <p:tgtEl>
                                          <p:spTgt spid="33"/>
                                        </p:tgtEl>
                                      </p:cBhvr>
                                    </p:animEffect>
                                  </p:childTnLst>
                                </p:cTn>
                              </p:par>
                            </p:childTnLst>
                          </p:cTn>
                        </p:par>
                      </p:childTnLst>
                    </p:cTn>
                  </p:par>
                  <p:par>
                    <p:cTn id="90" fill="hold">
                      <p:stCondLst>
                        <p:cond delay="indefinite"/>
                      </p:stCondLst>
                      <p:childTnLst>
                        <p:par>
                          <p:cTn id="91" fill="hold">
                            <p:stCondLst>
                              <p:cond delay="0"/>
                            </p:stCondLst>
                            <p:childTnLst>
                              <p:par>
                                <p:cTn id="92" presetID="12" presetClass="entr" presetSubtype="4" fill="hold" nodeType="clickEffect">
                                  <p:stCondLst>
                                    <p:cond delay="0"/>
                                  </p:stCondLst>
                                  <p:childTnLst>
                                    <p:set>
                                      <p:cBhvr>
                                        <p:cTn id="93" dur="1" fill="hold">
                                          <p:stCondLst>
                                            <p:cond delay="0"/>
                                          </p:stCondLst>
                                        </p:cTn>
                                        <p:tgtEl>
                                          <p:spTgt spid="32"/>
                                        </p:tgtEl>
                                        <p:attrNameLst>
                                          <p:attrName>style.visibility</p:attrName>
                                        </p:attrNameLst>
                                      </p:cBhvr>
                                      <p:to>
                                        <p:strVal val="visible"/>
                                      </p:to>
                                    </p:set>
                                    <p:anim calcmode="lin" valueType="num">
                                      <p:cBhvr additive="base">
                                        <p:cTn id="94" dur="500"/>
                                        <p:tgtEl>
                                          <p:spTgt spid="32"/>
                                        </p:tgtEl>
                                        <p:attrNameLst>
                                          <p:attrName>ppt_y</p:attrName>
                                        </p:attrNameLst>
                                      </p:cBhvr>
                                      <p:tavLst>
                                        <p:tav tm="0">
                                          <p:val>
                                            <p:strVal val="#ppt_y+#ppt_h*1.125000"/>
                                          </p:val>
                                        </p:tav>
                                        <p:tav tm="100000">
                                          <p:val>
                                            <p:strVal val="#ppt_y"/>
                                          </p:val>
                                        </p:tav>
                                      </p:tavLst>
                                    </p:anim>
                                    <p:animEffect transition="in" filter="wipe(up)">
                                      <p:cBhvr>
                                        <p:cTn id="95" dur="500"/>
                                        <p:tgtEl>
                                          <p:spTgt spid="32"/>
                                        </p:tgtEl>
                                      </p:cBhvr>
                                    </p:animEffect>
                                  </p:childTnLst>
                                </p:cTn>
                              </p:par>
                            </p:childTnLst>
                          </p:cTn>
                        </p:par>
                      </p:childTnLst>
                    </p:cTn>
                  </p:par>
                  <p:par>
                    <p:cTn id="96" fill="hold">
                      <p:stCondLst>
                        <p:cond delay="indefinite"/>
                      </p:stCondLst>
                      <p:childTnLst>
                        <p:par>
                          <p:cTn id="97" fill="hold">
                            <p:stCondLst>
                              <p:cond delay="0"/>
                            </p:stCondLst>
                            <p:childTnLst>
                              <p:par>
                                <p:cTn id="98" presetID="22" presetClass="entr" presetSubtype="8" fill="hold" grpId="0" nodeType="clickEffect">
                                  <p:stCondLst>
                                    <p:cond delay="0"/>
                                  </p:stCondLst>
                                  <p:childTnLst>
                                    <p:set>
                                      <p:cBhvr>
                                        <p:cTn id="99" dur="1" fill="hold">
                                          <p:stCondLst>
                                            <p:cond delay="0"/>
                                          </p:stCondLst>
                                        </p:cTn>
                                        <p:tgtEl>
                                          <p:spTgt spid="119"/>
                                        </p:tgtEl>
                                        <p:attrNameLst>
                                          <p:attrName>style.visibility</p:attrName>
                                        </p:attrNameLst>
                                      </p:cBhvr>
                                      <p:to>
                                        <p:strVal val="visible"/>
                                      </p:to>
                                    </p:set>
                                    <p:animEffect transition="in" filter="wipe(left)">
                                      <p:cBhvr>
                                        <p:cTn id="100" dur="500"/>
                                        <p:tgtEl>
                                          <p:spTgt spid="119"/>
                                        </p:tgtEl>
                                      </p:cBhvr>
                                    </p:animEffect>
                                  </p:childTnLst>
                                </p:cTn>
                              </p:par>
                            </p:childTnLst>
                          </p:cTn>
                        </p:par>
                      </p:childTnLst>
                    </p:cTn>
                  </p:par>
                  <p:par>
                    <p:cTn id="101" fill="hold">
                      <p:stCondLst>
                        <p:cond delay="indefinite"/>
                      </p:stCondLst>
                      <p:childTnLst>
                        <p:par>
                          <p:cTn id="102" fill="hold">
                            <p:stCondLst>
                              <p:cond delay="0"/>
                            </p:stCondLst>
                            <p:childTnLst>
                              <p:par>
                                <p:cTn id="103" presetID="12" presetClass="entr" presetSubtype="4" fill="hold" nodeType="clickEffect">
                                  <p:stCondLst>
                                    <p:cond delay="0"/>
                                  </p:stCondLst>
                                  <p:childTnLst>
                                    <p:set>
                                      <p:cBhvr>
                                        <p:cTn id="104" dur="1" fill="hold">
                                          <p:stCondLst>
                                            <p:cond delay="0"/>
                                          </p:stCondLst>
                                        </p:cTn>
                                        <p:tgtEl>
                                          <p:spTgt spid="34"/>
                                        </p:tgtEl>
                                        <p:attrNameLst>
                                          <p:attrName>style.visibility</p:attrName>
                                        </p:attrNameLst>
                                      </p:cBhvr>
                                      <p:to>
                                        <p:strVal val="visible"/>
                                      </p:to>
                                    </p:set>
                                    <p:anim calcmode="lin" valueType="num">
                                      <p:cBhvr additive="base">
                                        <p:cTn id="105" dur="500"/>
                                        <p:tgtEl>
                                          <p:spTgt spid="34"/>
                                        </p:tgtEl>
                                        <p:attrNameLst>
                                          <p:attrName>ppt_y</p:attrName>
                                        </p:attrNameLst>
                                      </p:cBhvr>
                                      <p:tavLst>
                                        <p:tav tm="0">
                                          <p:val>
                                            <p:strVal val="#ppt_y+#ppt_h*1.125000"/>
                                          </p:val>
                                        </p:tav>
                                        <p:tav tm="100000">
                                          <p:val>
                                            <p:strVal val="#ppt_y"/>
                                          </p:val>
                                        </p:tav>
                                      </p:tavLst>
                                    </p:anim>
                                    <p:animEffect transition="in" filter="wipe(up)">
                                      <p:cBhvr>
                                        <p:cTn id="106" dur="500"/>
                                        <p:tgtEl>
                                          <p:spTgt spid="34"/>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8" fill="hold" grpId="0" nodeType="clickEffect">
                                  <p:stCondLst>
                                    <p:cond delay="0"/>
                                  </p:stCondLst>
                                  <p:childTnLst>
                                    <p:set>
                                      <p:cBhvr>
                                        <p:cTn id="110" dur="1" fill="hold">
                                          <p:stCondLst>
                                            <p:cond delay="0"/>
                                          </p:stCondLst>
                                        </p:cTn>
                                        <p:tgtEl>
                                          <p:spTgt spid="143"/>
                                        </p:tgtEl>
                                        <p:attrNameLst>
                                          <p:attrName>style.visibility</p:attrName>
                                        </p:attrNameLst>
                                      </p:cBhvr>
                                      <p:to>
                                        <p:strVal val="visible"/>
                                      </p:to>
                                    </p:set>
                                    <p:animEffect transition="in" filter="wipe(left)">
                                      <p:cBhvr>
                                        <p:cTn id="111" dur="500"/>
                                        <p:tgtEl>
                                          <p:spTgt spid="143"/>
                                        </p:tgtEl>
                                      </p:cBhvr>
                                    </p:animEffect>
                                  </p:childTnLst>
                                </p:cTn>
                              </p:par>
                            </p:childTnLst>
                          </p:cTn>
                        </p:par>
                      </p:childTnLst>
                    </p:cTn>
                  </p:par>
                  <p:par>
                    <p:cTn id="112" fill="hold">
                      <p:stCondLst>
                        <p:cond delay="indefinite"/>
                      </p:stCondLst>
                      <p:childTnLst>
                        <p:par>
                          <p:cTn id="113" fill="hold">
                            <p:stCondLst>
                              <p:cond delay="0"/>
                            </p:stCondLst>
                            <p:childTnLst>
                              <p:par>
                                <p:cTn id="114" presetID="27" presetClass="entr" presetSubtype="0" fill="hold" grpId="0" nodeType="clickEffect">
                                  <p:stCondLst>
                                    <p:cond delay="0"/>
                                  </p:stCondLst>
                                  <p:iterate type="lt">
                                    <p:tmPct val="50000"/>
                                  </p:iterate>
                                  <p:childTnLst>
                                    <p:set>
                                      <p:cBhvr>
                                        <p:cTn id="115" dur="1" fill="hold">
                                          <p:stCondLst>
                                            <p:cond delay="0"/>
                                          </p:stCondLst>
                                        </p:cTn>
                                        <p:tgtEl>
                                          <p:spTgt spid="123"/>
                                        </p:tgtEl>
                                        <p:attrNameLst>
                                          <p:attrName>style.visibility</p:attrName>
                                        </p:attrNameLst>
                                      </p:cBhvr>
                                      <p:to>
                                        <p:strVal val="visible"/>
                                      </p:to>
                                    </p:set>
                                    <p:anim calcmode="discrete" valueType="clr">
                                      <p:cBhvr override="childStyle">
                                        <p:cTn id="116" dur="80"/>
                                        <p:tgtEl>
                                          <p:spTgt spid="123"/>
                                        </p:tgtEl>
                                        <p:attrNameLst>
                                          <p:attrName>style.color</p:attrName>
                                        </p:attrNameLst>
                                      </p:cBhvr>
                                      <p:tavLst>
                                        <p:tav tm="0">
                                          <p:val>
                                            <p:clrVal>
                                              <a:schemeClr val="accent2"/>
                                            </p:clrVal>
                                          </p:val>
                                        </p:tav>
                                        <p:tav tm="50000">
                                          <p:val>
                                            <p:clrVal>
                                              <a:schemeClr val="hlink"/>
                                            </p:clrVal>
                                          </p:val>
                                        </p:tav>
                                      </p:tavLst>
                                    </p:anim>
                                    <p:anim calcmode="discrete" valueType="clr">
                                      <p:cBhvr>
                                        <p:cTn id="117" dur="80"/>
                                        <p:tgtEl>
                                          <p:spTgt spid="123"/>
                                        </p:tgtEl>
                                        <p:attrNameLst>
                                          <p:attrName>fillcolor</p:attrName>
                                        </p:attrNameLst>
                                      </p:cBhvr>
                                      <p:tavLst>
                                        <p:tav tm="0">
                                          <p:val>
                                            <p:clrVal>
                                              <a:schemeClr val="accent2"/>
                                            </p:clrVal>
                                          </p:val>
                                        </p:tav>
                                        <p:tav tm="50000">
                                          <p:val>
                                            <p:clrVal>
                                              <a:schemeClr val="hlink"/>
                                            </p:clrVal>
                                          </p:val>
                                        </p:tav>
                                      </p:tavLst>
                                    </p:anim>
                                    <p:set>
                                      <p:cBhvr>
                                        <p:cTn id="118" dur="80"/>
                                        <p:tgtEl>
                                          <p:spTgt spid="12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4" grpId="0"/>
      <p:bldP spid="121" grpId="0" bldLvl="0" animBg="1"/>
      <p:bldP spid="122" grpId="0" bldLvl="0" animBg="1"/>
      <p:bldP spid="124" grpId="0" bldLvl="0" animBg="1"/>
      <p:bldP spid="14" grpId="0" bldLvl="0" animBg="1"/>
      <p:bldP spid="17" grpId="0" bldLvl="0" animBg="1"/>
      <p:bldP spid="18" grpId="0" bldLvl="0" animBg="1"/>
      <p:bldP spid="109" grpId="0" bldLvl="0" animBg="1"/>
      <p:bldP spid="119" grpId="0" bldLvl="0" animBg="1"/>
      <p:bldP spid="143" grpId="0" bldLvl="0" animBg="1"/>
      <p:bldP spid="145" grpId="0"/>
      <p:bldP spid="146" grpId="0" bldLvl="0" animBg="1"/>
      <p:bldP spid="147" grpId="0"/>
      <p:bldP spid="123" grpId="0"/>
      <p:bldP spid="13" grpId="0"/>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39" name="图片 38" descr="图片5"/>
          <p:cNvPicPr>
            <a:picLocks noChangeAspect="1"/>
          </p:cNvPicPr>
          <p:nvPr/>
        </p:nvPicPr>
        <p:blipFill>
          <a:blip r:embed="rId2"/>
          <a:stretch>
            <a:fillRect/>
          </a:stretch>
        </p:blipFill>
        <p:spPr>
          <a:xfrm>
            <a:off x="1090930" y="829945"/>
            <a:ext cx="4645025" cy="2751455"/>
          </a:xfrm>
          <a:prstGeom prst="rect">
            <a:avLst/>
          </a:prstGeom>
        </p:spPr>
      </p:pic>
      <p:pic>
        <p:nvPicPr>
          <p:cNvPr id="40" name="图片 39" descr="图片5"/>
          <p:cNvPicPr>
            <a:picLocks noChangeAspect="1"/>
          </p:cNvPicPr>
          <p:nvPr/>
        </p:nvPicPr>
        <p:blipFill>
          <a:blip r:embed="rId2"/>
          <a:stretch>
            <a:fillRect/>
          </a:stretch>
        </p:blipFill>
        <p:spPr>
          <a:xfrm>
            <a:off x="6343015" y="829945"/>
            <a:ext cx="4645025" cy="2751455"/>
          </a:xfrm>
          <a:prstGeom prst="rect">
            <a:avLst/>
          </a:prstGeom>
        </p:spPr>
      </p:pic>
      <p:sp>
        <p:nvSpPr>
          <p:cNvPr id="47117" name="左大括号 47116"/>
          <p:cNvSpPr/>
          <p:nvPr/>
        </p:nvSpPr>
        <p:spPr>
          <a:xfrm rot="-5400000">
            <a:off x="4834745" y="2748815"/>
            <a:ext cx="72000" cy="360000"/>
          </a:xfrm>
          <a:prstGeom prst="leftBrace">
            <a:avLst>
              <a:gd name="adj1" fmla="val 93348"/>
              <a:gd name="adj2" fmla="val 50000"/>
            </a:avLst>
          </a:prstGeom>
          <a:noFill/>
          <a:ln w="25400" cap="flat" cmpd="sng">
            <a:solidFill>
              <a:srgbClr val="FF00FF"/>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41" name="文本框 40"/>
          <p:cNvSpPr txBox="1"/>
          <p:nvPr/>
        </p:nvSpPr>
        <p:spPr>
          <a:xfrm>
            <a:off x="4502785" y="3121025"/>
            <a:ext cx="1097280" cy="460375"/>
          </a:xfrm>
          <a:prstGeom prst="rect">
            <a:avLst/>
          </a:prstGeom>
          <a:noFill/>
        </p:spPr>
        <p:txBody>
          <a:bodyPr wrap="none" rtlCol="0">
            <a:spAutoFit/>
          </a:bodyPr>
          <a:p>
            <a:r>
              <a:rPr lang="zh-CN" altLang="en-US" sz="2400">
                <a:solidFill>
                  <a:srgbClr val="FF0000"/>
                </a:solidFill>
              </a:rPr>
              <a:t>？分贝</a:t>
            </a:r>
            <a:endParaRPr lang="zh-CN" altLang="en-US" sz="2400">
              <a:solidFill>
                <a:srgbClr val="FF0000"/>
              </a:solidFill>
            </a:endParaRPr>
          </a:p>
        </p:txBody>
      </p:sp>
      <p:sp>
        <p:nvSpPr>
          <p:cNvPr id="42" name="文本框 41"/>
          <p:cNvSpPr txBox="1"/>
          <p:nvPr/>
        </p:nvSpPr>
        <p:spPr>
          <a:xfrm>
            <a:off x="1996440" y="5232400"/>
            <a:ext cx="2165350"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sym typeface="+mn-ea"/>
              </a:rPr>
              <a:t>=  70</a:t>
            </a:r>
            <a:r>
              <a:rPr lang="zh-CN" altLang="en-US" sz="2400">
                <a:latin typeface="微软雅黑" panose="020B0503020204020204" pitchFamily="34" charset="-122"/>
                <a:ea typeface="微软雅黑" panose="020B0503020204020204" pitchFamily="34" charset="-122"/>
                <a:sym typeface="+mn-ea"/>
              </a:rPr>
              <a:t>（分贝）</a:t>
            </a:r>
            <a:endParaRPr lang="zh-CN" altLang="en-US" sz="2400">
              <a:latin typeface="微软雅黑" panose="020B0503020204020204" pitchFamily="34" charset="-122"/>
              <a:ea typeface="微软雅黑" panose="020B0503020204020204" pitchFamily="34" charset="-122"/>
            </a:endParaRPr>
          </a:p>
        </p:txBody>
      </p:sp>
      <p:grpSp>
        <p:nvGrpSpPr>
          <p:cNvPr id="44" name="组合 43"/>
          <p:cNvGrpSpPr/>
          <p:nvPr/>
        </p:nvGrpSpPr>
        <p:grpSpPr>
          <a:xfrm>
            <a:off x="2375535" y="3821430"/>
            <a:ext cx="2237740" cy="717550"/>
            <a:chOff x="12234" y="6639"/>
            <a:chExt cx="3524" cy="1130"/>
          </a:xfrm>
        </p:grpSpPr>
        <p:sp>
          <p:nvSpPr>
            <p:cNvPr id="46" name="文本框 45"/>
            <p:cNvSpPr txBox="1"/>
            <p:nvPr/>
          </p:nvSpPr>
          <p:spPr>
            <a:xfrm>
              <a:off x="12234" y="6773"/>
              <a:ext cx="1472"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80 </a:t>
              </a:r>
              <a:r>
                <a:rPr lang="en-US" altLang="zh-CN" sz="2400">
                  <a:latin typeface="宋体" panose="02010600030101010101" pitchFamily="2" charset="-122"/>
                  <a:ea typeface="宋体" panose="02010600030101010101" pitchFamily="2"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endParaRPr>
            </a:p>
          </p:txBody>
        </p:sp>
        <p:grpSp>
          <p:nvGrpSpPr>
            <p:cNvPr id="47" name="组合 46"/>
            <p:cNvGrpSpPr/>
            <p:nvPr/>
          </p:nvGrpSpPr>
          <p:grpSpPr>
            <a:xfrm>
              <a:off x="13502" y="6639"/>
              <a:ext cx="2256" cy="1130"/>
              <a:chOff x="12268" y="5219"/>
              <a:chExt cx="2256" cy="1130"/>
            </a:xfrm>
          </p:grpSpPr>
          <p:grpSp>
            <p:nvGrpSpPr>
              <p:cNvPr id="48" name="Group 6"/>
              <p:cNvGrpSpPr/>
              <p:nvPr/>
            </p:nvGrpSpPr>
            <p:grpSpPr>
              <a:xfrm>
                <a:off x="13616" y="5219"/>
                <a:ext cx="908" cy="1130"/>
                <a:chOff x="4876" y="2840"/>
                <a:chExt cx="363" cy="452"/>
              </a:xfrm>
            </p:grpSpPr>
            <p:sp>
              <p:nvSpPr>
                <p:cNvPr id="49"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50"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51" name="文本框 50"/>
              <p:cNvSpPr txBox="1"/>
              <p:nvPr/>
            </p:nvSpPr>
            <p:spPr>
              <a:xfrm>
                <a:off x="12268" y="5331"/>
                <a:ext cx="1348"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80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sp>
        <p:nvSpPr>
          <p:cNvPr id="52" name="文本框 51"/>
          <p:cNvSpPr txBox="1"/>
          <p:nvPr/>
        </p:nvSpPr>
        <p:spPr>
          <a:xfrm>
            <a:off x="1971040" y="4569460"/>
            <a:ext cx="1788160"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80 </a:t>
            </a:r>
            <a:r>
              <a:rPr lang="en-US" altLang="zh-CN" sz="2400">
                <a:latin typeface="宋体" panose="02010600030101010101" pitchFamily="2" charset="-122"/>
                <a:ea typeface="宋体" panose="02010600030101010101" pitchFamily="2" charset="-122"/>
                <a:cs typeface="微软雅黑" panose="020B0503020204020204" pitchFamily="34" charset="-122"/>
                <a:sym typeface="+mn-ea"/>
              </a:rPr>
              <a:t>－</a:t>
            </a:r>
            <a:r>
              <a:rPr lang="en-US" altLang="zh-CN" sz="2400">
                <a:latin typeface="微软雅黑" panose="020B0503020204020204" pitchFamily="34" charset="-122"/>
                <a:ea typeface="微软雅黑" panose="020B0503020204020204" pitchFamily="34" charset="-122"/>
              </a:rPr>
              <a:t> 10</a:t>
            </a:r>
            <a:endParaRPr lang="zh-CN" altLang="en-US" sz="2400">
              <a:latin typeface="微软雅黑" panose="020B0503020204020204" pitchFamily="34" charset="-122"/>
              <a:ea typeface="微软雅黑" panose="020B0503020204020204" pitchFamily="34" charset="-122"/>
            </a:endParaRPr>
          </a:p>
        </p:txBody>
      </p:sp>
      <p:sp>
        <p:nvSpPr>
          <p:cNvPr id="53" name="左大括号 52"/>
          <p:cNvSpPr/>
          <p:nvPr/>
        </p:nvSpPr>
        <p:spPr>
          <a:xfrm rot="-5400000" flipH="1">
            <a:off x="8611125" y="1465055"/>
            <a:ext cx="358775" cy="2268000"/>
          </a:xfrm>
          <a:prstGeom prst="leftBrace">
            <a:avLst>
              <a:gd name="adj1" fmla="val 93348"/>
              <a:gd name="adj2" fmla="val 50000"/>
            </a:avLst>
          </a:prstGeom>
          <a:noFill/>
          <a:ln w="28575" cap="flat" cmpd="sng">
            <a:solidFill>
              <a:srgbClr val="FF00FF"/>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grpSp>
        <p:nvGrpSpPr>
          <p:cNvPr id="54" name="组合 53"/>
          <p:cNvGrpSpPr/>
          <p:nvPr/>
        </p:nvGrpSpPr>
        <p:grpSpPr>
          <a:xfrm>
            <a:off x="7023100" y="2114550"/>
            <a:ext cx="1482725" cy="482600"/>
            <a:chOff x="8657" y="2665"/>
            <a:chExt cx="2335" cy="760"/>
          </a:xfrm>
        </p:grpSpPr>
        <p:sp>
          <p:nvSpPr>
            <p:cNvPr id="55" name="圆角矩形 54"/>
            <p:cNvSpPr/>
            <p:nvPr/>
          </p:nvSpPr>
          <p:spPr>
            <a:xfrm>
              <a:off x="8657" y="2761"/>
              <a:ext cx="2334" cy="664"/>
            </a:xfrm>
            <a:prstGeom prst="roundRect">
              <a:avLst/>
            </a:prstGeom>
            <a:solidFill>
              <a:srgbClr val="FFFF00">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6" name="文本框 55"/>
            <p:cNvSpPr txBox="1"/>
            <p:nvPr/>
          </p:nvSpPr>
          <p:spPr>
            <a:xfrm>
              <a:off x="8784" y="2665"/>
              <a:ext cx="2208" cy="725"/>
            </a:xfrm>
            <a:prstGeom prst="rect">
              <a:avLst/>
            </a:prstGeom>
            <a:noFill/>
          </p:spPr>
          <p:txBody>
            <a:bodyPr wrap="none" rtlCol="0">
              <a:spAutoFit/>
            </a:bodyPr>
            <a:p>
              <a:r>
                <a:rPr lang="zh-CN" altLang="en-US" sz="2400">
                  <a:solidFill>
                    <a:srgbClr val="FF0000"/>
                  </a:solidFill>
                </a:rPr>
                <a:t>几分之几</a:t>
              </a:r>
              <a:endParaRPr lang="zh-CN" altLang="en-US" sz="2400">
                <a:solidFill>
                  <a:srgbClr val="FF0000"/>
                </a:solidFill>
              </a:endParaRPr>
            </a:p>
          </p:txBody>
        </p:sp>
      </p:grpSp>
      <p:sp>
        <p:nvSpPr>
          <p:cNvPr id="57" name="文本框 56"/>
          <p:cNvSpPr txBox="1"/>
          <p:nvPr/>
        </p:nvSpPr>
        <p:spPr>
          <a:xfrm>
            <a:off x="7364095" y="5283835"/>
            <a:ext cx="2165350"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sym typeface="+mn-ea"/>
              </a:rPr>
              <a:t>=  70</a:t>
            </a:r>
            <a:r>
              <a:rPr lang="zh-CN" altLang="en-US" sz="2400">
                <a:latin typeface="微软雅黑" panose="020B0503020204020204" pitchFamily="34" charset="-122"/>
                <a:ea typeface="微软雅黑" panose="020B0503020204020204" pitchFamily="34" charset="-122"/>
                <a:sym typeface="+mn-ea"/>
              </a:rPr>
              <a:t>（分贝）</a:t>
            </a:r>
            <a:endParaRPr lang="zh-CN" altLang="en-US" sz="2400">
              <a:latin typeface="微软雅黑" panose="020B0503020204020204" pitchFamily="34" charset="-122"/>
              <a:ea typeface="微软雅黑" panose="020B0503020204020204" pitchFamily="34" charset="-122"/>
            </a:endParaRPr>
          </a:p>
        </p:txBody>
      </p:sp>
      <p:grpSp>
        <p:nvGrpSpPr>
          <p:cNvPr id="58" name="组合 57"/>
          <p:cNvGrpSpPr/>
          <p:nvPr/>
        </p:nvGrpSpPr>
        <p:grpSpPr>
          <a:xfrm rot="0">
            <a:off x="7760970" y="3872865"/>
            <a:ext cx="2489835" cy="717550"/>
            <a:chOff x="10988" y="5219"/>
            <a:chExt cx="3921" cy="1130"/>
          </a:xfrm>
        </p:grpSpPr>
        <p:sp>
          <p:nvSpPr>
            <p:cNvPr id="62" name="文本框 61"/>
            <p:cNvSpPr txBox="1"/>
            <p:nvPr/>
          </p:nvSpPr>
          <p:spPr>
            <a:xfrm>
              <a:off x="10988" y="5331"/>
              <a:ext cx="3921"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80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 </a:t>
              </a:r>
              <a:r>
                <a:rPr lang="en-US" altLang="zh-CN" sz="2400">
                  <a:latin typeface="宋体" panose="02010600030101010101" pitchFamily="2" charset="-122"/>
                  <a:ea typeface="宋体" panose="02010600030101010101" pitchFamily="2" charset="-122"/>
                  <a:cs typeface="微软雅黑" panose="020B0503020204020204" pitchFamily="34" charset="-122"/>
                  <a:sym typeface="+mn-ea"/>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9" name="Group 6"/>
            <p:cNvGrpSpPr/>
            <p:nvPr/>
          </p:nvGrpSpPr>
          <p:grpSpPr>
            <a:xfrm>
              <a:off x="13616" y="5219"/>
              <a:ext cx="908" cy="1130"/>
              <a:chOff x="4876" y="2840"/>
              <a:chExt cx="363" cy="452"/>
            </a:xfrm>
          </p:grpSpPr>
          <p:sp>
            <p:nvSpPr>
              <p:cNvPr id="60"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61"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nvGrpSpPr>
          <p:cNvPr id="63" name="组合 62"/>
          <p:cNvGrpSpPr/>
          <p:nvPr/>
        </p:nvGrpSpPr>
        <p:grpSpPr>
          <a:xfrm>
            <a:off x="7351395" y="4566285"/>
            <a:ext cx="1771015" cy="718185"/>
            <a:chOff x="11577" y="7731"/>
            <a:chExt cx="2789" cy="1131"/>
          </a:xfrm>
        </p:grpSpPr>
        <p:sp>
          <p:nvSpPr>
            <p:cNvPr id="64" name="文本框 63"/>
            <p:cNvSpPr txBox="1"/>
            <p:nvPr/>
          </p:nvSpPr>
          <p:spPr>
            <a:xfrm>
              <a:off x="11577" y="7817"/>
              <a:ext cx="1988"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80 </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endParaRPr>
            </a:p>
          </p:txBody>
        </p:sp>
        <p:grpSp>
          <p:nvGrpSpPr>
            <p:cNvPr id="65" name="组合 64"/>
            <p:cNvGrpSpPr/>
            <p:nvPr/>
          </p:nvGrpSpPr>
          <p:grpSpPr>
            <a:xfrm>
              <a:off x="13458" y="7731"/>
              <a:ext cx="908" cy="1131"/>
              <a:chOff x="5348" y="6876"/>
              <a:chExt cx="908" cy="1131"/>
            </a:xfrm>
          </p:grpSpPr>
          <p:sp>
            <p:nvSpPr>
              <p:cNvPr id="66" name="Text Box 7"/>
              <p:cNvSpPr txBox="1"/>
              <p:nvPr/>
            </p:nvSpPr>
            <p:spPr>
              <a:xfrm>
                <a:off x="5348" y="6876"/>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7</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67" name="Line 8"/>
              <p:cNvSpPr/>
              <p:nvPr/>
            </p:nvSpPr>
            <p:spPr>
              <a:xfrm>
                <a:off x="5348" y="7351"/>
                <a:ext cx="568" cy="0"/>
              </a:xfrm>
              <a:prstGeom prst="line">
                <a:avLst/>
              </a:prstGeom>
              <a:ln w="22225" cap="flat" cmpd="sng">
                <a:solidFill>
                  <a:schemeClr val="tx1"/>
                </a:solidFill>
                <a:prstDash val="solid"/>
                <a:headEnd type="none" w="med" len="med"/>
                <a:tailEnd type="none" w="med" len="med"/>
              </a:ln>
            </p:spPr>
          </p:sp>
        </p:grpSp>
      </p:grpSp>
      <p:sp>
        <p:nvSpPr>
          <p:cNvPr id="68" name="矩形 67"/>
          <p:cNvSpPr/>
          <p:nvPr/>
        </p:nvSpPr>
        <p:spPr>
          <a:xfrm>
            <a:off x="1996440" y="5743575"/>
            <a:ext cx="7704455" cy="645160"/>
          </a:xfrm>
          <a:prstGeom prst="rect">
            <a:avLst/>
          </a:prstGeom>
          <a:noFill/>
          <a:ln w="9525">
            <a:noFill/>
          </a:ln>
        </p:spPr>
        <p:txBody>
          <a:bodyPr wrap="square">
            <a:spAutoFit/>
          </a:bodyPr>
          <a:p>
            <a:pPr>
              <a:lnSpc>
                <a:spcPct val="150000"/>
              </a:lnSpc>
            </a:pPr>
            <a:r>
              <a:rPr lang="zh-CN" altLang="en-US" sz="2400" dirty="0">
                <a:latin typeface="微软雅黑" panose="020B0503020204020204" pitchFamily="34" charset="-122"/>
                <a:ea typeface="微软雅黑" panose="020B0503020204020204" pitchFamily="34" charset="-122"/>
              </a:rPr>
              <a:t>答：绿化带降低了噪音以后，人听到的声音是</a:t>
            </a:r>
            <a:r>
              <a:rPr lang="en-US" altLang="zh-CN" sz="2400" dirty="0">
                <a:latin typeface="微软雅黑" panose="020B0503020204020204" pitchFamily="34" charset="-122"/>
                <a:ea typeface="微软雅黑" panose="020B0503020204020204" pitchFamily="34" charset="-122"/>
              </a:rPr>
              <a:t>70</a:t>
            </a:r>
            <a:r>
              <a:rPr lang="zh-CN" altLang="en-US" sz="2400" dirty="0">
                <a:latin typeface="微软雅黑" panose="020B0503020204020204" pitchFamily="34" charset="-122"/>
                <a:ea typeface="微软雅黑" panose="020B0503020204020204" pitchFamily="34" charset="-122"/>
              </a:rPr>
              <a:t>分贝。</a:t>
            </a:r>
            <a:endParaRPr lang="zh-CN" altLang="en-US" sz="2400" dirty="0">
              <a:latin typeface="微软雅黑" panose="020B0503020204020204" pitchFamily="34" charset="-122"/>
              <a:ea typeface="微软雅黑" panose="020B0503020204020204" pitchFamily="34" charset="-122"/>
            </a:endParaRPr>
          </a:p>
        </p:txBody>
      </p:sp>
      <p:sp>
        <p:nvSpPr>
          <p:cNvPr id="69" name="文本框 68"/>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3" fill="hold" nodeType="clickEffect">
                                  <p:stCondLst>
                                    <p:cond delay="0"/>
                                  </p:stCondLst>
                                  <p:childTnLst>
                                    <p:set>
                                      <p:cBhvr>
                                        <p:cTn id="6" dur="1" fill="hold">
                                          <p:stCondLst>
                                            <p:cond delay="0"/>
                                          </p:stCondLst>
                                        </p:cTn>
                                        <p:tgtEl>
                                          <p:spTgt spid="47117"/>
                                        </p:tgtEl>
                                        <p:attrNameLst>
                                          <p:attrName>style.visibility</p:attrName>
                                        </p:attrNameLst>
                                      </p:cBhvr>
                                      <p:to>
                                        <p:strVal val="visible"/>
                                      </p:to>
                                    </p:set>
                                    <p:animEffect transition="in" filter="strips(upRight)">
                                      <p:cBhvr>
                                        <p:cTn id="7" dur="500"/>
                                        <p:tgtEl>
                                          <p:spTgt spid="47117"/>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additive="base">
                                        <p:cTn id="12" dur="500"/>
                                        <p:tgtEl>
                                          <p:spTgt spid="41"/>
                                        </p:tgtEl>
                                        <p:attrNameLst>
                                          <p:attrName>ppt_y</p:attrName>
                                        </p:attrNameLst>
                                      </p:cBhvr>
                                      <p:tavLst>
                                        <p:tav tm="0">
                                          <p:val>
                                            <p:strVal val="#ppt_y+#ppt_h*1.125000"/>
                                          </p:val>
                                        </p:tav>
                                        <p:tav tm="100000">
                                          <p:val>
                                            <p:strVal val="#ppt_y"/>
                                          </p:val>
                                        </p:tav>
                                      </p:tavLst>
                                    </p:anim>
                                    <p:animEffect transition="in" filter="wipe(up)">
                                      <p:cBhvr>
                                        <p:cTn id="13" dur="500"/>
                                        <p:tgtEl>
                                          <p:spTgt spid="41"/>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44"/>
                                        </p:tgtEl>
                                        <p:attrNameLst>
                                          <p:attrName>style.visibility</p:attrName>
                                        </p:attrNameLst>
                                      </p:cBhvr>
                                      <p:to>
                                        <p:strVal val="visible"/>
                                      </p:to>
                                    </p:set>
                                    <p:anim calcmode="lin" valueType="num">
                                      <p:cBhvr additive="base">
                                        <p:cTn id="18" dur="500"/>
                                        <p:tgtEl>
                                          <p:spTgt spid="44"/>
                                        </p:tgtEl>
                                        <p:attrNameLst>
                                          <p:attrName>ppt_y</p:attrName>
                                        </p:attrNameLst>
                                      </p:cBhvr>
                                      <p:tavLst>
                                        <p:tav tm="0">
                                          <p:val>
                                            <p:strVal val="#ppt_y+#ppt_h*1.125000"/>
                                          </p:val>
                                        </p:tav>
                                        <p:tav tm="100000">
                                          <p:val>
                                            <p:strVal val="#ppt_y"/>
                                          </p:val>
                                        </p:tav>
                                      </p:tavLst>
                                    </p:anim>
                                    <p:animEffect transition="in" filter="wipe(up)">
                                      <p:cBhvr>
                                        <p:cTn id="19" dur="500"/>
                                        <p:tgtEl>
                                          <p:spTgt spid="44"/>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grpId="0" nodeType="clickEffect">
                                  <p:stCondLst>
                                    <p:cond delay="0"/>
                                  </p:stCondLst>
                                  <p:childTnLst>
                                    <p:set>
                                      <p:cBhvr>
                                        <p:cTn id="23" dur="1" fill="hold">
                                          <p:stCondLst>
                                            <p:cond delay="0"/>
                                          </p:stCondLst>
                                        </p:cTn>
                                        <p:tgtEl>
                                          <p:spTgt spid="52"/>
                                        </p:tgtEl>
                                        <p:attrNameLst>
                                          <p:attrName>style.visibility</p:attrName>
                                        </p:attrNameLst>
                                      </p:cBhvr>
                                      <p:to>
                                        <p:strVal val="visible"/>
                                      </p:to>
                                    </p:set>
                                    <p:anim calcmode="lin" valueType="num">
                                      <p:cBhvr additive="base">
                                        <p:cTn id="24" dur="500"/>
                                        <p:tgtEl>
                                          <p:spTgt spid="52"/>
                                        </p:tgtEl>
                                        <p:attrNameLst>
                                          <p:attrName>ppt_y</p:attrName>
                                        </p:attrNameLst>
                                      </p:cBhvr>
                                      <p:tavLst>
                                        <p:tav tm="0">
                                          <p:val>
                                            <p:strVal val="#ppt_y+#ppt_h*1.125000"/>
                                          </p:val>
                                        </p:tav>
                                        <p:tav tm="100000">
                                          <p:val>
                                            <p:strVal val="#ppt_y"/>
                                          </p:val>
                                        </p:tav>
                                      </p:tavLst>
                                    </p:anim>
                                    <p:animEffect transition="in" filter="wipe(up)">
                                      <p:cBhvr>
                                        <p:cTn id="25" dur="500"/>
                                        <p:tgtEl>
                                          <p:spTgt spid="52"/>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42"/>
                                        </p:tgtEl>
                                        <p:attrNameLst>
                                          <p:attrName>style.visibility</p:attrName>
                                        </p:attrNameLst>
                                      </p:cBhvr>
                                      <p:to>
                                        <p:strVal val="visible"/>
                                      </p:to>
                                    </p:set>
                                    <p:anim calcmode="lin" valueType="num">
                                      <p:cBhvr additive="base">
                                        <p:cTn id="30" dur="500"/>
                                        <p:tgtEl>
                                          <p:spTgt spid="42"/>
                                        </p:tgtEl>
                                        <p:attrNameLst>
                                          <p:attrName>ppt_y</p:attrName>
                                        </p:attrNameLst>
                                      </p:cBhvr>
                                      <p:tavLst>
                                        <p:tav tm="0">
                                          <p:val>
                                            <p:strVal val="#ppt_y+#ppt_h*1.125000"/>
                                          </p:val>
                                        </p:tav>
                                        <p:tav tm="100000">
                                          <p:val>
                                            <p:strVal val="#ppt_y"/>
                                          </p:val>
                                        </p:tav>
                                      </p:tavLst>
                                    </p:anim>
                                    <p:animEffect transition="in" filter="wipe(up)">
                                      <p:cBhvr>
                                        <p:cTn id="31" dur="500"/>
                                        <p:tgtEl>
                                          <p:spTgt spid="42"/>
                                        </p:tgtEl>
                                      </p:cBhvr>
                                    </p:animEffect>
                                  </p:childTnLst>
                                </p:cTn>
                              </p:par>
                            </p:childTnLst>
                          </p:cTn>
                        </p:par>
                      </p:childTnLst>
                    </p:cTn>
                  </p:par>
                  <p:par>
                    <p:cTn id="32" fill="hold">
                      <p:stCondLst>
                        <p:cond delay="indefinite"/>
                      </p:stCondLst>
                      <p:childTnLst>
                        <p:par>
                          <p:cTn id="33" fill="hold">
                            <p:stCondLst>
                              <p:cond delay="0"/>
                            </p:stCondLst>
                            <p:childTnLst>
                              <p:par>
                                <p:cTn id="34" presetID="23" presetClass="entr" presetSubtype="16" fill="hold" nodeType="clickEffect">
                                  <p:stCondLst>
                                    <p:cond delay="0"/>
                                  </p:stCondLst>
                                  <p:childTnLst>
                                    <p:set>
                                      <p:cBhvr>
                                        <p:cTn id="35" dur="1" fill="hold">
                                          <p:stCondLst>
                                            <p:cond delay="0"/>
                                          </p:stCondLst>
                                        </p:cTn>
                                        <p:tgtEl>
                                          <p:spTgt spid="40"/>
                                        </p:tgtEl>
                                        <p:attrNameLst>
                                          <p:attrName>style.visibility</p:attrName>
                                        </p:attrNameLst>
                                      </p:cBhvr>
                                      <p:to>
                                        <p:strVal val="visible"/>
                                      </p:to>
                                    </p:set>
                                    <p:anim calcmode="lin" valueType="num">
                                      <p:cBhvr>
                                        <p:cTn id="36" dur="500" fill="hold"/>
                                        <p:tgtEl>
                                          <p:spTgt spid="40"/>
                                        </p:tgtEl>
                                        <p:attrNameLst>
                                          <p:attrName>ppt_w</p:attrName>
                                        </p:attrNameLst>
                                      </p:cBhvr>
                                      <p:tavLst>
                                        <p:tav tm="0">
                                          <p:val>
                                            <p:fltVal val="0"/>
                                          </p:val>
                                        </p:tav>
                                        <p:tav tm="100000">
                                          <p:val>
                                            <p:strVal val="#ppt_w"/>
                                          </p:val>
                                        </p:tav>
                                      </p:tavLst>
                                    </p:anim>
                                    <p:anim calcmode="lin" valueType="num">
                                      <p:cBhvr>
                                        <p:cTn id="37" dur="500" fill="hold"/>
                                        <p:tgtEl>
                                          <p:spTgt spid="40"/>
                                        </p:tgtEl>
                                        <p:attrNameLst>
                                          <p:attrName>ppt_h</p:attrName>
                                        </p:attrNameLst>
                                      </p:cBhvr>
                                      <p:tavLst>
                                        <p:tav tm="0">
                                          <p:val>
                                            <p:fltVal val="0"/>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18" presetClass="entr" presetSubtype="3" fill="hold" nodeType="click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strips(upRight)">
                                      <p:cBhvr>
                                        <p:cTn id="42" dur="500"/>
                                        <p:tgtEl>
                                          <p:spTgt spid="53"/>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4" fill="hold" nodeType="clickEffect">
                                  <p:stCondLst>
                                    <p:cond delay="0"/>
                                  </p:stCondLst>
                                  <p:childTnLst>
                                    <p:set>
                                      <p:cBhvr>
                                        <p:cTn id="46" dur="1" fill="hold">
                                          <p:stCondLst>
                                            <p:cond delay="0"/>
                                          </p:stCondLst>
                                        </p:cTn>
                                        <p:tgtEl>
                                          <p:spTgt spid="54"/>
                                        </p:tgtEl>
                                        <p:attrNameLst>
                                          <p:attrName>style.visibility</p:attrName>
                                        </p:attrNameLst>
                                      </p:cBhvr>
                                      <p:to>
                                        <p:strVal val="visible"/>
                                      </p:to>
                                    </p:set>
                                    <p:anim calcmode="lin" valueType="num">
                                      <p:cBhvr additive="base">
                                        <p:cTn id="47" dur="500"/>
                                        <p:tgtEl>
                                          <p:spTgt spid="54"/>
                                        </p:tgtEl>
                                        <p:attrNameLst>
                                          <p:attrName>ppt_y</p:attrName>
                                        </p:attrNameLst>
                                      </p:cBhvr>
                                      <p:tavLst>
                                        <p:tav tm="0">
                                          <p:val>
                                            <p:strVal val="#ppt_y+#ppt_h*1.125000"/>
                                          </p:val>
                                        </p:tav>
                                        <p:tav tm="100000">
                                          <p:val>
                                            <p:strVal val="#ppt_y"/>
                                          </p:val>
                                        </p:tav>
                                      </p:tavLst>
                                    </p:anim>
                                    <p:animEffect transition="in" filter="wipe(up)">
                                      <p:cBhvr>
                                        <p:cTn id="48" dur="500"/>
                                        <p:tgtEl>
                                          <p:spTgt spid="54"/>
                                        </p:tgtEl>
                                      </p:cBhvr>
                                    </p:animEffect>
                                  </p:childTnLst>
                                </p:cTn>
                              </p:par>
                            </p:childTnLst>
                          </p:cTn>
                        </p:par>
                      </p:childTnLst>
                    </p:cTn>
                  </p:par>
                  <p:par>
                    <p:cTn id="49" fill="hold">
                      <p:stCondLst>
                        <p:cond delay="indefinite"/>
                      </p:stCondLst>
                      <p:childTnLst>
                        <p:par>
                          <p:cTn id="50" fill="hold">
                            <p:stCondLst>
                              <p:cond delay="0"/>
                            </p:stCondLst>
                            <p:childTnLst>
                              <p:par>
                                <p:cTn id="51" presetID="12" presetClass="entr" presetSubtype="4" fill="hold" nodeType="clickEffect">
                                  <p:stCondLst>
                                    <p:cond delay="0"/>
                                  </p:stCondLst>
                                  <p:childTnLst>
                                    <p:set>
                                      <p:cBhvr>
                                        <p:cTn id="52" dur="1" fill="hold">
                                          <p:stCondLst>
                                            <p:cond delay="0"/>
                                          </p:stCondLst>
                                        </p:cTn>
                                        <p:tgtEl>
                                          <p:spTgt spid="58"/>
                                        </p:tgtEl>
                                        <p:attrNameLst>
                                          <p:attrName>style.visibility</p:attrName>
                                        </p:attrNameLst>
                                      </p:cBhvr>
                                      <p:to>
                                        <p:strVal val="visible"/>
                                      </p:to>
                                    </p:set>
                                    <p:anim calcmode="lin" valueType="num">
                                      <p:cBhvr additive="base">
                                        <p:cTn id="53" dur="500"/>
                                        <p:tgtEl>
                                          <p:spTgt spid="58"/>
                                        </p:tgtEl>
                                        <p:attrNameLst>
                                          <p:attrName>ppt_y</p:attrName>
                                        </p:attrNameLst>
                                      </p:cBhvr>
                                      <p:tavLst>
                                        <p:tav tm="0">
                                          <p:val>
                                            <p:strVal val="#ppt_y+#ppt_h*1.125000"/>
                                          </p:val>
                                        </p:tav>
                                        <p:tav tm="100000">
                                          <p:val>
                                            <p:strVal val="#ppt_y"/>
                                          </p:val>
                                        </p:tav>
                                      </p:tavLst>
                                    </p:anim>
                                    <p:animEffect transition="in" filter="wipe(up)">
                                      <p:cBhvr>
                                        <p:cTn id="54" dur="500"/>
                                        <p:tgtEl>
                                          <p:spTgt spid="58"/>
                                        </p:tgtEl>
                                      </p:cBhvr>
                                    </p:animEffect>
                                  </p:childTnLst>
                                </p:cTn>
                              </p:par>
                            </p:childTnLst>
                          </p:cTn>
                        </p:par>
                      </p:childTnLst>
                    </p:cTn>
                  </p:par>
                  <p:par>
                    <p:cTn id="55" fill="hold">
                      <p:stCondLst>
                        <p:cond delay="indefinite"/>
                      </p:stCondLst>
                      <p:childTnLst>
                        <p:par>
                          <p:cTn id="56" fill="hold">
                            <p:stCondLst>
                              <p:cond delay="0"/>
                            </p:stCondLst>
                            <p:childTnLst>
                              <p:par>
                                <p:cTn id="57" presetID="12" presetClass="entr" presetSubtype="4" fill="hold" nodeType="clickEffect">
                                  <p:stCondLst>
                                    <p:cond delay="0"/>
                                  </p:stCondLst>
                                  <p:childTnLst>
                                    <p:set>
                                      <p:cBhvr>
                                        <p:cTn id="58" dur="1" fill="hold">
                                          <p:stCondLst>
                                            <p:cond delay="0"/>
                                          </p:stCondLst>
                                        </p:cTn>
                                        <p:tgtEl>
                                          <p:spTgt spid="63"/>
                                        </p:tgtEl>
                                        <p:attrNameLst>
                                          <p:attrName>style.visibility</p:attrName>
                                        </p:attrNameLst>
                                      </p:cBhvr>
                                      <p:to>
                                        <p:strVal val="visible"/>
                                      </p:to>
                                    </p:set>
                                    <p:anim calcmode="lin" valueType="num">
                                      <p:cBhvr additive="base">
                                        <p:cTn id="59" dur="500"/>
                                        <p:tgtEl>
                                          <p:spTgt spid="63"/>
                                        </p:tgtEl>
                                        <p:attrNameLst>
                                          <p:attrName>ppt_y</p:attrName>
                                        </p:attrNameLst>
                                      </p:cBhvr>
                                      <p:tavLst>
                                        <p:tav tm="0">
                                          <p:val>
                                            <p:strVal val="#ppt_y+#ppt_h*1.125000"/>
                                          </p:val>
                                        </p:tav>
                                        <p:tav tm="100000">
                                          <p:val>
                                            <p:strVal val="#ppt_y"/>
                                          </p:val>
                                        </p:tav>
                                      </p:tavLst>
                                    </p:anim>
                                    <p:animEffect transition="in" filter="wipe(up)">
                                      <p:cBhvr>
                                        <p:cTn id="60" dur="500"/>
                                        <p:tgtEl>
                                          <p:spTgt spid="63"/>
                                        </p:tgtEl>
                                      </p:cBhvr>
                                    </p:animEffect>
                                  </p:childTnLst>
                                </p:cTn>
                              </p:par>
                            </p:childTnLst>
                          </p:cTn>
                        </p:par>
                      </p:childTnLst>
                    </p:cTn>
                  </p:par>
                  <p:par>
                    <p:cTn id="61" fill="hold">
                      <p:stCondLst>
                        <p:cond delay="indefinite"/>
                      </p:stCondLst>
                      <p:childTnLst>
                        <p:par>
                          <p:cTn id="62" fill="hold">
                            <p:stCondLst>
                              <p:cond delay="0"/>
                            </p:stCondLst>
                            <p:childTnLst>
                              <p:par>
                                <p:cTn id="63" presetID="12" presetClass="entr" presetSubtype="4" fill="hold" grpId="0" nodeType="clickEffect">
                                  <p:stCondLst>
                                    <p:cond delay="0"/>
                                  </p:stCondLst>
                                  <p:childTnLst>
                                    <p:set>
                                      <p:cBhvr>
                                        <p:cTn id="64" dur="1" fill="hold">
                                          <p:stCondLst>
                                            <p:cond delay="0"/>
                                          </p:stCondLst>
                                        </p:cTn>
                                        <p:tgtEl>
                                          <p:spTgt spid="57"/>
                                        </p:tgtEl>
                                        <p:attrNameLst>
                                          <p:attrName>style.visibility</p:attrName>
                                        </p:attrNameLst>
                                      </p:cBhvr>
                                      <p:to>
                                        <p:strVal val="visible"/>
                                      </p:to>
                                    </p:set>
                                    <p:anim calcmode="lin" valueType="num">
                                      <p:cBhvr additive="base">
                                        <p:cTn id="65" dur="500"/>
                                        <p:tgtEl>
                                          <p:spTgt spid="57"/>
                                        </p:tgtEl>
                                        <p:attrNameLst>
                                          <p:attrName>ppt_y</p:attrName>
                                        </p:attrNameLst>
                                      </p:cBhvr>
                                      <p:tavLst>
                                        <p:tav tm="0">
                                          <p:val>
                                            <p:strVal val="#ppt_y+#ppt_h*1.125000"/>
                                          </p:val>
                                        </p:tav>
                                        <p:tav tm="100000">
                                          <p:val>
                                            <p:strVal val="#ppt_y"/>
                                          </p:val>
                                        </p:tav>
                                      </p:tavLst>
                                    </p:anim>
                                    <p:animEffect transition="in" filter="wipe(up)">
                                      <p:cBhvr>
                                        <p:cTn id="66" dur="500"/>
                                        <p:tgtEl>
                                          <p:spTgt spid="57"/>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4" fill="hold" grpId="0" nodeType="clickEffect">
                                  <p:stCondLst>
                                    <p:cond delay="0"/>
                                  </p:stCondLst>
                                  <p:childTnLst>
                                    <p:set>
                                      <p:cBhvr>
                                        <p:cTn id="70" dur="1" fill="hold">
                                          <p:stCondLst>
                                            <p:cond delay="0"/>
                                          </p:stCondLst>
                                        </p:cTn>
                                        <p:tgtEl>
                                          <p:spTgt spid="68"/>
                                        </p:tgtEl>
                                        <p:attrNameLst>
                                          <p:attrName>style.visibility</p:attrName>
                                        </p:attrNameLst>
                                      </p:cBhvr>
                                      <p:to>
                                        <p:strVal val="visible"/>
                                      </p:to>
                                    </p:set>
                                    <p:animEffect transition="in" filter="wipe(down)">
                                      <p:cBhvr>
                                        <p:cTn id="71"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52" grpId="0"/>
      <p:bldP spid="42" grpId="0"/>
      <p:bldP spid="57" grpId="0"/>
      <p:bldP spid="68"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3" name="文本框 2"/>
          <p:cNvSpPr txBox="1"/>
          <p:nvPr/>
        </p:nvSpPr>
        <p:spPr>
          <a:xfrm>
            <a:off x="1836420" y="1570990"/>
            <a:ext cx="8359775" cy="1014730"/>
          </a:xfrm>
          <a:prstGeom prst="rect">
            <a:avLst/>
          </a:prstGeom>
          <a:noFill/>
        </p:spPr>
        <p:txBody>
          <a:bodyPr wrap="non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一项工程原计划</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125</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天完成，实际用的天数比原计划少</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实际用了多少天？</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0" name="Group 6"/>
          <p:cNvGrpSpPr/>
          <p:nvPr/>
        </p:nvGrpSpPr>
        <p:grpSpPr>
          <a:xfrm>
            <a:off x="9234170" y="1519873"/>
            <a:ext cx="576263" cy="717550"/>
            <a:chOff x="4876" y="2840"/>
            <a:chExt cx="363" cy="452"/>
          </a:xfrm>
        </p:grpSpPr>
        <p:sp>
          <p:nvSpPr>
            <p:cNvPr id="1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57" name="文本框 56"/>
          <p:cNvSpPr txBox="1"/>
          <p:nvPr/>
        </p:nvSpPr>
        <p:spPr>
          <a:xfrm>
            <a:off x="6483350" y="4618990"/>
            <a:ext cx="2038985"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sym typeface="+mn-ea"/>
              </a:rPr>
              <a:t>=  100</a:t>
            </a:r>
            <a:r>
              <a:rPr lang="zh-CN" altLang="en-US" sz="2400">
                <a:latin typeface="微软雅黑" panose="020B0503020204020204" pitchFamily="34" charset="-122"/>
                <a:ea typeface="微软雅黑" panose="020B0503020204020204" pitchFamily="34" charset="-122"/>
                <a:sym typeface="+mn-ea"/>
              </a:rPr>
              <a:t>（天）</a:t>
            </a:r>
            <a:endParaRPr lang="zh-CN" altLang="en-US" sz="2400">
              <a:latin typeface="微软雅黑" panose="020B0503020204020204" pitchFamily="34" charset="-122"/>
              <a:ea typeface="微软雅黑" panose="020B0503020204020204" pitchFamily="34" charset="-122"/>
            </a:endParaRPr>
          </a:p>
        </p:txBody>
      </p:sp>
      <p:grpSp>
        <p:nvGrpSpPr>
          <p:cNvPr id="58" name="组合 57"/>
          <p:cNvGrpSpPr/>
          <p:nvPr/>
        </p:nvGrpSpPr>
        <p:grpSpPr>
          <a:xfrm rot="0">
            <a:off x="6854825" y="3208020"/>
            <a:ext cx="2668270" cy="717550"/>
            <a:chOff x="10608" y="5219"/>
            <a:chExt cx="4202" cy="1130"/>
          </a:xfrm>
        </p:grpSpPr>
        <p:sp>
          <p:nvSpPr>
            <p:cNvPr id="62" name="文本框 61"/>
            <p:cNvSpPr txBox="1"/>
            <p:nvPr/>
          </p:nvSpPr>
          <p:spPr>
            <a:xfrm>
              <a:off x="10608" y="5331"/>
              <a:ext cx="4202"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125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 </a:t>
              </a:r>
              <a:r>
                <a:rPr lang="en-US" altLang="zh-CN" sz="2400">
                  <a:latin typeface="宋体" panose="02010600030101010101" pitchFamily="2" charset="-122"/>
                  <a:ea typeface="宋体" panose="02010600030101010101" pitchFamily="2" charset="-122"/>
                  <a:cs typeface="微软雅黑" panose="020B0503020204020204" pitchFamily="34" charset="-122"/>
                  <a:sym typeface="+mn-ea"/>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9" name="Group 6"/>
            <p:cNvGrpSpPr/>
            <p:nvPr/>
          </p:nvGrpSpPr>
          <p:grpSpPr>
            <a:xfrm>
              <a:off x="13616" y="5219"/>
              <a:ext cx="908" cy="1130"/>
              <a:chOff x="4876" y="2840"/>
              <a:chExt cx="363" cy="452"/>
            </a:xfrm>
          </p:grpSpPr>
          <p:sp>
            <p:nvSpPr>
              <p:cNvPr id="60"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61"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nvGrpSpPr>
          <p:cNvPr id="63" name="组合 62"/>
          <p:cNvGrpSpPr/>
          <p:nvPr/>
        </p:nvGrpSpPr>
        <p:grpSpPr>
          <a:xfrm>
            <a:off x="6470650" y="3901440"/>
            <a:ext cx="1986915" cy="718185"/>
            <a:chOff x="11237" y="7731"/>
            <a:chExt cx="3129" cy="1131"/>
          </a:xfrm>
        </p:grpSpPr>
        <p:sp>
          <p:nvSpPr>
            <p:cNvPr id="64" name="文本框 63"/>
            <p:cNvSpPr txBox="1"/>
            <p:nvPr/>
          </p:nvSpPr>
          <p:spPr>
            <a:xfrm>
              <a:off x="11237" y="7817"/>
              <a:ext cx="2269"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125 </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endParaRPr>
            </a:p>
          </p:txBody>
        </p:sp>
        <p:grpSp>
          <p:nvGrpSpPr>
            <p:cNvPr id="65" name="组合 64"/>
            <p:cNvGrpSpPr/>
            <p:nvPr/>
          </p:nvGrpSpPr>
          <p:grpSpPr>
            <a:xfrm>
              <a:off x="13458" y="7731"/>
              <a:ext cx="908" cy="1131"/>
              <a:chOff x="5348" y="6876"/>
              <a:chExt cx="908" cy="1131"/>
            </a:xfrm>
          </p:grpSpPr>
          <p:sp>
            <p:nvSpPr>
              <p:cNvPr id="66" name="Text Box 7"/>
              <p:cNvSpPr txBox="1"/>
              <p:nvPr/>
            </p:nvSpPr>
            <p:spPr>
              <a:xfrm>
                <a:off x="5348" y="6876"/>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67" name="Line 8"/>
              <p:cNvSpPr/>
              <p:nvPr/>
            </p:nvSpPr>
            <p:spPr>
              <a:xfrm>
                <a:off x="5348" y="7351"/>
                <a:ext cx="568" cy="0"/>
              </a:xfrm>
              <a:prstGeom prst="line">
                <a:avLst/>
              </a:prstGeom>
              <a:ln w="22225" cap="flat" cmpd="sng">
                <a:solidFill>
                  <a:schemeClr val="tx1"/>
                </a:solidFill>
                <a:prstDash val="solid"/>
                <a:headEnd type="none" w="med" len="med"/>
                <a:tailEnd type="none" w="med" len="med"/>
              </a:ln>
            </p:spPr>
          </p:sp>
        </p:grpSp>
      </p:grpSp>
      <p:sp>
        <p:nvSpPr>
          <p:cNvPr id="42" name="文本框 41"/>
          <p:cNvSpPr txBox="1"/>
          <p:nvPr/>
        </p:nvSpPr>
        <p:spPr>
          <a:xfrm>
            <a:off x="2085975" y="4649470"/>
            <a:ext cx="2038985"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sym typeface="+mn-ea"/>
              </a:rPr>
              <a:t>=  100</a:t>
            </a:r>
            <a:r>
              <a:rPr lang="zh-CN" altLang="en-US" sz="2400">
                <a:latin typeface="微软雅黑" panose="020B0503020204020204" pitchFamily="34" charset="-122"/>
                <a:ea typeface="微软雅黑" panose="020B0503020204020204" pitchFamily="34" charset="-122"/>
                <a:sym typeface="+mn-ea"/>
              </a:rPr>
              <a:t>（天）</a:t>
            </a:r>
            <a:endParaRPr lang="zh-CN" altLang="en-US" sz="2400">
              <a:latin typeface="微软雅黑" panose="020B0503020204020204" pitchFamily="34" charset="-122"/>
              <a:ea typeface="微软雅黑" panose="020B0503020204020204" pitchFamily="34" charset="-122"/>
            </a:endParaRPr>
          </a:p>
        </p:txBody>
      </p:sp>
      <p:grpSp>
        <p:nvGrpSpPr>
          <p:cNvPr id="44" name="组合 43"/>
          <p:cNvGrpSpPr/>
          <p:nvPr/>
        </p:nvGrpSpPr>
        <p:grpSpPr>
          <a:xfrm>
            <a:off x="2490470" y="3238500"/>
            <a:ext cx="2479040" cy="717550"/>
            <a:chOff x="11854" y="6639"/>
            <a:chExt cx="3904" cy="1130"/>
          </a:xfrm>
        </p:grpSpPr>
        <p:sp>
          <p:nvSpPr>
            <p:cNvPr id="46" name="文本框 45"/>
            <p:cNvSpPr txBox="1"/>
            <p:nvPr/>
          </p:nvSpPr>
          <p:spPr>
            <a:xfrm>
              <a:off x="11854" y="6773"/>
              <a:ext cx="1753"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125 </a:t>
              </a:r>
              <a:r>
                <a:rPr lang="en-US" altLang="zh-CN" sz="2400">
                  <a:latin typeface="宋体" panose="02010600030101010101" pitchFamily="2" charset="-122"/>
                  <a:ea typeface="宋体" panose="02010600030101010101" pitchFamily="2"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endParaRPr>
            </a:p>
          </p:txBody>
        </p:sp>
        <p:grpSp>
          <p:nvGrpSpPr>
            <p:cNvPr id="47" name="组合 46"/>
            <p:cNvGrpSpPr/>
            <p:nvPr/>
          </p:nvGrpSpPr>
          <p:grpSpPr>
            <a:xfrm>
              <a:off x="13232" y="6639"/>
              <a:ext cx="2526" cy="1130"/>
              <a:chOff x="11998" y="5219"/>
              <a:chExt cx="2526" cy="1130"/>
            </a:xfrm>
          </p:grpSpPr>
          <p:grpSp>
            <p:nvGrpSpPr>
              <p:cNvPr id="48" name="Group 6"/>
              <p:cNvGrpSpPr/>
              <p:nvPr/>
            </p:nvGrpSpPr>
            <p:grpSpPr>
              <a:xfrm>
                <a:off x="13616" y="5219"/>
                <a:ext cx="908" cy="1130"/>
                <a:chOff x="4876" y="2840"/>
                <a:chExt cx="363" cy="452"/>
              </a:xfrm>
            </p:grpSpPr>
            <p:sp>
              <p:nvSpPr>
                <p:cNvPr id="49"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50"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51" name="文本框 50"/>
              <p:cNvSpPr txBox="1"/>
              <p:nvPr/>
            </p:nvSpPr>
            <p:spPr>
              <a:xfrm>
                <a:off x="11998" y="5331"/>
                <a:ext cx="1629"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125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sp>
        <p:nvSpPr>
          <p:cNvPr id="52" name="文本框 51"/>
          <p:cNvSpPr txBox="1"/>
          <p:nvPr/>
        </p:nvSpPr>
        <p:spPr>
          <a:xfrm>
            <a:off x="2085975" y="3986530"/>
            <a:ext cx="1966595"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125 </a:t>
            </a:r>
            <a:r>
              <a:rPr lang="en-US" altLang="zh-CN" sz="2400">
                <a:latin typeface="宋体" panose="02010600030101010101" pitchFamily="2" charset="-122"/>
                <a:ea typeface="宋体" panose="02010600030101010101" pitchFamily="2" charset="-122"/>
                <a:cs typeface="微软雅黑" panose="020B0503020204020204" pitchFamily="34" charset="-122"/>
                <a:sym typeface="+mn-ea"/>
              </a:rPr>
              <a:t>－</a:t>
            </a:r>
            <a:r>
              <a:rPr lang="en-US" altLang="zh-CN" sz="2400">
                <a:latin typeface="微软雅黑" panose="020B0503020204020204" pitchFamily="34" charset="-122"/>
                <a:ea typeface="微软雅黑" panose="020B0503020204020204" pitchFamily="34" charset="-122"/>
              </a:rPr>
              <a:t> 25</a:t>
            </a:r>
            <a:endParaRPr lang="zh-CN" altLang="en-US" sz="2400">
              <a:latin typeface="微软雅黑" panose="020B0503020204020204" pitchFamily="34" charset="-122"/>
              <a:ea typeface="微软雅黑" panose="020B0503020204020204" pitchFamily="34" charset="-122"/>
            </a:endParaRPr>
          </a:p>
        </p:txBody>
      </p:sp>
      <p:sp>
        <p:nvSpPr>
          <p:cNvPr id="4" name="文本框 3"/>
          <p:cNvSpPr txBox="1"/>
          <p:nvPr/>
        </p:nvSpPr>
        <p:spPr>
          <a:xfrm>
            <a:off x="4124960" y="5495290"/>
            <a:ext cx="3156585" cy="460375"/>
          </a:xfrm>
          <a:prstGeom prst="rect">
            <a:avLst/>
          </a:prstGeom>
          <a:noFill/>
        </p:spPr>
        <p:txBody>
          <a:bodyPr wrap="none" rtlCol="0" anchor="t">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答：实际用了</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100</a:t>
            </a:r>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天。</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p:tgtEl>
                                          <p:spTgt spid="44"/>
                                        </p:tgtEl>
                                        <p:attrNameLst>
                                          <p:attrName>ppt_y</p:attrName>
                                        </p:attrNameLst>
                                      </p:cBhvr>
                                      <p:tavLst>
                                        <p:tav tm="0">
                                          <p:val>
                                            <p:strVal val="#ppt_y+#ppt_h*1.125000"/>
                                          </p:val>
                                        </p:tav>
                                        <p:tav tm="100000">
                                          <p:val>
                                            <p:strVal val="#ppt_y"/>
                                          </p:val>
                                        </p:tav>
                                      </p:tavLst>
                                    </p:anim>
                                    <p:animEffect transition="in" filter="wipe(up)">
                                      <p:cBhvr>
                                        <p:cTn id="8" dur="500"/>
                                        <p:tgtEl>
                                          <p:spTgt spid="4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additive="base">
                                        <p:cTn id="13" dur="500"/>
                                        <p:tgtEl>
                                          <p:spTgt spid="52"/>
                                        </p:tgtEl>
                                        <p:attrNameLst>
                                          <p:attrName>ppt_y</p:attrName>
                                        </p:attrNameLst>
                                      </p:cBhvr>
                                      <p:tavLst>
                                        <p:tav tm="0">
                                          <p:val>
                                            <p:strVal val="#ppt_y+#ppt_h*1.125000"/>
                                          </p:val>
                                        </p:tav>
                                        <p:tav tm="100000">
                                          <p:val>
                                            <p:strVal val="#ppt_y"/>
                                          </p:val>
                                        </p:tav>
                                      </p:tavLst>
                                    </p:anim>
                                    <p:animEffect transition="in" filter="wipe(up)">
                                      <p:cBhvr>
                                        <p:cTn id="14" dur="500"/>
                                        <p:tgtEl>
                                          <p:spTgt spid="52"/>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p:tgtEl>
                                          <p:spTgt spid="42"/>
                                        </p:tgtEl>
                                        <p:attrNameLst>
                                          <p:attrName>ppt_y</p:attrName>
                                        </p:attrNameLst>
                                      </p:cBhvr>
                                      <p:tavLst>
                                        <p:tav tm="0">
                                          <p:val>
                                            <p:strVal val="#ppt_y+#ppt_h*1.125000"/>
                                          </p:val>
                                        </p:tav>
                                        <p:tav tm="100000">
                                          <p:val>
                                            <p:strVal val="#ppt_y"/>
                                          </p:val>
                                        </p:tav>
                                      </p:tavLst>
                                    </p:anim>
                                    <p:animEffect transition="in" filter="wipe(up)">
                                      <p:cBhvr>
                                        <p:cTn id="20" dur="500"/>
                                        <p:tgtEl>
                                          <p:spTgt spid="42"/>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58"/>
                                        </p:tgtEl>
                                        <p:attrNameLst>
                                          <p:attrName>style.visibility</p:attrName>
                                        </p:attrNameLst>
                                      </p:cBhvr>
                                      <p:to>
                                        <p:strVal val="visible"/>
                                      </p:to>
                                    </p:set>
                                    <p:anim calcmode="lin" valueType="num">
                                      <p:cBhvr additive="base">
                                        <p:cTn id="25" dur="500"/>
                                        <p:tgtEl>
                                          <p:spTgt spid="58"/>
                                        </p:tgtEl>
                                        <p:attrNameLst>
                                          <p:attrName>ppt_y</p:attrName>
                                        </p:attrNameLst>
                                      </p:cBhvr>
                                      <p:tavLst>
                                        <p:tav tm="0">
                                          <p:val>
                                            <p:strVal val="#ppt_y+#ppt_h*1.125000"/>
                                          </p:val>
                                        </p:tav>
                                        <p:tav tm="100000">
                                          <p:val>
                                            <p:strVal val="#ppt_y"/>
                                          </p:val>
                                        </p:tav>
                                      </p:tavLst>
                                    </p:anim>
                                    <p:animEffect transition="in" filter="wipe(up)">
                                      <p:cBhvr>
                                        <p:cTn id="26" dur="500"/>
                                        <p:tgtEl>
                                          <p:spTgt spid="58"/>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63"/>
                                        </p:tgtEl>
                                        <p:attrNameLst>
                                          <p:attrName>style.visibility</p:attrName>
                                        </p:attrNameLst>
                                      </p:cBhvr>
                                      <p:to>
                                        <p:strVal val="visible"/>
                                      </p:to>
                                    </p:set>
                                    <p:anim calcmode="lin" valueType="num">
                                      <p:cBhvr additive="base">
                                        <p:cTn id="31" dur="500"/>
                                        <p:tgtEl>
                                          <p:spTgt spid="63"/>
                                        </p:tgtEl>
                                        <p:attrNameLst>
                                          <p:attrName>ppt_y</p:attrName>
                                        </p:attrNameLst>
                                      </p:cBhvr>
                                      <p:tavLst>
                                        <p:tav tm="0">
                                          <p:val>
                                            <p:strVal val="#ppt_y+#ppt_h*1.125000"/>
                                          </p:val>
                                        </p:tav>
                                        <p:tav tm="100000">
                                          <p:val>
                                            <p:strVal val="#ppt_y"/>
                                          </p:val>
                                        </p:tav>
                                      </p:tavLst>
                                    </p:anim>
                                    <p:animEffect transition="in" filter="wipe(up)">
                                      <p:cBhvr>
                                        <p:cTn id="32" dur="500"/>
                                        <p:tgtEl>
                                          <p:spTgt spid="63"/>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57"/>
                                        </p:tgtEl>
                                        <p:attrNameLst>
                                          <p:attrName>style.visibility</p:attrName>
                                        </p:attrNameLst>
                                      </p:cBhvr>
                                      <p:to>
                                        <p:strVal val="visible"/>
                                      </p:to>
                                    </p:set>
                                    <p:anim calcmode="lin" valueType="num">
                                      <p:cBhvr additive="base">
                                        <p:cTn id="37" dur="500"/>
                                        <p:tgtEl>
                                          <p:spTgt spid="57"/>
                                        </p:tgtEl>
                                        <p:attrNameLst>
                                          <p:attrName>ppt_y</p:attrName>
                                        </p:attrNameLst>
                                      </p:cBhvr>
                                      <p:tavLst>
                                        <p:tav tm="0">
                                          <p:val>
                                            <p:strVal val="#ppt_y+#ppt_h*1.125000"/>
                                          </p:val>
                                        </p:tav>
                                        <p:tav tm="100000">
                                          <p:val>
                                            <p:strVal val="#ppt_y"/>
                                          </p:val>
                                        </p:tav>
                                      </p:tavLst>
                                    </p:anim>
                                    <p:animEffect transition="in" filter="wipe(up)">
                                      <p:cBhvr>
                                        <p:cTn id="38" dur="500"/>
                                        <p:tgtEl>
                                          <p:spTgt spid="57"/>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wipe(down)">
                                      <p:cBhvr>
                                        <p:cTn id="4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2" grpId="0"/>
      <p:bldP spid="42"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2562860" y="1153795"/>
            <a:ext cx="7028180" cy="1752600"/>
            <a:chOff x="3015" y="2038"/>
            <a:chExt cx="11068" cy="2760"/>
          </a:xfrm>
        </p:grpSpPr>
        <p:sp>
          <p:nvSpPr>
            <p:cNvPr id="4" name="Text Box 20"/>
            <p:cNvSpPr txBox="1">
              <a:spLocks noChangeAspect="1" noChangeArrowheads="1"/>
            </p:cNvSpPr>
            <p:nvPr/>
          </p:nvSpPr>
          <p:spPr bwMode="auto">
            <a:xfrm>
              <a:off x="3015" y="2038"/>
              <a:ext cx="11068" cy="2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defTabSz="914400" eaLnBrk="0" fontAlgn="base" hangingPunct="0">
                <a:lnSpc>
                  <a:spcPct val="150000"/>
                </a:lnSpc>
                <a:spcAft>
                  <a:spcPct val="0"/>
                </a:spcAft>
                <a:defRPr/>
              </a:pPr>
              <a:r>
                <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严重的水土流失致使每年大约有</a:t>
              </a:r>
              <a:r>
                <a:rPr kumimoji="0" lang="en-US"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16</a:t>
              </a:r>
              <a:r>
                <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亿吨的泥沙流入黄河，其中</a:t>
              </a:r>
              <a:r>
                <a:rPr kumimoji="0" lang="en-US" altLang="zh-CN"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的泥沙沉积在河道中，其余被带到入海口。有多少吨泥沙被带到入海口？</a:t>
              </a:r>
              <a:endParaRPr kumimoji="0" lang="zh-CN" altLang="en-US" sz="240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0" name="Group 6"/>
            <p:cNvGrpSpPr/>
            <p:nvPr/>
          </p:nvGrpSpPr>
          <p:grpSpPr>
            <a:xfrm>
              <a:off x="5700" y="3045"/>
              <a:ext cx="908" cy="1130"/>
              <a:chOff x="4876" y="2840"/>
              <a:chExt cx="363" cy="452"/>
            </a:xfrm>
          </p:grpSpPr>
          <p:sp>
            <p:nvSpPr>
              <p:cNvPr id="1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1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sp>
        <p:nvSpPr>
          <p:cNvPr id="57" name="文本框 56"/>
          <p:cNvSpPr txBox="1"/>
          <p:nvPr/>
        </p:nvSpPr>
        <p:spPr>
          <a:xfrm>
            <a:off x="4587875" y="4759960"/>
            <a:ext cx="2165350"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sym typeface="+mn-ea"/>
              </a:rPr>
              <a:t>=  12</a:t>
            </a:r>
            <a:r>
              <a:rPr lang="zh-CN" altLang="en-US" sz="2400">
                <a:latin typeface="微软雅黑" panose="020B0503020204020204" pitchFamily="34" charset="-122"/>
                <a:ea typeface="微软雅黑" panose="020B0503020204020204" pitchFamily="34" charset="-122"/>
                <a:sym typeface="+mn-ea"/>
              </a:rPr>
              <a:t>（亿吨）</a:t>
            </a:r>
            <a:endParaRPr lang="zh-CN" altLang="en-US" sz="2400">
              <a:latin typeface="微软雅黑" panose="020B0503020204020204" pitchFamily="34" charset="-122"/>
              <a:ea typeface="微软雅黑" panose="020B0503020204020204" pitchFamily="34" charset="-122"/>
            </a:endParaRPr>
          </a:p>
        </p:txBody>
      </p:sp>
      <p:grpSp>
        <p:nvGrpSpPr>
          <p:cNvPr id="58" name="组合 57"/>
          <p:cNvGrpSpPr/>
          <p:nvPr/>
        </p:nvGrpSpPr>
        <p:grpSpPr>
          <a:xfrm rot="0">
            <a:off x="4984750" y="3348990"/>
            <a:ext cx="2489835" cy="717550"/>
            <a:chOff x="10988" y="5219"/>
            <a:chExt cx="3921" cy="1130"/>
          </a:xfrm>
        </p:grpSpPr>
        <p:sp>
          <p:nvSpPr>
            <p:cNvPr id="62" name="文本框 61"/>
            <p:cNvSpPr txBox="1"/>
            <p:nvPr/>
          </p:nvSpPr>
          <p:spPr>
            <a:xfrm>
              <a:off x="10988" y="5331"/>
              <a:ext cx="3921"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16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 </a:t>
              </a:r>
              <a:r>
                <a:rPr lang="en-US" altLang="zh-CN" sz="2400">
                  <a:latin typeface="宋体" panose="02010600030101010101" pitchFamily="2" charset="-122"/>
                  <a:ea typeface="宋体" panose="02010600030101010101" pitchFamily="2" charset="-122"/>
                  <a:cs typeface="微软雅黑" panose="020B0503020204020204" pitchFamily="34" charset="-122"/>
                  <a:sym typeface="+mn-ea"/>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9" name="Group 6"/>
            <p:cNvGrpSpPr/>
            <p:nvPr/>
          </p:nvGrpSpPr>
          <p:grpSpPr>
            <a:xfrm>
              <a:off x="13616" y="5219"/>
              <a:ext cx="908" cy="1130"/>
              <a:chOff x="4876" y="2840"/>
              <a:chExt cx="363" cy="452"/>
            </a:xfrm>
          </p:grpSpPr>
          <p:sp>
            <p:nvSpPr>
              <p:cNvPr id="60"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61"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nvGrpSpPr>
          <p:cNvPr id="63" name="组合 62"/>
          <p:cNvGrpSpPr/>
          <p:nvPr/>
        </p:nvGrpSpPr>
        <p:grpSpPr>
          <a:xfrm>
            <a:off x="4575175" y="4042410"/>
            <a:ext cx="1771015" cy="718185"/>
            <a:chOff x="11577" y="7731"/>
            <a:chExt cx="2789" cy="1131"/>
          </a:xfrm>
        </p:grpSpPr>
        <p:sp>
          <p:nvSpPr>
            <p:cNvPr id="64" name="文本框 63"/>
            <p:cNvSpPr txBox="1"/>
            <p:nvPr/>
          </p:nvSpPr>
          <p:spPr>
            <a:xfrm>
              <a:off x="11577" y="7817"/>
              <a:ext cx="1988"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16 </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endParaRPr>
            </a:p>
          </p:txBody>
        </p:sp>
        <p:grpSp>
          <p:nvGrpSpPr>
            <p:cNvPr id="65" name="组合 64"/>
            <p:cNvGrpSpPr/>
            <p:nvPr/>
          </p:nvGrpSpPr>
          <p:grpSpPr>
            <a:xfrm>
              <a:off x="13458" y="7731"/>
              <a:ext cx="908" cy="1131"/>
              <a:chOff x="5348" y="6876"/>
              <a:chExt cx="908" cy="1131"/>
            </a:xfrm>
          </p:grpSpPr>
          <p:sp>
            <p:nvSpPr>
              <p:cNvPr id="66" name="Text Box 7"/>
              <p:cNvSpPr txBox="1"/>
              <p:nvPr/>
            </p:nvSpPr>
            <p:spPr>
              <a:xfrm>
                <a:off x="5348" y="6876"/>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p:txBody>
          </p:sp>
          <p:sp>
            <p:nvSpPr>
              <p:cNvPr id="67" name="Line 8"/>
              <p:cNvSpPr/>
              <p:nvPr/>
            </p:nvSpPr>
            <p:spPr>
              <a:xfrm>
                <a:off x="5348" y="7351"/>
                <a:ext cx="568" cy="0"/>
              </a:xfrm>
              <a:prstGeom prst="line">
                <a:avLst/>
              </a:prstGeom>
              <a:ln w="22225" cap="flat" cmpd="sng">
                <a:solidFill>
                  <a:schemeClr val="tx1"/>
                </a:solidFill>
                <a:prstDash val="solid"/>
                <a:headEnd type="none" w="med" len="med"/>
                <a:tailEnd type="none" w="med" len="med"/>
              </a:ln>
            </p:spPr>
          </p:sp>
        </p:grpSp>
      </p:grpSp>
      <p:sp>
        <p:nvSpPr>
          <p:cNvPr id="5" name="文本框 4"/>
          <p:cNvSpPr txBox="1"/>
          <p:nvPr/>
        </p:nvSpPr>
        <p:spPr>
          <a:xfrm>
            <a:off x="3698875" y="5636260"/>
            <a:ext cx="4806950" cy="460375"/>
          </a:xfrm>
          <a:prstGeom prst="rect">
            <a:avLst/>
          </a:prstGeom>
          <a:noFill/>
        </p:spPr>
        <p:txBody>
          <a:bodyPr wrap="none" rtlCol="0" anchor="t">
            <a:spAutoFit/>
          </a:bodyPr>
          <a:p>
            <a:r>
              <a:rPr lang="zh-CN" altLang="en-US" sz="24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答：有</a:t>
            </a:r>
            <a:r>
              <a:rPr lang="en-US" altLang="zh-CN" sz="24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24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亿吨泥沙被带到入海口。</a:t>
            </a:r>
            <a:endParaRPr lang="en-US" altLang="zh-CN" sz="240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6" name="图片 5" descr="861bc27e-e97d-45ac-b778-2cc43ff7f8be"/>
          <p:cNvPicPr>
            <a:picLocks noChangeAspect="1"/>
          </p:cNvPicPr>
          <p:nvPr/>
        </p:nvPicPr>
        <p:blipFill>
          <a:blip r:embed="rId2"/>
          <a:stretch>
            <a:fillRect/>
          </a:stretch>
        </p:blipFill>
        <p:spPr>
          <a:xfrm flipH="1">
            <a:off x="320040" y="5006975"/>
            <a:ext cx="1718945" cy="1718945"/>
          </a:xfrm>
          <a:prstGeom prst="rect">
            <a:avLst/>
          </a:prstGeom>
        </p:spPr>
      </p:pic>
      <p:sp>
        <p:nvSpPr>
          <p:cNvPr id="7" name="文本框 6"/>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p:tgtEl>
                                          <p:spTgt spid="58"/>
                                        </p:tgtEl>
                                        <p:attrNameLst>
                                          <p:attrName>ppt_y</p:attrName>
                                        </p:attrNameLst>
                                      </p:cBhvr>
                                      <p:tavLst>
                                        <p:tav tm="0">
                                          <p:val>
                                            <p:strVal val="#ppt_y+#ppt_h*1.125000"/>
                                          </p:val>
                                        </p:tav>
                                        <p:tav tm="100000">
                                          <p:val>
                                            <p:strVal val="#ppt_y"/>
                                          </p:val>
                                        </p:tav>
                                      </p:tavLst>
                                    </p:anim>
                                    <p:animEffect transition="in" filter="wipe(up)">
                                      <p:cBhvr>
                                        <p:cTn id="8" dur="500"/>
                                        <p:tgtEl>
                                          <p:spTgt spid="58"/>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63"/>
                                        </p:tgtEl>
                                        <p:attrNameLst>
                                          <p:attrName>style.visibility</p:attrName>
                                        </p:attrNameLst>
                                      </p:cBhvr>
                                      <p:to>
                                        <p:strVal val="visible"/>
                                      </p:to>
                                    </p:set>
                                    <p:anim calcmode="lin" valueType="num">
                                      <p:cBhvr additive="base">
                                        <p:cTn id="13" dur="500"/>
                                        <p:tgtEl>
                                          <p:spTgt spid="63"/>
                                        </p:tgtEl>
                                        <p:attrNameLst>
                                          <p:attrName>ppt_y</p:attrName>
                                        </p:attrNameLst>
                                      </p:cBhvr>
                                      <p:tavLst>
                                        <p:tav tm="0">
                                          <p:val>
                                            <p:strVal val="#ppt_y+#ppt_h*1.125000"/>
                                          </p:val>
                                        </p:tav>
                                        <p:tav tm="100000">
                                          <p:val>
                                            <p:strVal val="#ppt_y"/>
                                          </p:val>
                                        </p:tav>
                                      </p:tavLst>
                                    </p:anim>
                                    <p:animEffect transition="in" filter="wipe(up)">
                                      <p:cBhvr>
                                        <p:cTn id="14" dur="500"/>
                                        <p:tgtEl>
                                          <p:spTgt spid="63"/>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57"/>
                                        </p:tgtEl>
                                        <p:attrNameLst>
                                          <p:attrName>style.visibility</p:attrName>
                                        </p:attrNameLst>
                                      </p:cBhvr>
                                      <p:to>
                                        <p:strVal val="visible"/>
                                      </p:to>
                                    </p:set>
                                    <p:anim calcmode="lin" valueType="num">
                                      <p:cBhvr additive="base">
                                        <p:cTn id="19" dur="500"/>
                                        <p:tgtEl>
                                          <p:spTgt spid="57"/>
                                        </p:tgtEl>
                                        <p:attrNameLst>
                                          <p:attrName>ppt_y</p:attrName>
                                        </p:attrNameLst>
                                      </p:cBhvr>
                                      <p:tavLst>
                                        <p:tav tm="0">
                                          <p:val>
                                            <p:strVal val="#ppt_y+#ppt_h*1.125000"/>
                                          </p:val>
                                        </p:tav>
                                        <p:tav tm="100000">
                                          <p:val>
                                            <p:strVal val="#ppt_y"/>
                                          </p:val>
                                        </p:tav>
                                      </p:tavLst>
                                    </p:anim>
                                    <p:animEffect transition="in" filter="wipe(up)">
                                      <p:cBhvr>
                                        <p:cTn id="20" dur="500"/>
                                        <p:tgtEl>
                                          <p:spTgt spid="57"/>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p:tgtEl>
                                          <p:spTgt spid="5"/>
                                        </p:tgtEl>
                                        <p:attrNameLst>
                                          <p:attrName>ppt_y</p:attrName>
                                        </p:attrNameLst>
                                      </p:cBhvr>
                                      <p:tavLst>
                                        <p:tav tm="0">
                                          <p:val>
                                            <p:strVal val="#ppt_y+#ppt_h*1.125000"/>
                                          </p:val>
                                        </p:tav>
                                        <p:tav tm="100000">
                                          <p:val>
                                            <p:strVal val="#ppt_y"/>
                                          </p:val>
                                        </p:tav>
                                      </p:tavLst>
                                    </p:anim>
                                    <p:animEffect transition="in" filter="wipe(up)">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2267585" y="819785"/>
            <a:ext cx="7378065" cy="1198880"/>
          </a:xfrm>
          <a:prstGeom prst="rect">
            <a:avLst/>
          </a:prstGeom>
          <a:noFill/>
        </p:spPr>
        <p:txBody>
          <a:bodyPr wrap="none" rtlCol="0">
            <a:spAutoFit/>
          </a:bodyPr>
          <a:p>
            <a:pPr>
              <a:lnSpc>
                <a:spcPct val="150000"/>
              </a:lnSpc>
            </a:pPr>
            <a:r>
              <a:rPr lang="zh-CN" altLang="en-US" sz="2400"/>
              <a:t>学校食堂运来了</a:t>
            </a:r>
            <a:r>
              <a:rPr lang="en-US" altLang="zh-CN" sz="2400"/>
              <a:t>2.4t</a:t>
            </a:r>
            <a:r>
              <a:rPr lang="zh-CN" altLang="en-US" sz="2400"/>
              <a:t>面粉，经过一个星期用去了</a:t>
            </a:r>
            <a:r>
              <a:rPr lang="en-US" altLang="zh-CN" sz="2400"/>
              <a:t>       </a:t>
            </a:r>
            <a:r>
              <a:rPr lang="zh-CN" altLang="en-US" sz="2400"/>
              <a:t>，</a:t>
            </a:r>
            <a:endParaRPr lang="zh-CN" altLang="en-US" sz="2400"/>
          </a:p>
          <a:p>
            <a:pPr>
              <a:lnSpc>
                <a:spcPct val="150000"/>
              </a:lnSpc>
            </a:pPr>
            <a:r>
              <a:rPr lang="zh-CN" altLang="en-US" sz="2400"/>
              <a:t>还剩下多少吨面粉？</a:t>
            </a:r>
            <a:endParaRPr lang="zh-CN" altLang="en-US" sz="2400"/>
          </a:p>
        </p:txBody>
      </p:sp>
      <p:grpSp>
        <p:nvGrpSpPr>
          <p:cNvPr id="10" name="Group 6"/>
          <p:cNvGrpSpPr/>
          <p:nvPr/>
        </p:nvGrpSpPr>
        <p:grpSpPr>
          <a:xfrm>
            <a:off x="8786495" y="876618"/>
            <a:ext cx="576263" cy="717550"/>
            <a:chOff x="4876" y="2840"/>
            <a:chExt cx="363" cy="452"/>
          </a:xfrm>
        </p:grpSpPr>
        <p:sp>
          <p:nvSpPr>
            <p:cNvPr id="1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1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57" name="文本框 56"/>
          <p:cNvSpPr txBox="1"/>
          <p:nvPr/>
        </p:nvSpPr>
        <p:spPr>
          <a:xfrm>
            <a:off x="2479675" y="5557520"/>
            <a:ext cx="1934210"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sym typeface="+mn-ea"/>
              </a:rPr>
              <a:t>=  1.5</a:t>
            </a:r>
            <a:r>
              <a:rPr lang="zh-CN" altLang="en-US" sz="2400">
                <a:latin typeface="微软雅黑" panose="020B0503020204020204" pitchFamily="34" charset="-122"/>
                <a:ea typeface="微软雅黑" panose="020B0503020204020204" pitchFamily="34" charset="-122"/>
                <a:sym typeface="+mn-ea"/>
              </a:rPr>
              <a:t>（吨）</a:t>
            </a:r>
            <a:endParaRPr lang="zh-CN" altLang="en-US" sz="2400">
              <a:latin typeface="微软雅黑" panose="020B0503020204020204" pitchFamily="34" charset="-122"/>
              <a:ea typeface="微软雅黑" panose="020B0503020204020204" pitchFamily="34" charset="-122"/>
            </a:endParaRPr>
          </a:p>
        </p:txBody>
      </p:sp>
      <p:grpSp>
        <p:nvGrpSpPr>
          <p:cNvPr id="58" name="组合 57"/>
          <p:cNvGrpSpPr/>
          <p:nvPr/>
        </p:nvGrpSpPr>
        <p:grpSpPr>
          <a:xfrm rot="0">
            <a:off x="2863850" y="4146550"/>
            <a:ext cx="2563495" cy="717550"/>
            <a:chOff x="10788" y="5219"/>
            <a:chExt cx="4037" cy="1130"/>
          </a:xfrm>
        </p:grpSpPr>
        <p:sp>
          <p:nvSpPr>
            <p:cNvPr id="62" name="文本框 61"/>
            <p:cNvSpPr txBox="1"/>
            <p:nvPr/>
          </p:nvSpPr>
          <p:spPr>
            <a:xfrm>
              <a:off x="10788" y="5331"/>
              <a:ext cx="4037"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rPr>
                <a:t>2.4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 </a:t>
              </a:r>
              <a:r>
                <a:rPr lang="en-US" altLang="zh-CN" sz="2400">
                  <a:latin typeface="宋体" panose="02010600030101010101" pitchFamily="2" charset="-122"/>
                  <a:ea typeface="宋体" panose="02010600030101010101" pitchFamily="2" charset="-122"/>
                  <a:cs typeface="微软雅黑" panose="020B0503020204020204" pitchFamily="34" charset="-122"/>
                  <a:sym typeface="+mn-ea"/>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9" name="Group 6"/>
            <p:cNvGrpSpPr/>
            <p:nvPr/>
          </p:nvGrpSpPr>
          <p:grpSpPr>
            <a:xfrm>
              <a:off x="13616" y="5219"/>
              <a:ext cx="908" cy="1130"/>
              <a:chOff x="4876" y="2840"/>
              <a:chExt cx="363" cy="452"/>
            </a:xfrm>
          </p:grpSpPr>
          <p:sp>
            <p:nvSpPr>
              <p:cNvPr id="60"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61"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nvGrpSpPr>
          <p:cNvPr id="63" name="组合 62"/>
          <p:cNvGrpSpPr/>
          <p:nvPr/>
        </p:nvGrpSpPr>
        <p:grpSpPr>
          <a:xfrm>
            <a:off x="2454275" y="4839970"/>
            <a:ext cx="1898015" cy="718185"/>
            <a:chOff x="11377" y="7731"/>
            <a:chExt cx="2989" cy="1131"/>
          </a:xfrm>
        </p:grpSpPr>
        <p:sp>
          <p:nvSpPr>
            <p:cNvPr id="64" name="文本框 63"/>
            <p:cNvSpPr txBox="1"/>
            <p:nvPr/>
          </p:nvSpPr>
          <p:spPr>
            <a:xfrm>
              <a:off x="11377" y="7817"/>
              <a:ext cx="2104"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2.4 </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endParaRPr>
            </a:p>
          </p:txBody>
        </p:sp>
        <p:grpSp>
          <p:nvGrpSpPr>
            <p:cNvPr id="65" name="组合 64"/>
            <p:cNvGrpSpPr/>
            <p:nvPr/>
          </p:nvGrpSpPr>
          <p:grpSpPr>
            <a:xfrm>
              <a:off x="13458" y="7731"/>
              <a:ext cx="908" cy="1131"/>
              <a:chOff x="5348" y="6876"/>
              <a:chExt cx="908" cy="1131"/>
            </a:xfrm>
          </p:grpSpPr>
          <p:sp>
            <p:nvSpPr>
              <p:cNvPr id="66" name="Text Box 7"/>
              <p:cNvSpPr txBox="1"/>
              <p:nvPr/>
            </p:nvSpPr>
            <p:spPr>
              <a:xfrm>
                <a:off x="5348" y="6876"/>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67" name="Line 8"/>
              <p:cNvSpPr/>
              <p:nvPr/>
            </p:nvSpPr>
            <p:spPr>
              <a:xfrm>
                <a:off x="5348" y="7351"/>
                <a:ext cx="568" cy="0"/>
              </a:xfrm>
              <a:prstGeom prst="line">
                <a:avLst/>
              </a:prstGeom>
              <a:ln w="22225" cap="flat" cmpd="sng">
                <a:solidFill>
                  <a:schemeClr val="tx1"/>
                </a:solidFill>
                <a:prstDash val="solid"/>
                <a:headEnd type="none" w="med" len="med"/>
                <a:tailEnd type="none" w="med" len="med"/>
              </a:ln>
            </p:spPr>
          </p:sp>
        </p:grpSp>
      </p:grpSp>
      <p:sp>
        <p:nvSpPr>
          <p:cNvPr id="13" name="文本框 12"/>
          <p:cNvSpPr txBox="1"/>
          <p:nvPr/>
        </p:nvSpPr>
        <p:spPr>
          <a:xfrm>
            <a:off x="4009390" y="6087110"/>
            <a:ext cx="3349625" cy="460375"/>
          </a:xfrm>
          <a:prstGeom prst="rect">
            <a:avLst/>
          </a:prstGeom>
          <a:noFill/>
        </p:spPr>
        <p:txBody>
          <a:bodyPr wrap="none" rtlCol="0" anchor="t">
            <a:spAutoFit/>
          </a:bodyPr>
          <a:p>
            <a:r>
              <a:rPr lang="zh-CN" altLang="en-US" sz="2400">
                <a:sym typeface="+mn-ea"/>
              </a:rPr>
              <a:t>答：还剩下</a:t>
            </a:r>
            <a:r>
              <a:rPr lang="en-US" altLang="zh-CN" sz="2400">
                <a:sym typeface="+mn-ea"/>
              </a:rPr>
              <a:t>1.5</a:t>
            </a:r>
            <a:r>
              <a:rPr lang="zh-CN" altLang="en-US" sz="2400">
                <a:sym typeface="+mn-ea"/>
              </a:rPr>
              <a:t>吨面粉。</a:t>
            </a:r>
            <a:endParaRPr lang="zh-CN" altLang="en-US" sz="2400">
              <a:sym typeface="+mn-ea"/>
            </a:endParaRPr>
          </a:p>
        </p:txBody>
      </p:sp>
      <p:sp>
        <p:nvSpPr>
          <p:cNvPr id="108" name="Line 3"/>
          <p:cNvSpPr>
            <a:spLocks noChangeShapeType="1"/>
          </p:cNvSpPr>
          <p:nvPr/>
        </p:nvSpPr>
        <p:spPr bwMode="auto">
          <a:xfrm flipV="1">
            <a:off x="5911850" y="3086735"/>
            <a:ext cx="0" cy="179705"/>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lIns="90000" tIns="46800" rIns="90000" bIns="46800" anchor="ctr"/>
          <a:p>
            <a:endParaRPr lang="zh-CN" altLang="en-US" sz="2200" b="1">
              <a:latin typeface="楷体" panose="02010609060101010101" pitchFamily="49" charset="-122"/>
              <a:ea typeface="楷体" panose="02010609060101010101" pitchFamily="49" charset="-122"/>
            </a:endParaRPr>
          </a:p>
        </p:txBody>
      </p:sp>
      <p:sp>
        <p:nvSpPr>
          <p:cNvPr id="109" name="AutoShape 5"/>
          <p:cNvSpPr/>
          <p:nvPr/>
        </p:nvSpPr>
        <p:spPr bwMode="auto">
          <a:xfrm rot="5400000" flipV="1">
            <a:off x="3992880" y="1929765"/>
            <a:ext cx="323850" cy="2120265"/>
          </a:xfrm>
          <a:prstGeom prst="leftBrace">
            <a:avLst>
              <a:gd name="adj1" fmla="val 53849"/>
              <a:gd name="adj2" fmla="val 48375"/>
            </a:avLst>
          </a:prstGeom>
          <a:noFill/>
          <a:ln w="25400">
            <a:solidFill>
              <a:schemeClr val="tx1"/>
            </a:solidFill>
            <a:rou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endParaRPr lang="zh-CN" altLang="en-US" sz="2400" b="0">
              <a:latin typeface="微软雅黑" panose="020B0503020204020204" pitchFamily="34" charset="-122"/>
              <a:ea typeface="微软雅黑" panose="020B0503020204020204" pitchFamily="34" charset="-122"/>
            </a:endParaRPr>
          </a:p>
        </p:txBody>
      </p:sp>
      <p:sp>
        <p:nvSpPr>
          <p:cNvPr id="146" name="AutoShape 5"/>
          <p:cNvSpPr/>
          <p:nvPr/>
        </p:nvSpPr>
        <p:spPr bwMode="auto">
          <a:xfrm rot="16200000" flipV="1">
            <a:off x="5821200" y="665111"/>
            <a:ext cx="270516" cy="5724000"/>
          </a:xfrm>
          <a:prstGeom prst="leftBrace">
            <a:avLst>
              <a:gd name="adj1" fmla="val 61152"/>
              <a:gd name="adj2" fmla="val 49373"/>
            </a:avLst>
          </a:prstGeom>
          <a:noFill/>
          <a:ln w="25400">
            <a:solidFill>
              <a:schemeClr val="tx1"/>
            </a:solidFill>
            <a:rou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endParaRPr lang="zh-CN" altLang="en-US" sz="2400" b="0">
              <a:latin typeface="微软雅黑" panose="020B0503020204020204" pitchFamily="34" charset="-122"/>
              <a:ea typeface="微软雅黑" panose="020B0503020204020204" pitchFamily="34" charset="-122"/>
            </a:endParaRPr>
          </a:p>
        </p:txBody>
      </p:sp>
      <p:grpSp>
        <p:nvGrpSpPr>
          <p:cNvPr id="38" name="组合 37"/>
          <p:cNvGrpSpPr/>
          <p:nvPr/>
        </p:nvGrpSpPr>
        <p:grpSpPr>
          <a:xfrm>
            <a:off x="3058160" y="3094355"/>
            <a:ext cx="5759450" cy="189230"/>
            <a:chOff x="4816" y="4873"/>
            <a:chExt cx="9070" cy="298"/>
          </a:xfrm>
        </p:grpSpPr>
        <p:sp>
          <p:nvSpPr>
            <p:cNvPr id="112" name="Line 10"/>
            <p:cNvSpPr>
              <a:spLocks noChangeShapeType="1"/>
            </p:cNvSpPr>
            <p:nvPr/>
          </p:nvSpPr>
          <p:spPr bwMode="auto">
            <a:xfrm>
              <a:off x="4816" y="5171"/>
              <a:ext cx="9071" cy="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lIns="90000" tIns="46800" rIns="90000" bIns="46800" anchor="ctr"/>
            <a:p>
              <a:endParaRPr lang="zh-CN" altLang="en-US" sz="2200" b="1">
                <a:latin typeface="楷体" panose="02010609060101010101" pitchFamily="49" charset="-122"/>
                <a:ea typeface="楷体" panose="02010609060101010101" pitchFamily="49" charset="-122"/>
              </a:endParaRPr>
            </a:p>
          </p:txBody>
        </p:sp>
        <p:sp>
          <p:nvSpPr>
            <p:cNvPr id="113" name="Line 11"/>
            <p:cNvSpPr>
              <a:spLocks noChangeShapeType="1"/>
            </p:cNvSpPr>
            <p:nvPr/>
          </p:nvSpPr>
          <p:spPr bwMode="auto">
            <a:xfrm flipV="1">
              <a:off x="4837" y="4873"/>
              <a:ext cx="0" cy="285"/>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lIns="90000" tIns="46800" rIns="90000" bIns="46800" anchor="ctr"/>
            <a:p>
              <a:endParaRPr lang="zh-CN" altLang="en-US" sz="2200" b="1">
                <a:latin typeface="楷体" panose="02010609060101010101" pitchFamily="49" charset="-122"/>
                <a:ea typeface="楷体" panose="02010609060101010101" pitchFamily="49" charset="-122"/>
              </a:endParaRPr>
            </a:p>
          </p:txBody>
        </p:sp>
        <p:sp>
          <p:nvSpPr>
            <p:cNvPr id="14" name="Line 3"/>
            <p:cNvSpPr>
              <a:spLocks noChangeShapeType="1"/>
            </p:cNvSpPr>
            <p:nvPr/>
          </p:nvSpPr>
          <p:spPr bwMode="auto">
            <a:xfrm flipV="1">
              <a:off x="13867" y="4889"/>
              <a:ext cx="0" cy="283"/>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lIns="90000" tIns="46800" rIns="90000" bIns="46800" anchor="ctr"/>
            <a:p>
              <a:endParaRPr lang="zh-CN" altLang="en-US" sz="2200" b="1">
                <a:latin typeface="楷体" panose="02010609060101010101" pitchFamily="49" charset="-122"/>
                <a:ea typeface="楷体" panose="02010609060101010101" pitchFamily="49" charset="-122"/>
              </a:endParaRPr>
            </a:p>
          </p:txBody>
        </p:sp>
      </p:grpSp>
      <p:sp>
        <p:nvSpPr>
          <p:cNvPr id="17" name="Line 3"/>
          <p:cNvSpPr>
            <a:spLocks noChangeShapeType="1"/>
          </p:cNvSpPr>
          <p:nvPr/>
        </p:nvSpPr>
        <p:spPr bwMode="auto">
          <a:xfrm flipV="1">
            <a:off x="4491990" y="3086735"/>
            <a:ext cx="0" cy="179705"/>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lIns="90000" tIns="46800" rIns="90000" bIns="46800" anchor="ctr"/>
          <a:p>
            <a:endParaRPr lang="zh-CN" altLang="en-US" sz="2200" b="1">
              <a:latin typeface="楷体" panose="02010609060101010101" pitchFamily="49" charset="-122"/>
              <a:ea typeface="楷体" panose="02010609060101010101" pitchFamily="49" charset="-122"/>
            </a:endParaRPr>
          </a:p>
        </p:txBody>
      </p:sp>
      <p:sp>
        <p:nvSpPr>
          <p:cNvPr id="18" name="Line 3"/>
          <p:cNvSpPr>
            <a:spLocks noChangeShapeType="1"/>
          </p:cNvSpPr>
          <p:nvPr/>
        </p:nvSpPr>
        <p:spPr bwMode="auto">
          <a:xfrm flipV="1">
            <a:off x="7359015" y="3086735"/>
            <a:ext cx="0" cy="179705"/>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lIns="90000" tIns="46800" rIns="90000" bIns="46800" anchor="ctr"/>
          <a:p>
            <a:endParaRPr lang="zh-CN" altLang="en-US" sz="2200" b="1">
              <a:latin typeface="楷体" panose="02010609060101010101" pitchFamily="49" charset="-122"/>
              <a:ea typeface="楷体" panose="02010609060101010101" pitchFamily="49" charset="-122"/>
            </a:endParaRPr>
          </a:p>
        </p:txBody>
      </p:sp>
      <p:sp>
        <p:nvSpPr>
          <p:cNvPr id="19" name="Line 3"/>
          <p:cNvSpPr>
            <a:spLocks noChangeShapeType="1"/>
          </p:cNvSpPr>
          <p:nvPr/>
        </p:nvSpPr>
        <p:spPr bwMode="auto">
          <a:xfrm flipV="1">
            <a:off x="8082280" y="3104515"/>
            <a:ext cx="0" cy="179705"/>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lIns="90000" tIns="46800" rIns="90000" bIns="46800" anchor="ctr"/>
          <a:p>
            <a:endParaRPr lang="zh-CN" altLang="en-US" sz="2200" b="1">
              <a:latin typeface="楷体" panose="02010609060101010101" pitchFamily="49" charset="-122"/>
              <a:ea typeface="楷体" panose="02010609060101010101" pitchFamily="49" charset="-122"/>
            </a:endParaRPr>
          </a:p>
        </p:txBody>
      </p:sp>
      <p:sp>
        <p:nvSpPr>
          <p:cNvPr id="21" name="Line 3"/>
          <p:cNvSpPr>
            <a:spLocks noChangeShapeType="1"/>
          </p:cNvSpPr>
          <p:nvPr/>
        </p:nvSpPr>
        <p:spPr bwMode="auto">
          <a:xfrm flipV="1">
            <a:off x="3781425" y="3086735"/>
            <a:ext cx="0" cy="179705"/>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lIns="90000" tIns="46800" rIns="90000" bIns="46800" anchor="ctr"/>
          <a:p>
            <a:endParaRPr lang="zh-CN" altLang="en-US" sz="2200" b="1">
              <a:latin typeface="楷体" panose="02010609060101010101" pitchFamily="49" charset="-122"/>
              <a:ea typeface="楷体" panose="02010609060101010101" pitchFamily="49" charset="-122"/>
            </a:endParaRPr>
          </a:p>
        </p:txBody>
      </p:sp>
      <p:sp>
        <p:nvSpPr>
          <p:cNvPr id="22" name="Line 3"/>
          <p:cNvSpPr>
            <a:spLocks noChangeShapeType="1"/>
          </p:cNvSpPr>
          <p:nvPr/>
        </p:nvSpPr>
        <p:spPr bwMode="auto">
          <a:xfrm flipV="1">
            <a:off x="5215255" y="3086735"/>
            <a:ext cx="0" cy="179705"/>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lIns="90000" tIns="46800" rIns="90000" bIns="46800" anchor="ctr"/>
          <a:p>
            <a:endParaRPr lang="zh-CN" altLang="en-US" sz="2200" b="1">
              <a:latin typeface="楷体" panose="02010609060101010101" pitchFamily="49" charset="-122"/>
              <a:ea typeface="楷体" panose="02010609060101010101" pitchFamily="49" charset="-122"/>
            </a:endParaRPr>
          </a:p>
        </p:txBody>
      </p:sp>
      <p:sp>
        <p:nvSpPr>
          <p:cNvPr id="23" name="Line 3"/>
          <p:cNvSpPr>
            <a:spLocks noChangeShapeType="1"/>
          </p:cNvSpPr>
          <p:nvPr/>
        </p:nvSpPr>
        <p:spPr bwMode="auto">
          <a:xfrm flipV="1">
            <a:off x="6635750" y="3090545"/>
            <a:ext cx="0" cy="179705"/>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lIns="90000" tIns="46800" rIns="90000" bIns="46800" anchor="ctr"/>
          <a:p>
            <a:endParaRPr lang="zh-CN" altLang="en-US" sz="2200" b="1">
              <a:latin typeface="楷体" panose="02010609060101010101" pitchFamily="49" charset="-122"/>
              <a:ea typeface="楷体" panose="02010609060101010101" pitchFamily="49" charset="-122"/>
            </a:endParaRPr>
          </a:p>
        </p:txBody>
      </p:sp>
      <p:sp>
        <p:nvSpPr>
          <p:cNvPr id="24" name="文本框 23"/>
          <p:cNvSpPr txBox="1"/>
          <p:nvPr/>
        </p:nvSpPr>
        <p:spPr>
          <a:xfrm>
            <a:off x="5593080" y="3599815"/>
            <a:ext cx="727075" cy="460375"/>
          </a:xfrm>
          <a:prstGeom prst="rect">
            <a:avLst/>
          </a:prstGeom>
          <a:noFill/>
        </p:spPr>
        <p:txBody>
          <a:bodyPr wrap="none" rtlCol="0" anchor="t">
            <a:spAutoFit/>
          </a:bodyPr>
          <a:p>
            <a:r>
              <a:rPr lang="en-US" altLang="zh-CN" sz="2400">
                <a:latin typeface="微软雅黑" panose="020B0503020204020204" pitchFamily="34" charset="-122"/>
                <a:ea typeface="微软雅黑" panose="020B0503020204020204" pitchFamily="34" charset="-122"/>
                <a:sym typeface="+mn-ea"/>
              </a:rPr>
              <a:t>2.4t</a:t>
            </a:r>
            <a:endParaRPr lang="en-US" altLang="zh-CN" sz="2400">
              <a:latin typeface="微软雅黑" panose="020B0503020204020204" pitchFamily="34" charset="-122"/>
              <a:ea typeface="微软雅黑" panose="020B0503020204020204" pitchFamily="34" charset="-122"/>
              <a:sym typeface="+mn-ea"/>
            </a:endParaRPr>
          </a:p>
        </p:txBody>
      </p:sp>
      <p:grpSp>
        <p:nvGrpSpPr>
          <p:cNvPr id="30" name="组合 29"/>
          <p:cNvGrpSpPr/>
          <p:nvPr/>
        </p:nvGrpSpPr>
        <p:grpSpPr>
          <a:xfrm>
            <a:off x="3255010" y="2306955"/>
            <a:ext cx="1621155" cy="717550"/>
            <a:chOff x="14847" y="5753"/>
            <a:chExt cx="2553" cy="1130"/>
          </a:xfrm>
        </p:grpSpPr>
        <p:sp>
          <p:nvSpPr>
            <p:cNvPr id="26" name="文本框 25"/>
            <p:cNvSpPr txBox="1"/>
            <p:nvPr/>
          </p:nvSpPr>
          <p:spPr>
            <a:xfrm>
              <a:off x="14847" y="5875"/>
              <a:ext cx="1728" cy="725"/>
            </a:xfrm>
            <a:prstGeom prst="rect">
              <a:avLst/>
            </a:prstGeom>
            <a:noFill/>
          </p:spPr>
          <p:txBody>
            <a:bodyPr wrap="none" rtlCol="0">
              <a:spAutoFit/>
            </a:bodyPr>
            <a:p>
              <a:r>
                <a:rPr lang="zh-CN" altLang="en-US" sz="2400"/>
                <a:t>用去了</a:t>
              </a:r>
              <a:endParaRPr lang="zh-CN" altLang="en-US" sz="2400"/>
            </a:p>
          </p:txBody>
        </p:sp>
        <p:grpSp>
          <p:nvGrpSpPr>
            <p:cNvPr id="27" name="Group 6"/>
            <p:cNvGrpSpPr/>
            <p:nvPr/>
          </p:nvGrpSpPr>
          <p:grpSpPr>
            <a:xfrm>
              <a:off x="16492" y="5753"/>
              <a:ext cx="908" cy="1130"/>
              <a:chOff x="4876" y="2840"/>
              <a:chExt cx="363" cy="452"/>
            </a:xfrm>
          </p:grpSpPr>
          <p:sp>
            <p:nvSpPr>
              <p:cNvPr id="28"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29"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sp>
        <p:nvSpPr>
          <p:cNvPr id="31" name="AutoShape 5"/>
          <p:cNvSpPr/>
          <p:nvPr/>
        </p:nvSpPr>
        <p:spPr bwMode="auto">
          <a:xfrm rot="5400000" flipV="1">
            <a:off x="6866255" y="1186815"/>
            <a:ext cx="323850" cy="3579495"/>
          </a:xfrm>
          <a:prstGeom prst="leftBrace">
            <a:avLst>
              <a:gd name="adj1" fmla="val 53849"/>
              <a:gd name="adj2" fmla="val 48375"/>
            </a:avLst>
          </a:prstGeom>
          <a:noFill/>
          <a:ln w="25400">
            <a:solidFill>
              <a:schemeClr val="tx1"/>
            </a:solidFill>
            <a:rou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endParaRPr lang="zh-CN" altLang="en-US" sz="2400" b="0">
              <a:latin typeface="微软雅黑" panose="020B0503020204020204" pitchFamily="34" charset="-122"/>
              <a:ea typeface="微软雅黑" panose="020B0503020204020204" pitchFamily="34" charset="-122"/>
            </a:endParaRPr>
          </a:p>
        </p:txBody>
      </p:sp>
      <p:sp>
        <p:nvSpPr>
          <p:cNvPr id="33" name="文本框 32"/>
          <p:cNvSpPr txBox="1"/>
          <p:nvPr/>
        </p:nvSpPr>
        <p:spPr>
          <a:xfrm>
            <a:off x="6268720" y="2384425"/>
            <a:ext cx="1402080" cy="460375"/>
          </a:xfrm>
          <a:prstGeom prst="rect">
            <a:avLst/>
          </a:prstGeom>
          <a:noFill/>
        </p:spPr>
        <p:txBody>
          <a:bodyPr wrap="none" rtlCol="0">
            <a:spAutoFit/>
          </a:bodyPr>
          <a:p>
            <a:r>
              <a:rPr lang="zh-CN" altLang="en-US" sz="2400"/>
              <a:t>还剩？吨</a:t>
            </a:r>
            <a:endParaRPr lang="zh-CN" altLang="en-US" sz="2400"/>
          </a:p>
        </p:txBody>
      </p:sp>
      <p:sp>
        <p:nvSpPr>
          <p:cNvPr id="42" name="文本框 41"/>
          <p:cNvSpPr txBox="1"/>
          <p:nvPr/>
        </p:nvSpPr>
        <p:spPr>
          <a:xfrm>
            <a:off x="6954520" y="5575935"/>
            <a:ext cx="1934210"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sym typeface="+mn-ea"/>
              </a:rPr>
              <a:t>=  1.5</a:t>
            </a:r>
            <a:r>
              <a:rPr lang="zh-CN" altLang="en-US" sz="2400">
                <a:latin typeface="微软雅黑" panose="020B0503020204020204" pitchFamily="34" charset="-122"/>
                <a:ea typeface="微软雅黑" panose="020B0503020204020204" pitchFamily="34" charset="-122"/>
                <a:sym typeface="+mn-ea"/>
              </a:rPr>
              <a:t>（吨）</a:t>
            </a:r>
            <a:endParaRPr lang="zh-CN" altLang="en-US" sz="2400">
              <a:latin typeface="微软雅黑" panose="020B0503020204020204" pitchFamily="34" charset="-122"/>
              <a:ea typeface="微软雅黑" panose="020B0503020204020204" pitchFamily="34" charset="-122"/>
            </a:endParaRPr>
          </a:p>
        </p:txBody>
      </p:sp>
      <p:grpSp>
        <p:nvGrpSpPr>
          <p:cNvPr id="44" name="组合 43"/>
          <p:cNvGrpSpPr/>
          <p:nvPr/>
        </p:nvGrpSpPr>
        <p:grpSpPr>
          <a:xfrm>
            <a:off x="7359015" y="4164965"/>
            <a:ext cx="2479040" cy="717550"/>
            <a:chOff x="11854" y="6639"/>
            <a:chExt cx="3904" cy="1130"/>
          </a:xfrm>
        </p:grpSpPr>
        <p:sp>
          <p:nvSpPr>
            <p:cNvPr id="46" name="文本框 45"/>
            <p:cNvSpPr txBox="1"/>
            <p:nvPr/>
          </p:nvSpPr>
          <p:spPr>
            <a:xfrm>
              <a:off x="11854" y="6773"/>
              <a:ext cx="1588"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2.4 </a:t>
              </a:r>
              <a:r>
                <a:rPr lang="en-US" altLang="zh-CN" sz="2400">
                  <a:latin typeface="宋体" panose="02010600030101010101" pitchFamily="2" charset="-122"/>
                  <a:ea typeface="宋体" panose="02010600030101010101" pitchFamily="2"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endParaRPr>
            </a:p>
          </p:txBody>
        </p:sp>
        <p:grpSp>
          <p:nvGrpSpPr>
            <p:cNvPr id="47" name="组合 46"/>
            <p:cNvGrpSpPr/>
            <p:nvPr/>
          </p:nvGrpSpPr>
          <p:grpSpPr>
            <a:xfrm>
              <a:off x="13232" y="6639"/>
              <a:ext cx="2526" cy="1130"/>
              <a:chOff x="11998" y="5219"/>
              <a:chExt cx="2526" cy="1130"/>
            </a:xfrm>
          </p:grpSpPr>
          <p:grpSp>
            <p:nvGrpSpPr>
              <p:cNvPr id="48" name="Group 6"/>
              <p:cNvGrpSpPr/>
              <p:nvPr/>
            </p:nvGrpSpPr>
            <p:grpSpPr>
              <a:xfrm>
                <a:off x="13616" y="5219"/>
                <a:ext cx="908" cy="1130"/>
                <a:chOff x="4876" y="2840"/>
                <a:chExt cx="363" cy="452"/>
              </a:xfrm>
            </p:grpSpPr>
            <p:sp>
              <p:nvSpPr>
                <p:cNvPr id="49"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50"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51" name="文本框 50"/>
              <p:cNvSpPr txBox="1"/>
              <p:nvPr/>
            </p:nvSpPr>
            <p:spPr>
              <a:xfrm>
                <a:off x="11998" y="5331"/>
                <a:ext cx="1464"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2.4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sp>
        <p:nvSpPr>
          <p:cNvPr id="52" name="文本框 51"/>
          <p:cNvSpPr txBox="1"/>
          <p:nvPr/>
        </p:nvSpPr>
        <p:spPr>
          <a:xfrm>
            <a:off x="6954520" y="4912995"/>
            <a:ext cx="1935480"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2.4 </a:t>
            </a:r>
            <a:r>
              <a:rPr lang="en-US" altLang="zh-CN" sz="2400">
                <a:latin typeface="宋体" panose="02010600030101010101" pitchFamily="2" charset="-122"/>
                <a:ea typeface="宋体" panose="02010600030101010101" pitchFamily="2" charset="-122"/>
                <a:cs typeface="微软雅黑" panose="020B0503020204020204" pitchFamily="34" charset="-122"/>
                <a:sym typeface="+mn-ea"/>
              </a:rPr>
              <a:t>－</a:t>
            </a:r>
            <a:r>
              <a:rPr lang="en-US" altLang="zh-CN" sz="2400">
                <a:latin typeface="微软雅黑" panose="020B0503020204020204" pitchFamily="34" charset="-122"/>
                <a:ea typeface="微软雅黑" panose="020B0503020204020204" pitchFamily="34" charset="-122"/>
              </a:rPr>
              <a:t> 0.9</a:t>
            </a:r>
            <a:endParaRPr lang="zh-CN" altLang="en-US" sz="2400">
              <a:latin typeface="微软雅黑" panose="020B0503020204020204" pitchFamily="34" charset="-122"/>
              <a:ea typeface="微软雅黑" panose="020B0503020204020204" pitchFamily="34" charset="-122"/>
            </a:endParaRPr>
          </a:p>
        </p:txBody>
      </p:sp>
      <p:sp>
        <p:nvSpPr>
          <p:cNvPr id="37" name="文本框 36"/>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000">
        <p:push dir="u"/>
      </p:transition>
    </mc:Choice>
    <mc:Fallback>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p:tgtEl>
                                          <p:spTgt spid="38"/>
                                        </p:tgtEl>
                                        <p:attrNameLst>
                                          <p:attrName>ppt_y</p:attrName>
                                        </p:attrNameLst>
                                      </p:cBhvr>
                                      <p:tavLst>
                                        <p:tav tm="0">
                                          <p:val>
                                            <p:strVal val="#ppt_y+#ppt_h*1.125000"/>
                                          </p:val>
                                        </p:tav>
                                        <p:tav tm="100000">
                                          <p:val>
                                            <p:strVal val="#ppt_y"/>
                                          </p:val>
                                        </p:tav>
                                      </p:tavLst>
                                    </p:anim>
                                    <p:animEffect transition="in" filter="wipe(up)">
                                      <p:cBhvr>
                                        <p:cTn id="8" dur="500"/>
                                        <p:tgtEl>
                                          <p:spTgt spid="38"/>
                                        </p:tgtEl>
                                      </p:cBhvr>
                                    </p:animEffec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146"/>
                                        </p:tgtEl>
                                        <p:attrNameLst>
                                          <p:attrName>style.visibility</p:attrName>
                                        </p:attrNameLst>
                                      </p:cBhvr>
                                      <p:to>
                                        <p:strVal val="visible"/>
                                      </p:to>
                                    </p:set>
                                    <p:animEffect transition="in" filter="wipe(left)">
                                      <p:cBhvr>
                                        <p:cTn id="13" dur="500"/>
                                        <p:tgtEl>
                                          <p:spTgt spid="146"/>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500"/>
                                        <p:tgtEl>
                                          <p:spTgt spid="24"/>
                                        </p:tgtEl>
                                        <p:attrNameLst>
                                          <p:attrName>ppt_y</p:attrName>
                                        </p:attrNameLst>
                                      </p:cBhvr>
                                      <p:tavLst>
                                        <p:tav tm="0">
                                          <p:val>
                                            <p:strVal val="#ppt_y+#ppt_h*1.125000"/>
                                          </p:val>
                                        </p:tav>
                                        <p:tav tm="100000">
                                          <p:val>
                                            <p:strVal val="#ppt_y"/>
                                          </p:val>
                                        </p:tav>
                                      </p:tavLst>
                                    </p:anim>
                                    <p:animEffect transition="in" filter="wipe(up)">
                                      <p:cBhvr>
                                        <p:cTn id="19" dur="500"/>
                                        <p:tgtEl>
                                          <p:spTgt spid="24"/>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down)">
                                      <p:cBhvr>
                                        <p:cTn id="24" dur="500"/>
                                        <p:tgtEl>
                                          <p:spTgt spid="21"/>
                                        </p:tgtEl>
                                      </p:cBhvr>
                                    </p:animEffect>
                                  </p:childTnLst>
                                </p:cTn>
                              </p:par>
                              <p:par>
                                <p:cTn id="25" presetID="22" presetClass="entr" presetSubtype="4"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500"/>
                                        <p:tgtEl>
                                          <p:spTgt spid="17"/>
                                        </p:tgtEl>
                                      </p:cBhvr>
                                    </p:animEffect>
                                  </p:childTnLst>
                                </p:cTn>
                              </p:par>
                              <p:par>
                                <p:cTn id="28" presetID="22" presetClass="entr" presetSubtype="4"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ipe(down)">
                                      <p:cBhvr>
                                        <p:cTn id="30" dur="500"/>
                                        <p:tgtEl>
                                          <p:spTgt spid="22"/>
                                        </p:tgtEl>
                                      </p:cBhvr>
                                    </p:animEffect>
                                  </p:childTnLst>
                                </p:cTn>
                              </p:par>
                              <p:par>
                                <p:cTn id="31" presetID="22" presetClass="entr" presetSubtype="4" fill="hold" nodeType="withEffect">
                                  <p:stCondLst>
                                    <p:cond delay="0"/>
                                  </p:stCondLst>
                                  <p:childTnLst>
                                    <p:set>
                                      <p:cBhvr>
                                        <p:cTn id="32" dur="1" fill="hold">
                                          <p:stCondLst>
                                            <p:cond delay="0"/>
                                          </p:stCondLst>
                                        </p:cTn>
                                        <p:tgtEl>
                                          <p:spTgt spid="108"/>
                                        </p:tgtEl>
                                        <p:attrNameLst>
                                          <p:attrName>style.visibility</p:attrName>
                                        </p:attrNameLst>
                                      </p:cBhvr>
                                      <p:to>
                                        <p:strVal val="visible"/>
                                      </p:to>
                                    </p:set>
                                    <p:animEffect transition="in" filter="wipe(down)">
                                      <p:cBhvr>
                                        <p:cTn id="33" dur="500"/>
                                        <p:tgtEl>
                                          <p:spTgt spid="108"/>
                                        </p:tgtEl>
                                      </p:cBhvr>
                                    </p:animEffect>
                                  </p:childTnLst>
                                </p:cTn>
                              </p:par>
                              <p:par>
                                <p:cTn id="34" presetID="22" presetClass="entr" presetSubtype="4" fill="hold"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ipe(down)">
                                      <p:cBhvr>
                                        <p:cTn id="36" dur="500"/>
                                        <p:tgtEl>
                                          <p:spTgt spid="23"/>
                                        </p:tgtEl>
                                      </p:cBhvr>
                                    </p:animEffect>
                                  </p:childTnLst>
                                </p:cTn>
                              </p:par>
                              <p:par>
                                <p:cTn id="37" presetID="22" presetClass="entr" presetSubtype="4" fill="hold"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down)">
                                      <p:cBhvr>
                                        <p:cTn id="39" dur="500"/>
                                        <p:tgtEl>
                                          <p:spTgt spid="18"/>
                                        </p:tgtEl>
                                      </p:cBhvr>
                                    </p:animEffect>
                                  </p:childTnLst>
                                </p:cTn>
                              </p:par>
                              <p:par>
                                <p:cTn id="40" presetID="22" presetClass="entr" presetSubtype="4" fill="hold"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down)">
                                      <p:cBhvr>
                                        <p:cTn id="42" dur="5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09"/>
                                        </p:tgtEl>
                                        <p:attrNameLst>
                                          <p:attrName>style.visibility</p:attrName>
                                        </p:attrNameLst>
                                      </p:cBhvr>
                                      <p:to>
                                        <p:strVal val="visible"/>
                                      </p:to>
                                    </p:set>
                                    <p:animEffect transition="in" filter="wipe(left)">
                                      <p:cBhvr>
                                        <p:cTn id="47" dur="500"/>
                                        <p:tgtEl>
                                          <p:spTgt spid="10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wipe(down)">
                                      <p:cBhvr>
                                        <p:cTn id="52" dur="500"/>
                                        <p:tgtEl>
                                          <p:spTgt spid="30"/>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wipe(left)">
                                      <p:cBhvr>
                                        <p:cTn id="57" dur="500"/>
                                        <p:tgtEl>
                                          <p:spTgt spid="31"/>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wipe(down)">
                                      <p:cBhvr>
                                        <p:cTn id="62" dur="500"/>
                                        <p:tgtEl>
                                          <p:spTgt spid="33"/>
                                        </p:tgtEl>
                                      </p:cBhvr>
                                    </p:animEffect>
                                  </p:childTnLst>
                                </p:cTn>
                              </p:par>
                            </p:childTnLst>
                          </p:cTn>
                        </p:par>
                      </p:childTnLst>
                    </p:cTn>
                  </p:par>
                  <p:par>
                    <p:cTn id="63" fill="hold">
                      <p:stCondLst>
                        <p:cond delay="indefinite"/>
                      </p:stCondLst>
                      <p:childTnLst>
                        <p:par>
                          <p:cTn id="64" fill="hold">
                            <p:stCondLst>
                              <p:cond delay="0"/>
                            </p:stCondLst>
                            <p:childTnLst>
                              <p:par>
                                <p:cTn id="65" presetID="12" presetClass="entr" presetSubtype="4" fill="hold" nodeType="clickEffect">
                                  <p:stCondLst>
                                    <p:cond delay="0"/>
                                  </p:stCondLst>
                                  <p:childTnLst>
                                    <p:set>
                                      <p:cBhvr>
                                        <p:cTn id="66" dur="1" fill="hold">
                                          <p:stCondLst>
                                            <p:cond delay="0"/>
                                          </p:stCondLst>
                                        </p:cTn>
                                        <p:tgtEl>
                                          <p:spTgt spid="58"/>
                                        </p:tgtEl>
                                        <p:attrNameLst>
                                          <p:attrName>style.visibility</p:attrName>
                                        </p:attrNameLst>
                                      </p:cBhvr>
                                      <p:to>
                                        <p:strVal val="visible"/>
                                      </p:to>
                                    </p:set>
                                    <p:anim calcmode="lin" valueType="num">
                                      <p:cBhvr additive="base">
                                        <p:cTn id="67" dur="500"/>
                                        <p:tgtEl>
                                          <p:spTgt spid="58"/>
                                        </p:tgtEl>
                                        <p:attrNameLst>
                                          <p:attrName>ppt_y</p:attrName>
                                        </p:attrNameLst>
                                      </p:cBhvr>
                                      <p:tavLst>
                                        <p:tav tm="0">
                                          <p:val>
                                            <p:strVal val="#ppt_y+#ppt_h*1.125000"/>
                                          </p:val>
                                        </p:tav>
                                        <p:tav tm="100000">
                                          <p:val>
                                            <p:strVal val="#ppt_y"/>
                                          </p:val>
                                        </p:tav>
                                      </p:tavLst>
                                    </p:anim>
                                    <p:animEffect transition="in" filter="wipe(up)">
                                      <p:cBhvr>
                                        <p:cTn id="68" dur="500"/>
                                        <p:tgtEl>
                                          <p:spTgt spid="58"/>
                                        </p:tgtEl>
                                      </p:cBhvr>
                                    </p:animEffect>
                                  </p:childTnLst>
                                </p:cTn>
                              </p:par>
                            </p:childTnLst>
                          </p:cTn>
                        </p:par>
                      </p:childTnLst>
                    </p:cTn>
                  </p:par>
                  <p:par>
                    <p:cTn id="69" fill="hold">
                      <p:stCondLst>
                        <p:cond delay="indefinite"/>
                      </p:stCondLst>
                      <p:childTnLst>
                        <p:par>
                          <p:cTn id="70" fill="hold">
                            <p:stCondLst>
                              <p:cond delay="0"/>
                            </p:stCondLst>
                            <p:childTnLst>
                              <p:par>
                                <p:cTn id="71" presetID="12" presetClass="entr" presetSubtype="4" fill="hold" nodeType="clickEffect">
                                  <p:stCondLst>
                                    <p:cond delay="0"/>
                                  </p:stCondLst>
                                  <p:childTnLst>
                                    <p:set>
                                      <p:cBhvr>
                                        <p:cTn id="72" dur="1" fill="hold">
                                          <p:stCondLst>
                                            <p:cond delay="0"/>
                                          </p:stCondLst>
                                        </p:cTn>
                                        <p:tgtEl>
                                          <p:spTgt spid="63"/>
                                        </p:tgtEl>
                                        <p:attrNameLst>
                                          <p:attrName>style.visibility</p:attrName>
                                        </p:attrNameLst>
                                      </p:cBhvr>
                                      <p:to>
                                        <p:strVal val="visible"/>
                                      </p:to>
                                    </p:set>
                                    <p:anim calcmode="lin" valueType="num">
                                      <p:cBhvr additive="base">
                                        <p:cTn id="73" dur="500"/>
                                        <p:tgtEl>
                                          <p:spTgt spid="63"/>
                                        </p:tgtEl>
                                        <p:attrNameLst>
                                          <p:attrName>ppt_y</p:attrName>
                                        </p:attrNameLst>
                                      </p:cBhvr>
                                      <p:tavLst>
                                        <p:tav tm="0">
                                          <p:val>
                                            <p:strVal val="#ppt_y+#ppt_h*1.125000"/>
                                          </p:val>
                                        </p:tav>
                                        <p:tav tm="100000">
                                          <p:val>
                                            <p:strVal val="#ppt_y"/>
                                          </p:val>
                                        </p:tav>
                                      </p:tavLst>
                                    </p:anim>
                                    <p:animEffect transition="in" filter="wipe(up)">
                                      <p:cBhvr>
                                        <p:cTn id="74" dur="500"/>
                                        <p:tgtEl>
                                          <p:spTgt spid="63"/>
                                        </p:tgtEl>
                                      </p:cBhvr>
                                    </p:animEffect>
                                  </p:childTnLst>
                                </p:cTn>
                              </p:par>
                            </p:childTnLst>
                          </p:cTn>
                        </p:par>
                      </p:childTnLst>
                    </p:cTn>
                  </p:par>
                  <p:par>
                    <p:cTn id="75" fill="hold">
                      <p:stCondLst>
                        <p:cond delay="indefinite"/>
                      </p:stCondLst>
                      <p:childTnLst>
                        <p:par>
                          <p:cTn id="76" fill="hold">
                            <p:stCondLst>
                              <p:cond delay="0"/>
                            </p:stCondLst>
                            <p:childTnLst>
                              <p:par>
                                <p:cTn id="77" presetID="12" presetClass="entr" presetSubtype="4" fill="hold" grpId="0" nodeType="clickEffect">
                                  <p:stCondLst>
                                    <p:cond delay="0"/>
                                  </p:stCondLst>
                                  <p:childTnLst>
                                    <p:set>
                                      <p:cBhvr>
                                        <p:cTn id="78" dur="1" fill="hold">
                                          <p:stCondLst>
                                            <p:cond delay="0"/>
                                          </p:stCondLst>
                                        </p:cTn>
                                        <p:tgtEl>
                                          <p:spTgt spid="57"/>
                                        </p:tgtEl>
                                        <p:attrNameLst>
                                          <p:attrName>style.visibility</p:attrName>
                                        </p:attrNameLst>
                                      </p:cBhvr>
                                      <p:to>
                                        <p:strVal val="visible"/>
                                      </p:to>
                                    </p:set>
                                    <p:anim calcmode="lin" valueType="num">
                                      <p:cBhvr additive="base">
                                        <p:cTn id="79" dur="500"/>
                                        <p:tgtEl>
                                          <p:spTgt spid="57"/>
                                        </p:tgtEl>
                                        <p:attrNameLst>
                                          <p:attrName>ppt_y</p:attrName>
                                        </p:attrNameLst>
                                      </p:cBhvr>
                                      <p:tavLst>
                                        <p:tav tm="0">
                                          <p:val>
                                            <p:strVal val="#ppt_y+#ppt_h*1.125000"/>
                                          </p:val>
                                        </p:tav>
                                        <p:tav tm="100000">
                                          <p:val>
                                            <p:strVal val="#ppt_y"/>
                                          </p:val>
                                        </p:tav>
                                      </p:tavLst>
                                    </p:anim>
                                    <p:animEffect transition="in" filter="wipe(up)">
                                      <p:cBhvr>
                                        <p:cTn id="80" dur="500"/>
                                        <p:tgtEl>
                                          <p:spTgt spid="57"/>
                                        </p:tgtEl>
                                      </p:cBhvr>
                                    </p:animEffect>
                                  </p:childTnLst>
                                </p:cTn>
                              </p:par>
                            </p:childTnLst>
                          </p:cTn>
                        </p:par>
                      </p:childTnLst>
                    </p:cTn>
                  </p:par>
                  <p:par>
                    <p:cTn id="81" fill="hold">
                      <p:stCondLst>
                        <p:cond delay="indefinite"/>
                      </p:stCondLst>
                      <p:childTnLst>
                        <p:par>
                          <p:cTn id="82" fill="hold">
                            <p:stCondLst>
                              <p:cond delay="0"/>
                            </p:stCondLst>
                            <p:childTnLst>
                              <p:par>
                                <p:cTn id="83" presetID="12" presetClass="entr" presetSubtype="4" fill="hold" nodeType="clickEffect">
                                  <p:stCondLst>
                                    <p:cond delay="0"/>
                                  </p:stCondLst>
                                  <p:childTnLst>
                                    <p:set>
                                      <p:cBhvr>
                                        <p:cTn id="84" dur="1" fill="hold">
                                          <p:stCondLst>
                                            <p:cond delay="0"/>
                                          </p:stCondLst>
                                        </p:cTn>
                                        <p:tgtEl>
                                          <p:spTgt spid="44"/>
                                        </p:tgtEl>
                                        <p:attrNameLst>
                                          <p:attrName>style.visibility</p:attrName>
                                        </p:attrNameLst>
                                      </p:cBhvr>
                                      <p:to>
                                        <p:strVal val="visible"/>
                                      </p:to>
                                    </p:set>
                                    <p:anim calcmode="lin" valueType="num">
                                      <p:cBhvr additive="base">
                                        <p:cTn id="85" dur="500"/>
                                        <p:tgtEl>
                                          <p:spTgt spid="44"/>
                                        </p:tgtEl>
                                        <p:attrNameLst>
                                          <p:attrName>ppt_y</p:attrName>
                                        </p:attrNameLst>
                                      </p:cBhvr>
                                      <p:tavLst>
                                        <p:tav tm="0">
                                          <p:val>
                                            <p:strVal val="#ppt_y+#ppt_h*1.125000"/>
                                          </p:val>
                                        </p:tav>
                                        <p:tav tm="100000">
                                          <p:val>
                                            <p:strVal val="#ppt_y"/>
                                          </p:val>
                                        </p:tav>
                                      </p:tavLst>
                                    </p:anim>
                                    <p:animEffect transition="in" filter="wipe(up)">
                                      <p:cBhvr>
                                        <p:cTn id="86" dur="500"/>
                                        <p:tgtEl>
                                          <p:spTgt spid="44"/>
                                        </p:tgtEl>
                                      </p:cBhvr>
                                    </p:animEffect>
                                  </p:childTnLst>
                                </p:cTn>
                              </p:par>
                            </p:childTnLst>
                          </p:cTn>
                        </p:par>
                      </p:childTnLst>
                    </p:cTn>
                  </p:par>
                  <p:par>
                    <p:cTn id="87" fill="hold">
                      <p:stCondLst>
                        <p:cond delay="indefinite"/>
                      </p:stCondLst>
                      <p:childTnLst>
                        <p:par>
                          <p:cTn id="88" fill="hold">
                            <p:stCondLst>
                              <p:cond delay="0"/>
                            </p:stCondLst>
                            <p:childTnLst>
                              <p:par>
                                <p:cTn id="89" presetID="12" presetClass="entr" presetSubtype="4" fill="hold" grpId="0" nodeType="clickEffect">
                                  <p:stCondLst>
                                    <p:cond delay="0"/>
                                  </p:stCondLst>
                                  <p:childTnLst>
                                    <p:set>
                                      <p:cBhvr>
                                        <p:cTn id="90" dur="1" fill="hold">
                                          <p:stCondLst>
                                            <p:cond delay="0"/>
                                          </p:stCondLst>
                                        </p:cTn>
                                        <p:tgtEl>
                                          <p:spTgt spid="52"/>
                                        </p:tgtEl>
                                        <p:attrNameLst>
                                          <p:attrName>style.visibility</p:attrName>
                                        </p:attrNameLst>
                                      </p:cBhvr>
                                      <p:to>
                                        <p:strVal val="visible"/>
                                      </p:to>
                                    </p:set>
                                    <p:anim calcmode="lin" valueType="num">
                                      <p:cBhvr additive="base">
                                        <p:cTn id="91" dur="500"/>
                                        <p:tgtEl>
                                          <p:spTgt spid="52"/>
                                        </p:tgtEl>
                                        <p:attrNameLst>
                                          <p:attrName>ppt_y</p:attrName>
                                        </p:attrNameLst>
                                      </p:cBhvr>
                                      <p:tavLst>
                                        <p:tav tm="0">
                                          <p:val>
                                            <p:strVal val="#ppt_y+#ppt_h*1.125000"/>
                                          </p:val>
                                        </p:tav>
                                        <p:tav tm="100000">
                                          <p:val>
                                            <p:strVal val="#ppt_y"/>
                                          </p:val>
                                        </p:tav>
                                      </p:tavLst>
                                    </p:anim>
                                    <p:animEffect transition="in" filter="wipe(up)">
                                      <p:cBhvr>
                                        <p:cTn id="92" dur="500"/>
                                        <p:tgtEl>
                                          <p:spTgt spid="52"/>
                                        </p:tgtEl>
                                      </p:cBhvr>
                                    </p:animEffect>
                                  </p:childTnLst>
                                </p:cTn>
                              </p:par>
                            </p:childTnLst>
                          </p:cTn>
                        </p:par>
                      </p:childTnLst>
                    </p:cTn>
                  </p:par>
                  <p:par>
                    <p:cTn id="93" fill="hold">
                      <p:stCondLst>
                        <p:cond delay="indefinite"/>
                      </p:stCondLst>
                      <p:childTnLst>
                        <p:par>
                          <p:cTn id="94" fill="hold">
                            <p:stCondLst>
                              <p:cond delay="0"/>
                            </p:stCondLst>
                            <p:childTnLst>
                              <p:par>
                                <p:cTn id="95" presetID="12" presetClass="entr" presetSubtype="4" fill="hold" grpId="0" nodeType="clickEffect">
                                  <p:stCondLst>
                                    <p:cond delay="0"/>
                                  </p:stCondLst>
                                  <p:childTnLst>
                                    <p:set>
                                      <p:cBhvr>
                                        <p:cTn id="96" dur="1" fill="hold">
                                          <p:stCondLst>
                                            <p:cond delay="0"/>
                                          </p:stCondLst>
                                        </p:cTn>
                                        <p:tgtEl>
                                          <p:spTgt spid="42"/>
                                        </p:tgtEl>
                                        <p:attrNameLst>
                                          <p:attrName>style.visibility</p:attrName>
                                        </p:attrNameLst>
                                      </p:cBhvr>
                                      <p:to>
                                        <p:strVal val="visible"/>
                                      </p:to>
                                    </p:set>
                                    <p:anim calcmode="lin" valueType="num">
                                      <p:cBhvr additive="base">
                                        <p:cTn id="97" dur="500"/>
                                        <p:tgtEl>
                                          <p:spTgt spid="42"/>
                                        </p:tgtEl>
                                        <p:attrNameLst>
                                          <p:attrName>ppt_y</p:attrName>
                                        </p:attrNameLst>
                                      </p:cBhvr>
                                      <p:tavLst>
                                        <p:tav tm="0">
                                          <p:val>
                                            <p:strVal val="#ppt_y+#ppt_h*1.125000"/>
                                          </p:val>
                                        </p:tav>
                                        <p:tav tm="100000">
                                          <p:val>
                                            <p:strVal val="#ppt_y"/>
                                          </p:val>
                                        </p:tav>
                                      </p:tavLst>
                                    </p:anim>
                                    <p:animEffect transition="in" filter="wipe(up)">
                                      <p:cBhvr>
                                        <p:cTn id="98" dur="500"/>
                                        <p:tgtEl>
                                          <p:spTgt spid="42"/>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4" fill="hold" grpId="0" nodeType="clickEffect">
                                  <p:stCondLst>
                                    <p:cond delay="0"/>
                                  </p:stCondLst>
                                  <p:childTnLst>
                                    <p:set>
                                      <p:cBhvr>
                                        <p:cTn id="102" dur="1" fill="hold">
                                          <p:stCondLst>
                                            <p:cond delay="0"/>
                                          </p:stCondLst>
                                        </p:cTn>
                                        <p:tgtEl>
                                          <p:spTgt spid="13"/>
                                        </p:tgtEl>
                                        <p:attrNameLst>
                                          <p:attrName>style.visibility</p:attrName>
                                        </p:attrNameLst>
                                      </p:cBhvr>
                                      <p:to>
                                        <p:strVal val="visible"/>
                                      </p:to>
                                    </p:set>
                                    <p:animEffect transition="in" filter="wipe(down)">
                                      <p:cBhvr>
                                        <p:cTn id="10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109" grpId="0" bldLvl="0" animBg="1"/>
      <p:bldP spid="146" grpId="0" bldLvl="0" animBg="1"/>
      <p:bldP spid="31" grpId="0" bldLvl="0" animBg="1"/>
      <p:bldP spid="52" grpId="0"/>
      <p:bldP spid="42" grpId="0"/>
      <p:bldP spid="24" grpId="0"/>
      <p:bldP spid="33"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33" name="组合 32"/>
          <p:cNvGrpSpPr/>
          <p:nvPr/>
        </p:nvGrpSpPr>
        <p:grpSpPr>
          <a:xfrm>
            <a:off x="1624330" y="932815"/>
            <a:ext cx="7820660" cy="1253490"/>
            <a:chOff x="2352" y="1253"/>
            <a:chExt cx="12316" cy="1974"/>
          </a:xfrm>
        </p:grpSpPr>
        <p:grpSp>
          <p:nvGrpSpPr>
            <p:cNvPr id="44" name="组合 43"/>
            <p:cNvGrpSpPr/>
            <p:nvPr/>
          </p:nvGrpSpPr>
          <p:grpSpPr>
            <a:xfrm>
              <a:off x="2352" y="1253"/>
              <a:ext cx="12316" cy="1975"/>
              <a:chOff x="1765" y="4308"/>
              <a:chExt cx="12316" cy="1975"/>
            </a:xfrm>
          </p:grpSpPr>
          <p:sp>
            <p:nvSpPr>
              <p:cNvPr id="30" name="圆角矩形 29"/>
              <p:cNvSpPr/>
              <p:nvPr/>
            </p:nvSpPr>
            <p:spPr>
              <a:xfrm>
                <a:off x="2159" y="5040"/>
                <a:ext cx="11922" cy="1243"/>
              </a:xfrm>
              <a:prstGeom prst="roundRect">
                <a:avLst/>
              </a:prstGeom>
              <a:solidFill>
                <a:srgbClr val="00B0F0"/>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3" name="图片 4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1340000" flipH="1" flipV="1">
                <a:off x="1765" y="4308"/>
                <a:ext cx="1267" cy="1209"/>
              </a:xfrm>
              <a:prstGeom prst="rect">
                <a:avLst/>
              </a:prstGeom>
            </p:spPr>
          </p:pic>
        </p:grpSp>
        <p:sp>
          <p:nvSpPr>
            <p:cNvPr id="5" name="文本框 4"/>
            <p:cNvSpPr txBox="1"/>
            <p:nvPr/>
          </p:nvSpPr>
          <p:spPr>
            <a:xfrm>
              <a:off x="3148" y="2244"/>
              <a:ext cx="11328" cy="725"/>
            </a:xfrm>
            <a:prstGeom prst="rect">
              <a:avLst/>
            </a:prstGeom>
            <a:noFill/>
          </p:spPr>
          <p:txBody>
            <a:bodyPr wrap="none" rtlCol="0" anchor="t">
              <a:spAutoFit/>
            </a:bodyPr>
            <a:p>
              <a:pPr algn="l"/>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已知一个数比另一个数多（少）几分之几，求这个数</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9" name="组合 28"/>
          <p:cNvGrpSpPr/>
          <p:nvPr/>
        </p:nvGrpSpPr>
        <p:grpSpPr>
          <a:xfrm>
            <a:off x="1637665" y="2832100"/>
            <a:ext cx="1609090" cy="699770"/>
            <a:chOff x="3559" y="3860"/>
            <a:chExt cx="2534" cy="1102"/>
          </a:xfrm>
        </p:grpSpPr>
        <p:sp>
          <p:nvSpPr>
            <p:cNvPr id="7" name="圆角矩形 6"/>
            <p:cNvSpPr/>
            <p:nvPr/>
          </p:nvSpPr>
          <p:spPr>
            <a:xfrm>
              <a:off x="3559" y="3860"/>
              <a:ext cx="2535" cy="1102"/>
            </a:xfrm>
            <a:prstGeom prst="roundRect">
              <a:avLst/>
            </a:prstGeom>
            <a:solidFill>
              <a:schemeClr val="accent4">
                <a:lumMod val="75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3726" y="4028"/>
              <a:ext cx="2208"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所求的量</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10" name="文本框 9"/>
          <p:cNvSpPr txBox="1"/>
          <p:nvPr/>
        </p:nvSpPr>
        <p:spPr>
          <a:xfrm>
            <a:off x="3380740" y="2938780"/>
            <a:ext cx="446405" cy="521970"/>
          </a:xfrm>
          <a:prstGeom prst="rect">
            <a:avLst/>
          </a:prstGeom>
          <a:noFill/>
        </p:spPr>
        <p:txBody>
          <a:bodyPr wrap="none" rtlCol="0" anchor="t">
            <a:spAutoFit/>
          </a:bodyPr>
          <a:p>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3" name="组合 12"/>
          <p:cNvGrpSpPr/>
          <p:nvPr/>
        </p:nvGrpSpPr>
        <p:grpSpPr>
          <a:xfrm>
            <a:off x="3949700" y="2819400"/>
            <a:ext cx="2261870" cy="699770"/>
            <a:chOff x="7764" y="5983"/>
            <a:chExt cx="3562" cy="1102"/>
          </a:xfrm>
        </p:grpSpPr>
        <p:sp>
          <p:nvSpPr>
            <p:cNvPr id="11" name="圆角矩形 10"/>
            <p:cNvSpPr/>
            <p:nvPr/>
          </p:nvSpPr>
          <p:spPr>
            <a:xfrm>
              <a:off x="7764" y="5983"/>
              <a:ext cx="3562" cy="1102"/>
            </a:xfrm>
            <a:prstGeom prst="roundRect">
              <a:avLst/>
            </a:prstGeom>
            <a:solidFill>
              <a:schemeClr val="accent4">
                <a:lumMod val="75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nvSpPr>
          <p:spPr>
            <a:xfrm>
              <a:off x="7876" y="6192"/>
              <a:ext cx="3449"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单位“</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”的量</a:t>
              </a:r>
              <a:endParaRPr lang="zh-CN" altLang="en-US" sz="2400"/>
            </a:p>
          </p:txBody>
        </p:sp>
      </p:grpSp>
      <p:sp>
        <p:nvSpPr>
          <p:cNvPr id="14" name="文本框 13"/>
          <p:cNvSpPr txBox="1"/>
          <p:nvPr/>
        </p:nvSpPr>
        <p:spPr>
          <a:xfrm>
            <a:off x="6333490" y="2908300"/>
            <a:ext cx="446405" cy="521970"/>
          </a:xfrm>
          <a:prstGeom prst="rect">
            <a:avLst/>
          </a:prstGeom>
          <a:noFill/>
        </p:spPr>
        <p:txBody>
          <a:bodyPr wrap="none" rtlCol="0" anchor="t">
            <a:spAutoFit/>
          </a:bodyPr>
          <a:p>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17" name="组合 16"/>
          <p:cNvGrpSpPr/>
          <p:nvPr/>
        </p:nvGrpSpPr>
        <p:grpSpPr>
          <a:xfrm>
            <a:off x="6875780" y="2817495"/>
            <a:ext cx="3737610" cy="699770"/>
            <a:chOff x="3995" y="6171"/>
            <a:chExt cx="5886" cy="1102"/>
          </a:xfrm>
        </p:grpSpPr>
        <p:sp>
          <p:nvSpPr>
            <p:cNvPr id="16" name="圆角矩形 15"/>
            <p:cNvSpPr/>
            <p:nvPr/>
          </p:nvSpPr>
          <p:spPr>
            <a:xfrm>
              <a:off x="3995" y="6171"/>
              <a:ext cx="5886" cy="1102"/>
            </a:xfrm>
            <a:prstGeom prst="roundRect">
              <a:avLst/>
            </a:prstGeom>
            <a:solidFill>
              <a:schemeClr val="accent4">
                <a:lumMod val="75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a:off x="4055" y="6362"/>
              <a:ext cx="5725" cy="725"/>
            </a:xfrm>
            <a:prstGeom prst="rect">
              <a:avLst/>
            </a:prstGeom>
            <a:noFill/>
          </p:spPr>
          <p:txBody>
            <a:bodyPr wrap="none" rtlCol="0" anchor="t">
              <a:spAutoFit/>
            </a:bodyPr>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单位“</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”的量</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几分之几</a:t>
              </a:r>
              <a:endParaRPr lang="zh-CN" altLang="en-US" sz="2400"/>
            </a:p>
          </p:txBody>
        </p:sp>
      </p:grpSp>
      <p:sp>
        <p:nvSpPr>
          <p:cNvPr id="21" name="文本框 20"/>
          <p:cNvSpPr txBox="1"/>
          <p:nvPr/>
        </p:nvSpPr>
        <p:spPr>
          <a:xfrm>
            <a:off x="6339205" y="4171950"/>
            <a:ext cx="446405" cy="521970"/>
          </a:xfrm>
          <a:prstGeom prst="rect">
            <a:avLst/>
          </a:prstGeom>
          <a:noFill/>
        </p:spPr>
        <p:txBody>
          <a:bodyPr wrap="none" rtlCol="0">
            <a:spAutoFit/>
          </a:bodyPr>
          <a:p>
            <a:pPr algn="l"/>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8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28" name="组合 27"/>
          <p:cNvGrpSpPr/>
          <p:nvPr/>
        </p:nvGrpSpPr>
        <p:grpSpPr>
          <a:xfrm>
            <a:off x="1637665" y="4028440"/>
            <a:ext cx="1609090" cy="699770"/>
            <a:chOff x="3559" y="5744"/>
            <a:chExt cx="2534" cy="1102"/>
          </a:xfrm>
        </p:grpSpPr>
        <p:sp>
          <p:nvSpPr>
            <p:cNvPr id="22" name="圆角矩形 21"/>
            <p:cNvSpPr/>
            <p:nvPr/>
          </p:nvSpPr>
          <p:spPr>
            <a:xfrm>
              <a:off x="3559" y="5744"/>
              <a:ext cx="2535" cy="1102"/>
            </a:xfrm>
            <a:prstGeom prst="roundRect">
              <a:avLst/>
            </a:prstGeom>
            <a:solidFill>
              <a:srgbClr val="92D05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文本框 17"/>
            <p:cNvSpPr txBox="1"/>
            <p:nvPr/>
          </p:nvSpPr>
          <p:spPr>
            <a:xfrm>
              <a:off x="3726" y="5932"/>
              <a:ext cx="2208"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所求的量</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4" name="组合 23"/>
          <p:cNvGrpSpPr/>
          <p:nvPr/>
        </p:nvGrpSpPr>
        <p:grpSpPr>
          <a:xfrm>
            <a:off x="3975735" y="4028440"/>
            <a:ext cx="2261870" cy="699770"/>
            <a:chOff x="7200" y="5828"/>
            <a:chExt cx="3562" cy="1102"/>
          </a:xfrm>
        </p:grpSpPr>
        <p:sp>
          <p:nvSpPr>
            <p:cNvPr id="23" name="圆角矩形 22"/>
            <p:cNvSpPr/>
            <p:nvPr/>
          </p:nvSpPr>
          <p:spPr>
            <a:xfrm>
              <a:off x="7200" y="5828"/>
              <a:ext cx="3562" cy="1102"/>
            </a:xfrm>
            <a:prstGeom prst="roundRect">
              <a:avLst/>
            </a:prstGeom>
            <a:solidFill>
              <a:srgbClr val="92D05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nvSpPr>
          <p:spPr>
            <a:xfrm>
              <a:off x="7313" y="6017"/>
              <a:ext cx="3449"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单位“</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的量</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26" name="组合 25"/>
          <p:cNvGrpSpPr/>
          <p:nvPr/>
        </p:nvGrpSpPr>
        <p:grpSpPr>
          <a:xfrm>
            <a:off x="6927215" y="4027805"/>
            <a:ext cx="2606040" cy="699770"/>
            <a:chOff x="11868" y="5829"/>
            <a:chExt cx="4104" cy="1102"/>
          </a:xfrm>
        </p:grpSpPr>
        <p:sp>
          <p:nvSpPr>
            <p:cNvPr id="25" name="圆角矩形 24"/>
            <p:cNvSpPr/>
            <p:nvPr/>
          </p:nvSpPr>
          <p:spPr>
            <a:xfrm>
              <a:off x="11868" y="5829"/>
              <a:ext cx="4105" cy="1102"/>
            </a:xfrm>
            <a:prstGeom prst="roundRect">
              <a:avLst/>
            </a:prstGeom>
            <a:solidFill>
              <a:srgbClr val="92D050"/>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文本框 19"/>
            <p:cNvSpPr txBox="1"/>
            <p:nvPr/>
          </p:nvSpPr>
          <p:spPr>
            <a:xfrm>
              <a:off x="12028" y="6018"/>
              <a:ext cx="3805" cy="725"/>
            </a:xfrm>
            <a:prstGeom prst="rect">
              <a:avLst/>
            </a:prstGeom>
            <a:noFill/>
          </p:spPr>
          <p:txBody>
            <a:bodyPr wrap="none" rtlCol="0">
              <a:spAutoFit/>
            </a:bodyPr>
            <a:p>
              <a:pPr algn="l"/>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几分之几）</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27" name="文本框 26"/>
          <p:cNvSpPr txBox="1"/>
          <p:nvPr/>
        </p:nvSpPr>
        <p:spPr>
          <a:xfrm>
            <a:off x="3362325" y="4086225"/>
            <a:ext cx="446405" cy="521970"/>
          </a:xfrm>
          <a:prstGeom prst="rect">
            <a:avLst/>
          </a:prstGeom>
          <a:noFill/>
        </p:spPr>
        <p:txBody>
          <a:bodyPr wrap="none" rtlCol="0" anchor="t">
            <a:spAutoFit/>
          </a:bodyPr>
          <a:p>
            <a:r>
              <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28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4" name="图片 33" descr="IMG_20220113_010105"/>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a:off x="428625" y="5499735"/>
            <a:ext cx="2299335" cy="1143635"/>
          </a:xfrm>
          <a:prstGeom prst="rect">
            <a:avLst/>
          </a:prstGeom>
        </p:spPr>
      </p:pic>
      <p:sp>
        <p:nvSpPr>
          <p:cNvPr id="35" name="文本框 34"/>
          <p:cNvSpPr txBox="1"/>
          <p:nvPr/>
        </p:nvSpPr>
        <p:spPr>
          <a:xfrm>
            <a:off x="858183" y="350873"/>
            <a:ext cx="1402080" cy="460375"/>
          </a:xfrm>
          <a:prstGeom prst="rect">
            <a:avLst/>
          </a:prstGeom>
          <a:noFill/>
        </p:spPr>
        <p:txBody>
          <a:bodyPr wrap="none" rtlCol="0">
            <a:spAutoFit/>
          </a:bodyPr>
          <a:lstStyle/>
          <a:p>
            <a:r>
              <a:rPr kumimoji="1" lang="zh-CN" altLang="en-US" sz="2400" b="1" dirty="0"/>
              <a:t>课堂小结</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down)">
                                      <p:cBhvr>
                                        <p:cTn id="7" dur="580">
                                          <p:stCondLst>
                                            <p:cond delay="0"/>
                                          </p:stCondLst>
                                        </p:cTn>
                                        <p:tgtEl>
                                          <p:spTgt spid="33"/>
                                        </p:tgtEl>
                                      </p:cBhvr>
                                    </p:animEffect>
                                    <p:anim calcmode="lin" valueType="num">
                                      <p:cBhvr>
                                        <p:cTn id="8" dur="1822" tmFilter="0,0; 0.14,0.36; 0.43,0.73; 0.71,0.91; 1.0,1.0">
                                          <p:stCondLst>
                                            <p:cond delay="0"/>
                                          </p:stCondLst>
                                        </p:cTn>
                                        <p:tgtEl>
                                          <p:spTgt spid="3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3"/>
                                        </p:tgtEl>
                                        <p:attrNameLst>
                                          <p:attrName>ppt_y</p:attrName>
                                        </p:attrNameLst>
                                      </p:cBhvr>
                                      <p:tavLst>
                                        <p:tav tm="0" fmla="#ppt_y-sin(pi*$)/81">
                                          <p:val>
                                            <p:fltVal val="0"/>
                                          </p:val>
                                        </p:tav>
                                        <p:tav tm="100000">
                                          <p:val>
                                            <p:fltVal val="1"/>
                                          </p:val>
                                        </p:tav>
                                      </p:tavLst>
                                    </p:anim>
                                    <p:animScale>
                                      <p:cBhvr>
                                        <p:cTn id="13" dur="26">
                                          <p:stCondLst>
                                            <p:cond delay="650"/>
                                          </p:stCondLst>
                                        </p:cTn>
                                        <p:tgtEl>
                                          <p:spTgt spid="33"/>
                                        </p:tgtEl>
                                      </p:cBhvr>
                                      <p:to x="100000" y="60000"/>
                                    </p:animScale>
                                    <p:animScale>
                                      <p:cBhvr>
                                        <p:cTn id="14" dur="166" decel="50000">
                                          <p:stCondLst>
                                            <p:cond delay="676"/>
                                          </p:stCondLst>
                                        </p:cTn>
                                        <p:tgtEl>
                                          <p:spTgt spid="33"/>
                                        </p:tgtEl>
                                      </p:cBhvr>
                                      <p:to x="100000" y="100000"/>
                                    </p:animScale>
                                    <p:animScale>
                                      <p:cBhvr>
                                        <p:cTn id="15" dur="26">
                                          <p:stCondLst>
                                            <p:cond delay="1312"/>
                                          </p:stCondLst>
                                        </p:cTn>
                                        <p:tgtEl>
                                          <p:spTgt spid="33"/>
                                        </p:tgtEl>
                                      </p:cBhvr>
                                      <p:to x="100000" y="80000"/>
                                    </p:animScale>
                                    <p:animScale>
                                      <p:cBhvr>
                                        <p:cTn id="16" dur="166" decel="50000">
                                          <p:stCondLst>
                                            <p:cond delay="1338"/>
                                          </p:stCondLst>
                                        </p:cTn>
                                        <p:tgtEl>
                                          <p:spTgt spid="33"/>
                                        </p:tgtEl>
                                      </p:cBhvr>
                                      <p:to x="100000" y="100000"/>
                                    </p:animScale>
                                    <p:animScale>
                                      <p:cBhvr>
                                        <p:cTn id="17" dur="26">
                                          <p:stCondLst>
                                            <p:cond delay="1642"/>
                                          </p:stCondLst>
                                        </p:cTn>
                                        <p:tgtEl>
                                          <p:spTgt spid="33"/>
                                        </p:tgtEl>
                                      </p:cBhvr>
                                      <p:to x="100000" y="90000"/>
                                    </p:animScale>
                                    <p:animScale>
                                      <p:cBhvr>
                                        <p:cTn id="18" dur="166" decel="50000">
                                          <p:stCondLst>
                                            <p:cond delay="1668"/>
                                          </p:stCondLst>
                                        </p:cTn>
                                        <p:tgtEl>
                                          <p:spTgt spid="33"/>
                                        </p:tgtEl>
                                      </p:cBhvr>
                                      <p:to x="100000" y="100000"/>
                                    </p:animScale>
                                    <p:animScale>
                                      <p:cBhvr>
                                        <p:cTn id="19" dur="26">
                                          <p:stCondLst>
                                            <p:cond delay="1808"/>
                                          </p:stCondLst>
                                        </p:cTn>
                                        <p:tgtEl>
                                          <p:spTgt spid="33"/>
                                        </p:tgtEl>
                                      </p:cBhvr>
                                      <p:to x="100000" y="95000"/>
                                    </p:animScale>
                                    <p:animScale>
                                      <p:cBhvr>
                                        <p:cTn id="20" dur="166" decel="50000">
                                          <p:stCondLst>
                                            <p:cond delay="1834"/>
                                          </p:stCondLst>
                                        </p:cTn>
                                        <p:tgtEl>
                                          <p:spTgt spid="3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wipe(down)">
                                      <p:cBhvr>
                                        <p:cTn id="25" dur="500"/>
                                        <p:tgtEl>
                                          <p:spTgt spid="2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down)">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wipe(down)">
                                      <p:cBhvr>
                                        <p:cTn id="35" dur="500"/>
                                        <p:tgtEl>
                                          <p:spTgt spid="13"/>
                                        </p:tgtEl>
                                      </p:cBhvr>
                                    </p:animEffect>
                                  </p:childTnLst>
                                </p:cTn>
                              </p:par>
                            </p:childTnLst>
                          </p:cTn>
                        </p:par>
                      </p:childTnLst>
                    </p:cTn>
                  </p:par>
                  <p:par>
                    <p:cTn id="36" fill="hold">
                      <p:stCondLst>
                        <p:cond delay="indefinite"/>
                      </p:stCondLst>
                      <p:childTnLst>
                        <p:par>
                          <p:cTn id="37" fill="hold">
                            <p:stCondLst>
                              <p:cond delay="0"/>
                            </p:stCondLst>
                            <p:childTnLst>
                              <p:par>
                                <p:cTn id="38" presetID="12" presetClass="entr" presetSubtype="4" fill="hold" grpId="0" nodeType="click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500"/>
                                        <p:tgtEl>
                                          <p:spTgt spid="14"/>
                                        </p:tgtEl>
                                        <p:attrNameLst>
                                          <p:attrName>ppt_y</p:attrName>
                                        </p:attrNameLst>
                                      </p:cBhvr>
                                      <p:tavLst>
                                        <p:tav tm="0">
                                          <p:val>
                                            <p:strVal val="#ppt_y+#ppt_h*1.125000"/>
                                          </p:val>
                                        </p:tav>
                                        <p:tav tm="100000">
                                          <p:val>
                                            <p:strVal val="#ppt_y"/>
                                          </p:val>
                                        </p:tav>
                                      </p:tavLst>
                                    </p:anim>
                                    <p:animEffect transition="in" filter="wipe(up)">
                                      <p:cBhvr>
                                        <p:cTn id="41" dur="500"/>
                                        <p:tgtEl>
                                          <p:spTgt spid="14"/>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down)">
                                      <p:cBhvr>
                                        <p:cTn id="46" dur="500"/>
                                        <p:tgtEl>
                                          <p:spTgt spid="17"/>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nodeType="click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wipe(down)">
                                      <p:cBhvr>
                                        <p:cTn id="51" dur="500"/>
                                        <p:tgtEl>
                                          <p:spTgt spid="28"/>
                                        </p:tgtEl>
                                      </p:cBhvr>
                                    </p:animEffect>
                                  </p:childTnLst>
                                </p:cTn>
                              </p:par>
                            </p:childTnLst>
                          </p:cTn>
                        </p:par>
                      </p:childTnLst>
                    </p:cTn>
                  </p:par>
                  <p:par>
                    <p:cTn id="52" fill="hold">
                      <p:stCondLst>
                        <p:cond delay="indefinite"/>
                      </p:stCondLst>
                      <p:childTnLst>
                        <p:par>
                          <p:cTn id="53" fill="hold">
                            <p:stCondLst>
                              <p:cond delay="0"/>
                            </p:stCondLst>
                            <p:childTnLst>
                              <p:par>
                                <p:cTn id="54" presetID="12" presetClass="entr" presetSubtype="4" fill="hold" grpId="0" nodeType="clickEffect">
                                  <p:stCondLst>
                                    <p:cond delay="0"/>
                                  </p:stCondLst>
                                  <p:childTnLst>
                                    <p:set>
                                      <p:cBhvr>
                                        <p:cTn id="55" dur="1" fill="hold">
                                          <p:stCondLst>
                                            <p:cond delay="0"/>
                                          </p:stCondLst>
                                        </p:cTn>
                                        <p:tgtEl>
                                          <p:spTgt spid="27"/>
                                        </p:tgtEl>
                                        <p:attrNameLst>
                                          <p:attrName>style.visibility</p:attrName>
                                        </p:attrNameLst>
                                      </p:cBhvr>
                                      <p:to>
                                        <p:strVal val="visible"/>
                                      </p:to>
                                    </p:set>
                                    <p:anim calcmode="lin" valueType="num">
                                      <p:cBhvr additive="base">
                                        <p:cTn id="56" dur="500"/>
                                        <p:tgtEl>
                                          <p:spTgt spid="27"/>
                                        </p:tgtEl>
                                        <p:attrNameLst>
                                          <p:attrName>ppt_y</p:attrName>
                                        </p:attrNameLst>
                                      </p:cBhvr>
                                      <p:tavLst>
                                        <p:tav tm="0">
                                          <p:val>
                                            <p:strVal val="#ppt_y+#ppt_h*1.125000"/>
                                          </p:val>
                                        </p:tav>
                                        <p:tav tm="100000">
                                          <p:val>
                                            <p:strVal val="#ppt_y"/>
                                          </p:val>
                                        </p:tav>
                                      </p:tavLst>
                                    </p:anim>
                                    <p:animEffect transition="in" filter="wipe(up)">
                                      <p:cBhvr>
                                        <p:cTn id="57" dur="500"/>
                                        <p:tgtEl>
                                          <p:spTgt spid="27"/>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nodeType="click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wipe(down)">
                                      <p:cBhvr>
                                        <p:cTn id="62" dur="500"/>
                                        <p:tgtEl>
                                          <p:spTgt spid="24"/>
                                        </p:tgtEl>
                                      </p:cBhvr>
                                    </p:animEffect>
                                  </p:childTnLst>
                                </p:cTn>
                              </p:par>
                            </p:childTnLst>
                          </p:cTn>
                        </p:par>
                      </p:childTnLst>
                    </p:cTn>
                  </p:par>
                  <p:par>
                    <p:cTn id="63" fill="hold">
                      <p:stCondLst>
                        <p:cond delay="indefinite"/>
                      </p:stCondLst>
                      <p:childTnLst>
                        <p:par>
                          <p:cTn id="64" fill="hold">
                            <p:stCondLst>
                              <p:cond delay="0"/>
                            </p:stCondLst>
                            <p:childTnLst>
                              <p:par>
                                <p:cTn id="65" presetID="12" presetClass="entr" presetSubtype="4" fill="hold" grpId="0" nodeType="click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additive="base">
                                        <p:cTn id="67" dur="500"/>
                                        <p:tgtEl>
                                          <p:spTgt spid="21"/>
                                        </p:tgtEl>
                                        <p:attrNameLst>
                                          <p:attrName>ppt_y</p:attrName>
                                        </p:attrNameLst>
                                      </p:cBhvr>
                                      <p:tavLst>
                                        <p:tav tm="0">
                                          <p:val>
                                            <p:strVal val="#ppt_y+#ppt_h*1.125000"/>
                                          </p:val>
                                        </p:tav>
                                        <p:tav tm="100000">
                                          <p:val>
                                            <p:strVal val="#ppt_y"/>
                                          </p:val>
                                        </p:tav>
                                      </p:tavLst>
                                    </p:anim>
                                    <p:animEffect transition="in" filter="wipe(up)">
                                      <p:cBhvr>
                                        <p:cTn id="68" dur="500"/>
                                        <p:tgtEl>
                                          <p:spTgt spid="21"/>
                                        </p:tgtEl>
                                      </p:cBhvr>
                                    </p:animEffect>
                                  </p:childTnLst>
                                </p:cTn>
                              </p:par>
                            </p:childTnLst>
                          </p:cTn>
                        </p:par>
                      </p:childTnLst>
                    </p:cTn>
                  </p:par>
                  <p:par>
                    <p:cTn id="69" fill="hold">
                      <p:stCondLst>
                        <p:cond delay="indefinite"/>
                      </p:stCondLst>
                      <p:childTnLst>
                        <p:par>
                          <p:cTn id="70" fill="hold">
                            <p:stCondLst>
                              <p:cond delay="0"/>
                            </p:stCondLst>
                            <p:childTnLst>
                              <p:par>
                                <p:cTn id="71" presetID="12" presetClass="entr" presetSubtype="4" fill="hold" nodeType="clickEffect">
                                  <p:stCondLst>
                                    <p:cond delay="0"/>
                                  </p:stCondLst>
                                  <p:childTnLst>
                                    <p:set>
                                      <p:cBhvr>
                                        <p:cTn id="72" dur="1" fill="hold">
                                          <p:stCondLst>
                                            <p:cond delay="0"/>
                                          </p:stCondLst>
                                        </p:cTn>
                                        <p:tgtEl>
                                          <p:spTgt spid="26"/>
                                        </p:tgtEl>
                                        <p:attrNameLst>
                                          <p:attrName>style.visibility</p:attrName>
                                        </p:attrNameLst>
                                      </p:cBhvr>
                                      <p:to>
                                        <p:strVal val="visible"/>
                                      </p:to>
                                    </p:set>
                                    <p:anim calcmode="lin" valueType="num">
                                      <p:cBhvr additive="base">
                                        <p:cTn id="73" dur="500"/>
                                        <p:tgtEl>
                                          <p:spTgt spid="26"/>
                                        </p:tgtEl>
                                        <p:attrNameLst>
                                          <p:attrName>ppt_y</p:attrName>
                                        </p:attrNameLst>
                                      </p:cBhvr>
                                      <p:tavLst>
                                        <p:tav tm="0">
                                          <p:val>
                                            <p:strVal val="#ppt_y+#ppt_h*1.125000"/>
                                          </p:val>
                                        </p:tav>
                                        <p:tav tm="100000">
                                          <p:val>
                                            <p:strVal val="#ppt_y"/>
                                          </p:val>
                                        </p:tav>
                                      </p:tavLst>
                                    </p:anim>
                                    <p:animEffect transition="in" filter="wipe(up)">
                                      <p:cBhvr>
                                        <p:cTn id="7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27" grpId="0"/>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35" name="组合 34"/>
          <p:cNvGrpSpPr/>
          <p:nvPr/>
        </p:nvGrpSpPr>
        <p:grpSpPr>
          <a:xfrm>
            <a:off x="1409065" y="3441700"/>
            <a:ext cx="4403090" cy="1631950"/>
            <a:chOff x="2559" y="6160"/>
            <a:chExt cx="6934" cy="2570"/>
          </a:xfrm>
        </p:grpSpPr>
        <p:sp>
          <p:nvSpPr>
            <p:cNvPr id="7" name="Round Diagonal Corner Rectangle 6"/>
            <p:cNvSpPr/>
            <p:nvPr/>
          </p:nvSpPr>
          <p:spPr>
            <a:xfrm flipV="1">
              <a:off x="2559" y="6160"/>
              <a:ext cx="6935" cy="2571"/>
            </a:xfrm>
            <a:prstGeom prst="round2DiagRect">
              <a:avLst>
                <a:gd name="adj1" fmla="val 30369"/>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chemeClr val="bg1"/>
                </a:solidFill>
                <a:cs typeface="+mn-ea"/>
                <a:sym typeface="+mn-lt"/>
              </a:endParaRPr>
            </a:p>
          </p:txBody>
        </p:sp>
        <p:grpSp>
          <p:nvGrpSpPr>
            <p:cNvPr id="9" name="组合 8"/>
            <p:cNvGrpSpPr/>
            <p:nvPr/>
          </p:nvGrpSpPr>
          <p:grpSpPr>
            <a:xfrm>
              <a:off x="3061" y="7024"/>
              <a:ext cx="5476" cy="1130"/>
              <a:chOff x="4224" y="6944"/>
              <a:chExt cx="5476" cy="1130"/>
            </a:xfrm>
          </p:grpSpPr>
          <p:sp>
            <p:nvSpPr>
              <p:cNvPr id="17" name="文本框 16"/>
              <p:cNvSpPr txBox="1"/>
              <p:nvPr/>
            </p:nvSpPr>
            <p:spPr>
              <a:xfrm>
                <a:off x="4224" y="7027"/>
                <a:ext cx="4608" cy="725"/>
              </a:xfrm>
              <a:prstGeom prst="rect">
                <a:avLst/>
              </a:prstGeom>
              <a:noFill/>
            </p:spPr>
            <p:txBody>
              <a:bodyPr wrap="none" rtlCol="0">
                <a:spAutoFit/>
              </a:bodyPr>
              <a:p>
                <a:r>
                  <a:rPr lang="zh-CN" altLang="en-US" sz="2400"/>
                  <a:t>苹果树占果园面积的</a:t>
                </a:r>
                <a:endParaRPr lang="zh-CN" altLang="en-US" sz="2400"/>
              </a:p>
            </p:txBody>
          </p:sp>
          <p:grpSp>
            <p:nvGrpSpPr>
              <p:cNvPr id="18" name="Group 6"/>
              <p:cNvGrpSpPr/>
              <p:nvPr/>
            </p:nvGrpSpPr>
            <p:grpSpPr>
              <a:xfrm>
                <a:off x="8792" y="6944"/>
                <a:ext cx="908" cy="1130"/>
                <a:chOff x="4876" y="2840"/>
                <a:chExt cx="363" cy="452"/>
              </a:xfrm>
            </p:grpSpPr>
            <p:sp>
              <p:nvSpPr>
                <p:cNvPr id="19"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9</a:t>
                  </a:r>
                  <a:endParaRPr lang="en-US" altLang="zh-CN" sz="2400" dirty="0">
                    <a:solidFill>
                      <a:schemeClr val="tx1"/>
                    </a:solidFill>
                    <a:latin typeface="+mj-ea"/>
                    <a:ea typeface="+mj-ea"/>
                  </a:endParaRPr>
                </a:p>
              </p:txBody>
            </p:sp>
            <p:sp>
              <p:nvSpPr>
                <p:cNvPr id="21"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grpSp>
        <p:nvGrpSpPr>
          <p:cNvPr id="28" name="组合 27"/>
          <p:cNvGrpSpPr/>
          <p:nvPr/>
        </p:nvGrpSpPr>
        <p:grpSpPr>
          <a:xfrm>
            <a:off x="1409065" y="1597025"/>
            <a:ext cx="4403090" cy="1720850"/>
            <a:chOff x="2559" y="3255"/>
            <a:chExt cx="6934" cy="2710"/>
          </a:xfrm>
        </p:grpSpPr>
        <p:sp>
          <p:nvSpPr>
            <p:cNvPr id="26" name="Round Diagonal Corner Rectangle 25"/>
            <p:cNvSpPr/>
            <p:nvPr/>
          </p:nvSpPr>
          <p:spPr>
            <a:xfrm>
              <a:off x="2559" y="3255"/>
              <a:ext cx="6935" cy="2710"/>
            </a:xfrm>
            <a:prstGeom prst="round2DiagRect">
              <a:avLst>
                <a:gd name="adj1" fmla="val 30369"/>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chemeClr val="bg1"/>
                </a:solidFill>
                <a:cs typeface="+mn-ea"/>
                <a:sym typeface="+mn-lt"/>
              </a:endParaRPr>
            </a:p>
          </p:txBody>
        </p:sp>
        <p:grpSp>
          <p:nvGrpSpPr>
            <p:cNvPr id="5" name="组合 4"/>
            <p:cNvGrpSpPr/>
            <p:nvPr/>
          </p:nvGrpSpPr>
          <p:grpSpPr>
            <a:xfrm>
              <a:off x="3141" y="4167"/>
              <a:ext cx="4996" cy="1130"/>
              <a:chOff x="3581" y="4167"/>
              <a:chExt cx="4996" cy="1130"/>
            </a:xfrm>
          </p:grpSpPr>
          <p:sp>
            <p:nvSpPr>
              <p:cNvPr id="4" name="文本框 3"/>
              <p:cNvSpPr txBox="1"/>
              <p:nvPr/>
            </p:nvSpPr>
            <p:spPr>
              <a:xfrm>
                <a:off x="3581" y="4247"/>
                <a:ext cx="4128" cy="725"/>
              </a:xfrm>
              <a:prstGeom prst="rect">
                <a:avLst/>
              </a:prstGeom>
              <a:noFill/>
            </p:spPr>
            <p:txBody>
              <a:bodyPr wrap="none" rtlCol="0">
                <a:spAutoFit/>
              </a:bodyPr>
              <a:p>
                <a:r>
                  <a:rPr lang="zh-CN" altLang="en-US" sz="2400"/>
                  <a:t>黑兔只数是白兔的</a:t>
                </a:r>
                <a:endParaRPr lang="zh-CN" altLang="en-US" sz="2400"/>
              </a:p>
            </p:txBody>
          </p:sp>
          <p:grpSp>
            <p:nvGrpSpPr>
              <p:cNvPr id="10" name="Group 6"/>
              <p:cNvGrpSpPr/>
              <p:nvPr/>
            </p:nvGrpSpPr>
            <p:grpSpPr>
              <a:xfrm>
                <a:off x="7669" y="4167"/>
                <a:ext cx="908" cy="1130"/>
                <a:chOff x="4876" y="2840"/>
                <a:chExt cx="363" cy="452"/>
              </a:xfrm>
            </p:grpSpPr>
            <p:sp>
              <p:nvSpPr>
                <p:cNvPr id="1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grpSp>
        <p:nvGrpSpPr>
          <p:cNvPr id="34" name="组合 33"/>
          <p:cNvGrpSpPr/>
          <p:nvPr/>
        </p:nvGrpSpPr>
        <p:grpSpPr>
          <a:xfrm>
            <a:off x="5947410" y="3441700"/>
            <a:ext cx="4659630" cy="1631950"/>
            <a:chOff x="9706" y="6160"/>
            <a:chExt cx="7338" cy="2570"/>
          </a:xfrm>
        </p:grpSpPr>
        <p:sp>
          <p:nvSpPr>
            <p:cNvPr id="14" name="Round Diagonal Corner Rectangle 13"/>
            <p:cNvSpPr/>
            <p:nvPr/>
          </p:nvSpPr>
          <p:spPr>
            <a:xfrm flipH="1" flipV="1">
              <a:off x="9706" y="6160"/>
              <a:ext cx="7338" cy="2570"/>
            </a:xfrm>
            <a:prstGeom prst="round2DiagRect">
              <a:avLst>
                <a:gd name="adj1" fmla="val 30369"/>
                <a:gd name="adj2" fmla="val 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chemeClr val="bg1"/>
                </a:solidFill>
                <a:cs typeface="+mn-ea"/>
                <a:sym typeface="+mn-lt"/>
              </a:endParaRPr>
            </a:p>
          </p:txBody>
        </p:sp>
        <p:grpSp>
          <p:nvGrpSpPr>
            <p:cNvPr id="24" name="组合 23"/>
            <p:cNvGrpSpPr/>
            <p:nvPr/>
          </p:nvGrpSpPr>
          <p:grpSpPr>
            <a:xfrm>
              <a:off x="10873" y="7020"/>
              <a:ext cx="5887" cy="1130"/>
              <a:chOff x="4167" y="4384"/>
              <a:chExt cx="5887" cy="1130"/>
            </a:xfrm>
          </p:grpSpPr>
          <p:sp>
            <p:nvSpPr>
              <p:cNvPr id="22" name="文本框 21"/>
              <p:cNvSpPr txBox="1"/>
              <p:nvPr/>
            </p:nvSpPr>
            <p:spPr>
              <a:xfrm>
                <a:off x="4167" y="4494"/>
                <a:ext cx="5088" cy="725"/>
              </a:xfrm>
              <a:prstGeom prst="rect">
                <a:avLst/>
              </a:prstGeom>
              <a:noFill/>
            </p:spPr>
            <p:txBody>
              <a:bodyPr wrap="none" rtlCol="0">
                <a:spAutoFit/>
              </a:bodyPr>
              <a:p>
                <a:r>
                  <a:rPr lang="zh-CN" altLang="en-US" sz="2400"/>
                  <a:t>钢笔的价钱比圆珠笔贵</a:t>
                </a:r>
                <a:endParaRPr lang="zh-CN" altLang="en-US" sz="2400"/>
              </a:p>
            </p:txBody>
          </p:sp>
          <p:grpSp>
            <p:nvGrpSpPr>
              <p:cNvPr id="23" name="Group 6"/>
              <p:cNvGrpSpPr/>
              <p:nvPr/>
            </p:nvGrpSpPr>
            <p:grpSpPr>
              <a:xfrm>
                <a:off x="9146" y="4384"/>
                <a:ext cx="908" cy="1130"/>
                <a:chOff x="4876" y="2840"/>
                <a:chExt cx="363" cy="452"/>
              </a:xfrm>
            </p:grpSpPr>
            <p:sp>
              <p:nvSpPr>
                <p:cNvPr id="2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3</a:t>
                  </a:r>
                  <a:endParaRPr lang="en-US" altLang="zh-CN" sz="2400" dirty="0">
                    <a:solidFill>
                      <a:schemeClr val="tx1"/>
                    </a:solidFill>
                    <a:latin typeface="+mj-ea"/>
                    <a:ea typeface="+mj-ea"/>
                  </a:endParaRPr>
                </a:p>
              </p:txBody>
            </p:sp>
            <p:sp>
              <p:nvSpPr>
                <p:cNvPr id="27"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grpSp>
        <p:nvGrpSpPr>
          <p:cNvPr id="33" name="组合 32"/>
          <p:cNvGrpSpPr/>
          <p:nvPr/>
        </p:nvGrpSpPr>
        <p:grpSpPr>
          <a:xfrm>
            <a:off x="5947410" y="1597660"/>
            <a:ext cx="4659630" cy="1719580"/>
            <a:chOff x="9706" y="3256"/>
            <a:chExt cx="7338" cy="2708"/>
          </a:xfrm>
        </p:grpSpPr>
        <p:sp>
          <p:nvSpPr>
            <p:cNvPr id="20" name="Round Diagonal Corner Rectangle 19"/>
            <p:cNvSpPr/>
            <p:nvPr/>
          </p:nvSpPr>
          <p:spPr>
            <a:xfrm flipH="1">
              <a:off x="9706" y="3256"/>
              <a:ext cx="7338" cy="2709"/>
            </a:xfrm>
            <a:prstGeom prst="round2DiagRect">
              <a:avLst>
                <a:gd name="adj1" fmla="val 30369"/>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chemeClr val="bg1"/>
                </a:solidFill>
                <a:cs typeface="+mn-ea"/>
                <a:sym typeface="+mn-lt"/>
              </a:endParaRPr>
            </a:p>
          </p:txBody>
        </p:sp>
        <p:grpSp>
          <p:nvGrpSpPr>
            <p:cNvPr id="6" name="组合 5"/>
            <p:cNvGrpSpPr/>
            <p:nvPr/>
          </p:nvGrpSpPr>
          <p:grpSpPr>
            <a:xfrm>
              <a:off x="10744" y="4167"/>
              <a:ext cx="5976" cy="1130"/>
              <a:chOff x="4224" y="5754"/>
              <a:chExt cx="5976" cy="1130"/>
            </a:xfrm>
          </p:grpSpPr>
          <p:sp>
            <p:nvSpPr>
              <p:cNvPr id="8" name="文本框 7"/>
              <p:cNvSpPr txBox="1"/>
              <p:nvPr/>
            </p:nvSpPr>
            <p:spPr>
              <a:xfrm>
                <a:off x="4224" y="5833"/>
                <a:ext cx="5088" cy="725"/>
              </a:xfrm>
              <a:prstGeom prst="rect">
                <a:avLst/>
              </a:prstGeom>
              <a:noFill/>
            </p:spPr>
            <p:txBody>
              <a:bodyPr wrap="none" rtlCol="0">
                <a:spAutoFit/>
              </a:bodyPr>
              <a:p>
                <a:r>
                  <a:rPr lang="zh-CN" altLang="en-US" sz="2400"/>
                  <a:t>苹果的数量相当于梨的</a:t>
                </a:r>
                <a:endParaRPr lang="zh-CN" altLang="en-US" sz="2400"/>
              </a:p>
            </p:txBody>
          </p:sp>
          <p:grpSp>
            <p:nvGrpSpPr>
              <p:cNvPr id="11" name="Group 6"/>
              <p:cNvGrpSpPr/>
              <p:nvPr/>
            </p:nvGrpSpPr>
            <p:grpSpPr>
              <a:xfrm>
                <a:off x="9292" y="5754"/>
                <a:ext cx="908" cy="1130"/>
                <a:chOff x="4876" y="2840"/>
                <a:chExt cx="363" cy="452"/>
              </a:xfrm>
            </p:grpSpPr>
            <p:sp>
              <p:nvSpPr>
                <p:cNvPr id="12"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8</a:t>
                  </a:r>
                  <a:endParaRPr lang="en-US" altLang="zh-CN" sz="2400" dirty="0">
                    <a:solidFill>
                      <a:schemeClr val="tx1"/>
                    </a:solidFill>
                    <a:latin typeface="+mj-ea"/>
                    <a:ea typeface="+mj-ea"/>
                  </a:endParaRPr>
                </a:p>
              </p:txBody>
            </p:sp>
            <p:sp>
              <p:nvSpPr>
                <p:cNvPr id="13"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grpSp>
        <p:nvGrpSpPr>
          <p:cNvPr id="36" name="组合 35"/>
          <p:cNvGrpSpPr/>
          <p:nvPr/>
        </p:nvGrpSpPr>
        <p:grpSpPr>
          <a:xfrm>
            <a:off x="4900295" y="2399665"/>
            <a:ext cx="2061210" cy="1959610"/>
            <a:chOff x="8057" y="4519"/>
            <a:chExt cx="3246" cy="3086"/>
          </a:xfrm>
        </p:grpSpPr>
        <p:sp>
          <p:nvSpPr>
            <p:cNvPr id="30" name="Oval 29"/>
            <p:cNvSpPr/>
            <p:nvPr/>
          </p:nvSpPr>
          <p:spPr>
            <a:xfrm>
              <a:off x="8057" y="4519"/>
              <a:ext cx="3087" cy="3087"/>
            </a:xfrm>
            <a:prstGeom prst="ellipse">
              <a:avLst/>
            </a:prstGeom>
            <a:gradFill flip="none" rotWithShape="1">
              <a:gsLst>
                <a:gs pos="20000">
                  <a:srgbClr val="BFBFBF"/>
                </a:gs>
                <a:gs pos="80000">
                  <a:srgbClr val="FFFFFF"/>
                </a:gs>
                <a:gs pos="100000">
                  <a:schemeClr val="bg1">
                    <a:tint val="0"/>
                  </a:schemeClr>
                </a:gs>
              </a:gsLst>
              <a:lin ang="2700000" scaled="1"/>
              <a:tileRect/>
            </a:gradFill>
            <a:ln w="28575">
              <a:solidFill>
                <a:srgbClr val="F2F2F2"/>
              </a:solidFill>
            </a:ln>
            <a:effectLst>
              <a:outerShdw blurRad="88900" dist="75434" dir="2699985" rotWithShape="0">
                <a:scrgbClr r="0" g="0" b="0">
                  <a:alpha val="23000"/>
                </a:sc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GB">
                <a:solidFill>
                  <a:srgbClr val="000000"/>
                </a:solidFill>
                <a:cs typeface="+mn-ea"/>
                <a:sym typeface="+mn-lt"/>
              </a:endParaRPr>
            </a:p>
          </p:txBody>
        </p:sp>
        <p:sp>
          <p:nvSpPr>
            <p:cNvPr id="3" name="文本框 2"/>
            <p:cNvSpPr txBox="1"/>
            <p:nvPr/>
          </p:nvSpPr>
          <p:spPr>
            <a:xfrm>
              <a:off x="8335" y="5700"/>
              <a:ext cx="2969" cy="725"/>
            </a:xfrm>
            <a:prstGeom prst="rect">
              <a:avLst/>
            </a:prstGeom>
            <a:noFill/>
          </p:spPr>
          <p:txBody>
            <a:bodyPr wrap="none" rtlCol="0" anchor="t">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sym typeface="+mn-ea"/>
                </a:rPr>
                <a:t>找单位</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“1”</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37" name="圆角矩形 36"/>
          <p:cNvSpPr/>
          <p:nvPr/>
        </p:nvSpPr>
        <p:spPr>
          <a:xfrm>
            <a:off x="3385820" y="2247900"/>
            <a:ext cx="638810" cy="434975"/>
          </a:xfrm>
          <a:prstGeom prst="round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圆角矩形 37"/>
          <p:cNvSpPr/>
          <p:nvPr/>
        </p:nvSpPr>
        <p:spPr>
          <a:xfrm>
            <a:off x="9084310" y="2239010"/>
            <a:ext cx="383540" cy="434975"/>
          </a:xfrm>
          <a:prstGeom prst="round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圆角矩形 38"/>
          <p:cNvSpPr/>
          <p:nvPr/>
        </p:nvSpPr>
        <p:spPr>
          <a:xfrm>
            <a:off x="3031490" y="4048760"/>
            <a:ext cx="1214120" cy="434975"/>
          </a:xfrm>
          <a:prstGeom prst="round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圆角矩形 39"/>
          <p:cNvSpPr/>
          <p:nvPr/>
        </p:nvSpPr>
        <p:spPr>
          <a:xfrm>
            <a:off x="8599170" y="4083050"/>
            <a:ext cx="958215" cy="434975"/>
          </a:xfrm>
          <a:prstGeom prst="roundRect">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528" fill="hold" nodeType="clickEffect">
                                  <p:stCondLst>
                                    <p:cond delay="0"/>
                                  </p:stCondLst>
                                  <p:childTnLst>
                                    <p:set>
                                      <p:cBhvr>
                                        <p:cTn id="6" dur="500"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anim calcmode="lin" valueType="num">
                                      <p:cBhvr>
                                        <p:cTn id="9" dur="500" fill="hold"/>
                                        <p:tgtEl>
                                          <p:spTgt spid="28"/>
                                        </p:tgtEl>
                                        <p:attrNameLst>
                                          <p:attrName>ppt_x</p:attrName>
                                        </p:attrNameLst>
                                      </p:cBhvr>
                                      <p:tavLst>
                                        <p:tav tm="0">
                                          <p:val>
                                            <p:fltVal val="0.5"/>
                                          </p:val>
                                        </p:tav>
                                        <p:tav tm="100000">
                                          <p:val>
                                            <p:strVal val="#ppt_x"/>
                                          </p:val>
                                        </p:tav>
                                      </p:tavLst>
                                    </p:anim>
                                    <p:anim calcmode="lin" valueType="num">
                                      <p:cBhvr>
                                        <p:cTn id="10" dur="500" fill="hold"/>
                                        <p:tgtEl>
                                          <p:spTgt spid="28"/>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0"/>
                                  </p:stCondLst>
                                  <p:childTnLst>
                                    <p:set>
                                      <p:cBhvr>
                                        <p:cTn id="12" dur="500" fill="hold">
                                          <p:stCondLst>
                                            <p:cond delay="0"/>
                                          </p:stCondLst>
                                        </p:cTn>
                                        <p:tgtEl>
                                          <p:spTgt spid="33"/>
                                        </p:tgtEl>
                                        <p:attrNameLst>
                                          <p:attrName>style.visibility</p:attrName>
                                        </p:attrNameLst>
                                      </p:cBhvr>
                                      <p:to>
                                        <p:strVal val="visible"/>
                                      </p:to>
                                    </p:set>
                                    <p:anim calcmode="lin" valueType="num">
                                      <p:cBhvr>
                                        <p:cTn id="13" dur="500" fill="hold"/>
                                        <p:tgtEl>
                                          <p:spTgt spid="33"/>
                                        </p:tgtEl>
                                        <p:attrNameLst>
                                          <p:attrName>ppt_w</p:attrName>
                                        </p:attrNameLst>
                                      </p:cBhvr>
                                      <p:tavLst>
                                        <p:tav tm="0">
                                          <p:val>
                                            <p:fltVal val="0"/>
                                          </p:val>
                                        </p:tav>
                                        <p:tav tm="100000">
                                          <p:val>
                                            <p:strVal val="#ppt_w"/>
                                          </p:val>
                                        </p:tav>
                                      </p:tavLst>
                                    </p:anim>
                                    <p:anim calcmode="lin" valueType="num">
                                      <p:cBhvr>
                                        <p:cTn id="14" dur="500" fill="hold"/>
                                        <p:tgtEl>
                                          <p:spTgt spid="33"/>
                                        </p:tgtEl>
                                        <p:attrNameLst>
                                          <p:attrName>ppt_h</p:attrName>
                                        </p:attrNameLst>
                                      </p:cBhvr>
                                      <p:tavLst>
                                        <p:tav tm="0">
                                          <p:val>
                                            <p:fltVal val="0"/>
                                          </p:val>
                                        </p:tav>
                                        <p:tav tm="100000">
                                          <p:val>
                                            <p:strVal val="#ppt_h"/>
                                          </p:val>
                                        </p:tav>
                                      </p:tavLst>
                                    </p:anim>
                                    <p:anim calcmode="lin" valueType="num">
                                      <p:cBhvr>
                                        <p:cTn id="15" dur="500" fill="hold"/>
                                        <p:tgtEl>
                                          <p:spTgt spid="33"/>
                                        </p:tgtEl>
                                        <p:attrNameLst>
                                          <p:attrName>ppt_x</p:attrName>
                                        </p:attrNameLst>
                                      </p:cBhvr>
                                      <p:tavLst>
                                        <p:tav tm="0">
                                          <p:val>
                                            <p:fltVal val="0.5"/>
                                          </p:val>
                                        </p:tav>
                                        <p:tav tm="100000">
                                          <p:val>
                                            <p:strVal val="#ppt_x"/>
                                          </p:val>
                                        </p:tav>
                                      </p:tavLst>
                                    </p:anim>
                                    <p:anim calcmode="lin" valueType="num">
                                      <p:cBhvr>
                                        <p:cTn id="16" dur="500" fill="hold"/>
                                        <p:tgtEl>
                                          <p:spTgt spid="33"/>
                                        </p:tgtEl>
                                        <p:attrNameLst>
                                          <p:attrName>ppt_y</p:attrName>
                                        </p:attrNameLst>
                                      </p:cBhvr>
                                      <p:tavLst>
                                        <p:tav tm="0">
                                          <p:val>
                                            <p:fltVal val="0.5"/>
                                          </p:val>
                                        </p:tav>
                                        <p:tav tm="100000">
                                          <p:val>
                                            <p:strVal val="#ppt_y"/>
                                          </p:val>
                                        </p:tav>
                                      </p:tavLst>
                                    </p:anim>
                                  </p:childTnLst>
                                </p:cTn>
                              </p:par>
                              <p:par>
                                <p:cTn id="17" presetID="23" presetClass="entr" presetSubtype="528" fill="hold" nodeType="withEffect">
                                  <p:stCondLst>
                                    <p:cond delay="0"/>
                                  </p:stCondLst>
                                  <p:childTnLst>
                                    <p:set>
                                      <p:cBhvr>
                                        <p:cTn id="18" dur="500" fill="hold">
                                          <p:stCondLst>
                                            <p:cond delay="0"/>
                                          </p:stCondLst>
                                        </p:cTn>
                                        <p:tgtEl>
                                          <p:spTgt spid="34"/>
                                        </p:tgtEl>
                                        <p:attrNameLst>
                                          <p:attrName>style.visibility</p:attrName>
                                        </p:attrNameLst>
                                      </p:cBhvr>
                                      <p:to>
                                        <p:strVal val="visible"/>
                                      </p:to>
                                    </p:set>
                                    <p:anim calcmode="lin" valueType="num">
                                      <p:cBhvr>
                                        <p:cTn id="19" dur="500" fill="hold"/>
                                        <p:tgtEl>
                                          <p:spTgt spid="34"/>
                                        </p:tgtEl>
                                        <p:attrNameLst>
                                          <p:attrName>ppt_w</p:attrName>
                                        </p:attrNameLst>
                                      </p:cBhvr>
                                      <p:tavLst>
                                        <p:tav tm="0">
                                          <p:val>
                                            <p:fltVal val="0"/>
                                          </p:val>
                                        </p:tav>
                                        <p:tav tm="100000">
                                          <p:val>
                                            <p:strVal val="#ppt_w"/>
                                          </p:val>
                                        </p:tav>
                                      </p:tavLst>
                                    </p:anim>
                                    <p:anim calcmode="lin" valueType="num">
                                      <p:cBhvr>
                                        <p:cTn id="20" dur="500" fill="hold"/>
                                        <p:tgtEl>
                                          <p:spTgt spid="34"/>
                                        </p:tgtEl>
                                        <p:attrNameLst>
                                          <p:attrName>ppt_h</p:attrName>
                                        </p:attrNameLst>
                                      </p:cBhvr>
                                      <p:tavLst>
                                        <p:tav tm="0">
                                          <p:val>
                                            <p:fltVal val="0"/>
                                          </p:val>
                                        </p:tav>
                                        <p:tav tm="100000">
                                          <p:val>
                                            <p:strVal val="#ppt_h"/>
                                          </p:val>
                                        </p:tav>
                                      </p:tavLst>
                                    </p:anim>
                                    <p:anim calcmode="lin" valueType="num">
                                      <p:cBhvr>
                                        <p:cTn id="21" dur="500" fill="hold"/>
                                        <p:tgtEl>
                                          <p:spTgt spid="34"/>
                                        </p:tgtEl>
                                        <p:attrNameLst>
                                          <p:attrName>ppt_x</p:attrName>
                                        </p:attrNameLst>
                                      </p:cBhvr>
                                      <p:tavLst>
                                        <p:tav tm="0">
                                          <p:val>
                                            <p:fltVal val="0.5"/>
                                          </p:val>
                                        </p:tav>
                                        <p:tav tm="100000">
                                          <p:val>
                                            <p:strVal val="#ppt_x"/>
                                          </p:val>
                                        </p:tav>
                                      </p:tavLst>
                                    </p:anim>
                                    <p:anim calcmode="lin" valueType="num">
                                      <p:cBhvr>
                                        <p:cTn id="22" dur="500" fill="hold"/>
                                        <p:tgtEl>
                                          <p:spTgt spid="34"/>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0"/>
                                  </p:stCondLst>
                                  <p:childTnLst>
                                    <p:set>
                                      <p:cBhvr>
                                        <p:cTn id="24" dur="500" fill="hold">
                                          <p:stCondLst>
                                            <p:cond delay="0"/>
                                          </p:stCondLst>
                                        </p:cTn>
                                        <p:tgtEl>
                                          <p:spTgt spid="35"/>
                                        </p:tgtEl>
                                        <p:attrNameLst>
                                          <p:attrName>style.visibility</p:attrName>
                                        </p:attrNameLst>
                                      </p:cBhvr>
                                      <p:to>
                                        <p:strVal val="visible"/>
                                      </p:to>
                                    </p:set>
                                    <p:anim calcmode="lin" valueType="num">
                                      <p:cBhvr>
                                        <p:cTn id="25" dur="500" fill="hold"/>
                                        <p:tgtEl>
                                          <p:spTgt spid="35"/>
                                        </p:tgtEl>
                                        <p:attrNameLst>
                                          <p:attrName>ppt_w</p:attrName>
                                        </p:attrNameLst>
                                      </p:cBhvr>
                                      <p:tavLst>
                                        <p:tav tm="0">
                                          <p:val>
                                            <p:fltVal val="0"/>
                                          </p:val>
                                        </p:tav>
                                        <p:tav tm="100000">
                                          <p:val>
                                            <p:strVal val="#ppt_w"/>
                                          </p:val>
                                        </p:tav>
                                      </p:tavLst>
                                    </p:anim>
                                    <p:anim calcmode="lin" valueType="num">
                                      <p:cBhvr>
                                        <p:cTn id="26" dur="500" fill="hold"/>
                                        <p:tgtEl>
                                          <p:spTgt spid="35"/>
                                        </p:tgtEl>
                                        <p:attrNameLst>
                                          <p:attrName>ppt_h</p:attrName>
                                        </p:attrNameLst>
                                      </p:cBhvr>
                                      <p:tavLst>
                                        <p:tav tm="0">
                                          <p:val>
                                            <p:fltVal val="0"/>
                                          </p:val>
                                        </p:tav>
                                        <p:tav tm="100000">
                                          <p:val>
                                            <p:strVal val="#ppt_h"/>
                                          </p:val>
                                        </p:tav>
                                      </p:tavLst>
                                    </p:anim>
                                    <p:anim calcmode="lin" valueType="num">
                                      <p:cBhvr>
                                        <p:cTn id="27" dur="500" fill="hold"/>
                                        <p:tgtEl>
                                          <p:spTgt spid="35"/>
                                        </p:tgtEl>
                                        <p:attrNameLst>
                                          <p:attrName>ppt_x</p:attrName>
                                        </p:attrNameLst>
                                      </p:cBhvr>
                                      <p:tavLst>
                                        <p:tav tm="0">
                                          <p:val>
                                            <p:fltVal val="0.5"/>
                                          </p:val>
                                        </p:tav>
                                        <p:tav tm="100000">
                                          <p:val>
                                            <p:strVal val="#ppt_x"/>
                                          </p:val>
                                        </p:tav>
                                      </p:tavLst>
                                    </p:anim>
                                    <p:anim calcmode="lin" valueType="num">
                                      <p:cBhvr>
                                        <p:cTn id="28" dur="500" fill="hold"/>
                                        <p:tgtEl>
                                          <p:spTgt spid="35"/>
                                        </p:tgtEl>
                                        <p:attrNameLst>
                                          <p:attrName>ppt_y</p:attrName>
                                        </p:attrNameLst>
                                      </p:cBhvr>
                                      <p:tavLst>
                                        <p:tav tm="0">
                                          <p:val>
                                            <p:fltVal val="0.5"/>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3" presetClass="entr" presetSubtype="16" fill="hold" grpId="0" nodeType="click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p:cTn id="33" dur="500" fill="hold"/>
                                        <p:tgtEl>
                                          <p:spTgt spid="37"/>
                                        </p:tgtEl>
                                        <p:attrNameLst>
                                          <p:attrName>ppt_w</p:attrName>
                                        </p:attrNameLst>
                                      </p:cBhvr>
                                      <p:tavLst>
                                        <p:tav tm="0">
                                          <p:val>
                                            <p:fltVal val="0"/>
                                          </p:val>
                                        </p:tav>
                                        <p:tav tm="100000">
                                          <p:val>
                                            <p:strVal val="#ppt_w"/>
                                          </p:val>
                                        </p:tav>
                                      </p:tavLst>
                                    </p:anim>
                                    <p:anim calcmode="lin" valueType="num">
                                      <p:cBhvr>
                                        <p:cTn id="34" dur="500" fill="hold"/>
                                        <p:tgtEl>
                                          <p:spTgt spid="37"/>
                                        </p:tgtEl>
                                        <p:attrNameLst>
                                          <p:attrName>ppt_h</p:attrName>
                                        </p:attrNameLst>
                                      </p:cBhvr>
                                      <p:tavLst>
                                        <p:tav tm="0">
                                          <p:val>
                                            <p:fltVal val="0"/>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23" presetClass="entr" presetSubtype="16" fill="hold" grpId="0" nodeType="click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p:cTn id="39" dur="500" fill="hold"/>
                                        <p:tgtEl>
                                          <p:spTgt spid="38"/>
                                        </p:tgtEl>
                                        <p:attrNameLst>
                                          <p:attrName>ppt_w</p:attrName>
                                        </p:attrNameLst>
                                      </p:cBhvr>
                                      <p:tavLst>
                                        <p:tav tm="0">
                                          <p:val>
                                            <p:fltVal val="0"/>
                                          </p:val>
                                        </p:tav>
                                        <p:tav tm="100000">
                                          <p:val>
                                            <p:strVal val="#ppt_w"/>
                                          </p:val>
                                        </p:tav>
                                      </p:tavLst>
                                    </p:anim>
                                    <p:anim calcmode="lin" valueType="num">
                                      <p:cBhvr>
                                        <p:cTn id="40" dur="500" fill="hold"/>
                                        <p:tgtEl>
                                          <p:spTgt spid="38"/>
                                        </p:tgtEl>
                                        <p:attrNameLst>
                                          <p:attrName>ppt_h</p:attrName>
                                        </p:attrNameLst>
                                      </p:cBhvr>
                                      <p:tavLst>
                                        <p:tav tm="0">
                                          <p:val>
                                            <p:fltVal val="0"/>
                                          </p:val>
                                        </p:tav>
                                        <p:tav tm="100000">
                                          <p:val>
                                            <p:strVal val="#ppt_h"/>
                                          </p:val>
                                        </p:tav>
                                      </p:tavLst>
                                    </p:anim>
                                  </p:childTnLst>
                                </p:cTn>
                              </p:par>
                            </p:childTnLst>
                          </p:cTn>
                        </p:par>
                      </p:childTnLst>
                    </p:cTn>
                  </p:par>
                  <p:par>
                    <p:cTn id="41" fill="hold">
                      <p:stCondLst>
                        <p:cond delay="indefinite"/>
                      </p:stCondLst>
                      <p:childTnLst>
                        <p:par>
                          <p:cTn id="42" fill="hold">
                            <p:stCondLst>
                              <p:cond delay="0"/>
                            </p:stCondLst>
                            <p:childTnLst>
                              <p:par>
                                <p:cTn id="43" presetID="23" presetClass="entr" presetSubtype="16" fill="hold" grpId="0" nodeType="clickEffect">
                                  <p:stCondLst>
                                    <p:cond delay="0"/>
                                  </p:stCondLst>
                                  <p:childTnLst>
                                    <p:set>
                                      <p:cBhvr>
                                        <p:cTn id="44" dur="1" fill="hold">
                                          <p:stCondLst>
                                            <p:cond delay="0"/>
                                          </p:stCondLst>
                                        </p:cTn>
                                        <p:tgtEl>
                                          <p:spTgt spid="39"/>
                                        </p:tgtEl>
                                        <p:attrNameLst>
                                          <p:attrName>style.visibility</p:attrName>
                                        </p:attrNameLst>
                                      </p:cBhvr>
                                      <p:to>
                                        <p:strVal val="visible"/>
                                      </p:to>
                                    </p:set>
                                    <p:anim calcmode="lin" valueType="num">
                                      <p:cBhvr>
                                        <p:cTn id="45" dur="500" fill="hold"/>
                                        <p:tgtEl>
                                          <p:spTgt spid="39"/>
                                        </p:tgtEl>
                                        <p:attrNameLst>
                                          <p:attrName>ppt_w</p:attrName>
                                        </p:attrNameLst>
                                      </p:cBhvr>
                                      <p:tavLst>
                                        <p:tav tm="0">
                                          <p:val>
                                            <p:fltVal val="0"/>
                                          </p:val>
                                        </p:tav>
                                        <p:tav tm="100000">
                                          <p:val>
                                            <p:strVal val="#ppt_w"/>
                                          </p:val>
                                        </p:tav>
                                      </p:tavLst>
                                    </p:anim>
                                    <p:anim calcmode="lin" valueType="num">
                                      <p:cBhvr>
                                        <p:cTn id="46" dur="500" fill="hold"/>
                                        <p:tgtEl>
                                          <p:spTgt spid="39"/>
                                        </p:tgtEl>
                                        <p:attrNameLst>
                                          <p:attrName>ppt_h</p:attrName>
                                        </p:attrNameLst>
                                      </p:cBhvr>
                                      <p:tavLst>
                                        <p:tav tm="0">
                                          <p:val>
                                            <p:fltVal val="0"/>
                                          </p:val>
                                        </p:tav>
                                        <p:tav tm="100000">
                                          <p:val>
                                            <p:strVal val="#ppt_h"/>
                                          </p:val>
                                        </p:tav>
                                      </p:tavLst>
                                    </p:anim>
                                  </p:childTnLst>
                                </p:cTn>
                              </p:par>
                            </p:childTnLst>
                          </p:cTn>
                        </p:par>
                      </p:childTnLst>
                    </p:cTn>
                  </p:par>
                  <p:par>
                    <p:cTn id="47" fill="hold">
                      <p:stCondLst>
                        <p:cond delay="indefinite"/>
                      </p:stCondLst>
                      <p:childTnLst>
                        <p:par>
                          <p:cTn id="48" fill="hold">
                            <p:stCondLst>
                              <p:cond delay="0"/>
                            </p:stCondLst>
                            <p:childTnLst>
                              <p:par>
                                <p:cTn id="49" presetID="23" presetClass="entr" presetSubtype="16" fill="hold" grpId="0" nodeType="clickEffect">
                                  <p:stCondLst>
                                    <p:cond delay="0"/>
                                  </p:stCondLst>
                                  <p:childTnLst>
                                    <p:set>
                                      <p:cBhvr>
                                        <p:cTn id="50" dur="1" fill="hold">
                                          <p:stCondLst>
                                            <p:cond delay="0"/>
                                          </p:stCondLst>
                                        </p:cTn>
                                        <p:tgtEl>
                                          <p:spTgt spid="40"/>
                                        </p:tgtEl>
                                        <p:attrNameLst>
                                          <p:attrName>style.visibility</p:attrName>
                                        </p:attrNameLst>
                                      </p:cBhvr>
                                      <p:to>
                                        <p:strVal val="visible"/>
                                      </p:to>
                                    </p:set>
                                    <p:anim calcmode="lin" valueType="num">
                                      <p:cBhvr>
                                        <p:cTn id="51" dur="500" fill="hold"/>
                                        <p:tgtEl>
                                          <p:spTgt spid="40"/>
                                        </p:tgtEl>
                                        <p:attrNameLst>
                                          <p:attrName>ppt_w</p:attrName>
                                        </p:attrNameLst>
                                      </p:cBhvr>
                                      <p:tavLst>
                                        <p:tav tm="0">
                                          <p:val>
                                            <p:fltVal val="0"/>
                                          </p:val>
                                        </p:tav>
                                        <p:tav tm="100000">
                                          <p:val>
                                            <p:strVal val="#ppt_w"/>
                                          </p:val>
                                        </p:tav>
                                      </p:tavLst>
                                    </p:anim>
                                    <p:anim calcmode="lin" valueType="num">
                                      <p:cBhvr>
                                        <p:cTn id="52" dur="500" fill="hold"/>
                                        <p:tgtEl>
                                          <p:spTgt spid="4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bldLvl="0" animBg="1"/>
      <p:bldP spid="39" grpId="0" bldLvl="0" animBg="1"/>
      <p:bldP spid="40"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4" name="组合 3"/>
          <p:cNvGrpSpPr/>
          <p:nvPr/>
        </p:nvGrpSpPr>
        <p:grpSpPr>
          <a:xfrm>
            <a:off x="1619250" y="1016000"/>
            <a:ext cx="8953500" cy="1686560"/>
            <a:chOff x="3313" y="2284"/>
            <a:chExt cx="14100" cy="2656"/>
          </a:xfrm>
        </p:grpSpPr>
        <p:sp>
          <p:nvSpPr>
            <p:cNvPr id="3" name="文本框 2"/>
            <p:cNvSpPr txBox="1"/>
            <p:nvPr/>
          </p:nvSpPr>
          <p:spPr>
            <a:xfrm>
              <a:off x="3313" y="2284"/>
              <a:ext cx="14100" cy="2470"/>
            </a:xfrm>
            <a:prstGeom prst="rect">
              <a:avLst/>
            </a:prstGeom>
            <a:noFill/>
          </p:spPr>
          <p:txBody>
            <a:bodyPr wrap="none" rtlCol="0" anchor="t">
              <a:spAutoFit/>
            </a:bodyPr>
            <a:p>
              <a:pPr>
                <a:lnSpc>
                  <a:spcPct val="200000"/>
                </a:lnSpc>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人心脏跳动的次数随年龄而变化。青少年心跳每分钟约</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75</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次，</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200000"/>
                </a:lnSpc>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婴儿每分钟心跳的次数比青少年多</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。婴儿每分钟心跳多少次？</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0" name="Group 6"/>
            <p:cNvGrpSpPr/>
            <p:nvPr/>
          </p:nvGrpSpPr>
          <p:grpSpPr>
            <a:xfrm>
              <a:off x="10738" y="3810"/>
              <a:ext cx="908" cy="1130"/>
              <a:chOff x="4876" y="2840"/>
              <a:chExt cx="363" cy="452"/>
            </a:xfrm>
          </p:grpSpPr>
          <p:sp>
            <p:nvSpPr>
              <p:cNvPr id="1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nvGrpSpPr>
          <p:cNvPr id="12" name="组合 11"/>
          <p:cNvGrpSpPr/>
          <p:nvPr/>
        </p:nvGrpSpPr>
        <p:grpSpPr>
          <a:xfrm>
            <a:off x="2132965" y="3207385"/>
            <a:ext cx="4011930" cy="863600"/>
            <a:chOff x="5191" y="5674"/>
            <a:chExt cx="6318" cy="1360"/>
          </a:xfrm>
        </p:grpSpPr>
        <p:grpSp>
          <p:nvGrpSpPr>
            <p:cNvPr id="11" name="组合 10"/>
            <p:cNvGrpSpPr/>
            <p:nvPr/>
          </p:nvGrpSpPr>
          <p:grpSpPr>
            <a:xfrm>
              <a:off x="5191" y="5674"/>
              <a:ext cx="6318" cy="1360"/>
              <a:chOff x="5191" y="5674"/>
              <a:chExt cx="6318" cy="1360"/>
            </a:xfrm>
          </p:grpSpPr>
          <p:sp>
            <p:nvSpPr>
              <p:cNvPr id="7" name="圆角矩形 6"/>
              <p:cNvSpPr/>
              <p:nvPr/>
            </p:nvSpPr>
            <p:spPr>
              <a:xfrm>
                <a:off x="5318" y="5807"/>
                <a:ext cx="6066" cy="1102"/>
              </a:xfrm>
              <a:prstGeom prst="roundRect">
                <a:avLst/>
              </a:prstGeom>
              <a:solidFill>
                <a:schemeClr val="accent4">
                  <a:lumMod val="75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圆角矩形标注 8"/>
              <p:cNvSpPr/>
              <p:nvPr/>
            </p:nvSpPr>
            <p:spPr>
              <a:xfrm>
                <a:off x="5191" y="5674"/>
                <a:ext cx="6319" cy="1361"/>
              </a:xfrm>
              <a:prstGeom prst="wedgeRoundRectCallout">
                <a:avLst>
                  <a:gd name="adj1" fmla="val -58102"/>
                  <a:gd name="adj2" fmla="val 0"/>
                  <a:gd name="adj3" fmla="val 16667"/>
                </a:avLst>
              </a:prstGeom>
              <a:noFill/>
              <a:ln w="1905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文本框 4"/>
            <p:cNvSpPr txBox="1"/>
            <p:nvPr/>
          </p:nvSpPr>
          <p:spPr>
            <a:xfrm>
              <a:off x="5567" y="5996"/>
              <a:ext cx="5568" cy="725"/>
            </a:xfrm>
            <a:prstGeom prst="rect">
              <a:avLst/>
            </a:prstGeom>
            <a:noFill/>
          </p:spPr>
          <p:txBody>
            <a:bodyPr wrap="none" rtlCol="0">
              <a:spAutoFit/>
            </a:bodyPr>
            <a:p>
              <a:r>
                <a:rPr lang="zh-CN" altLang="en-US" sz="2400"/>
                <a:t>你认为哪个条件最关键？</a:t>
              </a:r>
              <a:endParaRPr lang="zh-CN" altLang="en-US" sz="2400"/>
            </a:p>
          </p:txBody>
        </p:sp>
      </p:grpSp>
      <p:pic>
        <p:nvPicPr>
          <p:cNvPr id="13" name="图片 12" descr="图片94"/>
          <p:cNvPicPr>
            <a:picLocks noChangeAspect="1"/>
          </p:cNvPicPr>
          <p:nvPr/>
        </p:nvPicPr>
        <p:blipFill>
          <a:blip r:embed="rId2"/>
          <a:stretch>
            <a:fillRect/>
          </a:stretch>
        </p:blipFill>
        <p:spPr>
          <a:xfrm>
            <a:off x="506730" y="3411855"/>
            <a:ext cx="1529080" cy="1865630"/>
          </a:xfrm>
          <a:prstGeom prst="rect">
            <a:avLst/>
          </a:prstGeom>
        </p:spPr>
      </p:pic>
      <p:sp>
        <p:nvSpPr>
          <p:cNvPr id="14" name="圆角矩形 13"/>
          <p:cNvSpPr/>
          <p:nvPr/>
        </p:nvSpPr>
        <p:spPr>
          <a:xfrm>
            <a:off x="1532255" y="1800860"/>
            <a:ext cx="5278120" cy="971550"/>
          </a:xfrm>
          <a:prstGeom prst="round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3" name="组合 22"/>
          <p:cNvGrpSpPr/>
          <p:nvPr/>
        </p:nvGrpSpPr>
        <p:grpSpPr>
          <a:xfrm>
            <a:off x="6523355" y="3209925"/>
            <a:ext cx="3335020" cy="863600"/>
            <a:chOff x="11732" y="6237"/>
            <a:chExt cx="5252" cy="1360"/>
          </a:xfrm>
        </p:grpSpPr>
        <p:grpSp>
          <p:nvGrpSpPr>
            <p:cNvPr id="22" name="组合 21"/>
            <p:cNvGrpSpPr/>
            <p:nvPr/>
          </p:nvGrpSpPr>
          <p:grpSpPr>
            <a:xfrm>
              <a:off x="11732" y="6237"/>
              <a:ext cx="5252" cy="1360"/>
              <a:chOff x="11732" y="6237"/>
              <a:chExt cx="5252" cy="1360"/>
            </a:xfrm>
          </p:grpSpPr>
          <p:sp>
            <p:nvSpPr>
              <p:cNvPr id="19" name="圆角矩形 18"/>
              <p:cNvSpPr/>
              <p:nvPr/>
            </p:nvSpPr>
            <p:spPr>
              <a:xfrm>
                <a:off x="11861" y="6350"/>
                <a:ext cx="4959" cy="1102"/>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圆角矩形标注 20"/>
              <p:cNvSpPr/>
              <p:nvPr/>
            </p:nvSpPr>
            <p:spPr>
              <a:xfrm>
                <a:off x="11732" y="6237"/>
                <a:ext cx="5252" cy="1361"/>
              </a:xfrm>
              <a:prstGeom prst="wedgeRoundRectCallout">
                <a:avLst>
                  <a:gd name="adj1" fmla="val 61557"/>
                  <a:gd name="adj2" fmla="val -4065"/>
                  <a:gd name="adj3" fmla="val 16667"/>
                </a:avLst>
              </a:prstGeom>
              <a:noFill/>
              <a:ln w="2222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7" name="文本框 16"/>
            <p:cNvSpPr txBox="1"/>
            <p:nvPr/>
          </p:nvSpPr>
          <p:spPr>
            <a:xfrm>
              <a:off x="12054" y="6539"/>
              <a:ext cx="4608" cy="725"/>
            </a:xfrm>
            <a:prstGeom prst="rect">
              <a:avLst/>
            </a:prstGeom>
            <a:noFill/>
          </p:spPr>
          <p:txBody>
            <a:bodyPr wrap="none" rtlCol="0">
              <a:spAutoFit/>
            </a:bodyPr>
            <a:p>
              <a:r>
                <a:rPr lang="zh-CN" altLang="en-US" sz="2400"/>
                <a:t>怎样理解这句话呢？</a:t>
              </a:r>
              <a:endParaRPr lang="zh-CN" altLang="en-US" sz="2400"/>
            </a:p>
          </p:txBody>
        </p:sp>
      </p:grpSp>
      <p:pic>
        <p:nvPicPr>
          <p:cNvPr id="24" name="图片 23" descr="图片168"/>
          <p:cNvPicPr>
            <a:picLocks noChangeAspect="1"/>
          </p:cNvPicPr>
          <p:nvPr/>
        </p:nvPicPr>
        <p:blipFill>
          <a:blip r:embed="rId3"/>
          <a:stretch>
            <a:fillRect/>
          </a:stretch>
        </p:blipFill>
        <p:spPr>
          <a:xfrm>
            <a:off x="10316210" y="3594735"/>
            <a:ext cx="1225550" cy="1499870"/>
          </a:xfrm>
          <a:prstGeom prst="rect">
            <a:avLst/>
          </a:prstGeom>
        </p:spPr>
      </p:pic>
      <p:sp>
        <p:nvSpPr>
          <p:cNvPr id="26" name="等腰三角形 25"/>
          <p:cNvSpPr/>
          <p:nvPr/>
        </p:nvSpPr>
        <p:spPr>
          <a:xfrm>
            <a:off x="4740275" y="2472690"/>
            <a:ext cx="294005" cy="229870"/>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8" name="组合 47"/>
          <p:cNvGrpSpPr/>
          <p:nvPr/>
        </p:nvGrpSpPr>
        <p:grpSpPr>
          <a:xfrm>
            <a:off x="2997200" y="5422900"/>
            <a:ext cx="6092825" cy="1051560"/>
            <a:chOff x="4540" y="8540"/>
            <a:chExt cx="9595" cy="1656"/>
          </a:xfrm>
        </p:grpSpPr>
        <p:grpSp>
          <p:nvGrpSpPr>
            <p:cNvPr id="42" name="组合 41"/>
            <p:cNvGrpSpPr/>
            <p:nvPr/>
          </p:nvGrpSpPr>
          <p:grpSpPr>
            <a:xfrm rot="0">
              <a:off x="4540" y="8540"/>
              <a:ext cx="9410" cy="1657"/>
              <a:chOff x="5488" y="1621"/>
              <a:chExt cx="12197" cy="3351"/>
            </a:xfrm>
          </p:grpSpPr>
          <p:grpSp>
            <p:nvGrpSpPr>
              <p:cNvPr id="43" name="组合 42"/>
              <p:cNvGrpSpPr/>
              <p:nvPr/>
            </p:nvGrpSpPr>
            <p:grpSpPr>
              <a:xfrm>
                <a:off x="5488" y="1621"/>
                <a:ext cx="12197" cy="3351"/>
                <a:chOff x="5488" y="1621"/>
                <a:chExt cx="12197" cy="3351"/>
              </a:xfrm>
            </p:grpSpPr>
            <p:sp>
              <p:nvSpPr>
                <p:cNvPr id="44" name="圆角矩形 43"/>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5" name="圆角矩形 44"/>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6" name="圆角矩形 45"/>
              <p:cNvSpPr/>
              <p:nvPr/>
            </p:nvSpPr>
            <p:spPr>
              <a:xfrm>
                <a:off x="5652" y="1852"/>
                <a:ext cx="11831" cy="2866"/>
              </a:xfrm>
              <a:prstGeom prst="roundRect">
                <a:avLst/>
              </a:pr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31" name="组合 30"/>
            <p:cNvGrpSpPr/>
            <p:nvPr/>
          </p:nvGrpSpPr>
          <p:grpSpPr>
            <a:xfrm>
              <a:off x="4757" y="8974"/>
              <a:ext cx="9379" cy="1130"/>
              <a:chOff x="4357" y="8814"/>
              <a:chExt cx="9379" cy="1130"/>
            </a:xfrm>
          </p:grpSpPr>
          <p:sp>
            <p:nvSpPr>
              <p:cNvPr id="27" name="文本框 26"/>
              <p:cNvSpPr txBox="1"/>
              <p:nvPr/>
            </p:nvSpPr>
            <p:spPr>
              <a:xfrm>
                <a:off x="4357" y="8897"/>
                <a:ext cx="9379" cy="725"/>
              </a:xfrm>
              <a:prstGeom prst="rect">
                <a:avLst/>
              </a:prstGeom>
              <a:noFill/>
            </p:spPr>
            <p:txBody>
              <a:bodyPr wrap="none" rtlCol="0">
                <a:spAutoFit/>
              </a:bodyPr>
              <a:p>
                <a:r>
                  <a:rPr lang="zh-CN" altLang="en-US" sz="2400">
                    <a:solidFill>
                      <a:srgbClr val="FF0000"/>
                    </a:solidFill>
                  </a:rPr>
                  <a:t>多的部分是青少年每分钟心跳次数的</a:t>
                </a:r>
                <a:r>
                  <a:rPr lang="en-US" altLang="zh-CN" sz="2400">
                    <a:solidFill>
                      <a:srgbClr val="FF0000"/>
                    </a:solidFill>
                  </a:rPr>
                  <a:t>       </a:t>
                </a:r>
                <a:r>
                  <a:rPr lang="zh-CN" altLang="en-US" sz="2400">
                    <a:solidFill>
                      <a:srgbClr val="FF0000"/>
                    </a:solidFill>
                  </a:rPr>
                  <a:t>。</a:t>
                </a:r>
                <a:endParaRPr lang="zh-CN" altLang="en-US" sz="2400">
                  <a:solidFill>
                    <a:srgbClr val="FF0000"/>
                  </a:solidFill>
                </a:endParaRPr>
              </a:p>
            </p:txBody>
          </p:sp>
          <p:grpSp>
            <p:nvGrpSpPr>
              <p:cNvPr id="30" name="组合 29"/>
              <p:cNvGrpSpPr/>
              <p:nvPr/>
            </p:nvGrpSpPr>
            <p:grpSpPr>
              <a:xfrm>
                <a:off x="12285" y="8814"/>
                <a:ext cx="908" cy="1130"/>
                <a:chOff x="10175" y="3326"/>
                <a:chExt cx="908" cy="1130"/>
              </a:xfrm>
            </p:grpSpPr>
            <p:sp>
              <p:nvSpPr>
                <p:cNvPr id="28" name="Text Box 7"/>
                <p:cNvSpPr txBox="1"/>
                <p:nvPr/>
              </p:nvSpPr>
              <p:spPr>
                <a:xfrm>
                  <a:off x="10175" y="3326"/>
                  <a:ext cx="908" cy="1130"/>
                </a:xfrm>
                <a:prstGeom prst="rect">
                  <a:avLst/>
                </a:prstGeom>
                <a:noFill/>
                <a:ln w="9525">
                  <a:noFill/>
                </a:ln>
              </p:spPr>
              <p:txBody>
                <a:bodyPr>
                  <a:spAutoFit/>
                </a:bodyPr>
                <a:p>
                  <a:pPr>
                    <a:lnSpc>
                      <a:spcPct val="60000"/>
                    </a:lnSpc>
                    <a:spcBef>
                      <a:spcPct val="50000"/>
                    </a:spcBef>
                  </a:pPr>
                  <a:r>
                    <a:rPr lang="en-US" altLang="zh-CN" sz="2400" dirty="0">
                      <a:solidFill>
                        <a:srgbClr val="FF0000"/>
                      </a:solidFill>
                      <a:latin typeface="+mj-ea"/>
                      <a:ea typeface="+mj-ea"/>
                    </a:rPr>
                    <a:t>4</a:t>
                  </a:r>
                  <a:endParaRPr lang="en-US" altLang="zh-CN" sz="2400" dirty="0">
                    <a:solidFill>
                      <a:srgbClr val="FF0000"/>
                    </a:solidFill>
                    <a:latin typeface="+mj-ea"/>
                    <a:ea typeface="+mj-ea"/>
                  </a:endParaRPr>
                </a:p>
                <a:p>
                  <a:pPr>
                    <a:lnSpc>
                      <a:spcPct val="60000"/>
                    </a:lnSpc>
                    <a:spcBef>
                      <a:spcPct val="50000"/>
                    </a:spcBef>
                  </a:pPr>
                  <a:r>
                    <a:rPr lang="en-US" altLang="zh-CN" sz="2400" dirty="0">
                      <a:solidFill>
                        <a:srgbClr val="FF0000"/>
                      </a:solidFill>
                      <a:latin typeface="+mj-ea"/>
                      <a:ea typeface="+mj-ea"/>
                    </a:rPr>
                    <a:t>5</a:t>
                  </a:r>
                  <a:endParaRPr lang="en-US" altLang="zh-CN" sz="2400" dirty="0">
                    <a:solidFill>
                      <a:srgbClr val="FF0000"/>
                    </a:solidFill>
                    <a:latin typeface="+mj-ea"/>
                    <a:ea typeface="+mj-ea"/>
                  </a:endParaRPr>
                </a:p>
              </p:txBody>
            </p:sp>
            <p:sp>
              <p:nvSpPr>
                <p:cNvPr id="29" name="Line 8"/>
                <p:cNvSpPr/>
                <p:nvPr/>
              </p:nvSpPr>
              <p:spPr>
                <a:xfrm>
                  <a:off x="10175" y="3801"/>
                  <a:ext cx="568" cy="0"/>
                </a:xfrm>
                <a:prstGeom prst="line">
                  <a:avLst/>
                </a:prstGeom>
                <a:ln w="22225" cap="flat" cmpd="sng">
                  <a:solidFill>
                    <a:srgbClr val="FF0000"/>
                  </a:solidFill>
                  <a:prstDash val="solid"/>
                  <a:headEnd type="none" w="med" len="med"/>
                  <a:tailEnd type="none" w="med" len="med"/>
                </a:ln>
              </p:spPr>
            </p:sp>
          </p:grpSp>
        </p:grpSp>
      </p:grpSp>
      <p:grpSp>
        <p:nvGrpSpPr>
          <p:cNvPr id="35" name="组合 34"/>
          <p:cNvGrpSpPr/>
          <p:nvPr/>
        </p:nvGrpSpPr>
        <p:grpSpPr>
          <a:xfrm>
            <a:off x="2963545" y="4563745"/>
            <a:ext cx="5975350" cy="723900"/>
            <a:chOff x="4447" y="7287"/>
            <a:chExt cx="9410" cy="1140"/>
          </a:xfrm>
        </p:grpSpPr>
        <p:grpSp>
          <p:nvGrpSpPr>
            <p:cNvPr id="34" name="组合 33"/>
            <p:cNvGrpSpPr/>
            <p:nvPr/>
          </p:nvGrpSpPr>
          <p:grpSpPr>
            <a:xfrm rot="0">
              <a:off x="4447" y="7287"/>
              <a:ext cx="9410" cy="1141"/>
              <a:chOff x="5488" y="1621"/>
              <a:chExt cx="12197" cy="3351"/>
            </a:xfrm>
          </p:grpSpPr>
          <p:grpSp>
            <p:nvGrpSpPr>
              <p:cNvPr id="36" name="组合 35"/>
              <p:cNvGrpSpPr/>
              <p:nvPr/>
            </p:nvGrpSpPr>
            <p:grpSpPr>
              <a:xfrm>
                <a:off x="5488" y="1621"/>
                <a:ext cx="12197" cy="3351"/>
                <a:chOff x="5488" y="1621"/>
                <a:chExt cx="12197" cy="3351"/>
              </a:xfrm>
            </p:grpSpPr>
            <p:sp>
              <p:nvSpPr>
                <p:cNvPr id="37" name="圆角矩形 36"/>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圆角矩形 37"/>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9" name="圆角矩形 38"/>
              <p:cNvSpPr/>
              <p:nvPr/>
            </p:nvSpPr>
            <p:spPr>
              <a:xfrm>
                <a:off x="5652" y="1932"/>
                <a:ext cx="11815" cy="2631"/>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0" name="文本框 39"/>
            <p:cNvSpPr txBox="1"/>
            <p:nvPr/>
          </p:nvSpPr>
          <p:spPr>
            <a:xfrm>
              <a:off x="5030" y="7490"/>
              <a:ext cx="8395" cy="725"/>
            </a:xfrm>
            <a:prstGeom prst="rect">
              <a:avLst/>
            </a:prstGeom>
            <a:noFill/>
          </p:spPr>
          <p:txBody>
            <a:bodyPr wrap="none" rtlCol="0">
              <a:spAutoFit/>
            </a:bodyPr>
            <a:p>
              <a:r>
                <a:rPr lang="zh-CN" altLang="en-US" sz="2400"/>
                <a:t>以</a:t>
              </a:r>
              <a:r>
                <a:rPr lang="en-US" altLang="zh-CN" sz="2400"/>
                <a:t>“</a:t>
              </a:r>
              <a:r>
                <a:rPr lang="zh-CN" altLang="en-US" sz="2400"/>
                <a:t>青少年每分钟心跳次数</a:t>
              </a:r>
              <a:r>
                <a:rPr lang="en-US" altLang="zh-CN" sz="2400"/>
                <a:t>”</a:t>
              </a:r>
              <a:r>
                <a:rPr lang="zh-CN" altLang="en-US" sz="2400"/>
                <a:t>为单位</a:t>
              </a:r>
              <a:r>
                <a:rPr lang="en-US" altLang="zh-CN" sz="2400"/>
                <a:t>“1”</a:t>
              </a:r>
              <a:r>
                <a:rPr lang="zh-CN" altLang="en-US" sz="2400"/>
                <a:t>。</a:t>
              </a:r>
              <a:endParaRPr lang="zh-CN" altLang="en-US" sz="240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4"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23" presetClass="entr" presetSubtype="16"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500"/>
                                        <p:tgtEl>
                                          <p:spTgt spid="24"/>
                                        </p:tgtEl>
                                      </p:cBhvr>
                                    </p:animEffect>
                                  </p:childTnLst>
                                </p:cTn>
                              </p:par>
                              <p:par>
                                <p:cTn id="22" presetID="10" presetClass="entr" presetSubtype="0" fill="hold"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childTnLst>
                          </p:cTn>
                        </p:par>
                      </p:childTnLst>
                    </p:cTn>
                  </p:par>
                  <p:par>
                    <p:cTn id="25" fill="hold">
                      <p:stCondLst>
                        <p:cond delay="indefinite"/>
                      </p:stCondLst>
                      <p:childTnLst>
                        <p:par>
                          <p:cTn id="26" fill="hold">
                            <p:stCondLst>
                              <p:cond delay="0"/>
                            </p:stCondLst>
                            <p:childTnLst>
                              <p:par>
                                <p:cTn id="27" presetID="23" presetClass="entr" presetSubtype="16" fill="hold" grpId="0" nodeType="click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p:cTn id="29" dur="500" fill="hold"/>
                                        <p:tgtEl>
                                          <p:spTgt spid="26"/>
                                        </p:tgtEl>
                                        <p:attrNameLst>
                                          <p:attrName>ppt_w</p:attrName>
                                        </p:attrNameLst>
                                      </p:cBhvr>
                                      <p:tavLst>
                                        <p:tav tm="0">
                                          <p:val>
                                            <p:fltVal val="0"/>
                                          </p:val>
                                        </p:tav>
                                        <p:tav tm="100000">
                                          <p:val>
                                            <p:strVal val="#ppt_w"/>
                                          </p:val>
                                        </p:tav>
                                      </p:tavLst>
                                    </p:anim>
                                    <p:anim calcmode="lin" valueType="num">
                                      <p:cBhvr>
                                        <p:cTn id="30" dur="500" fill="hold"/>
                                        <p:tgtEl>
                                          <p:spTgt spid="26"/>
                                        </p:tgtEl>
                                        <p:attrNameLst>
                                          <p:attrName>ppt_h</p:attrName>
                                        </p:attrNameLst>
                                      </p:cBhvr>
                                      <p:tavLst>
                                        <p:tav tm="0">
                                          <p:val>
                                            <p:fltVal val="0"/>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nodeType="click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additive="base">
                                        <p:cTn id="35" dur="500"/>
                                        <p:tgtEl>
                                          <p:spTgt spid="35"/>
                                        </p:tgtEl>
                                        <p:attrNameLst>
                                          <p:attrName>ppt_y</p:attrName>
                                        </p:attrNameLst>
                                      </p:cBhvr>
                                      <p:tavLst>
                                        <p:tav tm="0">
                                          <p:val>
                                            <p:strVal val="#ppt_y+#ppt_h*1.125000"/>
                                          </p:val>
                                        </p:tav>
                                        <p:tav tm="100000">
                                          <p:val>
                                            <p:strVal val="#ppt_y"/>
                                          </p:val>
                                        </p:tav>
                                      </p:tavLst>
                                    </p:anim>
                                    <p:animEffect transition="in" filter="wipe(up)">
                                      <p:cBhvr>
                                        <p:cTn id="36" dur="500"/>
                                        <p:tgtEl>
                                          <p:spTgt spid="35"/>
                                        </p:tgtEl>
                                      </p:cBhvr>
                                    </p:animEffect>
                                  </p:childTnLst>
                                </p:cTn>
                              </p:par>
                            </p:childTnLst>
                          </p:cTn>
                        </p:par>
                      </p:childTnLst>
                    </p:cTn>
                  </p:par>
                  <p:par>
                    <p:cTn id="37" fill="hold">
                      <p:stCondLst>
                        <p:cond delay="indefinite"/>
                      </p:stCondLst>
                      <p:childTnLst>
                        <p:par>
                          <p:cTn id="38" fill="hold">
                            <p:stCondLst>
                              <p:cond delay="0"/>
                            </p:stCondLst>
                            <p:childTnLst>
                              <p:par>
                                <p:cTn id="39" presetID="12" presetClass="entr" presetSubtype="4" fill="hold" nodeType="clickEffect">
                                  <p:stCondLst>
                                    <p:cond delay="0"/>
                                  </p:stCondLst>
                                  <p:childTnLst>
                                    <p:set>
                                      <p:cBhvr>
                                        <p:cTn id="40" dur="1" fill="hold">
                                          <p:stCondLst>
                                            <p:cond delay="0"/>
                                          </p:stCondLst>
                                        </p:cTn>
                                        <p:tgtEl>
                                          <p:spTgt spid="48"/>
                                        </p:tgtEl>
                                        <p:attrNameLst>
                                          <p:attrName>style.visibility</p:attrName>
                                        </p:attrNameLst>
                                      </p:cBhvr>
                                      <p:to>
                                        <p:strVal val="visible"/>
                                      </p:to>
                                    </p:set>
                                    <p:anim calcmode="lin" valueType="num">
                                      <p:cBhvr additive="base">
                                        <p:cTn id="41" dur="500"/>
                                        <p:tgtEl>
                                          <p:spTgt spid="48"/>
                                        </p:tgtEl>
                                        <p:attrNameLst>
                                          <p:attrName>ppt_y</p:attrName>
                                        </p:attrNameLst>
                                      </p:cBhvr>
                                      <p:tavLst>
                                        <p:tav tm="0">
                                          <p:val>
                                            <p:strVal val="#ppt_y+#ppt_h*1.125000"/>
                                          </p:val>
                                        </p:tav>
                                        <p:tav tm="100000">
                                          <p:val>
                                            <p:strVal val="#ppt_y"/>
                                          </p:val>
                                        </p:tav>
                                      </p:tavLst>
                                    </p:anim>
                                    <p:animEffect transition="in" filter="wipe(up)">
                                      <p:cBhvr>
                                        <p:cTn id="42"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4" name="组合 3"/>
          <p:cNvGrpSpPr/>
          <p:nvPr/>
        </p:nvGrpSpPr>
        <p:grpSpPr>
          <a:xfrm>
            <a:off x="1619250" y="1016000"/>
            <a:ext cx="8953500" cy="1686560"/>
            <a:chOff x="3313" y="2284"/>
            <a:chExt cx="14100" cy="2656"/>
          </a:xfrm>
        </p:grpSpPr>
        <p:sp>
          <p:nvSpPr>
            <p:cNvPr id="3" name="文本框 2"/>
            <p:cNvSpPr txBox="1"/>
            <p:nvPr/>
          </p:nvSpPr>
          <p:spPr>
            <a:xfrm>
              <a:off x="3313" y="2284"/>
              <a:ext cx="14100" cy="2470"/>
            </a:xfrm>
            <a:prstGeom prst="rect">
              <a:avLst/>
            </a:prstGeom>
            <a:noFill/>
          </p:spPr>
          <p:txBody>
            <a:bodyPr wrap="none" rtlCol="0" anchor="t">
              <a:spAutoFit/>
            </a:bodyPr>
            <a:p>
              <a:pPr>
                <a:lnSpc>
                  <a:spcPct val="200000"/>
                </a:lnSpc>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人心脏跳动的次数随年龄而变化。青少年心跳每分钟约</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75</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次，</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200000"/>
                </a:lnSpc>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婴儿每分钟心跳的次数比青少年多</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。婴儿每分钟心跳多少次？</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0" name="Group 6"/>
            <p:cNvGrpSpPr/>
            <p:nvPr/>
          </p:nvGrpSpPr>
          <p:grpSpPr>
            <a:xfrm>
              <a:off x="10738" y="3810"/>
              <a:ext cx="908" cy="1130"/>
              <a:chOff x="4876" y="2840"/>
              <a:chExt cx="363" cy="452"/>
            </a:xfrm>
          </p:grpSpPr>
          <p:sp>
            <p:nvSpPr>
              <p:cNvPr id="1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nvGrpSpPr>
          <p:cNvPr id="12" name="组合 11"/>
          <p:cNvGrpSpPr/>
          <p:nvPr/>
        </p:nvGrpSpPr>
        <p:grpSpPr>
          <a:xfrm>
            <a:off x="2132965" y="3207385"/>
            <a:ext cx="4011930" cy="863600"/>
            <a:chOff x="5191" y="5674"/>
            <a:chExt cx="6318" cy="1360"/>
          </a:xfrm>
        </p:grpSpPr>
        <p:grpSp>
          <p:nvGrpSpPr>
            <p:cNvPr id="11" name="组合 10"/>
            <p:cNvGrpSpPr/>
            <p:nvPr/>
          </p:nvGrpSpPr>
          <p:grpSpPr>
            <a:xfrm>
              <a:off x="5191" y="5674"/>
              <a:ext cx="6318" cy="1360"/>
              <a:chOff x="5191" y="5674"/>
              <a:chExt cx="6318" cy="1360"/>
            </a:xfrm>
          </p:grpSpPr>
          <p:sp>
            <p:nvSpPr>
              <p:cNvPr id="7" name="圆角矩形 6"/>
              <p:cNvSpPr/>
              <p:nvPr/>
            </p:nvSpPr>
            <p:spPr>
              <a:xfrm>
                <a:off x="5318" y="5807"/>
                <a:ext cx="6066" cy="1102"/>
              </a:xfrm>
              <a:prstGeom prst="roundRect">
                <a:avLst/>
              </a:prstGeom>
              <a:solidFill>
                <a:schemeClr val="accent4">
                  <a:lumMod val="75000"/>
                </a:schemeClr>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圆角矩形标注 8"/>
              <p:cNvSpPr/>
              <p:nvPr/>
            </p:nvSpPr>
            <p:spPr>
              <a:xfrm>
                <a:off x="5191" y="5674"/>
                <a:ext cx="6319" cy="1361"/>
              </a:xfrm>
              <a:prstGeom prst="wedgeRoundRectCallout">
                <a:avLst>
                  <a:gd name="adj1" fmla="val -58102"/>
                  <a:gd name="adj2" fmla="val 0"/>
                  <a:gd name="adj3" fmla="val 16667"/>
                </a:avLst>
              </a:prstGeom>
              <a:noFill/>
              <a:ln w="1905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5" name="文本框 4"/>
            <p:cNvSpPr txBox="1"/>
            <p:nvPr/>
          </p:nvSpPr>
          <p:spPr>
            <a:xfrm>
              <a:off x="5567" y="5996"/>
              <a:ext cx="5568" cy="725"/>
            </a:xfrm>
            <a:prstGeom prst="rect">
              <a:avLst/>
            </a:prstGeom>
            <a:noFill/>
          </p:spPr>
          <p:txBody>
            <a:bodyPr wrap="none" rtlCol="0">
              <a:spAutoFit/>
            </a:bodyPr>
            <a:p>
              <a:r>
                <a:rPr lang="zh-CN" altLang="en-US" sz="2400"/>
                <a:t>你认为哪个条件最关键？</a:t>
              </a:r>
              <a:endParaRPr lang="zh-CN" altLang="en-US" sz="2400"/>
            </a:p>
          </p:txBody>
        </p:sp>
      </p:grpSp>
      <p:pic>
        <p:nvPicPr>
          <p:cNvPr id="13" name="图片 12" descr="图片94"/>
          <p:cNvPicPr>
            <a:picLocks noChangeAspect="1"/>
          </p:cNvPicPr>
          <p:nvPr/>
        </p:nvPicPr>
        <p:blipFill>
          <a:blip r:embed="rId2"/>
          <a:stretch>
            <a:fillRect/>
          </a:stretch>
        </p:blipFill>
        <p:spPr>
          <a:xfrm>
            <a:off x="506730" y="3411855"/>
            <a:ext cx="1529080" cy="1865630"/>
          </a:xfrm>
          <a:prstGeom prst="rect">
            <a:avLst/>
          </a:prstGeom>
        </p:spPr>
      </p:pic>
      <p:sp>
        <p:nvSpPr>
          <p:cNvPr id="14" name="圆角矩形 13"/>
          <p:cNvSpPr/>
          <p:nvPr/>
        </p:nvSpPr>
        <p:spPr>
          <a:xfrm>
            <a:off x="1532255" y="1800860"/>
            <a:ext cx="5278120" cy="971550"/>
          </a:xfrm>
          <a:prstGeom prst="round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3" name="组合 22"/>
          <p:cNvGrpSpPr/>
          <p:nvPr/>
        </p:nvGrpSpPr>
        <p:grpSpPr>
          <a:xfrm>
            <a:off x="6523355" y="3209925"/>
            <a:ext cx="3335020" cy="863600"/>
            <a:chOff x="11732" y="6237"/>
            <a:chExt cx="5252" cy="1360"/>
          </a:xfrm>
        </p:grpSpPr>
        <p:grpSp>
          <p:nvGrpSpPr>
            <p:cNvPr id="22" name="组合 21"/>
            <p:cNvGrpSpPr/>
            <p:nvPr/>
          </p:nvGrpSpPr>
          <p:grpSpPr>
            <a:xfrm>
              <a:off x="11732" y="6237"/>
              <a:ext cx="5252" cy="1360"/>
              <a:chOff x="11732" y="6237"/>
              <a:chExt cx="5252" cy="1360"/>
            </a:xfrm>
          </p:grpSpPr>
          <p:sp>
            <p:nvSpPr>
              <p:cNvPr id="19" name="圆角矩形 18"/>
              <p:cNvSpPr/>
              <p:nvPr/>
            </p:nvSpPr>
            <p:spPr>
              <a:xfrm>
                <a:off x="11861" y="6350"/>
                <a:ext cx="4959" cy="1102"/>
              </a:xfrm>
              <a:prstGeom prst="roundRect">
                <a:avLst/>
              </a:prstGeom>
              <a:solidFill>
                <a:srgbClr val="00B4FF"/>
              </a:solidFill>
              <a:ln>
                <a:noFill/>
              </a:ln>
              <a:effectLst>
                <a:innerShdw blurRad="63500" dist="50800" dir="10800000">
                  <a:prstClr val="black">
                    <a:alpha val="50000"/>
                  </a:prstClr>
                </a:innerShdw>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圆角矩形标注 20"/>
              <p:cNvSpPr/>
              <p:nvPr/>
            </p:nvSpPr>
            <p:spPr>
              <a:xfrm>
                <a:off x="11732" y="6237"/>
                <a:ext cx="5252" cy="1361"/>
              </a:xfrm>
              <a:prstGeom prst="wedgeRoundRectCallout">
                <a:avLst>
                  <a:gd name="adj1" fmla="val 61557"/>
                  <a:gd name="adj2" fmla="val -4065"/>
                  <a:gd name="adj3" fmla="val 16667"/>
                </a:avLst>
              </a:prstGeom>
              <a:noFill/>
              <a:ln w="2222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7" name="文本框 16"/>
            <p:cNvSpPr txBox="1"/>
            <p:nvPr/>
          </p:nvSpPr>
          <p:spPr>
            <a:xfrm>
              <a:off x="12054" y="6539"/>
              <a:ext cx="4608" cy="725"/>
            </a:xfrm>
            <a:prstGeom prst="rect">
              <a:avLst/>
            </a:prstGeom>
            <a:noFill/>
          </p:spPr>
          <p:txBody>
            <a:bodyPr wrap="none" rtlCol="0">
              <a:spAutoFit/>
            </a:bodyPr>
            <a:p>
              <a:r>
                <a:rPr lang="zh-CN" altLang="en-US" sz="2400"/>
                <a:t>怎样理解这句话呢？</a:t>
              </a:r>
              <a:endParaRPr lang="zh-CN" altLang="en-US" sz="2400"/>
            </a:p>
          </p:txBody>
        </p:sp>
      </p:grpSp>
      <p:pic>
        <p:nvPicPr>
          <p:cNvPr id="24" name="图片 23" descr="图片168"/>
          <p:cNvPicPr>
            <a:picLocks noChangeAspect="1"/>
          </p:cNvPicPr>
          <p:nvPr/>
        </p:nvPicPr>
        <p:blipFill>
          <a:blip r:embed="rId3"/>
          <a:stretch>
            <a:fillRect/>
          </a:stretch>
        </p:blipFill>
        <p:spPr>
          <a:xfrm>
            <a:off x="10316210" y="3594735"/>
            <a:ext cx="1225550" cy="1499870"/>
          </a:xfrm>
          <a:prstGeom prst="rect">
            <a:avLst/>
          </a:prstGeom>
        </p:spPr>
      </p:pic>
      <p:grpSp>
        <p:nvGrpSpPr>
          <p:cNvPr id="35" name="组合 34"/>
          <p:cNvGrpSpPr/>
          <p:nvPr/>
        </p:nvGrpSpPr>
        <p:grpSpPr>
          <a:xfrm>
            <a:off x="2963545" y="4563745"/>
            <a:ext cx="5975350" cy="723900"/>
            <a:chOff x="4447" y="7287"/>
            <a:chExt cx="9410" cy="1140"/>
          </a:xfrm>
        </p:grpSpPr>
        <p:grpSp>
          <p:nvGrpSpPr>
            <p:cNvPr id="6" name="组合 5"/>
            <p:cNvGrpSpPr/>
            <p:nvPr/>
          </p:nvGrpSpPr>
          <p:grpSpPr>
            <a:xfrm rot="0">
              <a:off x="4447" y="7287"/>
              <a:ext cx="9410" cy="1141"/>
              <a:chOff x="5488" y="1621"/>
              <a:chExt cx="12197" cy="3351"/>
            </a:xfrm>
          </p:grpSpPr>
          <p:grpSp>
            <p:nvGrpSpPr>
              <p:cNvPr id="8" name="组合 7"/>
              <p:cNvGrpSpPr/>
              <p:nvPr/>
            </p:nvGrpSpPr>
            <p:grpSpPr>
              <a:xfrm>
                <a:off x="5488" y="1621"/>
                <a:ext cx="12197" cy="3351"/>
                <a:chOff x="5488" y="1621"/>
                <a:chExt cx="12197" cy="3351"/>
              </a:xfrm>
            </p:grpSpPr>
            <p:sp>
              <p:nvSpPr>
                <p:cNvPr id="18" name="圆角矩形 17"/>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圆角矩形 19"/>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4" name="圆角矩形 33"/>
              <p:cNvSpPr/>
              <p:nvPr/>
            </p:nvSpPr>
            <p:spPr>
              <a:xfrm>
                <a:off x="5652" y="1932"/>
                <a:ext cx="11815" cy="2631"/>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5" name="文本框 24"/>
            <p:cNvSpPr txBox="1"/>
            <p:nvPr/>
          </p:nvSpPr>
          <p:spPr>
            <a:xfrm>
              <a:off x="5030" y="7490"/>
              <a:ext cx="8395" cy="725"/>
            </a:xfrm>
            <a:prstGeom prst="rect">
              <a:avLst/>
            </a:prstGeom>
            <a:noFill/>
          </p:spPr>
          <p:txBody>
            <a:bodyPr wrap="none" rtlCol="0">
              <a:spAutoFit/>
            </a:bodyPr>
            <a:p>
              <a:r>
                <a:rPr lang="zh-CN" altLang="en-US" sz="2400"/>
                <a:t>以</a:t>
              </a:r>
              <a:r>
                <a:rPr lang="en-US" altLang="zh-CN" sz="2400"/>
                <a:t>“</a:t>
              </a:r>
              <a:r>
                <a:rPr lang="zh-CN" altLang="en-US" sz="2400"/>
                <a:t>青少年每分钟心跳次数</a:t>
              </a:r>
              <a:r>
                <a:rPr lang="en-US" altLang="zh-CN" sz="2400"/>
                <a:t>”</a:t>
              </a:r>
              <a:r>
                <a:rPr lang="zh-CN" altLang="en-US" sz="2400"/>
                <a:t>为单位</a:t>
              </a:r>
              <a:r>
                <a:rPr lang="en-US" altLang="zh-CN" sz="2400"/>
                <a:t>“1”</a:t>
              </a:r>
              <a:r>
                <a:rPr lang="zh-CN" altLang="en-US" sz="2400"/>
                <a:t>。</a:t>
              </a:r>
              <a:endParaRPr lang="zh-CN" altLang="en-US" sz="2400"/>
            </a:p>
          </p:txBody>
        </p:sp>
      </p:grpSp>
      <p:sp>
        <p:nvSpPr>
          <p:cNvPr id="26" name="等腰三角形 25"/>
          <p:cNvSpPr/>
          <p:nvPr/>
        </p:nvSpPr>
        <p:spPr>
          <a:xfrm>
            <a:off x="4740275" y="2472690"/>
            <a:ext cx="294005" cy="229870"/>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41" name="组合 40"/>
          <p:cNvGrpSpPr/>
          <p:nvPr/>
        </p:nvGrpSpPr>
        <p:grpSpPr>
          <a:xfrm>
            <a:off x="2259330" y="5562600"/>
            <a:ext cx="7407275" cy="726440"/>
            <a:chOff x="3558" y="8540"/>
            <a:chExt cx="11665" cy="1144"/>
          </a:xfrm>
        </p:grpSpPr>
        <p:grpSp>
          <p:nvGrpSpPr>
            <p:cNvPr id="42" name="组合 41"/>
            <p:cNvGrpSpPr/>
            <p:nvPr/>
          </p:nvGrpSpPr>
          <p:grpSpPr>
            <a:xfrm rot="0">
              <a:off x="3558" y="8540"/>
              <a:ext cx="11644" cy="1144"/>
              <a:chOff x="5488" y="1621"/>
              <a:chExt cx="12197" cy="3351"/>
            </a:xfrm>
          </p:grpSpPr>
          <p:grpSp>
            <p:nvGrpSpPr>
              <p:cNvPr id="43" name="组合 42"/>
              <p:cNvGrpSpPr/>
              <p:nvPr/>
            </p:nvGrpSpPr>
            <p:grpSpPr>
              <a:xfrm>
                <a:off x="5488" y="1621"/>
                <a:ext cx="12197" cy="3351"/>
                <a:chOff x="5488" y="1621"/>
                <a:chExt cx="12197" cy="3351"/>
              </a:xfrm>
            </p:grpSpPr>
            <p:sp>
              <p:nvSpPr>
                <p:cNvPr id="44" name="圆角矩形 43"/>
                <p:cNvSpPr/>
                <p:nvPr/>
              </p:nvSpPr>
              <p:spPr>
                <a:xfrm>
                  <a:off x="5488" y="1622"/>
                  <a:ext cx="12197" cy="3350"/>
                </a:xfrm>
                <a:prstGeom prst="roundRect">
                  <a:avLst/>
                </a:prstGeom>
                <a:solidFill>
                  <a:schemeClr val="bg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5" name="圆角矩形 44"/>
                <p:cNvSpPr/>
                <p:nvPr/>
              </p:nvSpPr>
              <p:spPr>
                <a:xfrm>
                  <a:off x="5488" y="1621"/>
                  <a:ext cx="12197" cy="3351"/>
                </a:xfrm>
                <a:prstGeom prst="roundRect">
                  <a:avLst/>
                </a:prstGeom>
                <a:solidFill>
                  <a:schemeClr val="bg1"/>
                </a:solidFill>
                <a:ln>
                  <a:noFill/>
                </a:ln>
                <a:effectLst>
                  <a:outerShdw blurRad="50800" dist="381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46" name="圆角矩形 45"/>
              <p:cNvSpPr/>
              <p:nvPr/>
            </p:nvSpPr>
            <p:spPr>
              <a:xfrm>
                <a:off x="5610" y="1852"/>
                <a:ext cx="11936" cy="2866"/>
              </a:xfrm>
              <a:prstGeom prst="roundRect">
                <a:avLst/>
              </a:prstGeom>
              <a:solidFill>
                <a:schemeClr val="tx2">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7" name="文本框 26"/>
            <p:cNvSpPr txBox="1"/>
            <p:nvPr/>
          </p:nvSpPr>
          <p:spPr>
            <a:xfrm>
              <a:off x="3735" y="8750"/>
              <a:ext cx="11489" cy="725"/>
            </a:xfrm>
            <a:prstGeom prst="rect">
              <a:avLst/>
            </a:prstGeom>
            <a:noFill/>
          </p:spPr>
          <p:txBody>
            <a:bodyPr wrap="none" rtlCol="0">
              <a:spAutoFit/>
            </a:bodyPr>
            <a:p>
              <a:r>
                <a:rPr lang="zh-CN" altLang="en-US" sz="2400">
                  <a:solidFill>
                    <a:srgbClr val="FF0000"/>
                  </a:solidFill>
                </a:rPr>
                <a:t>把单位</a:t>
              </a:r>
              <a:r>
                <a:rPr lang="en-US" altLang="zh-CN" sz="2400">
                  <a:solidFill>
                    <a:srgbClr val="FF0000"/>
                  </a:solidFill>
                </a:rPr>
                <a:t>“1”</a:t>
              </a:r>
              <a:r>
                <a:rPr lang="zh-CN" altLang="en-US" sz="2400">
                  <a:solidFill>
                    <a:srgbClr val="FF0000"/>
                  </a:solidFill>
                </a:rPr>
                <a:t>平均分成</a:t>
              </a:r>
              <a:r>
                <a:rPr lang="en-US" altLang="zh-CN" sz="2400">
                  <a:solidFill>
                    <a:srgbClr val="FF0000"/>
                  </a:solidFill>
                </a:rPr>
                <a:t>5</a:t>
              </a:r>
              <a:r>
                <a:rPr lang="zh-CN" altLang="en-US" sz="2400">
                  <a:solidFill>
                    <a:srgbClr val="FF0000"/>
                  </a:solidFill>
                </a:rPr>
                <a:t>份，婴儿比青少年多这样的</a:t>
              </a:r>
              <a:r>
                <a:rPr lang="en-US" altLang="zh-CN" sz="2400">
                  <a:solidFill>
                    <a:srgbClr val="FF0000"/>
                  </a:solidFill>
                </a:rPr>
                <a:t>4</a:t>
              </a:r>
              <a:r>
                <a:rPr lang="zh-CN" altLang="en-US" sz="2400">
                  <a:solidFill>
                    <a:srgbClr val="FF0000"/>
                  </a:solidFill>
                </a:rPr>
                <a:t>份。</a:t>
              </a:r>
              <a:endParaRPr lang="zh-CN" altLang="en-US" sz="2400">
                <a:solidFill>
                  <a:srgbClr val="FF0000"/>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p:tgtEl>
                                          <p:spTgt spid="41"/>
                                        </p:tgtEl>
                                        <p:attrNameLst>
                                          <p:attrName>ppt_y</p:attrName>
                                        </p:attrNameLst>
                                      </p:cBhvr>
                                      <p:tavLst>
                                        <p:tav tm="0">
                                          <p:val>
                                            <p:strVal val="#ppt_y+#ppt_h*1.125000"/>
                                          </p:val>
                                        </p:tav>
                                        <p:tav tm="100000">
                                          <p:val>
                                            <p:strVal val="#ppt_y"/>
                                          </p:val>
                                        </p:tav>
                                      </p:tavLst>
                                    </p:anim>
                                    <p:animEffect transition="in" filter="wipe(up)">
                                      <p:cBhvr>
                                        <p:cTn id="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108" name="Line 3"/>
          <p:cNvSpPr>
            <a:spLocks noChangeShapeType="1"/>
          </p:cNvSpPr>
          <p:nvPr/>
        </p:nvSpPr>
        <p:spPr bwMode="auto">
          <a:xfrm flipV="1">
            <a:off x="6300714" y="4044466"/>
            <a:ext cx="0" cy="18000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lIns="90000" tIns="46800" rIns="90000" bIns="46800" anchor="ctr"/>
          <a:lstStyle/>
          <a:p>
            <a:endParaRPr lang="zh-CN" altLang="en-US" sz="2200" b="1">
              <a:latin typeface="楷体" panose="02010609060101010101" pitchFamily="49" charset="-122"/>
              <a:ea typeface="楷体" panose="02010609060101010101" pitchFamily="49" charset="-122"/>
            </a:endParaRPr>
          </a:p>
        </p:txBody>
      </p:sp>
      <p:sp>
        <p:nvSpPr>
          <p:cNvPr id="109" name="AutoShape 5"/>
          <p:cNvSpPr/>
          <p:nvPr/>
        </p:nvSpPr>
        <p:spPr bwMode="auto">
          <a:xfrm rot="5400000" flipV="1">
            <a:off x="5059866" y="1950852"/>
            <a:ext cx="324000" cy="3600000"/>
          </a:xfrm>
          <a:prstGeom prst="leftBrace">
            <a:avLst>
              <a:gd name="adj1" fmla="val 53849"/>
              <a:gd name="adj2" fmla="val 48375"/>
            </a:avLst>
          </a:prstGeom>
          <a:noFill/>
          <a:ln w="25400">
            <a:solidFill>
              <a:schemeClr val="tx1"/>
            </a:solidFill>
            <a:rou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endParaRPr lang="zh-CN" altLang="en-US" sz="2400" b="0">
              <a:latin typeface="微软雅黑" panose="020B0503020204020204" pitchFamily="34" charset="-122"/>
              <a:ea typeface="微软雅黑" panose="020B0503020204020204" pitchFamily="34" charset="-122"/>
            </a:endParaRPr>
          </a:p>
        </p:txBody>
      </p:sp>
      <p:sp>
        <p:nvSpPr>
          <p:cNvPr id="110" name="Text Box 8"/>
          <p:cNvSpPr txBox="1">
            <a:spLocks noChangeArrowheads="1"/>
          </p:cNvSpPr>
          <p:nvPr/>
        </p:nvSpPr>
        <p:spPr bwMode="auto">
          <a:xfrm>
            <a:off x="1647723" y="3885444"/>
            <a:ext cx="1398270" cy="461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zh-CN" altLang="en-US" sz="2400" b="0" dirty="0">
                <a:latin typeface="微软雅黑" panose="020B0503020204020204" pitchFamily="34" charset="-122"/>
                <a:ea typeface="微软雅黑" panose="020B0503020204020204" pitchFamily="34" charset="-122"/>
              </a:rPr>
              <a:t>青少年：</a:t>
            </a:r>
            <a:endParaRPr lang="zh-CN" altLang="en-US" sz="2400" b="0" dirty="0">
              <a:latin typeface="微软雅黑" panose="020B0503020204020204" pitchFamily="34" charset="-122"/>
              <a:ea typeface="微软雅黑" panose="020B0503020204020204" pitchFamily="34" charset="-122"/>
            </a:endParaRPr>
          </a:p>
        </p:txBody>
      </p:sp>
      <p:grpSp>
        <p:nvGrpSpPr>
          <p:cNvPr id="111" name="Group 9"/>
          <p:cNvGrpSpPr/>
          <p:nvPr/>
        </p:nvGrpSpPr>
        <p:grpSpPr bwMode="auto">
          <a:xfrm>
            <a:off x="3421300" y="4038141"/>
            <a:ext cx="3600332" cy="194365"/>
            <a:chOff x="1292" y="1288"/>
            <a:chExt cx="4020" cy="128"/>
          </a:xfrm>
        </p:grpSpPr>
        <p:sp>
          <p:nvSpPr>
            <p:cNvPr id="112" name="Line 10"/>
            <p:cNvSpPr>
              <a:spLocks noChangeShapeType="1"/>
            </p:cNvSpPr>
            <p:nvPr/>
          </p:nvSpPr>
          <p:spPr bwMode="auto">
            <a:xfrm>
              <a:off x="1292" y="1405"/>
              <a:ext cx="4020" cy="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lIns="90000" tIns="46800" rIns="90000" bIns="46800" anchor="ctr"/>
            <a:lstStyle/>
            <a:p>
              <a:endParaRPr lang="zh-CN" altLang="en-US" sz="2200" b="1">
                <a:latin typeface="楷体" panose="02010609060101010101" pitchFamily="49" charset="-122"/>
                <a:ea typeface="楷体" panose="02010609060101010101" pitchFamily="49" charset="-122"/>
              </a:endParaRPr>
            </a:p>
          </p:txBody>
        </p:sp>
        <p:sp>
          <p:nvSpPr>
            <p:cNvPr id="113" name="Line 11"/>
            <p:cNvSpPr>
              <a:spLocks noChangeShapeType="1"/>
            </p:cNvSpPr>
            <p:nvPr/>
          </p:nvSpPr>
          <p:spPr bwMode="auto">
            <a:xfrm flipV="1">
              <a:off x="1321" y="1297"/>
              <a:ext cx="0" cy="119"/>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lIns="90000" tIns="46800" rIns="90000" bIns="46800" anchor="ctr"/>
            <a:lstStyle/>
            <a:p>
              <a:endParaRPr lang="zh-CN" altLang="en-US" sz="2200" b="1">
                <a:latin typeface="楷体" panose="02010609060101010101" pitchFamily="49" charset="-122"/>
                <a:ea typeface="楷体" panose="02010609060101010101" pitchFamily="49" charset="-122"/>
              </a:endParaRPr>
            </a:p>
          </p:txBody>
        </p:sp>
        <p:sp>
          <p:nvSpPr>
            <p:cNvPr id="117" name="Line 12"/>
            <p:cNvSpPr>
              <a:spLocks noChangeShapeType="1"/>
            </p:cNvSpPr>
            <p:nvPr/>
          </p:nvSpPr>
          <p:spPr bwMode="auto">
            <a:xfrm flipV="1">
              <a:off x="5278" y="1288"/>
              <a:ext cx="0" cy="119"/>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lIns="90000" tIns="46800" rIns="90000" bIns="46800" anchor="ctr"/>
            <a:lstStyle/>
            <a:p>
              <a:endParaRPr lang="zh-CN" altLang="en-US" sz="2200" b="1">
                <a:latin typeface="楷体" panose="02010609060101010101" pitchFamily="49" charset="-122"/>
                <a:ea typeface="楷体" panose="02010609060101010101" pitchFamily="49" charset="-122"/>
              </a:endParaRPr>
            </a:p>
          </p:txBody>
        </p:sp>
      </p:grpSp>
      <p:sp>
        <p:nvSpPr>
          <p:cNvPr id="118" name="Text Box 18"/>
          <p:cNvSpPr txBox="1">
            <a:spLocks noChangeArrowheads="1"/>
          </p:cNvSpPr>
          <p:nvPr/>
        </p:nvSpPr>
        <p:spPr bwMode="auto">
          <a:xfrm>
            <a:off x="1805466" y="4935826"/>
            <a:ext cx="1093470" cy="461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zh-CN" altLang="en-US" sz="2400" b="0" dirty="0">
                <a:latin typeface="微软雅黑" panose="020B0503020204020204" pitchFamily="34" charset="-122"/>
                <a:ea typeface="微软雅黑" panose="020B0503020204020204" pitchFamily="34" charset="-122"/>
              </a:rPr>
              <a:t>婴儿：</a:t>
            </a:r>
            <a:endParaRPr lang="zh-CN" altLang="en-US" sz="2400" b="0" dirty="0">
              <a:latin typeface="微软雅黑" panose="020B0503020204020204" pitchFamily="34" charset="-122"/>
              <a:ea typeface="微软雅黑" panose="020B0503020204020204" pitchFamily="34" charset="-122"/>
            </a:endParaRPr>
          </a:p>
        </p:txBody>
      </p:sp>
      <p:sp>
        <p:nvSpPr>
          <p:cNvPr id="119" name="AutoShape 19"/>
          <p:cNvSpPr/>
          <p:nvPr/>
        </p:nvSpPr>
        <p:spPr bwMode="auto">
          <a:xfrm rot="5400000" flipV="1">
            <a:off x="8252460" y="3507105"/>
            <a:ext cx="341630" cy="2802255"/>
          </a:xfrm>
          <a:prstGeom prst="leftBrace">
            <a:avLst>
              <a:gd name="adj1" fmla="val 64250"/>
              <a:gd name="adj2" fmla="val 50000"/>
            </a:avLst>
          </a:prstGeom>
          <a:noFill/>
          <a:ln w="25400">
            <a:solidFill>
              <a:schemeClr val="tx1"/>
            </a:solidFill>
            <a:rou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endParaRPr lang="zh-CN" altLang="en-US" sz="2400" b="0">
              <a:latin typeface="微软雅黑" panose="020B0503020204020204" pitchFamily="34" charset="-122"/>
              <a:ea typeface="微软雅黑" panose="020B0503020204020204" pitchFamily="34" charset="-122"/>
            </a:endParaRPr>
          </a:p>
        </p:txBody>
      </p:sp>
      <p:sp>
        <p:nvSpPr>
          <p:cNvPr id="120" name="Line 27"/>
          <p:cNvSpPr>
            <a:spLocks noChangeShapeType="1"/>
          </p:cNvSpPr>
          <p:nvPr/>
        </p:nvSpPr>
        <p:spPr bwMode="auto">
          <a:xfrm>
            <a:off x="6993841" y="4344646"/>
            <a:ext cx="7557" cy="743402"/>
          </a:xfrm>
          <a:prstGeom prst="line">
            <a:avLst/>
          </a:prstGeom>
          <a:noFill/>
          <a:ln w="38100">
            <a:solidFill>
              <a:srgbClr val="FF0000"/>
            </a:solidFill>
            <a:prstDash val="sysDot"/>
            <a:round/>
          </a:ln>
          <a:extLst>
            <a:ext uri="{909E8E84-426E-40DD-AFC4-6F175D3DCCD1}">
              <a14:hiddenFill xmlns:a14="http://schemas.microsoft.com/office/drawing/2010/main">
                <a:noFill/>
              </a14:hiddenFill>
            </a:ext>
          </a:extLst>
        </p:spPr>
        <p:txBody>
          <a:bodyPr lIns="90000" tIns="46800" rIns="90000" bIns="46800" anchor="ctr"/>
          <a:lstStyle/>
          <a:p>
            <a:endParaRPr lang="zh-CN" altLang="en-US" sz="2200" b="1">
              <a:latin typeface="楷体" panose="02010609060101010101" pitchFamily="49" charset="-122"/>
              <a:ea typeface="楷体" panose="02010609060101010101" pitchFamily="49" charset="-122"/>
            </a:endParaRPr>
          </a:p>
        </p:txBody>
      </p:sp>
      <p:sp>
        <p:nvSpPr>
          <p:cNvPr id="121" name="Line 34"/>
          <p:cNvSpPr>
            <a:spLocks noChangeShapeType="1"/>
          </p:cNvSpPr>
          <p:nvPr/>
        </p:nvSpPr>
        <p:spPr bwMode="auto">
          <a:xfrm flipV="1">
            <a:off x="4188457" y="4044992"/>
            <a:ext cx="0" cy="18000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lIns="90000" tIns="46800" rIns="90000" bIns="46800" anchor="ctr"/>
          <a:lstStyle/>
          <a:p>
            <a:endParaRPr lang="zh-CN" altLang="en-US" sz="2200" b="1">
              <a:latin typeface="楷体" panose="02010609060101010101" pitchFamily="49" charset="-122"/>
              <a:ea typeface="楷体" panose="02010609060101010101" pitchFamily="49" charset="-122"/>
            </a:endParaRPr>
          </a:p>
        </p:txBody>
      </p:sp>
      <p:sp>
        <p:nvSpPr>
          <p:cNvPr id="122" name="Line 35"/>
          <p:cNvSpPr>
            <a:spLocks noChangeShapeType="1"/>
          </p:cNvSpPr>
          <p:nvPr/>
        </p:nvSpPr>
        <p:spPr bwMode="auto">
          <a:xfrm flipV="1">
            <a:off x="5589259" y="4036350"/>
            <a:ext cx="0" cy="18000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lIns="90000" tIns="46800" rIns="90000" bIns="46800" anchor="ctr"/>
          <a:lstStyle/>
          <a:p>
            <a:endParaRPr lang="zh-CN" altLang="en-US" sz="2200" b="1">
              <a:latin typeface="楷体" panose="02010609060101010101" pitchFamily="49" charset="-122"/>
              <a:ea typeface="楷体" panose="02010609060101010101" pitchFamily="49" charset="-122"/>
            </a:endParaRPr>
          </a:p>
        </p:txBody>
      </p:sp>
      <p:sp>
        <p:nvSpPr>
          <p:cNvPr id="123" name="Text Box 45"/>
          <p:cNvSpPr txBox="1">
            <a:spLocks noChangeArrowheads="1"/>
          </p:cNvSpPr>
          <p:nvPr/>
        </p:nvSpPr>
        <p:spPr bwMode="auto">
          <a:xfrm>
            <a:off x="6233944" y="5847320"/>
            <a:ext cx="788670" cy="461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zh-CN" altLang="en-US" sz="2400" b="0" dirty="0">
                <a:solidFill>
                  <a:schemeClr val="tx1"/>
                </a:solidFill>
                <a:latin typeface="微软雅黑" panose="020B0503020204020204" pitchFamily="34" charset="-122"/>
                <a:ea typeface="微软雅黑" panose="020B0503020204020204" pitchFamily="34" charset="-122"/>
              </a:rPr>
              <a:t>？次</a:t>
            </a:r>
            <a:endParaRPr lang="zh-CN" altLang="en-US" sz="2400" b="0" dirty="0">
              <a:solidFill>
                <a:schemeClr val="tx1"/>
              </a:solidFill>
              <a:latin typeface="微软雅黑" panose="020B0503020204020204" pitchFamily="34" charset="-122"/>
              <a:ea typeface="微软雅黑" panose="020B0503020204020204" pitchFamily="34" charset="-122"/>
            </a:endParaRPr>
          </a:p>
        </p:txBody>
      </p:sp>
      <p:sp>
        <p:nvSpPr>
          <p:cNvPr id="124" name="Line 46"/>
          <p:cNvSpPr>
            <a:spLocks noChangeShapeType="1"/>
          </p:cNvSpPr>
          <p:nvPr/>
        </p:nvSpPr>
        <p:spPr bwMode="auto">
          <a:xfrm flipV="1">
            <a:off x="4909248" y="4027138"/>
            <a:ext cx="0" cy="18000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lIns="90000" tIns="46800" rIns="90000" bIns="46800" anchor="ctr"/>
          <a:lstStyle/>
          <a:p>
            <a:endParaRPr lang="zh-CN" altLang="en-US" sz="2200" b="1">
              <a:latin typeface="楷体" panose="02010609060101010101" pitchFamily="49" charset="-122"/>
              <a:ea typeface="楷体" panose="02010609060101010101" pitchFamily="49" charset="-122"/>
            </a:endParaRPr>
          </a:p>
        </p:txBody>
      </p:sp>
      <p:sp>
        <p:nvSpPr>
          <p:cNvPr id="126" name="Line 13"/>
          <p:cNvSpPr>
            <a:spLocks noChangeShapeType="1"/>
          </p:cNvSpPr>
          <p:nvPr/>
        </p:nvSpPr>
        <p:spPr bwMode="auto">
          <a:xfrm flipV="1">
            <a:off x="7709535" y="5155565"/>
            <a:ext cx="0" cy="15367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lIns="90000" tIns="46800" rIns="90000" bIns="46800" anchor="ctr"/>
          <a:lstStyle/>
          <a:p>
            <a:endParaRPr lang="zh-CN" altLang="en-US" sz="2200" b="1">
              <a:latin typeface="楷体" panose="02010609060101010101" pitchFamily="49" charset="-122"/>
              <a:ea typeface="楷体" panose="02010609060101010101" pitchFamily="49" charset="-122"/>
            </a:endParaRPr>
          </a:p>
        </p:txBody>
      </p:sp>
      <p:sp>
        <p:nvSpPr>
          <p:cNvPr id="127" name="Line 49"/>
          <p:cNvSpPr>
            <a:spLocks noChangeShapeType="1"/>
          </p:cNvSpPr>
          <p:nvPr/>
        </p:nvSpPr>
        <p:spPr bwMode="auto">
          <a:xfrm flipV="1">
            <a:off x="8415020" y="5166360"/>
            <a:ext cx="0" cy="15367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lIns="90000" tIns="46800" rIns="90000" bIns="46800" anchor="ctr"/>
          <a:lstStyle/>
          <a:p>
            <a:endParaRPr lang="zh-CN" altLang="en-US" sz="2200" b="1">
              <a:latin typeface="楷体" panose="02010609060101010101" pitchFamily="49" charset="-122"/>
              <a:ea typeface="楷体" panose="02010609060101010101" pitchFamily="49" charset="-122"/>
            </a:endParaRPr>
          </a:p>
        </p:txBody>
      </p:sp>
      <p:sp>
        <p:nvSpPr>
          <p:cNvPr id="128" name="Line 50"/>
          <p:cNvSpPr>
            <a:spLocks noChangeShapeType="1"/>
          </p:cNvSpPr>
          <p:nvPr/>
        </p:nvSpPr>
        <p:spPr bwMode="auto">
          <a:xfrm flipV="1">
            <a:off x="9123045" y="5162550"/>
            <a:ext cx="0" cy="15367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lIns="90000" tIns="46800" rIns="90000" bIns="46800" anchor="ctr"/>
          <a:lstStyle/>
          <a:p>
            <a:endParaRPr lang="zh-CN" altLang="en-US" sz="2200" b="1">
              <a:latin typeface="楷体" panose="02010609060101010101" pitchFamily="49" charset="-122"/>
              <a:ea typeface="楷体" panose="02010609060101010101" pitchFamily="49" charset="-122"/>
            </a:endParaRPr>
          </a:p>
        </p:txBody>
      </p:sp>
      <p:grpSp>
        <p:nvGrpSpPr>
          <p:cNvPr id="129" name="Group 51"/>
          <p:cNvGrpSpPr/>
          <p:nvPr/>
        </p:nvGrpSpPr>
        <p:grpSpPr bwMode="auto">
          <a:xfrm>
            <a:off x="6972563" y="5156444"/>
            <a:ext cx="2879609" cy="184323"/>
            <a:chOff x="1293" y="1973"/>
            <a:chExt cx="3362" cy="103"/>
          </a:xfrm>
        </p:grpSpPr>
        <p:sp>
          <p:nvSpPr>
            <p:cNvPr id="130" name="Line 52"/>
            <p:cNvSpPr>
              <a:spLocks noChangeShapeType="1"/>
            </p:cNvSpPr>
            <p:nvPr/>
          </p:nvSpPr>
          <p:spPr bwMode="auto">
            <a:xfrm>
              <a:off x="1293" y="2069"/>
              <a:ext cx="3362" cy="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lIns="90000" tIns="46800" rIns="90000" bIns="46800" anchor="ctr"/>
            <a:lstStyle/>
            <a:p>
              <a:endParaRPr lang="zh-CN" altLang="en-US" sz="2200" b="1">
                <a:latin typeface="楷体" panose="02010609060101010101" pitchFamily="49" charset="-122"/>
                <a:ea typeface="楷体" panose="02010609060101010101" pitchFamily="49" charset="-122"/>
              </a:endParaRPr>
            </a:p>
          </p:txBody>
        </p:sp>
        <p:sp>
          <p:nvSpPr>
            <p:cNvPr id="131" name="Line 53"/>
            <p:cNvSpPr>
              <a:spLocks noChangeShapeType="1"/>
            </p:cNvSpPr>
            <p:nvPr/>
          </p:nvSpPr>
          <p:spPr bwMode="auto">
            <a:xfrm flipV="1">
              <a:off x="1323" y="1973"/>
              <a:ext cx="0" cy="101"/>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lIns="90000" tIns="46800" rIns="90000" bIns="46800" anchor="ctr"/>
            <a:lstStyle/>
            <a:p>
              <a:endParaRPr lang="zh-CN" altLang="en-US" sz="2200" b="1">
                <a:latin typeface="楷体" panose="02010609060101010101" pitchFamily="49" charset="-122"/>
                <a:ea typeface="楷体" panose="02010609060101010101" pitchFamily="49" charset="-122"/>
              </a:endParaRPr>
            </a:p>
          </p:txBody>
        </p:sp>
        <p:sp>
          <p:nvSpPr>
            <p:cNvPr id="132" name="Line 54"/>
            <p:cNvSpPr>
              <a:spLocks noChangeShapeType="1"/>
            </p:cNvSpPr>
            <p:nvPr/>
          </p:nvSpPr>
          <p:spPr bwMode="auto">
            <a:xfrm flipV="1">
              <a:off x="4630" y="1975"/>
              <a:ext cx="0" cy="101"/>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lIns="90000" tIns="46800" rIns="90000" bIns="46800" anchor="ctr"/>
            <a:lstStyle/>
            <a:p>
              <a:endParaRPr lang="zh-CN" altLang="en-US" sz="2200" b="1">
                <a:latin typeface="楷体" panose="02010609060101010101" pitchFamily="49" charset="-122"/>
                <a:ea typeface="楷体" panose="02010609060101010101" pitchFamily="49" charset="-122"/>
              </a:endParaRPr>
            </a:p>
          </p:txBody>
        </p:sp>
      </p:grpSp>
      <p:sp>
        <p:nvSpPr>
          <p:cNvPr id="143" name="AutoShape 63"/>
          <p:cNvSpPr/>
          <p:nvPr/>
        </p:nvSpPr>
        <p:spPr bwMode="auto">
          <a:xfrm rot="16200000">
            <a:off x="6514678" y="2338356"/>
            <a:ext cx="258758" cy="6444000"/>
          </a:xfrm>
          <a:prstGeom prst="leftBrace">
            <a:avLst>
              <a:gd name="adj1" fmla="val 161996"/>
              <a:gd name="adj2" fmla="val 50157"/>
            </a:avLst>
          </a:prstGeom>
          <a:noFill/>
          <a:ln w="28575">
            <a:solidFill>
              <a:schemeClr val="tx1"/>
            </a:solidFill>
            <a:rou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endParaRPr lang="zh-CN" altLang="en-US" sz="2400" b="0">
              <a:latin typeface="微软雅黑" panose="020B0503020204020204" pitchFamily="34" charset="-122"/>
              <a:ea typeface="微软雅黑" panose="020B0503020204020204" pitchFamily="34" charset="-122"/>
            </a:endParaRPr>
          </a:p>
        </p:txBody>
      </p:sp>
      <p:sp>
        <p:nvSpPr>
          <p:cNvPr id="145" name="Text Box 6"/>
          <p:cNvSpPr txBox="1">
            <a:spLocks noChangeArrowheads="1"/>
          </p:cNvSpPr>
          <p:nvPr/>
        </p:nvSpPr>
        <p:spPr bwMode="auto">
          <a:xfrm>
            <a:off x="4810089" y="4576153"/>
            <a:ext cx="840740" cy="461645"/>
          </a:xfrm>
          <a:prstGeom prst="rect">
            <a:avLst/>
          </a:prstGeom>
          <a:noFill/>
          <a:ln w="25400" algn="ctr">
            <a:noFill/>
            <a:miter lim="800000"/>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en-US" altLang="zh-CN" sz="2400" b="0" dirty="0">
                <a:latin typeface="微软雅黑" panose="020B0503020204020204" pitchFamily="34" charset="-122"/>
                <a:ea typeface="微软雅黑" panose="020B0503020204020204" pitchFamily="34" charset="-122"/>
                <a:cs typeface="微软雅黑" panose="020B0503020204020204" pitchFamily="34" charset="-122"/>
              </a:rPr>
              <a:t>75</a:t>
            </a:r>
            <a:r>
              <a:rPr lang="zh-CN" altLang="en-US" sz="2400" b="0" dirty="0">
                <a:latin typeface="微软雅黑" panose="020B0503020204020204" pitchFamily="34" charset="-122"/>
                <a:ea typeface="微软雅黑" panose="020B0503020204020204" pitchFamily="34" charset="-122"/>
                <a:cs typeface="微软雅黑" panose="020B0503020204020204" pitchFamily="34" charset="-122"/>
              </a:rPr>
              <a:t>次</a:t>
            </a:r>
            <a:endParaRPr lang="zh-CN" altLang="en-US" sz="2400" b="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6" name="AutoShape 5"/>
          <p:cNvSpPr/>
          <p:nvPr/>
        </p:nvSpPr>
        <p:spPr bwMode="auto">
          <a:xfrm rot="16200000" flipV="1">
            <a:off x="5081560" y="2624586"/>
            <a:ext cx="270516" cy="3564000"/>
          </a:xfrm>
          <a:prstGeom prst="leftBrace">
            <a:avLst>
              <a:gd name="adj1" fmla="val 61152"/>
              <a:gd name="adj2" fmla="val 49373"/>
            </a:avLst>
          </a:prstGeom>
          <a:noFill/>
          <a:ln w="25400">
            <a:solidFill>
              <a:schemeClr val="tx1"/>
            </a:solidFill>
            <a:round/>
          </a:ln>
          <a:extLst>
            <a:ext uri="{909E8E84-426E-40DD-AFC4-6F175D3DCCD1}">
              <a14:hiddenFill xmlns:a14="http://schemas.microsoft.com/office/drawing/2010/main">
                <a:solidFill>
                  <a:srgbClr val="FFFFFF"/>
                </a:solidFill>
              </a14:hiddenFill>
            </a:ext>
          </a:extLst>
        </p:spPr>
        <p:txBody>
          <a:bodyPr wrap="none" lIns="90000" tIns="46800" rIns="90000" bIns="46800" anchor="ct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endParaRPr lang="zh-CN" altLang="en-US" sz="2400" b="0">
              <a:latin typeface="微软雅黑" panose="020B0503020204020204" pitchFamily="34" charset="-122"/>
              <a:ea typeface="微软雅黑" panose="020B0503020204020204" pitchFamily="34" charset="-122"/>
            </a:endParaRPr>
          </a:p>
        </p:txBody>
      </p:sp>
      <p:sp>
        <p:nvSpPr>
          <p:cNvPr id="147" name="Text Box 6"/>
          <p:cNvSpPr txBox="1">
            <a:spLocks noChangeArrowheads="1"/>
          </p:cNvSpPr>
          <p:nvPr/>
        </p:nvSpPr>
        <p:spPr bwMode="auto">
          <a:xfrm>
            <a:off x="4485667" y="3074572"/>
            <a:ext cx="1576705" cy="461645"/>
          </a:xfrm>
          <a:prstGeom prst="rect">
            <a:avLst/>
          </a:prstGeom>
          <a:noFill/>
          <a:ln w="25400" algn="ctr">
            <a:noFill/>
            <a:miter lim="800000"/>
          </a:ln>
          <a:extLst>
            <a:ext uri="{909E8E84-426E-40DD-AFC4-6F175D3DCCD1}">
              <a14:hiddenFill xmlns:a14="http://schemas.microsoft.com/office/drawing/2010/main">
                <a:solidFill>
                  <a:srgbClr val="FFFFFF"/>
                </a:solidFill>
              </a14:hiddenFill>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zh-CN" altLang="en-US" sz="2400" b="0" dirty="0">
                <a:latin typeface="微软雅黑" panose="020B0503020204020204" pitchFamily="34" charset="-122"/>
                <a:ea typeface="微软雅黑" panose="020B0503020204020204" pitchFamily="34" charset="-122"/>
                <a:cs typeface="微软雅黑" panose="020B0503020204020204" pitchFamily="34" charset="-122"/>
              </a:rPr>
              <a:t>单位</a:t>
            </a:r>
            <a:r>
              <a:rPr lang="en-US" altLang="zh-CN" sz="2400" b="0" dirty="0">
                <a:latin typeface="微软雅黑" panose="020B0503020204020204" pitchFamily="34" charset="-122"/>
                <a:ea typeface="微软雅黑" panose="020B0503020204020204" pitchFamily="34" charset="-122"/>
                <a:cs typeface="微软雅黑" panose="020B0503020204020204" pitchFamily="34" charset="-122"/>
              </a:rPr>
              <a:t>“1”</a:t>
            </a:r>
            <a:endParaRPr lang="zh-CN" altLang="en-US" sz="2400" b="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Line 3"/>
          <p:cNvSpPr>
            <a:spLocks noChangeShapeType="1"/>
          </p:cNvSpPr>
          <p:nvPr/>
        </p:nvSpPr>
        <p:spPr bwMode="auto">
          <a:xfrm flipV="1">
            <a:off x="6295634" y="5154446"/>
            <a:ext cx="0" cy="18000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lIns="90000" tIns="46800" rIns="90000" bIns="46800" anchor="ctr"/>
          <a:p>
            <a:endParaRPr lang="zh-CN" altLang="en-US" sz="2200" b="1">
              <a:latin typeface="楷体" panose="02010609060101010101" pitchFamily="49" charset="-122"/>
              <a:ea typeface="楷体" panose="02010609060101010101" pitchFamily="49" charset="-122"/>
            </a:endParaRPr>
          </a:p>
        </p:txBody>
      </p:sp>
      <p:grpSp>
        <p:nvGrpSpPr>
          <p:cNvPr id="13" name="Group 9"/>
          <p:cNvGrpSpPr/>
          <p:nvPr/>
        </p:nvGrpSpPr>
        <p:grpSpPr bwMode="auto">
          <a:xfrm>
            <a:off x="3416220" y="5148121"/>
            <a:ext cx="3600332" cy="194365"/>
            <a:chOff x="1292" y="1288"/>
            <a:chExt cx="4020" cy="128"/>
          </a:xfrm>
        </p:grpSpPr>
        <p:sp>
          <p:nvSpPr>
            <p:cNvPr id="17" name="Line 10"/>
            <p:cNvSpPr>
              <a:spLocks noChangeShapeType="1"/>
            </p:cNvSpPr>
            <p:nvPr/>
          </p:nvSpPr>
          <p:spPr bwMode="auto">
            <a:xfrm>
              <a:off x="1292" y="1405"/>
              <a:ext cx="4020" cy="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lIns="90000" tIns="46800" rIns="90000" bIns="46800" anchor="ctr"/>
            <a:p>
              <a:endParaRPr lang="zh-CN" altLang="en-US" sz="2200" b="1">
                <a:latin typeface="楷体" panose="02010609060101010101" pitchFamily="49" charset="-122"/>
                <a:ea typeface="楷体" panose="02010609060101010101" pitchFamily="49" charset="-122"/>
              </a:endParaRPr>
            </a:p>
          </p:txBody>
        </p:sp>
        <p:sp>
          <p:nvSpPr>
            <p:cNvPr id="18" name="Line 11"/>
            <p:cNvSpPr>
              <a:spLocks noChangeShapeType="1"/>
            </p:cNvSpPr>
            <p:nvPr/>
          </p:nvSpPr>
          <p:spPr bwMode="auto">
            <a:xfrm flipV="1">
              <a:off x="1307" y="1297"/>
              <a:ext cx="0" cy="119"/>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lIns="90000" tIns="46800" rIns="90000" bIns="46800" anchor="ctr"/>
            <a:p>
              <a:endParaRPr lang="zh-CN" altLang="en-US" sz="2200" b="1">
                <a:latin typeface="楷体" panose="02010609060101010101" pitchFamily="49" charset="-122"/>
                <a:ea typeface="楷体" panose="02010609060101010101" pitchFamily="49" charset="-122"/>
              </a:endParaRPr>
            </a:p>
          </p:txBody>
        </p:sp>
        <p:sp>
          <p:nvSpPr>
            <p:cNvPr id="19" name="Line 12"/>
            <p:cNvSpPr>
              <a:spLocks noChangeShapeType="1"/>
            </p:cNvSpPr>
            <p:nvPr/>
          </p:nvSpPr>
          <p:spPr bwMode="auto">
            <a:xfrm flipV="1">
              <a:off x="5292" y="1288"/>
              <a:ext cx="0" cy="119"/>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lIns="90000" tIns="46800" rIns="90000" bIns="46800" anchor="ctr"/>
            <a:p>
              <a:endParaRPr lang="zh-CN" altLang="en-US" sz="2200" b="1">
                <a:latin typeface="楷体" panose="02010609060101010101" pitchFamily="49" charset="-122"/>
                <a:ea typeface="楷体" panose="02010609060101010101" pitchFamily="49" charset="-122"/>
              </a:endParaRPr>
            </a:p>
          </p:txBody>
        </p:sp>
      </p:grpSp>
      <p:sp>
        <p:nvSpPr>
          <p:cNvPr id="20" name="Line 34"/>
          <p:cNvSpPr>
            <a:spLocks noChangeShapeType="1"/>
          </p:cNvSpPr>
          <p:nvPr/>
        </p:nvSpPr>
        <p:spPr bwMode="auto">
          <a:xfrm flipV="1">
            <a:off x="4183377" y="5154972"/>
            <a:ext cx="0" cy="18000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lIns="90000" tIns="46800" rIns="90000" bIns="46800" anchor="ctr"/>
          <a:p>
            <a:endParaRPr lang="zh-CN" altLang="en-US" sz="2200" b="1">
              <a:latin typeface="楷体" panose="02010609060101010101" pitchFamily="49" charset="-122"/>
              <a:ea typeface="楷体" panose="02010609060101010101" pitchFamily="49" charset="-122"/>
            </a:endParaRPr>
          </a:p>
        </p:txBody>
      </p:sp>
      <p:sp>
        <p:nvSpPr>
          <p:cNvPr id="21" name="Line 35"/>
          <p:cNvSpPr>
            <a:spLocks noChangeShapeType="1"/>
          </p:cNvSpPr>
          <p:nvPr/>
        </p:nvSpPr>
        <p:spPr bwMode="auto">
          <a:xfrm flipV="1">
            <a:off x="5584179" y="5146330"/>
            <a:ext cx="0" cy="18000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lIns="90000" tIns="46800" rIns="90000" bIns="46800" anchor="ctr"/>
          <a:p>
            <a:endParaRPr lang="zh-CN" altLang="en-US" sz="2200" b="1">
              <a:latin typeface="楷体" panose="02010609060101010101" pitchFamily="49" charset="-122"/>
              <a:ea typeface="楷体" panose="02010609060101010101" pitchFamily="49" charset="-122"/>
            </a:endParaRPr>
          </a:p>
        </p:txBody>
      </p:sp>
      <p:sp>
        <p:nvSpPr>
          <p:cNvPr id="22" name="Line 46"/>
          <p:cNvSpPr>
            <a:spLocks noChangeShapeType="1"/>
          </p:cNvSpPr>
          <p:nvPr/>
        </p:nvSpPr>
        <p:spPr bwMode="auto">
          <a:xfrm flipV="1">
            <a:off x="4904168" y="5137118"/>
            <a:ext cx="0" cy="180000"/>
          </a:xfrm>
          <a:prstGeom prst="line">
            <a:avLst/>
          </a:prstGeom>
          <a:noFill/>
          <a:ln w="38100">
            <a:solidFill>
              <a:schemeClr val="tx1"/>
            </a:solidFill>
            <a:round/>
          </a:ln>
          <a:extLst>
            <a:ext uri="{909E8E84-426E-40DD-AFC4-6F175D3DCCD1}">
              <a14:hiddenFill xmlns:a14="http://schemas.microsoft.com/office/drawing/2010/main">
                <a:noFill/>
              </a14:hiddenFill>
            </a:ext>
          </a:extLst>
        </p:spPr>
        <p:txBody>
          <a:bodyPr lIns="90000" tIns="46800" rIns="90000" bIns="46800" anchor="ctr"/>
          <a:p>
            <a:endParaRPr lang="zh-CN" altLang="en-US" sz="2200" b="1">
              <a:latin typeface="楷体" panose="02010609060101010101" pitchFamily="49" charset="-122"/>
              <a:ea typeface="楷体" panose="02010609060101010101" pitchFamily="49" charset="-122"/>
            </a:endParaRPr>
          </a:p>
        </p:txBody>
      </p:sp>
      <p:grpSp>
        <p:nvGrpSpPr>
          <p:cNvPr id="27" name="组合 26"/>
          <p:cNvGrpSpPr/>
          <p:nvPr/>
        </p:nvGrpSpPr>
        <p:grpSpPr>
          <a:xfrm>
            <a:off x="7562215" y="4138295"/>
            <a:ext cx="2424430" cy="717550"/>
            <a:chOff x="13087" y="6517"/>
            <a:chExt cx="3818" cy="1130"/>
          </a:xfrm>
        </p:grpSpPr>
        <p:sp>
          <p:nvSpPr>
            <p:cNvPr id="150" name="Text Box 29"/>
            <p:cNvSpPr txBox="1">
              <a:spLocks noChangeArrowheads="1"/>
            </p:cNvSpPr>
            <p:nvPr/>
          </p:nvSpPr>
          <p:spPr bwMode="auto">
            <a:xfrm>
              <a:off x="13087" y="6603"/>
              <a:ext cx="3818" cy="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spAutoFit/>
            </a:bodyPr>
            <a:lstStyle>
              <a:lvl1pPr eaLnBrk="0" hangingPunct="0">
                <a:defRPr sz="3600" b="1">
                  <a:solidFill>
                    <a:schemeClr val="tx1"/>
                  </a:solidFill>
                  <a:latin typeface="Arial" panose="020B0604020202020204" pitchFamily="34" charset="0"/>
                  <a:ea typeface="楷体_GB2312" pitchFamily="49" charset="-122"/>
                </a:defRPr>
              </a:lvl1pPr>
              <a:lvl2pPr marL="742950" indent="-285750" eaLnBrk="0" hangingPunct="0">
                <a:defRPr sz="3600" b="1">
                  <a:solidFill>
                    <a:schemeClr val="tx1"/>
                  </a:solidFill>
                  <a:latin typeface="Arial" panose="020B0604020202020204" pitchFamily="34" charset="0"/>
                  <a:ea typeface="楷体_GB2312" pitchFamily="49" charset="-122"/>
                </a:defRPr>
              </a:lvl2pPr>
              <a:lvl3pPr marL="1143000" indent="-228600" eaLnBrk="0" hangingPunct="0">
                <a:defRPr sz="3600" b="1">
                  <a:solidFill>
                    <a:schemeClr val="tx1"/>
                  </a:solidFill>
                  <a:latin typeface="Arial" panose="020B0604020202020204" pitchFamily="34" charset="0"/>
                  <a:ea typeface="楷体_GB2312" pitchFamily="49" charset="-122"/>
                </a:defRPr>
              </a:lvl3pPr>
              <a:lvl4pPr marL="1600200" indent="-228600" eaLnBrk="0" hangingPunct="0">
                <a:defRPr sz="3600" b="1">
                  <a:solidFill>
                    <a:schemeClr val="tx1"/>
                  </a:solidFill>
                  <a:latin typeface="Arial" panose="020B0604020202020204" pitchFamily="34" charset="0"/>
                  <a:ea typeface="楷体_GB2312" pitchFamily="49" charset="-122"/>
                </a:defRPr>
              </a:lvl4pPr>
              <a:lvl5pPr marL="2057400" indent="-228600" eaLnBrk="0" hangingPunct="0">
                <a:defRPr sz="3600" b="1">
                  <a:solidFill>
                    <a:schemeClr val="tx1"/>
                  </a:solidFill>
                  <a:latin typeface="Arial" panose="020B0604020202020204" pitchFamily="34" charset="0"/>
                  <a:ea typeface="楷体_GB2312" pitchFamily="49" charset="-122"/>
                </a:defRPr>
              </a:lvl5pPr>
              <a:lvl6pPr marL="25146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6pPr>
              <a:lvl7pPr marL="29718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7pPr>
              <a:lvl8pPr marL="34290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8pPr>
              <a:lvl9pPr marL="3886200" indent="-228600" algn="ctr" eaLnBrk="0" fontAlgn="base" hangingPunct="0">
                <a:spcBef>
                  <a:spcPct val="0"/>
                </a:spcBef>
                <a:spcAft>
                  <a:spcPct val="0"/>
                </a:spcAft>
                <a:defRPr sz="3600" b="1">
                  <a:solidFill>
                    <a:schemeClr val="tx1"/>
                  </a:solidFill>
                  <a:latin typeface="Arial" panose="020B0604020202020204" pitchFamily="34" charset="0"/>
                  <a:ea typeface="楷体_GB2312" pitchFamily="49" charset="-122"/>
                </a:defRPr>
              </a:lvl9pPr>
            </a:lstStyle>
            <a:p>
              <a:pPr eaLnBrk="1" hangingPunct="1"/>
              <a:r>
                <a:rPr lang="zh-CN" altLang="en-US" sz="2400" b="0" dirty="0">
                  <a:latin typeface="微软雅黑" panose="020B0503020204020204" pitchFamily="34" charset="-122"/>
                  <a:ea typeface="微软雅黑" panose="020B0503020204020204" pitchFamily="34" charset="-122"/>
                  <a:cs typeface="微软雅黑" panose="020B0503020204020204" pitchFamily="34" charset="-122"/>
                </a:rPr>
                <a:t>比青少年多        </a:t>
              </a:r>
              <a:endParaRPr lang="zh-CN" altLang="en-US" sz="2400" b="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5" name="组合 24"/>
            <p:cNvGrpSpPr/>
            <p:nvPr/>
          </p:nvGrpSpPr>
          <p:grpSpPr>
            <a:xfrm>
              <a:off x="15653" y="6517"/>
              <a:ext cx="908" cy="1130"/>
              <a:chOff x="10175" y="3326"/>
              <a:chExt cx="908" cy="1130"/>
            </a:xfrm>
          </p:grpSpPr>
          <p:sp>
            <p:nvSpPr>
              <p:cNvPr id="23" name="Text Box 7"/>
              <p:cNvSpPr txBox="1"/>
              <p:nvPr/>
            </p:nvSpPr>
            <p:spPr>
              <a:xfrm>
                <a:off x="10175" y="3326"/>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24" name="Line 8"/>
              <p:cNvSpPr/>
              <p:nvPr/>
            </p:nvSpPr>
            <p:spPr>
              <a:xfrm>
                <a:off x="10175" y="3801"/>
                <a:ext cx="568" cy="0"/>
              </a:xfrm>
              <a:prstGeom prst="line">
                <a:avLst/>
              </a:prstGeom>
              <a:ln w="22225" cap="flat" cmpd="sng">
                <a:solidFill>
                  <a:schemeClr val="tx1"/>
                </a:solidFill>
                <a:prstDash val="solid"/>
                <a:headEnd type="none" w="med" len="med"/>
                <a:tailEnd type="none" w="med" len="med"/>
              </a:ln>
            </p:spPr>
          </p:sp>
        </p:grpSp>
      </p:grpSp>
      <p:grpSp>
        <p:nvGrpSpPr>
          <p:cNvPr id="4" name="组合 3"/>
          <p:cNvGrpSpPr/>
          <p:nvPr/>
        </p:nvGrpSpPr>
        <p:grpSpPr>
          <a:xfrm>
            <a:off x="1619250" y="1016000"/>
            <a:ext cx="8953500" cy="1686560"/>
            <a:chOff x="3313" y="2284"/>
            <a:chExt cx="14100" cy="2656"/>
          </a:xfrm>
        </p:grpSpPr>
        <p:sp>
          <p:nvSpPr>
            <p:cNvPr id="3" name="文本框 2"/>
            <p:cNvSpPr txBox="1"/>
            <p:nvPr/>
          </p:nvSpPr>
          <p:spPr>
            <a:xfrm>
              <a:off x="3313" y="2284"/>
              <a:ext cx="14100" cy="2470"/>
            </a:xfrm>
            <a:prstGeom prst="rect">
              <a:avLst/>
            </a:prstGeom>
            <a:noFill/>
          </p:spPr>
          <p:txBody>
            <a:bodyPr wrap="none" rtlCol="0" anchor="t">
              <a:spAutoFit/>
            </a:bodyPr>
            <a:p>
              <a:pPr>
                <a:lnSpc>
                  <a:spcPct val="200000"/>
                </a:lnSpc>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人心脏跳动的次数随年龄而变化。青少年心跳每分钟约</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75</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次，</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200000"/>
                </a:lnSpc>
                <a:defRP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婴儿每分钟心跳的次数比青少年多</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。婴儿每分钟心跳多少次？</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 name="Group 6"/>
            <p:cNvGrpSpPr/>
            <p:nvPr/>
          </p:nvGrpSpPr>
          <p:grpSpPr>
            <a:xfrm>
              <a:off x="10738" y="3810"/>
              <a:ext cx="908" cy="1130"/>
              <a:chOff x="4876" y="2840"/>
              <a:chExt cx="363" cy="452"/>
            </a:xfrm>
          </p:grpSpPr>
          <p:sp>
            <p:nvSpPr>
              <p:cNvPr id="7"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8"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sp>
        <p:nvSpPr>
          <p:cNvPr id="9" name="圆角矩形 8"/>
          <p:cNvSpPr/>
          <p:nvPr/>
        </p:nvSpPr>
        <p:spPr>
          <a:xfrm>
            <a:off x="1532255" y="1800860"/>
            <a:ext cx="5278120" cy="971550"/>
          </a:xfrm>
          <a:prstGeom prst="round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等腰三角形 10"/>
          <p:cNvSpPr/>
          <p:nvPr/>
        </p:nvSpPr>
        <p:spPr>
          <a:xfrm>
            <a:off x="4740275" y="2472690"/>
            <a:ext cx="294005" cy="229870"/>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0" name="文本框 59"/>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0"/>
                                        </p:tgtEl>
                                        <p:attrNameLst>
                                          <p:attrName>style.visibility</p:attrName>
                                        </p:attrNameLst>
                                      </p:cBhvr>
                                      <p:to>
                                        <p:strVal val="visible"/>
                                      </p:to>
                                    </p:set>
                                    <p:animEffect transition="in" filter="wipe(left)">
                                      <p:cBhvr>
                                        <p:cTn id="7" dur="500"/>
                                        <p:tgtEl>
                                          <p:spTgt spid="1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11"/>
                                        </p:tgtEl>
                                        <p:attrNameLst>
                                          <p:attrName>style.visibility</p:attrName>
                                        </p:attrNameLst>
                                      </p:cBhvr>
                                      <p:to>
                                        <p:strVal val="visible"/>
                                      </p:to>
                                    </p:set>
                                    <p:animEffect transition="in" filter="wipe(left)">
                                      <p:cBhvr>
                                        <p:cTn id="12" dur="500"/>
                                        <p:tgtEl>
                                          <p:spTgt spid="1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9"/>
                                        </p:tgtEl>
                                        <p:attrNameLst>
                                          <p:attrName>style.visibility</p:attrName>
                                        </p:attrNameLst>
                                      </p:cBhvr>
                                      <p:to>
                                        <p:strVal val="visible"/>
                                      </p:to>
                                    </p:set>
                                    <p:animEffect transition="in" filter="wipe(left)">
                                      <p:cBhvr>
                                        <p:cTn id="17" dur="500"/>
                                        <p:tgtEl>
                                          <p:spTgt spid="109"/>
                                        </p:tgtEl>
                                      </p:cBhvr>
                                    </p:animEffect>
                                  </p:childTnLst>
                                </p:cTn>
                              </p:par>
                            </p:childTnLst>
                          </p:cTn>
                        </p:par>
                        <p:par>
                          <p:cTn id="18" fill="hold">
                            <p:stCondLst>
                              <p:cond delay="500"/>
                            </p:stCondLst>
                            <p:childTnLst>
                              <p:par>
                                <p:cTn id="19" presetID="12" presetClass="entr" presetSubtype="4" fill="hold" grpId="0" nodeType="afterEffect">
                                  <p:stCondLst>
                                    <p:cond delay="0"/>
                                  </p:stCondLst>
                                  <p:childTnLst>
                                    <p:set>
                                      <p:cBhvr>
                                        <p:cTn id="20" dur="1" fill="hold">
                                          <p:stCondLst>
                                            <p:cond delay="0"/>
                                          </p:stCondLst>
                                        </p:cTn>
                                        <p:tgtEl>
                                          <p:spTgt spid="147"/>
                                        </p:tgtEl>
                                        <p:attrNameLst>
                                          <p:attrName>style.visibility</p:attrName>
                                        </p:attrNameLst>
                                      </p:cBhvr>
                                      <p:to>
                                        <p:strVal val="visible"/>
                                      </p:to>
                                    </p:set>
                                    <p:animEffect transition="in" filter="slide(fromBottom)">
                                      <p:cBhvr>
                                        <p:cTn id="21" dur="500"/>
                                        <p:tgtEl>
                                          <p:spTgt spid="147"/>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46"/>
                                        </p:tgtEl>
                                        <p:attrNameLst>
                                          <p:attrName>style.visibility</p:attrName>
                                        </p:attrNameLst>
                                      </p:cBhvr>
                                      <p:to>
                                        <p:strVal val="visible"/>
                                      </p:to>
                                    </p:set>
                                    <p:animEffect transition="in" filter="wipe(left)">
                                      <p:cBhvr>
                                        <p:cTn id="26" dur="500"/>
                                        <p:tgtEl>
                                          <p:spTgt spid="146"/>
                                        </p:tgtEl>
                                      </p:cBhvr>
                                    </p:animEffect>
                                  </p:childTnLst>
                                </p:cTn>
                              </p:par>
                            </p:childTnLst>
                          </p:cTn>
                        </p:par>
                        <p:par>
                          <p:cTn id="27" fill="hold">
                            <p:stCondLst>
                              <p:cond delay="500"/>
                            </p:stCondLst>
                            <p:childTnLst>
                              <p:par>
                                <p:cTn id="28" presetID="12" presetClass="entr" presetSubtype="4" fill="hold" grpId="0" nodeType="afterEffect">
                                  <p:stCondLst>
                                    <p:cond delay="0"/>
                                  </p:stCondLst>
                                  <p:childTnLst>
                                    <p:set>
                                      <p:cBhvr>
                                        <p:cTn id="29" dur="1" fill="hold">
                                          <p:stCondLst>
                                            <p:cond delay="0"/>
                                          </p:stCondLst>
                                        </p:cTn>
                                        <p:tgtEl>
                                          <p:spTgt spid="145"/>
                                        </p:tgtEl>
                                        <p:attrNameLst>
                                          <p:attrName>style.visibility</p:attrName>
                                        </p:attrNameLst>
                                      </p:cBhvr>
                                      <p:to>
                                        <p:strVal val="visible"/>
                                      </p:to>
                                    </p:set>
                                    <p:animEffect transition="in" filter="slide(fromBottom)">
                                      <p:cBhvr>
                                        <p:cTn id="30" dur="500"/>
                                        <p:tgtEl>
                                          <p:spTgt spid="145"/>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108"/>
                                        </p:tgtEl>
                                        <p:attrNameLst>
                                          <p:attrName>style.visibility</p:attrName>
                                        </p:attrNameLst>
                                      </p:cBhvr>
                                      <p:to>
                                        <p:strVal val="visible"/>
                                      </p:to>
                                    </p:set>
                                    <p:animEffect transition="in" filter="wipe(down)">
                                      <p:cBhvr>
                                        <p:cTn id="35" dur="500"/>
                                        <p:tgtEl>
                                          <p:spTgt spid="108"/>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124"/>
                                        </p:tgtEl>
                                        <p:attrNameLst>
                                          <p:attrName>style.visibility</p:attrName>
                                        </p:attrNameLst>
                                      </p:cBhvr>
                                      <p:to>
                                        <p:strVal val="visible"/>
                                      </p:to>
                                    </p:set>
                                    <p:animEffect transition="in" filter="wipe(down)">
                                      <p:cBhvr>
                                        <p:cTn id="38" dur="500"/>
                                        <p:tgtEl>
                                          <p:spTgt spid="124"/>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121"/>
                                        </p:tgtEl>
                                        <p:attrNameLst>
                                          <p:attrName>style.visibility</p:attrName>
                                        </p:attrNameLst>
                                      </p:cBhvr>
                                      <p:to>
                                        <p:strVal val="visible"/>
                                      </p:to>
                                    </p:set>
                                    <p:animEffect transition="in" filter="wipe(down)">
                                      <p:cBhvr>
                                        <p:cTn id="41" dur="500"/>
                                        <p:tgtEl>
                                          <p:spTgt spid="121"/>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122"/>
                                        </p:tgtEl>
                                        <p:attrNameLst>
                                          <p:attrName>style.visibility</p:attrName>
                                        </p:attrNameLst>
                                      </p:cBhvr>
                                      <p:to>
                                        <p:strVal val="visible"/>
                                      </p:to>
                                    </p:set>
                                    <p:animEffect transition="in" filter="wipe(down)">
                                      <p:cBhvr>
                                        <p:cTn id="44" dur="500"/>
                                        <p:tgtEl>
                                          <p:spTgt spid="122"/>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grpId="0" nodeType="clickEffect">
                                  <p:stCondLst>
                                    <p:cond delay="0"/>
                                  </p:stCondLst>
                                  <p:childTnLst>
                                    <p:set>
                                      <p:cBhvr>
                                        <p:cTn id="48" dur="1" fill="hold">
                                          <p:stCondLst>
                                            <p:cond delay="0"/>
                                          </p:stCondLst>
                                        </p:cTn>
                                        <p:tgtEl>
                                          <p:spTgt spid="120"/>
                                        </p:tgtEl>
                                        <p:attrNameLst>
                                          <p:attrName>style.visibility</p:attrName>
                                        </p:attrNameLst>
                                      </p:cBhvr>
                                      <p:to>
                                        <p:strVal val="visible"/>
                                      </p:to>
                                    </p:set>
                                    <p:animEffect transition="in" filter="wipe(up)">
                                      <p:cBhvr>
                                        <p:cTn id="49" dur="1000"/>
                                        <p:tgtEl>
                                          <p:spTgt spid="120"/>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118"/>
                                        </p:tgtEl>
                                        <p:attrNameLst>
                                          <p:attrName>style.visibility</p:attrName>
                                        </p:attrNameLst>
                                      </p:cBhvr>
                                      <p:to>
                                        <p:strVal val="visible"/>
                                      </p:to>
                                    </p:set>
                                    <p:animEffect transition="in" filter="wipe(left)">
                                      <p:cBhvr>
                                        <p:cTn id="54" dur="500"/>
                                        <p:tgtEl>
                                          <p:spTgt spid="118"/>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nodeType="click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wipe(left)">
                                      <p:cBhvr>
                                        <p:cTn id="59" dur="500"/>
                                        <p:tgtEl>
                                          <p:spTgt spid="13"/>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grpId="0" nodeType="click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wipe(down)">
                                      <p:cBhvr>
                                        <p:cTn id="64" dur="500"/>
                                        <p:tgtEl>
                                          <p:spTgt spid="12"/>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wipe(down)">
                                      <p:cBhvr>
                                        <p:cTn id="67" dur="500"/>
                                        <p:tgtEl>
                                          <p:spTgt spid="22"/>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20"/>
                                        </p:tgtEl>
                                        <p:attrNameLst>
                                          <p:attrName>style.visibility</p:attrName>
                                        </p:attrNameLst>
                                      </p:cBhvr>
                                      <p:to>
                                        <p:strVal val="visible"/>
                                      </p:to>
                                    </p:set>
                                    <p:animEffect transition="in" filter="wipe(down)">
                                      <p:cBhvr>
                                        <p:cTn id="70" dur="500"/>
                                        <p:tgtEl>
                                          <p:spTgt spid="20"/>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wipe(down)">
                                      <p:cBhvr>
                                        <p:cTn id="73" dur="500"/>
                                        <p:tgtEl>
                                          <p:spTgt spid="21"/>
                                        </p:tgtEl>
                                      </p:cBhvr>
                                    </p:animEffect>
                                  </p:childTnLst>
                                </p:cTn>
                              </p:par>
                            </p:childTnLst>
                          </p:cTn>
                        </p:par>
                      </p:childTnLst>
                    </p:cTn>
                  </p:par>
                  <p:par>
                    <p:cTn id="74" fill="hold">
                      <p:stCondLst>
                        <p:cond delay="indefinite"/>
                      </p:stCondLst>
                      <p:childTnLst>
                        <p:par>
                          <p:cTn id="75" fill="hold">
                            <p:stCondLst>
                              <p:cond delay="0"/>
                            </p:stCondLst>
                            <p:childTnLst>
                              <p:par>
                                <p:cTn id="76" presetID="47" presetClass="entr" presetSubtype="0" fill="hold" nodeType="clickEffect">
                                  <p:stCondLst>
                                    <p:cond delay="0"/>
                                  </p:stCondLst>
                                  <p:childTnLst>
                                    <p:set>
                                      <p:cBhvr>
                                        <p:cTn id="77" dur="1" fill="hold">
                                          <p:stCondLst>
                                            <p:cond delay="0"/>
                                          </p:stCondLst>
                                        </p:cTn>
                                        <p:tgtEl>
                                          <p:spTgt spid="129"/>
                                        </p:tgtEl>
                                        <p:attrNameLst>
                                          <p:attrName>style.visibility</p:attrName>
                                        </p:attrNameLst>
                                      </p:cBhvr>
                                      <p:to>
                                        <p:strVal val="visible"/>
                                      </p:to>
                                    </p:set>
                                    <p:animEffect transition="in" filter="fade">
                                      <p:cBhvr>
                                        <p:cTn id="78" dur="1000"/>
                                        <p:tgtEl>
                                          <p:spTgt spid="129"/>
                                        </p:tgtEl>
                                      </p:cBhvr>
                                    </p:animEffect>
                                    <p:anim calcmode="lin" valueType="num">
                                      <p:cBhvr>
                                        <p:cTn id="79" dur="1000" fill="hold"/>
                                        <p:tgtEl>
                                          <p:spTgt spid="129"/>
                                        </p:tgtEl>
                                        <p:attrNameLst>
                                          <p:attrName>ppt_x</p:attrName>
                                        </p:attrNameLst>
                                      </p:cBhvr>
                                      <p:tavLst>
                                        <p:tav tm="0">
                                          <p:val>
                                            <p:strVal val="#ppt_x"/>
                                          </p:val>
                                        </p:tav>
                                        <p:tav tm="100000">
                                          <p:val>
                                            <p:strVal val="#ppt_x"/>
                                          </p:val>
                                        </p:tav>
                                      </p:tavLst>
                                    </p:anim>
                                    <p:anim calcmode="lin" valueType="num">
                                      <p:cBhvr>
                                        <p:cTn id="80" dur="1000" fill="hold"/>
                                        <p:tgtEl>
                                          <p:spTgt spid="129"/>
                                        </p:tgtEl>
                                        <p:attrNameLst>
                                          <p:attrName>ppt_y</p:attrName>
                                        </p:attrNameLst>
                                      </p:cBhvr>
                                      <p:tavLst>
                                        <p:tav tm="0">
                                          <p:val>
                                            <p:strVal val="#ppt_y-.1"/>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2" presetClass="entr" presetSubtype="4" fill="hold" nodeType="clickEffect">
                                  <p:stCondLst>
                                    <p:cond delay="0"/>
                                  </p:stCondLst>
                                  <p:childTnLst>
                                    <p:set>
                                      <p:cBhvr>
                                        <p:cTn id="84" dur="1" fill="hold">
                                          <p:stCondLst>
                                            <p:cond delay="0"/>
                                          </p:stCondLst>
                                        </p:cTn>
                                        <p:tgtEl>
                                          <p:spTgt spid="126"/>
                                        </p:tgtEl>
                                        <p:attrNameLst>
                                          <p:attrName>style.visibility</p:attrName>
                                        </p:attrNameLst>
                                      </p:cBhvr>
                                      <p:to>
                                        <p:strVal val="visible"/>
                                      </p:to>
                                    </p:set>
                                    <p:animEffect transition="in" filter="wipe(down)">
                                      <p:cBhvr>
                                        <p:cTn id="85" dur="500"/>
                                        <p:tgtEl>
                                          <p:spTgt spid="126"/>
                                        </p:tgtEl>
                                      </p:cBhvr>
                                    </p:animEffect>
                                  </p:childTnLst>
                                </p:cTn>
                              </p:par>
                              <p:par>
                                <p:cTn id="86" presetID="22" presetClass="entr" presetSubtype="4" fill="hold" nodeType="withEffect">
                                  <p:stCondLst>
                                    <p:cond delay="0"/>
                                  </p:stCondLst>
                                  <p:childTnLst>
                                    <p:set>
                                      <p:cBhvr>
                                        <p:cTn id="87" dur="1" fill="hold">
                                          <p:stCondLst>
                                            <p:cond delay="0"/>
                                          </p:stCondLst>
                                        </p:cTn>
                                        <p:tgtEl>
                                          <p:spTgt spid="127"/>
                                        </p:tgtEl>
                                        <p:attrNameLst>
                                          <p:attrName>style.visibility</p:attrName>
                                        </p:attrNameLst>
                                      </p:cBhvr>
                                      <p:to>
                                        <p:strVal val="visible"/>
                                      </p:to>
                                    </p:set>
                                    <p:animEffect transition="in" filter="wipe(down)">
                                      <p:cBhvr>
                                        <p:cTn id="88" dur="500"/>
                                        <p:tgtEl>
                                          <p:spTgt spid="127"/>
                                        </p:tgtEl>
                                      </p:cBhvr>
                                    </p:animEffect>
                                  </p:childTnLst>
                                </p:cTn>
                              </p:par>
                              <p:par>
                                <p:cTn id="89" presetID="22" presetClass="entr" presetSubtype="4" fill="hold" nodeType="withEffect">
                                  <p:stCondLst>
                                    <p:cond delay="0"/>
                                  </p:stCondLst>
                                  <p:childTnLst>
                                    <p:set>
                                      <p:cBhvr>
                                        <p:cTn id="90" dur="1" fill="hold">
                                          <p:stCondLst>
                                            <p:cond delay="0"/>
                                          </p:stCondLst>
                                        </p:cTn>
                                        <p:tgtEl>
                                          <p:spTgt spid="128"/>
                                        </p:tgtEl>
                                        <p:attrNameLst>
                                          <p:attrName>style.visibility</p:attrName>
                                        </p:attrNameLst>
                                      </p:cBhvr>
                                      <p:to>
                                        <p:strVal val="visible"/>
                                      </p:to>
                                    </p:set>
                                    <p:animEffect transition="in" filter="wipe(down)">
                                      <p:cBhvr>
                                        <p:cTn id="91" dur="500"/>
                                        <p:tgtEl>
                                          <p:spTgt spid="128"/>
                                        </p:tgtEl>
                                      </p:cBhvr>
                                    </p:animEffect>
                                  </p:childTnLst>
                                </p:cTn>
                              </p:par>
                            </p:childTnLst>
                          </p:cTn>
                        </p:par>
                      </p:childTnLst>
                    </p:cTn>
                  </p:par>
                  <p:par>
                    <p:cTn id="92" fill="hold">
                      <p:stCondLst>
                        <p:cond delay="indefinite"/>
                      </p:stCondLst>
                      <p:childTnLst>
                        <p:par>
                          <p:cTn id="93" fill="hold">
                            <p:stCondLst>
                              <p:cond delay="0"/>
                            </p:stCondLst>
                            <p:childTnLst>
                              <p:par>
                                <p:cTn id="94" presetID="22" presetClass="entr" presetSubtype="8" fill="hold" grpId="0" nodeType="clickEffect">
                                  <p:stCondLst>
                                    <p:cond delay="0"/>
                                  </p:stCondLst>
                                  <p:childTnLst>
                                    <p:set>
                                      <p:cBhvr>
                                        <p:cTn id="95" dur="1" fill="hold">
                                          <p:stCondLst>
                                            <p:cond delay="0"/>
                                          </p:stCondLst>
                                        </p:cTn>
                                        <p:tgtEl>
                                          <p:spTgt spid="119"/>
                                        </p:tgtEl>
                                        <p:attrNameLst>
                                          <p:attrName>style.visibility</p:attrName>
                                        </p:attrNameLst>
                                      </p:cBhvr>
                                      <p:to>
                                        <p:strVal val="visible"/>
                                      </p:to>
                                    </p:set>
                                    <p:animEffect transition="in" filter="wipe(left)">
                                      <p:cBhvr>
                                        <p:cTn id="96" dur="500"/>
                                        <p:tgtEl>
                                          <p:spTgt spid="119"/>
                                        </p:tgtEl>
                                      </p:cBhvr>
                                    </p:animEffect>
                                  </p:childTnLst>
                                </p:cTn>
                              </p:par>
                            </p:childTnLst>
                          </p:cTn>
                        </p:par>
                      </p:childTnLst>
                    </p:cTn>
                  </p:par>
                  <p:par>
                    <p:cTn id="97" fill="hold">
                      <p:stCondLst>
                        <p:cond delay="indefinite"/>
                      </p:stCondLst>
                      <p:childTnLst>
                        <p:par>
                          <p:cTn id="98" fill="hold">
                            <p:stCondLst>
                              <p:cond delay="0"/>
                            </p:stCondLst>
                            <p:childTnLst>
                              <p:par>
                                <p:cTn id="99" presetID="12" presetClass="entr" presetSubtype="4" fill="hold" nodeType="clickEffect">
                                  <p:stCondLst>
                                    <p:cond delay="0"/>
                                  </p:stCondLst>
                                  <p:childTnLst>
                                    <p:set>
                                      <p:cBhvr>
                                        <p:cTn id="100" dur="1" fill="hold">
                                          <p:stCondLst>
                                            <p:cond delay="0"/>
                                          </p:stCondLst>
                                        </p:cTn>
                                        <p:tgtEl>
                                          <p:spTgt spid="27"/>
                                        </p:tgtEl>
                                        <p:attrNameLst>
                                          <p:attrName>style.visibility</p:attrName>
                                        </p:attrNameLst>
                                      </p:cBhvr>
                                      <p:to>
                                        <p:strVal val="visible"/>
                                      </p:to>
                                    </p:set>
                                    <p:anim calcmode="lin" valueType="num">
                                      <p:cBhvr additive="base">
                                        <p:cTn id="101" dur="500"/>
                                        <p:tgtEl>
                                          <p:spTgt spid="27"/>
                                        </p:tgtEl>
                                        <p:attrNameLst>
                                          <p:attrName>ppt_y</p:attrName>
                                        </p:attrNameLst>
                                      </p:cBhvr>
                                      <p:tavLst>
                                        <p:tav tm="0">
                                          <p:val>
                                            <p:strVal val="#ppt_y+#ppt_h*1.125000"/>
                                          </p:val>
                                        </p:tav>
                                        <p:tav tm="100000">
                                          <p:val>
                                            <p:strVal val="#ppt_y"/>
                                          </p:val>
                                        </p:tav>
                                      </p:tavLst>
                                    </p:anim>
                                    <p:animEffect transition="in" filter="wipe(up)">
                                      <p:cBhvr>
                                        <p:cTn id="102" dur="500"/>
                                        <p:tgtEl>
                                          <p:spTgt spid="27"/>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grpId="0" nodeType="clickEffect">
                                  <p:stCondLst>
                                    <p:cond delay="0"/>
                                  </p:stCondLst>
                                  <p:childTnLst>
                                    <p:set>
                                      <p:cBhvr>
                                        <p:cTn id="106" dur="1" fill="hold">
                                          <p:stCondLst>
                                            <p:cond delay="0"/>
                                          </p:stCondLst>
                                        </p:cTn>
                                        <p:tgtEl>
                                          <p:spTgt spid="143"/>
                                        </p:tgtEl>
                                        <p:attrNameLst>
                                          <p:attrName>style.visibility</p:attrName>
                                        </p:attrNameLst>
                                      </p:cBhvr>
                                      <p:to>
                                        <p:strVal val="visible"/>
                                      </p:to>
                                    </p:set>
                                    <p:animEffect transition="in" filter="wipe(left)">
                                      <p:cBhvr>
                                        <p:cTn id="107" dur="500"/>
                                        <p:tgtEl>
                                          <p:spTgt spid="143"/>
                                        </p:tgtEl>
                                      </p:cBhvr>
                                    </p:animEffect>
                                  </p:childTnLst>
                                </p:cTn>
                              </p:par>
                            </p:childTnLst>
                          </p:cTn>
                        </p:par>
                      </p:childTnLst>
                    </p:cTn>
                  </p:par>
                  <p:par>
                    <p:cTn id="108" fill="hold">
                      <p:stCondLst>
                        <p:cond delay="indefinite"/>
                      </p:stCondLst>
                      <p:childTnLst>
                        <p:par>
                          <p:cTn id="109" fill="hold">
                            <p:stCondLst>
                              <p:cond delay="0"/>
                            </p:stCondLst>
                            <p:childTnLst>
                              <p:par>
                                <p:cTn id="110" presetID="27" presetClass="entr" presetSubtype="0" fill="hold" grpId="0" nodeType="clickEffect">
                                  <p:stCondLst>
                                    <p:cond delay="0"/>
                                  </p:stCondLst>
                                  <p:iterate type="lt">
                                    <p:tmPct val="50000"/>
                                  </p:iterate>
                                  <p:childTnLst>
                                    <p:set>
                                      <p:cBhvr>
                                        <p:cTn id="111" dur="1" fill="hold">
                                          <p:stCondLst>
                                            <p:cond delay="0"/>
                                          </p:stCondLst>
                                        </p:cTn>
                                        <p:tgtEl>
                                          <p:spTgt spid="123"/>
                                        </p:tgtEl>
                                        <p:attrNameLst>
                                          <p:attrName>style.visibility</p:attrName>
                                        </p:attrNameLst>
                                      </p:cBhvr>
                                      <p:to>
                                        <p:strVal val="visible"/>
                                      </p:to>
                                    </p:set>
                                    <p:anim calcmode="discrete" valueType="clr">
                                      <p:cBhvr override="childStyle">
                                        <p:cTn id="112" dur="80"/>
                                        <p:tgtEl>
                                          <p:spTgt spid="123"/>
                                        </p:tgtEl>
                                        <p:attrNameLst>
                                          <p:attrName>style.color</p:attrName>
                                        </p:attrNameLst>
                                      </p:cBhvr>
                                      <p:tavLst>
                                        <p:tav tm="0">
                                          <p:val>
                                            <p:clrVal>
                                              <a:schemeClr val="accent2"/>
                                            </p:clrVal>
                                          </p:val>
                                        </p:tav>
                                        <p:tav tm="50000">
                                          <p:val>
                                            <p:clrVal>
                                              <a:schemeClr val="hlink"/>
                                            </p:clrVal>
                                          </p:val>
                                        </p:tav>
                                      </p:tavLst>
                                    </p:anim>
                                    <p:anim calcmode="discrete" valueType="clr">
                                      <p:cBhvr>
                                        <p:cTn id="113" dur="80"/>
                                        <p:tgtEl>
                                          <p:spTgt spid="123"/>
                                        </p:tgtEl>
                                        <p:attrNameLst>
                                          <p:attrName>fillcolor</p:attrName>
                                        </p:attrNameLst>
                                      </p:cBhvr>
                                      <p:tavLst>
                                        <p:tav tm="0">
                                          <p:val>
                                            <p:clrVal>
                                              <a:schemeClr val="accent2"/>
                                            </p:clrVal>
                                          </p:val>
                                        </p:tav>
                                        <p:tav tm="50000">
                                          <p:val>
                                            <p:clrVal>
                                              <a:schemeClr val="hlink"/>
                                            </p:clrVal>
                                          </p:val>
                                        </p:tav>
                                      </p:tavLst>
                                    </p:anim>
                                    <p:set>
                                      <p:cBhvr>
                                        <p:cTn id="114" dur="80"/>
                                        <p:tgtEl>
                                          <p:spTgt spid="12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bldLvl="0" animBg="1"/>
      <p:bldP spid="109" grpId="0" bldLvl="0" animBg="1"/>
      <p:bldP spid="110" grpId="0"/>
      <p:bldP spid="118" grpId="0"/>
      <p:bldP spid="119" grpId="0" bldLvl="0" animBg="1"/>
      <p:bldP spid="120" grpId="0" bldLvl="0" animBg="1"/>
      <p:bldP spid="121" grpId="0" bldLvl="0" animBg="1"/>
      <p:bldP spid="122" grpId="0" bldLvl="0" animBg="1"/>
      <p:bldP spid="123" grpId="0"/>
      <p:bldP spid="124" grpId="0" bldLvl="0" animBg="1"/>
      <p:bldP spid="143" grpId="0" bldLvl="0" animBg="1"/>
      <p:bldP spid="145" grpId="0"/>
      <p:bldP spid="146" grpId="0" bldLvl="0" animBg="1"/>
      <p:bldP spid="147" grpId="0"/>
      <p:bldP spid="12" grpId="0" bldLvl="0" animBg="1"/>
      <p:bldP spid="20" grpId="0" bldLvl="0" animBg="1"/>
      <p:bldP spid="21" grpId="0" bldLvl="0" animBg="1"/>
      <p:bldP spid="22"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18" name="组合 17"/>
          <p:cNvGrpSpPr/>
          <p:nvPr/>
        </p:nvGrpSpPr>
        <p:grpSpPr>
          <a:xfrm>
            <a:off x="857885" y="4993640"/>
            <a:ext cx="4517390" cy="765810"/>
            <a:chOff x="2464" y="7163"/>
            <a:chExt cx="7114" cy="1206"/>
          </a:xfrm>
        </p:grpSpPr>
        <p:sp>
          <p:nvSpPr>
            <p:cNvPr id="14" name="圆角矩形 13"/>
            <p:cNvSpPr/>
            <p:nvPr/>
          </p:nvSpPr>
          <p:spPr>
            <a:xfrm>
              <a:off x="2464" y="7163"/>
              <a:ext cx="7114" cy="1207"/>
            </a:xfrm>
            <a:prstGeom prst="roundRect">
              <a:avLst/>
            </a:prstGeom>
            <a:solidFill>
              <a:schemeClr val="accent4">
                <a:lumMod val="75000"/>
                <a:alpha val="77000"/>
              </a:schemeClr>
            </a:solidFill>
            <a:ln>
              <a:solidFill>
                <a:srgbClr val="FF0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3" name="文本框 2"/>
            <p:cNvSpPr txBox="1"/>
            <p:nvPr/>
          </p:nvSpPr>
          <p:spPr>
            <a:xfrm>
              <a:off x="2816" y="7435"/>
              <a:ext cx="6763" cy="72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再求婴儿每分钟心跳的次数。</a:t>
              </a:r>
              <a:endParaRPr lang="zh-CN" altLang="en-US" sz="2400" dirty="0">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756285" y="3436620"/>
            <a:ext cx="6772910" cy="765810"/>
            <a:chOff x="1131" y="5680"/>
            <a:chExt cx="10666" cy="1206"/>
          </a:xfrm>
        </p:grpSpPr>
        <p:sp>
          <p:nvSpPr>
            <p:cNvPr id="8" name="圆角矩形 7"/>
            <p:cNvSpPr/>
            <p:nvPr/>
          </p:nvSpPr>
          <p:spPr>
            <a:xfrm>
              <a:off x="1131" y="5680"/>
              <a:ext cx="10666" cy="1207"/>
            </a:xfrm>
            <a:prstGeom prst="roundRect">
              <a:avLst/>
            </a:prstGeom>
            <a:solidFill>
              <a:srgbClr val="FF0000">
                <a:alpha val="77000"/>
              </a:srgbClr>
            </a:solidFill>
            <a:ln>
              <a:solidFill>
                <a:srgbClr val="FFFF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6" name="文本框 20"/>
            <p:cNvSpPr txBox="1"/>
            <p:nvPr/>
          </p:nvSpPr>
          <p:spPr>
            <a:xfrm>
              <a:off x="1351" y="5897"/>
              <a:ext cx="10136" cy="72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先求婴儿每分钟心跳的次数比青少年多多少次。</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3" name="图片 2" descr="图片1"/>
          <p:cNvPicPr>
            <a:picLocks noChangeAspect="1"/>
          </p:cNvPicPr>
          <p:nvPr/>
        </p:nvPicPr>
        <p:blipFill>
          <a:blip r:embed="rId2"/>
          <a:stretch>
            <a:fillRect/>
          </a:stretch>
        </p:blipFill>
        <p:spPr>
          <a:xfrm>
            <a:off x="2750185" y="963295"/>
            <a:ext cx="6472555" cy="2296160"/>
          </a:xfrm>
          <a:prstGeom prst="rect">
            <a:avLst/>
          </a:prstGeom>
        </p:spPr>
      </p:pic>
      <p:grpSp>
        <p:nvGrpSpPr>
          <p:cNvPr id="5" name="组合 4"/>
          <p:cNvGrpSpPr/>
          <p:nvPr/>
        </p:nvGrpSpPr>
        <p:grpSpPr>
          <a:xfrm>
            <a:off x="1617345" y="4239260"/>
            <a:ext cx="1432560" cy="717550"/>
            <a:chOff x="12268" y="5219"/>
            <a:chExt cx="2256" cy="1130"/>
          </a:xfrm>
        </p:grpSpPr>
        <p:grpSp>
          <p:nvGrpSpPr>
            <p:cNvPr id="10" name="Group 6"/>
            <p:cNvGrpSpPr/>
            <p:nvPr/>
          </p:nvGrpSpPr>
          <p:grpSpPr>
            <a:xfrm>
              <a:off x="13616" y="5219"/>
              <a:ext cx="908" cy="1130"/>
              <a:chOff x="4876" y="2840"/>
              <a:chExt cx="363" cy="452"/>
            </a:xfrm>
          </p:grpSpPr>
          <p:sp>
            <p:nvSpPr>
              <p:cNvPr id="1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4" name="文本框 3"/>
            <p:cNvSpPr txBox="1"/>
            <p:nvPr/>
          </p:nvSpPr>
          <p:spPr>
            <a:xfrm>
              <a:off x="12268" y="5331"/>
              <a:ext cx="1348"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75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6" name="文本框 5"/>
          <p:cNvSpPr txBox="1"/>
          <p:nvPr/>
        </p:nvSpPr>
        <p:spPr>
          <a:xfrm>
            <a:off x="2880995" y="4298315"/>
            <a:ext cx="177038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 60</a:t>
            </a:r>
            <a:r>
              <a:rPr lang="zh-CN" altLang="en-US" sz="2400">
                <a:latin typeface="微软雅黑" panose="020B0503020204020204" pitchFamily="34" charset="-122"/>
                <a:ea typeface="微软雅黑" panose="020B0503020204020204" pitchFamily="34" charset="-122"/>
              </a:rPr>
              <a:t>（次）</a:t>
            </a:r>
            <a:endParaRPr lang="zh-CN" altLang="en-US" sz="2400">
              <a:latin typeface="微软雅黑" panose="020B0503020204020204" pitchFamily="34" charset="-122"/>
              <a:ea typeface="微软雅黑" panose="020B0503020204020204" pitchFamily="34" charset="-122"/>
            </a:endParaRPr>
          </a:p>
        </p:txBody>
      </p:sp>
      <p:sp>
        <p:nvSpPr>
          <p:cNvPr id="7" name="文本框 6"/>
          <p:cNvSpPr txBox="1"/>
          <p:nvPr/>
        </p:nvSpPr>
        <p:spPr>
          <a:xfrm>
            <a:off x="1536700" y="5936615"/>
            <a:ext cx="3159125"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75 + 60 = 135</a:t>
            </a:r>
            <a:r>
              <a:rPr lang="zh-CN" altLang="en-US" sz="2400">
                <a:latin typeface="微软雅黑" panose="020B0503020204020204" pitchFamily="34" charset="-122"/>
                <a:ea typeface="微软雅黑" panose="020B0503020204020204" pitchFamily="34" charset="-122"/>
              </a:rPr>
              <a:t>（次）</a:t>
            </a:r>
            <a:endParaRPr lang="zh-CN" altLang="en-US" sz="2400">
              <a:latin typeface="微软雅黑" panose="020B0503020204020204" pitchFamily="34" charset="-122"/>
              <a:ea typeface="微软雅黑" panose="020B0503020204020204" pitchFamily="34" charset="-122"/>
            </a:endParaRPr>
          </a:p>
        </p:txBody>
      </p:sp>
      <p:sp>
        <p:nvSpPr>
          <p:cNvPr id="47117" name="左大括号 47116"/>
          <p:cNvSpPr/>
          <p:nvPr/>
        </p:nvSpPr>
        <p:spPr>
          <a:xfrm rot="-5400000">
            <a:off x="7408545" y="1743710"/>
            <a:ext cx="288925" cy="2026285"/>
          </a:xfrm>
          <a:prstGeom prst="leftBrace">
            <a:avLst>
              <a:gd name="adj1" fmla="val 93348"/>
              <a:gd name="adj2" fmla="val 50000"/>
            </a:avLst>
          </a:prstGeom>
          <a:noFill/>
          <a:ln w="38100" cap="flat" cmpd="sng">
            <a:solidFill>
              <a:srgbClr val="FF00FF"/>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sp>
        <p:nvSpPr>
          <p:cNvPr id="19" name="文本框 18"/>
          <p:cNvSpPr txBox="1"/>
          <p:nvPr/>
        </p:nvSpPr>
        <p:spPr>
          <a:xfrm>
            <a:off x="7157085" y="2909570"/>
            <a:ext cx="792480" cy="460375"/>
          </a:xfrm>
          <a:prstGeom prst="rect">
            <a:avLst/>
          </a:prstGeom>
          <a:noFill/>
        </p:spPr>
        <p:txBody>
          <a:bodyPr wrap="none" rtlCol="0">
            <a:spAutoFit/>
          </a:bodyPr>
          <a:p>
            <a:r>
              <a:rPr lang="zh-CN" altLang="en-US" sz="2400">
                <a:solidFill>
                  <a:srgbClr val="FF0000"/>
                </a:solidFill>
              </a:rPr>
              <a:t>？次</a:t>
            </a:r>
            <a:endParaRPr lang="zh-CN" altLang="en-US" sz="2400">
              <a:solidFill>
                <a:srgbClr val="FF0000"/>
              </a:solidFill>
            </a:endParaRPr>
          </a:p>
        </p:txBody>
      </p:sp>
      <p:sp>
        <p:nvSpPr>
          <p:cNvPr id="21" name="文本框 20"/>
          <p:cNvSpPr txBox="1"/>
          <p:nvPr/>
        </p:nvSpPr>
        <p:spPr>
          <a:xfrm>
            <a:off x="7529195" y="5626735"/>
            <a:ext cx="1948815"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sym typeface="+mn-ea"/>
              </a:rPr>
              <a:t>= 135</a:t>
            </a:r>
            <a:r>
              <a:rPr lang="zh-CN" altLang="en-US" sz="2400">
                <a:latin typeface="微软雅黑" panose="020B0503020204020204" pitchFamily="34" charset="-122"/>
                <a:ea typeface="微软雅黑" panose="020B0503020204020204" pitchFamily="34" charset="-122"/>
                <a:sym typeface="+mn-ea"/>
              </a:rPr>
              <a:t>（次）</a:t>
            </a:r>
            <a:endParaRPr lang="zh-CN" altLang="en-US" sz="2400">
              <a:latin typeface="微软雅黑" panose="020B0503020204020204" pitchFamily="34" charset="-122"/>
              <a:ea typeface="微软雅黑" panose="020B0503020204020204" pitchFamily="34" charset="-122"/>
            </a:endParaRPr>
          </a:p>
        </p:txBody>
      </p:sp>
      <p:grpSp>
        <p:nvGrpSpPr>
          <p:cNvPr id="28" name="组合 27"/>
          <p:cNvGrpSpPr/>
          <p:nvPr/>
        </p:nvGrpSpPr>
        <p:grpSpPr>
          <a:xfrm>
            <a:off x="7806690" y="4215765"/>
            <a:ext cx="2199640" cy="717550"/>
            <a:chOff x="12294" y="6639"/>
            <a:chExt cx="3464" cy="1130"/>
          </a:xfrm>
        </p:grpSpPr>
        <p:sp>
          <p:nvSpPr>
            <p:cNvPr id="20" name="文本框 19"/>
            <p:cNvSpPr txBox="1"/>
            <p:nvPr/>
          </p:nvSpPr>
          <p:spPr>
            <a:xfrm>
              <a:off x="12294" y="6773"/>
              <a:ext cx="1348"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75 +</a:t>
              </a:r>
              <a:endParaRPr lang="zh-CN" altLang="en-US" sz="2400">
                <a:latin typeface="微软雅黑" panose="020B0503020204020204" pitchFamily="34" charset="-122"/>
                <a:ea typeface="微软雅黑" panose="020B0503020204020204" pitchFamily="34" charset="-122"/>
              </a:endParaRPr>
            </a:p>
          </p:txBody>
        </p:sp>
        <p:grpSp>
          <p:nvGrpSpPr>
            <p:cNvPr id="22" name="组合 21"/>
            <p:cNvGrpSpPr/>
            <p:nvPr/>
          </p:nvGrpSpPr>
          <p:grpSpPr>
            <a:xfrm>
              <a:off x="13502" y="6639"/>
              <a:ext cx="2256" cy="1130"/>
              <a:chOff x="12268" y="5219"/>
              <a:chExt cx="2256" cy="1130"/>
            </a:xfrm>
          </p:grpSpPr>
          <p:grpSp>
            <p:nvGrpSpPr>
              <p:cNvPr id="23" name="Group 6"/>
              <p:cNvGrpSpPr/>
              <p:nvPr/>
            </p:nvGrpSpPr>
            <p:grpSpPr>
              <a:xfrm>
                <a:off x="13616" y="5219"/>
                <a:ext cx="908" cy="1130"/>
                <a:chOff x="4876" y="2840"/>
                <a:chExt cx="363" cy="452"/>
              </a:xfrm>
            </p:grpSpPr>
            <p:sp>
              <p:nvSpPr>
                <p:cNvPr id="24"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25"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26" name="文本框 25"/>
              <p:cNvSpPr txBox="1"/>
              <p:nvPr/>
            </p:nvSpPr>
            <p:spPr>
              <a:xfrm>
                <a:off x="12268" y="5331"/>
                <a:ext cx="1348"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75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sp>
        <p:nvSpPr>
          <p:cNvPr id="27" name="文本框 26"/>
          <p:cNvSpPr txBox="1"/>
          <p:nvPr/>
        </p:nvSpPr>
        <p:spPr>
          <a:xfrm>
            <a:off x="7529195" y="4963795"/>
            <a:ext cx="161925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 75 + 60</a:t>
            </a:r>
            <a:endParaRPr lang="zh-CN" altLang="en-US" sz="240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ppt_y</p:attrName>
                                        </p:attrNameLst>
                                      </p:cBhvr>
                                      <p:tavLst>
                                        <p:tav tm="0">
                                          <p:val>
                                            <p:strVal val="#ppt_y+#ppt_h*1.125000"/>
                                          </p:val>
                                        </p:tav>
                                        <p:tav tm="100000">
                                          <p:val>
                                            <p:strVal val="#ppt_y"/>
                                          </p:val>
                                        </p:tav>
                                      </p:tavLst>
                                    </p:anim>
                                    <p:animEffect transition="in" filter="wipe(up)">
                                      <p:cBhvr>
                                        <p:cTn id="8" dur="500"/>
                                        <p:tgtEl>
                                          <p:spTgt spid="12"/>
                                        </p:tgtEl>
                                      </p:cBhvr>
                                    </p:animEffect>
                                  </p:childTnLst>
                                </p:cTn>
                              </p:par>
                            </p:childTnLst>
                          </p:cTn>
                        </p:par>
                      </p:childTnLst>
                    </p:cTn>
                  </p:par>
                  <p:par>
                    <p:cTn id="9" fill="hold">
                      <p:stCondLst>
                        <p:cond delay="indefinite"/>
                      </p:stCondLst>
                      <p:childTnLst>
                        <p:par>
                          <p:cTn id="10" fill="hold">
                            <p:stCondLst>
                              <p:cond delay="0"/>
                            </p:stCondLst>
                            <p:childTnLst>
                              <p:par>
                                <p:cTn id="11" presetID="18" presetClass="entr" presetSubtype="3" fill="hold" nodeType="clickEffect">
                                  <p:stCondLst>
                                    <p:cond delay="0"/>
                                  </p:stCondLst>
                                  <p:childTnLst>
                                    <p:set>
                                      <p:cBhvr>
                                        <p:cTn id="12" dur="1" fill="hold">
                                          <p:stCondLst>
                                            <p:cond delay="0"/>
                                          </p:stCondLst>
                                        </p:cTn>
                                        <p:tgtEl>
                                          <p:spTgt spid="47117"/>
                                        </p:tgtEl>
                                        <p:attrNameLst>
                                          <p:attrName>style.visibility</p:attrName>
                                        </p:attrNameLst>
                                      </p:cBhvr>
                                      <p:to>
                                        <p:strVal val="visible"/>
                                      </p:to>
                                    </p:set>
                                    <p:animEffect transition="in" filter="strips(upRight)">
                                      <p:cBhvr>
                                        <p:cTn id="13" dur="500"/>
                                        <p:tgtEl>
                                          <p:spTgt spid="47117"/>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p:tgtEl>
                                          <p:spTgt spid="19"/>
                                        </p:tgtEl>
                                        <p:attrNameLst>
                                          <p:attrName>ppt_y</p:attrName>
                                        </p:attrNameLst>
                                      </p:cBhvr>
                                      <p:tavLst>
                                        <p:tav tm="0">
                                          <p:val>
                                            <p:strVal val="#ppt_y+#ppt_h*1.125000"/>
                                          </p:val>
                                        </p:tav>
                                        <p:tav tm="100000">
                                          <p:val>
                                            <p:strVal val="#ppt_y"/>
                                          </p:val>
                                        </p:tav>
                                      </p:tavLst>
                                    </p:anim>
                                    <p:animEffect transition="in" filter="wipe(up)">
                                      <p:cBhvr>
                                        <p:cTn id="19" dur="500"/>
                                        <p:tgtEl>
                                          <p:spTgt spid="19"/>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p:tgtEl>
                                          <p:spTgt spid="5"/>
                                        </p:tgtEl>
                                        <p:attrNameLst>
                                          <p:attrName>ppt_y</p:attrName>
                                        </p:attrNameLst>
                                      </p:cBhvr>
                                      <p:tavLst>
                                        <p:tav tm="0">
                                          <p:val>
                                            <p:strVal val="#ppt_y+#ppt_h*1.125000"/>
                                          </p:val>
                                        </p:tav>
                                        <p:tav tm="100000">
                                          <p:val>
                                            <p:strVal val="#ppt_y"/>
                                          </p:val>
                                        </p:tav>
                                      </p:tavLst>
                                    </p:anim>
                                    <p:animEffect transition="in" filter="wipe(up)">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p:tgtEl>
                                          <p:spTgt spid="6"/>
                                        </p:tgtEl>
                                        <p:attrNameLst>
                                          <p:attrName>ppt_y</p:attrName>
                                        </p:attrNameLst>
                                      </p:cBhvr>
                                      <p:tavLst>
                                        <p:tav tm="0">
                                          <p:val>
                                            <p:strVal val="#ppt_y+#ppt_h*1.125000"/>
                                          </p:val>
                                        </p:tav>
                                        <p:tav tm="100000">
                                          <p:val>
                                            <p:strVal val="#ppt_y"/>
                                          </p:val>
                                        </p:tav>
                                      </p:tavLst>
                                    </p:anim>
                                    <p:animEffect transition="in" filter="wipe(up)">
                                      <p:cBhvr>
                                        <p:cTn id="31" dur="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nodeType="click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p:tgtEl>
                                          <p:spTgt spid="18"/>
                                        </p:tgtEl>
                                        <p:attrNameLst>
                                          <p:attrName>ppt_y</p:attrName>
                                        </p:attrNameLst>
                                      </p:cBhvr>
                                      <p:tavLst>
                                        <p:tav tm="0">
                                          <p:val>
                                            <p:strVal val="#ppt_y+#ppt_h*1.125000"/>
                                          </p:val>
                                        </p:tav>
                                        <p:tav tm="100000">
                                          <p:val>
                                            <p:strVal val="#ppt_y"/>
                                          </p:val>
                                        </p:tav>
                                      </p:tavLst>
                                    </p:anim>
                                    <p:animEffect transition="in" filter="wipe(up)">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p:tgtEl>
                                          <p:spTgt spid="7"/>
                                        </p:tgtEl>
                                        <p:attrNameLst>
                                          <p:attrName>ppt_y</p:attrName>
                                        </p:attrNameLst>
                                      </p:cBhvr>
                                      <p:tavLst>
                                        <p:tav tm="0">
                                          <p:val>
                                            <p:strVal val="#ppt_y+#ppt_h*1.125000"/>
                                          </p:val>
                                        </p:tav>
                                        <p:tav tm="100000">
                                          <p:val>
                                            <p:strVal val="#ppt_y"/>
                                          </p:val>
                                        </p:tav>
                                      </p:tavLst>
                                    </p:anim>
                                    <p:animEffect transition="in" filter="wipe(up)">
                                      <p:cBhvr>
                                        <p:cTn id="43" dur="500"/>
                                        <p:tgtEl>
                                          <p:spTgt spid="7"/>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ntr" presetSubtype="4" fill="hold" nodeType="clickEffect">
                                  <p:stCondLst>
                                    <p:cond delay="0"/>
                                  </p:stCondLst>
                                  <p:childTnLst>
                                    <p:set>
                                      <p:cBhvr>
                                        <p:cTn id="47" dur="1" fill="hold">
                                          <p:stCondLst>
                                            <p:cond delay="0"/>
                                          </p:stCondLst>
                                        </p:cTn>
                                        <p:tgtEl>
                                          <p:spTgt spid="28"/>
                                        </p:tgtEl>
                                        <p:attrNameLst>
                                          <p:attrName>style.visibility</p:attrName>
                                        </p:attrNameLst>
                                      </p:cBhvr>
                                      <p:to>
                                        <p:strVal val="visible"/>
                                      </p:to>
                                    </p:set>
                                    <p:anim calcmode="lin" valueType="num">
                                      <p:cBhvr additive="base">
                                        <p:cTn id="48" dur="500"/>
                                        <p:tgtEl>
                                          <p:spTgt spid="28"/>
                                        </p:tgtEl>
                                        <p:attrNameLst>
                                          <p:attrName>ppt_y</p:attrName>
                                        </p:attrNameLst>
                                      </p:cBhvr>
                                      <p:tavLst>
                                        <p:tav tm="0">
                                          <p:val>
                                            <p:strVal val="#ppt_y+#ppt_h*1.125000"/>
                                          </p:val>
                                        </p:tav>
                                        <p:tav tm="100000">
                                          <p:val>
                                            <p:strVal val="#ppt_y"/>
                                          </p:val>
                                        </p:tav>
                                      </p:tavLst>
                                    </p:anim>
                                    <p:animEffect transition="in" filter="wipe(up)">
                                      <p:cBhvr>
                                        <p:cTn id="49" dur="500"/>
                                        <p:tgtEl>
                                          <p:spTgt spid="28"/>
                                        </p:tgtEl>
                                      </p:cBhvr>
                                    </p:animEffect>
                                  </p:childTnLst>
                                </p:cTn>
                              </p:par>
                            </p:childTnLst>
                          </p:cTn>
                        </p:par>
                      </p:childTnLst>
                    </p:cTn>
                  </p:par>
                  <p:par>
                    <p:cTn id="50" fill="hold">
                      <p:stCondLst>
                        <p:cond delay="indefinite"/>
                      </p:stCondLst>
                      <p:childTnLst>
                        <p:par>
                          <p:cTn id="51" fill="hold">
                            <p:stCondLst>
                              <p:cond delay="0"/>
                            </p:stCondLst>
                            <p:childTnLst>
                              <p:par>
                                <p:cTn id="52" presetID="12" presetClass="entr" presetSubtype="4" fill="hold" grpId="0" nodeType="clickEffect">
                                  <p:stCondLst>
                                    <p:cond delay="0"/>
                                  </p:stCondLst>
                                  <p:childTnLst>
                                    <p:set>
                                      <p:cBhvr>
                                        <p:cTn id="53" dur="1" fill="hold">
                                          <p:stCondLst>
                                            <p:cond delay="0"/>
                                          </p:stCondLst>
                                        </p:cTn>
                                        <p:tgtEl>
                                          <p:spTgt spid="27"/>
                                        </p:tgtEl>
                                        <p:attrNameLst>
                                          <p:attrName>style.visibility</p:attrName>
                                        </p:attrNameLst>
                                      </p:cBhvr>
                                      <p:to>
                                        <p:strVal val="visible"/>
                                      </p:to>
                                    </p:set>
                                    <p:anim calcmode="lin" valueType="num">
                                      <p:cBhvr additive="base">
                                        <p:cTn id="54" dur="500"/>
                                        <p:tgtEl>
                                          <p:spTgt spid="27"/>
                                        </p:tgtEl>
                                        <p:attrNameLst>
                                          <p:attrName>ppt_y</p:attrName>
                                        </p:attrNameLst>
                                      </p:cBhvr>
                                      <p:tavLst>
                                        <p:tav tm="0">
                                          <p:val>
                                            <p:strVal val="#ppt_y+#ppt_h*1.125000"/>
                                          </p:val>
                                        </p:tav>
                                        <p:tav tm="100000">
                                          <p:val>
                                            <p:strVal val="#ppt_y"/>
                                          </p:val>
                                        </p:tav>
                                      </p:tavLst>
                                    </p:anim>
                                    <p:animEffect transition="in" filter="wipe(up)">
                                      <p:cBhvr>
                                        <p:cTn id="55" dur="500"/>
                                        <p:tgtEl>
                                          <p:spTgt spid="27"/>
                                        </p:tgtEl>
                                      </p:cBhvr>
                                    </p:animEffect>
                                  </p:childTnLst>
                                </p:cTn>
                              </p:par>
                            </p:childTnLst>
                          </p:cTn>
                        </p:par>
                      </p:childTnLst>
                    </p:cTn>
                  </p:par>
                  <p:par>
                    <p:cTn id="56" fill="hold">
                      <p:stCondLst>
                        <p:cond delay="indefinite"/>
                      </p:stCondLst>
                      <p:childTnLst>
                        <p:par>
                          <p:cTn id="57" fill="hold">
                            <p:stCondLst>
                              <p:cond delay="0"/>
                            </p:stCondLst>
                            <p:childTnLst>
                              <p:par>
                                <p:cTn id="58" presetID="12" presetClass="entr" presetSubtype="4" fill="hold" grpId="0" nodeType="click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additive="base">
                                        <p:cTn id="60" dur="500"/>
                                        <p:tgtEl>
                                          <p:spTgt spid="21"/>
                                        </p:tgtEl>
                                        <p:attrNameLst>
                                          <p:attrName>ppt_y</p:attrName>
                                        </p:attrNameLst>
                                      </p:cBhvr>
                                      <p:tavLst>
                                        <p:tav tm="0">
                                          <p:val>
                                            <p:strVal val="#ppt_y+#ppt_h*1.125000"/>
                                          </p:val>
                                        </p:tav>
                                        <p:tav tm="100000">
                                          <p:val>
                                            <p:strVal val="#ppt_y"/>
                                          </p:val>
                                        </p:tav>
                                      </p:tavLst>
                                    </p:anim>
                                    <p:animEffect transition="in" filter="wipe(up)">
                                      <p:cBhvr>
                                        <p:cTn id="6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6" grpId="0"/>
      <p:bldP spid="7" grpId="0"/>
      <p:bldP spid="27" grpId="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3" name="图片 2" descr="图片1"/>
          <p:cNvPicPr>
            <a:picLocks noChangeAspect="1"/>
          </p:cNvPicPr>
          <p:nvPr/>
        </p:nvPicPr>
        <p:blipFill>
          <a:blip r:embed="rId2"/>
          <a:stretch>
            <a:fillRect/>
          </a:stretch>
        </p:blipFill>
        <p:spPr>
          <a:xfrm>
            <a:off x="2750185" y="963295"/>
            <a:ext cx="6472555" cy="2296160"/>
          </a:xfrm>
          <a:prstGeom prst="rect">
            <a:avLst/>
          </a:prstGeom>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18" name="组合 17"/>
          <p:cNvGrpSpPr/>
          <p:nvPr/>
        </p:nvGrpSpPr>
        <p:grpSpPr>
          <a:xfrm>
            <a:off x="857885" y="4993640"/>
            <a:ext cx="4517390" cy="765810"/>
            <a:chOff x="2464" y="7163"/>
            <a:chExt cx="7114" cy="1206"/>
          </a:xfrm>
        </p:grpSpPr>
        <p:sp>
          <p:nvSpPr>
            <p:cNvPr id="14" name="圆角矩形 13"/>
            <p:cNvSpPr/>
            <p:nvPr/>
          </p:nvSpPr>
          <p:spPr>
            <a:xfrm>
              <a:off x="2464" y="7163"/>
              <a:ext cx="7114" cy="1207"/>
            </a:xfrm>
            <a:prstGeom prst="roundRect">
              <a:avLst/>
            </a:prstGeom>
            <a:solidFill>
              <a:schemeClr val="accent4">
                <a:lumMod val="75000"/>
                <a:alpha val="77000"/>
              </a:schemeClr>
            </a:solidFill>
            <a:ln>
              <a:solidFill>
                <a:srgbClr val="FF0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3" name="文本框 2"/>
            <p:cNvSpPr txBox="1"/>
            <p:nvPr/>
          </p:nvSpPr>
          <p:spPr>
            <a:xfrm>
              <a:off x="2816" y="7435"/>
              <a:ext cx="6763" cy="72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rPr>
                <a:t>再求婴儿每分钟心跳的次数。</a:t>
              </a:r>
              <a:endParaRPr lang="zh-CN" altLang="en-US" sz="2400" dirty="0">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756285" y="3436620"/>
            <a:ext cx="6772910" cy="766445"/>
            <a:chOff x="1131" y="5680"/>
            <a:chExt cx="10666" cy="1207"/>
          </a:xfrm>
        </p:grpSpPr>
        <p:sp>
          <p:nvSpPr>
            <p:cNvPr id="8" name="圆角矩形 7"/>
            <p:cNvSpPr/>
            <p:nvPr/>
          </p:nvSpPr>
          <p:spPr>
            <a:xfrm>
              <a:off x="1131" y="5680"/>
              <a:ext cx="10666" cy="1207"/>
            </a:xfrm>
            <a:prstGeom prst="roundRect">
              <a:avLst/>
            </a:prstGeom>
            <a:solidFill>
              <a:srgbClr val="FF0000">
                <a:alpha val="77000"/>
              </a:srgbClr>
            </a:solidFill>
            <a:ln>
              <a:solidFill>
                <a:srgbClr val="FFFF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6" name="文本框 20"/>
            <p:cNvSpPr txBox="1"/>
            <p:nvPr/>
          </p:nvSpPr>
          <p:spPr>
            <a:xfrm>
              <a:off x="1171" y="5897"/>
              <a:ext cx="10446" cy="725"/>
            </a:xfrm>
            <a:prstGeom prst="rect">
              <a:avLst/>
            </a:prstGeom>
            <a:noFill/>
          </p:spPr>
          <p:txBody>
            <a:bodyPr wrap="square" rtlCol="0">
              <a:spAutoFit/>
            </a:bodyPr>
            <a:lstStyle/>
            <a:p>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先求婴儿每分钟心跳的次数是青少年的几分之几。</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5" name="组合 4"/>
          <p:cNvGrpSpPr/>
          <p:nvPr/>
        </p:nvGrpSpPr>
        <p:grpSpPr>
          <a:xfrm>
            <a:off x="1731645" y="4239260"/>
            <a:ext cx="1318260" cy="717550"/>
            <a:chOff x="12448" y="5219"/>
            <a:chExt cx="2076" cy="1130"/>
          </a:xfrm>
        </p:grpSpPr>
        <p:grpSp>
          <p:nvGrpSpPr>
            <p:cNvPr id="10" name="Group 6"/>
            <p:cNvGrpSpPr/>
            <p:nvPr/>
          </p:nvGrpSpPr>
          <p:grpSpPr>
            <a:xfrm>
              <a:off x="13616" y="5219"/>
              <a:ext cx="908" cy="1130"/>
              <a:chOff x="4876" y="2840"/>
              <a:chExt cx="363" cy="452"/>
            </a:xfrm>
          </p:grpSpPr>
          <p:sp>
            <p:nvSpPr>
              <p:cNvPr id="1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4" name="文本框 3"/>
            <p:cNvSpPr txBox="1"/>
            <p:nvPr/>
          </p:nvSpPr>
          <p:spPr>
            <a:xfrm>
              <a:off x="12448" y="5331"/>
              <a:ext cx="1067"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1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47117" name="左大括号 47116"/>
          <p:cNvSpPr/>
          <p:nvPr/>
        </p:nvSpPr>
        <p:spPr>
          <a:xfrm rot="-5400000" flipH="1">
            <a:off x="6098320" y="51655"/>
            <a:ext cx="358775" cy="4536000"/>
          </a:xfrm>
          <a:prstGeom prst="leftBrace">
            <a:avLst>
              <a:gd name="adj1" fmla="val 93348"/>
              <a:gd name="adj2" fmla="val 50000"/>
            </a:avLst>
          </a:prstGeom>
          <a:noFill/>
          <a:ln w="41275" cap="flat" cmpd="sng">
            <a:solidFill>
              <a:srgbClr val="FF00FF"/>
            </a:solidFill>
            <a:prstDash val="solid"/>
            <a:round/>
            <a:headEnd type="none" w="med" len="med"/>
            <a:tailEnd type="none" w="med" len="med"/>
          </a:ln>
        </p:spPr>
        <p:txBody>
          <a:bodyPr anchor="t" anchorCtr="0"/>
          <a:p>
            <a:endParaRPr lang="zh-CN" altLang="en-US" dirty="0">
              <a:latin typeface="Arial" panose="020B0604020202020204" pitchFamily="34" charset="0"/>
              <a:ea typeface="宋体" panose="02010600030101010101" pitchFamily="2" charset="-122"/>
            </a:endParaRPr>
          </a:p>
        </p:txBody>
      </p:sp>
      <p:grpSp>
        <p:nvGrpSpPr>
          <p:cNvPr id="11" name="组合 10"/>
          <p:cNvGrpSpPr/>
          <p:nvPr/>
        </p:nvGrpSpPr>
        <p:grpSpPr>
          <a:xfrm>
            <a:off x="5497195" y="1692275"/>
            <a:ext cx="1482725" cy="482600"/>
            <a:chOff x="8657" y="2665"/>
            <a:chExt cx="2335" cy="760"/>
          </a:xfrm>
        </p:grpSpPr>
        <p:sp>
          <p:nvSpPr>
            <p:cNvPr id="9" name="圆角矩形 8"/>
            <p:cNvSpPr/>
            <p:nvPr/>
          </p:nvSpPr>
          <p:spPr>
            <a:xfrm>
              <a:off x="8657" y="2761"/>
              <a:ext cx="2334" cy="664"/>
            </a:xfrm>
            <a:prstGeom prst="roundRect">
              <a:avLst/>
            </a:prstGeom>
            <a:solidFill>
              <a:srgbClr val="FFFF00">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文本框 18"/>
            <p:cNvSpPr txBox="1"/>
            <p:nvPr/>
          </p:nvSpPr>
          <p:spPr>
            <a:xfrm>
              <a:off x="8784" y="2665"/>
              <a:ext cx="2208" cy="725"/>
            </a:xfrm>
            <a:prstGeom prst="rect">
              <a:avLst/>
            </a:prstGeom>
            <a:noFill/>
          </p:spPr>
          <p:txBody>
            <a:bodyPr wrap="none" rtlCol="0">
              <a:spAutoFit/>
            </a:bodyPr>
            <a:p>
              <a:r>
                <a:rPr lang="zh-CN" altLang="en-US" sz="2400">
                  <a:solidFill>
                    <a:srgbClr val="FF0000"/>
                  </a:solidFill>
                </a:rPr>
                <a:t>几分之几</a:t>
              </a:r>
              <a:endParaRPr lang="zh-CN" altLang="en-US" sz="2400">
                <a:solidFill>
                  <a:srgbClr val="FF0000"/>
                </a:solidFill>
              </a:endParaRPr>
            </a:p>
          </p:txBody>
        </p:sp>
      </p:grpSp>
      <p:sp>
        <p:nvSpPr>
          <p:cNvPr id="21" name="文本框 20"/>
          <p:cNvSpPr txBox="1"/>
          <p:nvPr/>
        </p:nvSpPr>
        <p:spPr>
          <a:xfrm>
            <a:off x="7465695" y="5626735"/>
            <a:ext cx="1948815"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sym typeface="+mn-ea"/>
              </a:rPr>
              <a:t>= 135</a:t>
            </a:r>
            <a:r>
              <a:rPr lang="zh-CN" altLang="en-US" sz="2400">
                <a:latin typeface="微软雅黑" panose="020B0503020204020204" pitchFamily="34" charset="-122"/>
                <a:ea typeface="微软雅黑" panose="020B0503020204020204" pitchFamily="34" charset="-122"/>
                <a:sym typeface="+mn-ea"/>
              </a:rPr>
              <a:t>（次）</a:t>
            </a:r>
            <a:endParaRPr lang="zh-CN" altLang="en-US" sz="2400">
              <a:latin typeface="微软雅黑" panose="020B0503020204020204" pitchFamily="34" charset="-122"/>
              <a:ea typeface="微软雅黑" panose="020B0503020204020204" pitchFamily="34" charset="-122"/>
            </a:endParaRPr>
          </a:p>
        </p:txBody>
      </p:sp>
      <p:grpSp>
        <p:nvGrpSpPr>
          <p:cNvPr id="22" name="组合 21"/>
          <p:cNvGrpSpPr/>
          <p:nvPr/>
        </p:nvGrpSpPr>
        <p:grpSpPr>
          <a:xfrm rot="0">
            <a:off x="7760970" y="4215765"/>
            <a:ext cx="2411095" cy="717550"/>
            <a:chOff x="10988" y="5219"/>
            <a:chExt cx="3797" cy="1130"/>
          </a:xfrm>
        </p:grpSpPr>
        <p:grpSp>
          <p:nvGrpSpPr>
            <p:cNvPr id="23" name="Group 6"/>
            <p:cNvGrpSpPr/>
            <p:nvPr/>
          </p:nvGrpSpPr>
          <p:grpSpPr>
            <a:xfrm>
              <a:off x="13616" y="5219"/>
              <a:ext cx="908" cy="1130"/>
              <a:chOff x="4876" y="2840"/>
              <a:chExt cx="363" cy="452"/>
            </a:xfrm>
          </p:grpSpPr>
          <p:sp>
            <p:nvSpPr>
              <p:cNvPr id="24"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25"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26" name="文本框 25"/>
            <p:cNvSpPr txBox="1"/>
            <p:nvPr/>
          </p:nvSpPr>
          <p:spPr>
            <a:xfrm>
              <a:off x="10988" y="5331"/>
              <a:ext cx="3797"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75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 +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30" name="组合 29"/>
          <p:cNvGrpSpPr/>
          <p:nvPr/>
        </p:nvGrpSpPr>
        <p:grpSpPr>
          <a:xfrm>
            <a:off x="2880995" y="4239260"/>
            <a:ext cx="964565" cy="718185"/>
            <a:chOff x="4537" y="6676"/>
            <a:chExt cx="1519" cy="1131"/>
          </a:xfrm>
        </p:grpSpPr>
        <p:sp>
          <p:nvSpPr>
            <p:cNvPr id="6" name="文本框 5"/>
            <p:cNvSpPr txBox="1"/>
            <p:nvPr/>
          </p:nvSpPr>
          <p:spPr>
            <a:xfrm>
              <a:off x="4537" y="6769"/>
              <a:ext cx="1354"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grpSp>
          <p:nvGrpSpPr>
            <p:cNvPr id="29" name="组合 28"/>
            <p:cNvGrpSpPr/>
            <p:nvPr/>
          </p:nvGrpSpPr>
          <p:grpSpPr>
            <a:xfrm>
              <a:off x="5148" y="6676"/>
              <a:ext cx="908" cy="1131"/>
              <a:chOff x="15050" y="6839"/>
              <a:chExt cx="908" cy="1131"/>
            </a:xfrm>
          </p:grpSpPr>
          <p:sp>
            <p:nvSpPr>
              <p:cNvPr id="13" name="Text Box 7"/>
              <p:cNvSpPr txBox="1"/>
              <p:nvPr/>
            </p:nvSpPr>
            <p:spPr>
              <a:xfrm>
                <a:off x="15050" y="6839"/>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9</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7" name="Line 8"/>
              <p:cNvSpPr/>
              <p:nvPr/>
            </p:nvSpPr>
            <p:spPr>
              <a:xfrm>
                <a:off x="15050" y="7314"/>
                <a:ext cx="568" cy="0"/>
              </a:xfrm>
              <a:prstGeom prst="line">
                <a:avLst/>
              </a:prstGeom>
              <a:ln w="22225" cap="flat" cmpd="sng">
                <a:solidFill>
                  <a:schemeClr val="tx1"/>
                </a:solidFill>
                <a:prstDash val="solid"/>
                <a:headEnd type="none" w="med" len="med"/>
                <a:tailEnd type="none" w="med" len="med"/>
              </a:ln>
            </p:spPr>
          </p:sp>
        </p:grpSp>
      </p:grpSp>
      <p:grpSp>
        <p:nvGrpSpPr>
          <p:cNvPr id="37" name="组合 36"/>
          <p:cNvGrpSpPr/>
          <p:nvPr/>
        </p:nvGrpSpPr>
        <p:grpSpPr>
          <a:xfrm>
            <a:off x="1666875" y="5835650"/>
            <a:ext cx="3212465" cy="717550"/>
            <a:chOff x="2547" y="6676"/>
            <a:chExt cx="5059" cy="1130"/>
          </a:xfrm>
        </p:grpSpPr>
        <p:grpSp>
          <p:nvGrpSpPr>
            <p:cNvPr id="31" name="组合 30"/>
            <p:cNvGrpSpPr/>
            <p:nvPr/>
          </p:nvGrpSpPr>
          <p:grpSpPr>
            <a:xfrm>
              <a:off x="2547" y="6676"/>
              <a:ext cx="2256" cy="1130"/>
              <a:chOff x="12268" y="5219"/>
              <a:chExt cx="2256" cy="1130"/>
            </a:xfrm>
          </p:grpSpPr>
          <p:grpSp>
            <p:nvGrpSpPr>
              <p:cNvPr id="32" name="Group 6"/>
              <p:cNvGrpSpPr/>
              <p:nvPr/>
            </p:nvGrpSpPr>
            <p:grpSpPr>
              <a:xfrm>
                <a:off x="13616" y="5219"/>
                <a:ext cx="908" cy="1130"/>
                <a:chOff x="4876" y="2840"/>
                <a:chExt cx="363" cy="452"/>
              </a:xfrm>
            </p:grpSpPr>
            <p:sp>
              <p:nvSpPr>
                <p:cNvPr id="33"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9</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34"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35" name="文本框 34"/>
              <p:cNvSpPr txBox="1"/>
              <p:nvPr/>
            </p:nvSpPr>
            <p:spPr>
              <a:xfrm>
                <a:off x="12268" y="5331"/>
                <a:ext cx="1348"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75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36" name="文本框 35"/>
            <p:cNvSpPr txBox="1"/>
            <p:nvPr/>
          </p:nvSpPr>
          <p:spPr>
            <a:xfrm>
              <a:off x="4537" y="6769"/>
              <a:ext cx="3069"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 135</a:t>
              </a:r>
              <a:r>
                <a:rPr lang="zh-CN" altLang="en-US" sz="2400">
                  <a:latin typeface="微软雅黑" panose="020B0503020204020204" pitchFamily="34" charset="-122"/>
                  <a:ea typeface="微软雅黑" panose="020B0503020204020204" pitchFamily="34" charset="-122"/>
                </a:rPr>
                <a:t>（次）</a:t>
              </a:r>
              <a:endParaRPr lang="zh-CN" altLang="en-US" sz="2400">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7440295" y="4909185"/>
            <a:ext cx="1682115" cy="717550"/>
            <a:chOff x="11717" y="7731"/>
            <a:chExt cx="2649" cy="1130"/>
          </a:xfrm>
        </p:grpSpPr>
        <p:sp>
          <p:nvSpPr>
            <p:cNvPr id="27" name="文本框 26"/>
            <p:cNvSpPr txBox="1"/>
            <p:nvPr/>
          </p:nvSpPr>
          <p:spPr>
            <a:xfrm>
              <a:off x="11717" y="7817"/>
              <a:ext cx="1846"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75 </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endParaRPr>
            </a:p>
          </p:txBody>
        </p:sp>
        <p:grpSp>
          <p:nvGrpSpPr>
            <p:cNvPr id="40" name="组合 39"/>
            <p:cNvGrpSpPr/>
            <p:nvPr/>
          </p:nvGrpSpPr>
          <p:grpSpPr>
            <a:xfrm>
              <a:off x="13458" y="7731"/>
              <a:ext cx="908" cy="1130"/>
              <a:chOff x="5348" y="6876"/>
              <a:chExt cx="908" cy="1130"/>
            </a:xfrm>
          </p:grpSpPr>
          <p:sp>
            <p:nvSpPr>
              <p:cNvPr id="38" name="Text Box 7"/>
              <p:cNvSpPr txBox="1"/>
              <p:nvPr/>
            </p:nvSpPr>
            <p:spPr>
              <a:xfrm>
                <a:off x="5348" y="6876"/>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9</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39" name="Line 8"/>
              <p:cNvSpPr/>
              <p:nvPr/>
            </p:nvSpPr>
            <p:spPr>
              <a:xfrm>
                <a:off x="5348" y="7351"/>
                <a:ext cx="568" cy="0"/>
              </a:xfrm>
              <a:prstGeom prst="line">
                <a:avLst/>
              </a:prstGeom>
              <a:ln w="22225" cap="flat" cmpd="sng">
                <a:solidFill>
                  <a:schemeClr val="tx1"/>
                </a:solidFill>
                <a:prstDash val="solid"/>
                <a:headEnd type="none" w="med" len="med"/>
                <a:tailEnd type="none" w="med" len="med"/>
              </a:ln>
            </p:spPr>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ppt_y</p:attrName>
                                        </p:attrNameLst>
                                      </p:cBhvr>
                                      <p:tavLst>
                                        <p:tav tm="0">
                                          <p:val>
                                            <p:strVal val="#ppt_y+#ppt_h*1.125000"/>
                                          </p:val>
                                        </p:tav>
                                        <p:tav tm="100000">
                                          <p:val>
                                            <p:strVal val="#ppt_y"/>
                                          </p:val>
                                        </p:tav>
                                      </p:tavLst>
                                    </p:anim>
                                    <p:animEffect transition="in" filter="wipe(up)">
                                      <p:cBhvr>
                                        <p:cTn id="8" dur="500"/>
                                        <p:tgtEl>
                                          <p:spTgt spid="12"/>
                                        </p:tgtEl>
                                      </p:cBhvr>
                                    </p:animEffect>
                                  </p:childTnLst>
                                </p:cTn>
                              </p:par>
                            </p:childTnLst>
                          </p:cTn>
                        </p:par>
                      </p:childTnLst>
                    </p:cTn>
                  </p:par>
                  <p:par>
                    <p:cTn id="9" fill="hold">
                      <p:stCondLst>
                        <p:cond delay="indefinite"/>
                      </p:stCondLst>
                      <p:childTnLst>
                        <p:par>
                          <p:cTn id="10" fill="hold">
                            <p:stCondLst>
                              <p:cond delay="0"/>
                            </p:stCondLst>
                            <p:childTnLst>
                              <p:par>
                                <p:cTn id="11" presetID="18" presetClass="entr" presetSubtype="3" fill="hold" nodeType="clickEffect">
                                  <p:stCondLst>
                                    <p:cond delay="0"/>
                                  </p:stCondLst>
                                  <p:childTnLst>
                                    <p:set>
                                      <p:cBhvr>
                                        <p:cTn id="12" dur="1" fill="hold">
                                          <p:stCondLst>
                                            <p:cond delay="0"/>
                                          </p:stCondLst>
                                        </p:cTn>
                                        <p:tgtEl>
                                          <p:spTgt spid="47117"/>
                                        </p:tgtEl>
                                        <p:attrNameLst>
                                          <p:attrName>style.visibility</p:attrName>
                                        </p:attrNameLst>
                                      </p:cBhvr>
                                      <p:to>
                                        <p:strVal val="visible"/>
                                      </p:to>
                                    </p:set>
                                    <p:animEffect transition="in" filter="strips(upRight)">
                                      <p:cBhvr>
                                        <p:cTn id="13" dur="500"/>
                                        <p:tgtEl>
                                          <p:spTgt spid="47117"/>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p:tgtEl>
                                          <p:spTgt spid="11"/>
                                        </p:tgtEl>
                                        <p:attrNameLst>
                                          <p:attrName>ppt_y</p:attrName>
                                        </p:attrNameLst>
                                      </p:cBhvr>
                                      <p:tavLst>
                                        <p:tav tm="0">
                                          <p:val>
                                            <p:strVal val="#ppt_y+#ppt_h*1.125000"/>
                                          </p:val>
                                        </p:tav>
                                        <p:tav tm="100000">
                                          <p:val>
                                            <p:strVal val="#ppt_y"/>
                                          </p:val>
                                        </p:tav>
                                      </p:tavLst>
                                    </p:anim>
                                    <p:animEffect transition="in" filter="wipe(up)">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p:tgtEl>
                                          <p:spTgt spid="5"/>
                                        </p:tgtEl>
                                        <p:attrNameLst>
                                          <p:attrName>ppt_y</p:attrName>
                                        </p:attrNameLst>
                                      </p:cBhvr>
                                      <p:tavLst>
                                        <p:tav tm="0">
                                          <p:val>
                                            <p:strVal val="#ppt_y+#ppt_h*1.125000"/>
                                          </p:val>
                                        </p:tav>
                                        <p:tav tm="100000">
                                          <p:val>
                                            <p:strVal val="#ppt_y"/>
                                          </p:val>
                                        </p:tav>
                                      </p:tavLst>
                                    </p:anim>
                                    <p:animEffect transition="in" filter="wipe(up)">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nodeType="clickEffect">
                                  <p:stCondLst>
                                    <p:cond delay="0"/>
                                  </p:stCondLst>
                                  <p:childTnLst>
                                    <p:set>
                                      <p:cBhvr>
                                        <p:cTn id="29" dur="1" fill="hold">
                                          <p:stCondLst>
                                            <p:cond delay="0"/>
                                          </p:stCondLst>
                                        </p:cTn>
                                        <p:tgtEl>
                                          <p:spTgt spid="30"/>
                                        </p:tgtEl>
                                        <p:attrNameLst>
                                          <p:attrName>style.visibility</p:attrName>
                                        </p:attrNameLst>
                                      </p:cBhvr>
                                      <p:to>
                                        <p:strVal val="visible"/>
                                      </p:to>
                                    </p:set>
                                    <p:anim calcmode="lin" valueType="num">
                                      <p:cBhvr additive="base">
                                        <p:cTn id="30" dur="500"/>
                                        <p:tgtEl>
                                          <p:spTgt spid="30"/>
                                        </p:tgtEl>
                                        <p:attrNameLst>
                                          <p:attrName>ppt_y</p:attrName>
                                        </p:attrNameLst>
                                      </p:cBhvr>
                                      <p:tavLst>
                                        <p:tav tm="0">
                                          <p:val>
                                            <p:strVal val="#ppt_y+#ppt_h*1.125000"/>
                                          </p:val>
                                        </p:tav>
                                        <p:tav tm="100000">
                                          <p:val>
                                            <p:strVal val="#ppt_y"/>
                                          </p:val>
                                        </p:tav>
                                      </p:tavLst>
                                    </p:anim>
                                    <p:animEffect transition="in" filter="wipe(up)">
                                      <p:cBhvr>
                                        <p:cTn id="31" dur="500"/>
                                        <p:tgtEl>
                                          <p:spTgt spid="30"/>
                                        </p:tgtEl>
                                      </p:cBhvr>
                                    </p:animEffect>
                                  </p:childTnLst>
                                </p:cTn>
                              </p:par>
                            </p:childTnLst>
                          </p:cTn>
                        </p:par>
                      </p:childTnLst>
                    </p:cTn>
                  </p:par>
                  <p:par>
                    <p:cTn id="32" fill="hold">
                      <p:stCondLst>
                        <p:cond delay="indefinite"/>
                      </p:stCondLst>
                      <p:childTnLst>
                        <p:par>
                          <p:cTn id="33" fill="hold">
                            <p:stCondLst>
                              <p:cond delay="0"/>
                            </p:stCondLst>
                            <p:childTnLst>
                              <p:par>
                                <p:cTn id="34" presetID="12" presetClass="entr" presetSubtype="4" fill="hold" nodeType="click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p:tgtEl>
                                          <p:spTgt spid="18"/>
                                        </p:tgtEl>
                                        <p:attrNameLst>
                                          <p:attrName>ppt_y</p:attrName>
                                        </p:attrNameLst>
                                      </p:cBhvr>
                                      <p:tavLst>
                                        <p:tav tm="0">
                                          <p:val>
                                            <p:strVal val="#ppt_y+#ppt_h*1.125000"/>
                                          </p:val>
                                        </p:tav>
                                        <p:tav tm="100000">
                                          <p:val>
                                            <p:strVal val="#ppt_y"/>
                                          </p:val>
                                        </p:tav>
                                      </p:tavLst>
                                    </p:anim>
                                    <p:animEffect transition="in" filter="wipe(up)">
                                      <p:cBhvr>
                                        <p:cTn id="37" dur="500"/>
                                        <p:tgtEl>
                                          <p:spTgt spid="18"/>
                                        </p:tgtEl>
                                      </p:cBhvr>
                                    </p:animEffect>
                                  </p:childTnLst>
                                </p:cTn>
                              </p:par>
                            </p:childTnLst>
                          </p:cTn>
                        </p:par>
                      </p:childTnLst>
                    </p:cTn>
                  </p:par>
                  <p:par>
                    <p:cTn id="38" fill="hold">
                      <p:stCondLst>
                        <p:cond delay="indefinite"/>
                      </p:stCondLst>
                      <p:childTnLst>
                        <p:par>
                          <p:cTn id="39" fill="hold">
                            <p:stCondLst>
                              <p:cond delay="0"/>
                            </p:stCondLst>
                            <p:childTnLst>
                              <p:par>
                                <p:cTn id="40" presetID="12" presetClass="entr" presetSubtype="4" fill="hold" nodeType="clickEffect">
                                  <p:stCondLst>
                                    <p:cond delay="0"/>
                                  </p:stCondLst>
                                  <p:childTnLst>
                                    <p:set>
                                      <p:cBhvr>
                                        <p:cTn id="41" dur="1" fill="hold">
                                          <p:stCondLst>
                                            <p:cond delay="0"/>
                                          </p:stCondLst>
                                        </p:cTn>
                                        <p:tgtEl>
                                          <p:spTgt spid="37"/>
                                        </p:tgtEl>
                                        <p:attrNameLst>
                                          <p:attrName>style.visibility</p:attrName>
                                        </p:attrNameLst>
                                      </p:cBhvr>
                                      <p:to>
                                        <p:strVal val="visible"/>
                                      </p:to>
                                    </p:set>
                                    <p:anim calcmode="lin" valueType="num">
                                      <p:cBhvr additive="base">
                                        <p:cTn id="42" dur="500"/>
                                        <p:tgtEl>
                                          <p:spTgt spid="37"/>
                                        </p:tgtEl>
                                        <p:attrNameLst>
                                          <p:attrName>ppt_y</p:attrName>
                                        </p:attrNameLst>
                                      </p:cBhvr>
                                      <p:tavLst>
                                        <p:tav tm="0">
                                          <p:val>
                                            <p:strVal val="#ppt_y+#ppt_h*1.125000"/>
                                          </p:val>
                                        </p:tav>
                                        <p:tav tm="100000">
                                          <p:val>
                                            <p:strVal val="#ppt_y"/>
                                          </p:val>
                                        </p:tav>
                                      </p:tavLst>
                                    </p:anim>
                                    <p:animEffect transition="in" filter="wipe(up)">
                                      <p:cBhvr>
                                        <p:cTn id="43" dur="500"/>
                                        <p:tgtEl>
                                          <p:spTgt spid="37"/>
                                        </p:tgtEl>
                                      </p:cBhvr>
                                    </p:animEffect>
                                  </p:childTnLst>
                                </p:cTn>
                              </p:par>
                            </p:childTnLst>
                          </p:cTn>
                        </p:par>
                      </p:childTnLst>
                    </p:cTn>
                  </p:par>
                  <p:par>
                    <p:cTn id="44" fill="hold">
                      <p:stCondLst>
                        <p:cond delay="indefinite"/>
                      </p:stCondLst>
                      <p:childTnLst>
                        <p:par>
                          <p:cTn id="45" fill="hold">
                            <p:stCondLst>
                              <p:cond delay="0"/>
                            </p:stCondLst>
                            <p:childTnLst>
                              <p:par>
                                <p:cTn id="46" presetID="12" presetClass="entr" presetSubtype="4" fill="hold" nodeType="clickEffect">
                                  <p:stCondLst>
                                    <p:cond delay="0"/>
                                  </p:stCondLst>
                                  <p:childTnLst>
                                    <p:set>
                                      <p:cBhvr>
                                        <p:cTn id="47" dur="1" fill="hold">
                                          <p:stCondLst>
                                            <p:cond delay="0"/>
                                          </p:stCondLst>
                                        </p:cTn>
                                        <p:tgtEl>
                                          <p:spTgt spid="22"/>
                                        </p:tgtEl>
                                        <p:attrNameLst>
                                          <p:attrName>style.visibility</p:attrName>
                                        </p:attrNameLst>
                                      </p:cBhvr>
                                      <p:to>
                                        <p:strVal val="visible"/>
                                      </p:to>
                                    </p:set>
                                    <p:anim calcmode="lin" valueType="num">
                                      <p:cBhvr additive="base">
                                        <p:cTn id="48" dur="500"/>
                                        <p:tgtEl>
                                          <p:spTgt spid="22"/>
                                        </p:tgtEl>
                                        <p:attrNameLst>
                                          <p:attrName>ppt_y</p:attrName>
                                        </p:attrNameLst>
                                      </p:cBhvr>
                                      <p:tavLst>
                                        <p:tav tm="0">
                                          <p:val>
                                            <p:strVal val="#ppt_y+#ppt_h*1.125000"/>
                                          </p:val>
                                        </p:tav>
                                        <p:tav tm="100000">
                                          <p:val>
                                            <p:strVal val="#ppt_y"/>
                                          </p:val>
                                        </p:tav>
                                      </p:tavLst>
                                    </p:anim>
                                    <p:animEffect transition="in" filter="wipe(up)">
                                      <p:cBhvr>
                                        <p:cTn id="49" dur="500"/>
                                        <p:tgtEl>
                                          <p:spTgt spid="22"/>
                                        </p:tgtEl>
                                      </p:cBhvr>
                                    </p:animEffect>
                                  </p:childTnLst>
                                </p:cTn>
                              </p:par>
                            </p:childTnLst>
                          </p:cTn>
                        </p:par>
                      </p:childTnLst>
                    </p:cTn>
                  </p:par>
                  <p:par>
                    <p:cTn id="50" fill="hold">
                      <p:stCondLst>
                        <p:cond delay="indefinite"/>
                      </p:stCondLst>
                      <p:childTnLst>
                        <p:par>
                          <p:cTn id="51" fill="hold">
                            <p:stCondLst>
                              <p:cond delay="0"/>
                            </p:stCondLst>
                            <p:childTnLst>
                              <p:par>
                                <p:cTn id="52" presetID="12" presetClass="entr" presetSubtype="4" fill="hold" nodeType="clickEffect">
                                  <p:stCondLst>
                                    <p:cond delay="0"/>
                                  </p:stCondLst>
                                  <p:childTnLst>
                                    <p:set>
                                      <p:cBhvr>
                                        <p:cTn id="53" dur="1" fill="hold">
                                          <p:stCondLst>
                                            <p:cond delay="0"/>
                                          </p:stCondLst>
                                        </p:cTn>
                                        <p:tgtEl>
                                          <p:spTgt spid="41"/>
                                        </p:tgtEl>
                                        <p:attrNameLst>
                                          <p:attrName>style.visibility</p:attrName>
                                        </p:attrNameLst>
                                      </p:cBhvr>
                                      <p:to>
                                        <p:strVal val="visible"/>
                                      </p:to>
                                    </p:set>
                                    <p:anim calcmode="lin" valueType="num">
                                      <p:cBhvr additive="base">
                                        <p:cTn id="54" dur="500"/>
                                        <p:tgtEl>
                                          <p:spTgt spid="41"/>
                                        </p:tgtEl>
                                        <p:attrNameLst>
                                          <p:attrName>ppt_y</p:attrName>
                                        </p:attrNameLst>
                                      </p:cBhvr>
                                      <p:tavLst>
                                        <p:tav tm="0">
                                          <p:val>
                                            <p:strVal val="#ppt_y+#ppt_h*1.125000"/>
                                          </p:val>
                                        </p:tav>
                                        <p:tav tm="100000">
                                          <p:val>
                                            <p:strVal val="#ppt_y"/>
                                          </p:val>
                                        </p:tav>
                                      </p:tavLst>
                                    </p:anim>
                                    <p:animEffect transition="in" filter="wipe(up)">
                                      <p:cBhvr>
                                        <p:cTn id="55" dur="500"/>
                                        <p:tgtEl>
                                          <p:spTgt spid="41"/>
                                        </p:tgtEl>
                                      </p:cBhvr>
                                    </p:animEffect>
                                  </p:childTnLst>
                                </p:cTn>
                              </p:par>
                            </p:childTnLst>
                          </p:cTn>
                        </p:par>
                      </p:childTnLst>
                    </p:cTn>
                  </p:par>
                  <p:par>
                    <p:cTn id="56" fill="hold">
                      <p:stCondLst>
                        <p:cond delay="indefinite"/>
                      </p:stCondLst>
                      <p:childTnLst>
                        <p:par>
                          <p:cTn id="57" fill="hold">
                            <p:stCondLst>
                              <p:cond delay="0"/>
                            </p:stCondLst>
                            <p:childTnLst>
                              <p:par>
                                <p:cTn id="58" presetID="12" presetClass="entr" presetSubtype="4" fill="hold" grpId="0" nodeType="click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additive="base">
                                        <p:cTn id="60" dur="500"/>
                                        <p:tgtEl>
                                          <p:spTgt spid="21"/>
                                        </p:tgtEl>
                                        <p:attrNameLst>
                                          <p:attrName>ppt_y</p:attrName>
                                        </p:attrNameLst>
                                      </p:cBhvr>
                                      <p:tavLst>
                                        <p:tav tm="0">
                                          <p:val>
                                            <p:strVal val="#ppt_y+#ppt_h*1.125000"/>
                                          </p:val>
                                        </p:tav>
                                        <p:tav tm="100000">
                                          <p:val>
                                            <p:strVal val="#ppt_y"/>
                                          </p:val>
                                        </p:tav>
                                      </p:tavLst>
                                    </p:anim>
                                    <p:animEffect transition="in" filter="wipe(up)">
                                      <p:cBhvr>
                                        <p:cTn id="6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5" name="图片 4" descr="图片2"/>
          <p:cNvPicPr>
            <a:picLocks noChangeAspect="1"/>
          </p:cNvPicPr>
          <p:nvPr/>
        </p:nvPicPr>
        <p:blipFill>
          <a:blip r:embed="rId2"/>
          <a:stretch>
            <a:fillRect/>
          </a:stretch>
        </p:blipFill>
        <p:spPr>
          <a:xfrm>
            <a:off x="755015" y="1143635"/>
            <a:ext cx="5478145" cy="2037715"/>
          </a:xfrm>
          <a:prstGeom prst="rect">
            <a:avLst/>
          </a:prstGeom>
        </p:spPr>
      </p:pic>
      <p:pic>
        <p:nvPicPr>
          <p:cNvPr id="6" name="图片 5" descr="图片3"/>
          <p:cNvPicPr>
            <a:picLocks noChangeAspect="1"/>
          </p:cNvPicPr>
          <p:nvPr/>
        </p:nvPicPr>
        <p:blipFill>
          <a:blip r:embed="rId3"/>
          <a:stretch>
            <a:fillRect/>
          </a:stretch>
        </p:blipFill>
        <p:spPr>
          <a:xfrm>
            <a:off x="6344285" y="1143635"/>
            <a:ext cx="5494020" cy="1950720"/>
          </a:xfrm>
          <a:prstGeom prst="rect">
            <a:avLst/>
          </a:prstGeom>
        </p:spPr>
      </p:pic>
      <p:grpSp>
        <p:nvGrpSpPr>
          <p:cNvPr id="8" name="组合 7"/>
          <p:cNvGrpSpPr/>
          <p:nvPr/>
        </p:nvGrpSpPr>
        <p:grpSpPr>
          <a:xfrm>
            <a:off x="7351395" y="4344670"/>
            <a:ext cx="2731135" cy="1870710"/>
            <a:chOff x="11717" y="6639"/>
            <a:chExt cx="4301" cy="2946"/>
          </a:xfrm>
        </p:grpSpPr>
        <p:sp>
          <p:nvSpPr>
            <p:cNvPr id="21" name="文本框 20"/>
            <p:cNvSpPr txBox="1"/>
            <p:nvPr/>
          </p:nvSpPr>
          <p:spPr>
            <a:xfrm>
              <a:off x="11757" y="8861"/>
              <a:ext cx="3069"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sym typeface="+mn-ea"/>
                </a:rPr>
                <a:t>= 135</a:t>
              </a:r>
              <a:r>
                <a:rPr lang="zh-CN" altLang="en-US" sz="2400">
                  <a:latin typeface="微软雅黑" panose="020B0503020204020204" pitchFamily="34" charset="-122"/>
                  <a:ea typeface="微软雅黑" panose="020B0503020204020204" pitchFamily="34" charset="-122"/>
                  <a:sym typeface="+mn-ea"/>
                </a:rPr>
                <a:t>（次）</a:t>
              </a:r>
              <a:endParaRPr lang="zh-CN" altLang="en-US" sz="2400">
                <a:latin typeface="微软雅黑" panose="020B0503020204020204" pitchFamily="34" charset="-122"/>
                <a:ea typeface="微软雅黑" panose="020B0503020204020204" pitchFamily="34" charset="-122"/>
              </a:endParaRPr>
            </a:p>
          </p:txBody>
        </p:sp>
        <p:grpSp>
          <p:nvGrpSpPr>
            <p:cNvPr id="22" name="组合 21"/>
            <p:cNvGrpSpPr/>
            <p:nvPr/>
          </p:nvGrpSpPr>
          <p:grpSpPr>
            <a:xfrm rot="0">
              <a:off x="12222" y="6639"/>
              <a:ext cx="3797" cy="1130"/>
              <a:chOff x="10988" y="5219"/>
              <a:chExt cx="3797" cy="1130"/>
            </a:xfrm>
          </p:grpSpPr>
          <p:grpSp>
            <p:nvGrpSpPr>
              <p:cNvPr id="23" name="Group 6"/>
              <p:cNvGrpSpPr/>
              <p:nvPr/>
            </p:nvGrpSpPr>
            <p:grpSpPr>
              <a:xfrm>
                <a:off x="13616" y="5219"/>
                <a:ext cx="908" cy="1130"/>
                <a:chOff x="4876" y="2840"/>
                <a:chExt cx="363" cy="452"/>
              </a:xfrm>
            </p:grpSpPr>
            <p:sp>
              <p:nvSpPr>
                <p:cNvPr id="24"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25"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7" name="文本框 6"/>
              <p:cNvSpPr txBox="1"/>
              <p:nvPr/>
            </p:nvSpPr>
            <p:spPr>
              <a:xfrm>
                <a:off x="10988" y="5331"/>
                <a:ext cx="3797"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75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 +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41" name="组合 40"/>
            <p:cNvGrpSpPr/>
            <p:nvPr/>
          </p:nvGrpSpPr>
          <p:grpSpPr>
            <a:xfrm>
              <a:off x="11717" y="7731"/>
              <a:ext cx="2649" cy="1130"/>
              <a:chOff x="11717" y="7731"/>
              <a:chExt cx="2649" cy="1130"/>
            </a:xfrm>
          </p:grpSpPr>
          <p:sp>
            <p:nvSpPr>
              <p:cNvPr id="27" name="文本框 26"/>
              <p:cNvSpPr txBox="1"/>
              <p:nvPr/>
            </p:nvSpPr>
            <p:spPr>
              <a:xfrm>
                <a:off x="11717" y="7817"/>
                <a:ext cx="1846"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75 </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endParaRPr>
              </a:p>
            </p:txBody>
          </p:sp>
          <p:grpSp>
            <p:nvGrpSpPr>
              <p:cNvPr id="40" name="组合 39"/>
              <p:cNvGrpSpPr/>
              <p:nvPr/>
            </p:nvGrpSpPr>
            <p:grpSpPr>
              <a:xfrm>
                <a:off x="13458" y="7731"/>
                <a:ext cx="908" cy="1130"/>
                <a:chOff x="5348" y="6876"/>
                <a:chExt cx="908" cy="1130"/>
              </a:xfrm>
            </p:grpSpPr>
            <p:sp>
              <p:nvSpPr>
                <p:cNvPr id="38" name="Text Box 7"/>
                <p:cNvSpPr txBox="1"/>
                <p:nvPr/>
              </p:nvSpPr>
              <p:spPr>
                <a:xfrm>
                  <a:off x="5348" y="6876"/>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9</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39" name="Line 8"/>
                <p:cNvSpPr/>
                <p:nvPr/>
              </p:nvSpPr>
              <p:spPr>
                <a:xfrm>
                  <a:off x="5348" y="7351"/>
                  <a:ext cx="568" cy="0"/>
                </a:xfrm>
                <a:prstGeom prst="line">
                  <a:avLst/>
                </a:prstGeom>
                <a:ln w="22225" cap="flat" cmpd="sng">
                  <a:solidFill>
                    <a:schemeClr val="tx1"/>
                  </a:solidFill>
                  <a:prstDash val="solid"/>
                  <a:headEnd type="none" w="med" len="med"/>
                  <a:tailEnd type="none" w="med" len="med"/>
                </a:ln>
              </p:spPr>
            </p:sp>
          </p:grpSp>
        </p:grpSp>
      </p:grpSp>
      <p:grpSp>
        <p:nvGrpSpPr>
          <p:cNvPr id="29" name="组合 28"/>
          <p:cNvGrpSpPr/>
          <p:nvPr/>
        </p:nvGrpSpPr>
        <p:grpSpPr>
          <a:xfrm>
            <a:off x="1739900" y="4344670"/>
            <a:ext cx="2477135" cy="1870710"/>
            <a:chOff x="11857" y="6639"/>
            <a:chExt cx="3901" cy="2946"/>
          </a:xfrm>
        </p:grpSpPr>
        <p:sp>
          <p:nvSpPr>
            <p:cNvPr id="9" name="文本框 8"/>
            <p:cNvSpPr txBox="1"/>
            <p:nvPr/>
          </p:nvSpPr>
          <p:spPr>
            <a:xfrm>
              <a:off x="11857" y="8861"/>
              <a:ext cx="3069"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sym typeface="+mn-ea"/>
                </a:rPr>
                <a:t>= 135</a:t>
              </a:r>
              <a:r>
                <a:rPr lang="zh-CN" altLang="en-US" sz="2400">
                  <a:latin typeface="微软雅黑" panose="020B0503020204020204" pitchFamily="34" charset="-122"/>
                  <a:ea typeface="微软雅黑" panose="020B0503020204020204" pitchFamily="34" charset="-122"/>
                  <a:sym typeface="+mn-ea"/>
                </a:rPr>
                <a:t>（次）</a:t>
              </a:r>
              <a:endParaRPr lang="zh-CN" altLang="en-US" sz="2400">
                <a:latin typeface="微软雅黑" panose="020B0503020204020204" pitchFamily="34" charset="-122"/>
                <a:ea typeface="微软雅黑" panose="020B0503020204020204" pitchFamily="34" charset="-122"/>
              </a:endParaRPr>
            </a:p>
          </p:txBody>
        </p:sp>
        <p:grpSp>
          <p:nvGrpSpPr>
            <p:cNvPr id="28" name="组合 27"/>
            <p:cNvGrpSpPr/>
            <p:nvPr/>
          </p:nvGrpSpPr>
          <p:grpSpPr>
            <a:xfrm>
              <a:off x="12294" y="6639"/>
              <a:ext cx="3464" cy="1130"/>
              <a:chOff x="12294" y="6639"/>
              <a:chExt cx="3464" cy="1130"/>
            </a:xfrm>
          </p:grpSpPr>
          <p:sp>
            <p:nvSpPr>
              <p:cNvPr id="20" name="文本框 19"/>
              <p:cNvSpPr txBox="1"/>
              <p:nvPr/>
            </p:nvSpPr>
            <p:spPr>
              <a:xfrm>
                <a:off x="12294" y="6773"/>
                <a:ext cx="1348"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75 +</a:t>
                </a:r>
                <a:endParaRPr lang="zh-CN" altLang="en-US" sz="2400">
                  <a:latin typeface="微软雅黑" panose="020B0503020204020204" pitchFamily="34" charset="-122"/>
                  <a:ea typeface="微软雅黑" panose="020B0503020204020204" pitchFamily="34" charset="-122"/>
                </a:endParaRPr>
              </a:p>
            </p:txBody>
          </p:sp>
          <p:grpSp>
            <p:nvGrpSpPr>
              <p:cNvPr id="11" name="组合 10"/>
              <p:cNvGrpSpPr/>
              <p:nvPr/>
            </p:nvGrpSpPr>
            <p:grpSpPr>
              <a:xfrm>
                <a:off x="13502" y="6639"/>
                <a:ext cx="2256" cy="1130"/>
                <a:chOff x="12268" y="5219"/>
                <a:chExt cx="2256" cy="1130"/>
              </a:xfrm>
            </p:grpSpPr>
            <p:grpSp>
              <p:nvGrpSpPr>
                <p:cNvPr id="12" name="Group 6"/>
                <p:cNvGrpSpPr/>
                <p:nvPr/>
              </p:nvGrpSpPr>
              <p:grpSpPr>
                <a:xfrm>
                  <a:off x="13616" y="5219"/>
                  <a:ext cx="908" cy="1130"/>
                  <a:chOff x="4876" y="2840"/>
                  <a:chExt cx="363" cy="452"/>
                </a:xfrm>
              </p:grpSpPr>
              <p:sp>
                <p:nvSpPr>
                  <p:cNvPr id="13"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17"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18" name="文本框 17"/>
                <p:cNvSpPr txBox="1"/>
                <p:nvPr/>
              </p:nvSpPr>
              <p:spPr>
                <a:xfrm>
                  <a:off x="12268" y="5331"/>
                  <a:ext cx="1348"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75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sp>
          <p:nvSpPr>
            <p:cNvPr id="19" name="文本框 18"/>
            <p:cNvSpPr txBox="1"/>
            <p:nvPr/>
          </p:nvSpPr>
          <p:spPr>
            <a:xfrm>
              <a:off x="11857" y="7817"/>
              <a:ext cx="2550"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 75 + 60</a:t>
              </a:r>
              <a:endParaRPr lang="zh-CN" altLang="en-US" sz="2400">
                <a:latin typeface="微软雅黑" panose="020B0503020204020204" pitchFamily="34" charset="-122"/>
                <a:ea typeface="微软雅黑" panose="020B0503020204020204" pitchFamily="34" charset="-122"/>
              </a:endParaRPr>
            </a:p>
          </p:txBody>
        </p:sp>
      </p:grpSp>
      <p:sp>
        <p:nvSpPr>
          <p:cNvPr id="30" name="圆角矩形 29"/>
          <p:cNvSpPr/>
          <p:nvPr/>
        </p:nvSpPr>
        <p:spPr>
          <a:xfrm>
            <a:off x="2784475" y="4251960"/>
            <a:ext cx="1277620" cy="768985"/>
          </a:xfrm>
          <a:prstGeom prst="round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4" name="组合 33"/>
          <p:cNvGrpSpPr/>
          <p:nvPr/>
        </p:nvGrpSpPr>
        <p:grpSpPr>
          <a:xfrm>
            <a:off x="3305175" y="3254375"/>
            <a:ext cx="3039110" cy="786765"/>
            <a:chOff x="5205" y="5125"/>
            <a:chExt cx="4786" cy="1239"/>
          </a:xfrm>
        </p:grpSpPr>
        <p:grpSp>
          <p:nvGrpSpPr>
            <p:cNvPr id="42" name="组合 41"/>
            <p:cNvGrpSpPr/>
            <p:nvPr/>
          </p:nvGrpSpPr>
          <p:grpSpPr>
            <a:xfrm>
              <a:off x="5205" y="5125"/>
              <a:ext cx="4786" cy="1199"/>
              <a:chOff x="4690" y="5468"/>
              <a:chExt cx="4786" cy="1199"/>
            </a:xfrm>
          </p:grpSpPr>
          <p:sp>
            <p:nvSpPr>
              <p:cNvPr id="43" name="圆角矩形标注 42"/>
              <p:cNvSpPr/>
              <p:nvPr/>
            </p:nvSpPr>
            <p:spPr>
              <a:xfrm>
                <a:off x="4690" y="5468"/>
                <a:ext cx="4642" cy="1199"/>
              </a:xfrm>
              <a:prstGeom prst="wedgeRoundRectCallout">
                <a:avLst>
                  <a:gd name="adj1" fmla="val -32529"/>
                  <a:gd name="adj2" fmla="val 68265"/>
                  <a:gd name="adj3" fmla="val 16667"/>
                </a:avLst>
              </a:prstGeom>
              <a:solidFill>
                <a:srgbClr val="FFFF00"/>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6" name="矩形 45"/>
              <p:cNvSpPr/>
              <p:nvPr/>
            </p:nvSpPr>
            <p:spPr>
              <a:xfrm>
                <a:off x="4856" y="5755"/>
                <a:ext cx="4620" cy="689"/>
              </a:xfrm>
              <a:prstGeom prst="rect">
                <a:avLst/>
              </a:prstGeom>
              <a:noFill/>
            </p:spPr>
            <p:txBody>
              <a:bodyPr wrap="square" lIns="68580" tIns="34290" rIns="68580" bIns="34290" anchor="ctr">
                <a:spAutoFit/>
              </a:bodyPr>
              <a:p>
                <a:pPr algn="l">
                  <a:defRPr/>
                </a:pPr>
                <a:r>
                  <a:rPr lang="zh-CN" altLang="en-US" sz="2400" dirty="0" smtClean="0">
                    <a:solidFill>
                      <a:schemeClr val="tx1"/>
                    </a:solidFill>
                    <a:latin typeface="微软雅黑" panose="020B0503020204020204" pitchFamily="34" charset="-122"/>
                    <a:ea typeface="微软雅黑" panose="020B0503020204020204" pitchFamily="34" charset="-122"/>
                  </a:rPr>
                  <a:t>求</a:t>
                </a:r>
                <a:r>
                  <a:rPr lang="en-US" altLang="zh-CN" sz="2400" dirty="0" smtClean="0">
                    <a:solidFill>
                      <a:schemeClr val="tx1"/>
                    </a:solidFill>
                    <a:latin typeface="微软雅黑" panose="020B0503020204020204" pitchFamily="34" charset="-122"/>
                    <a:ea typeface="微软雅黑" panose="020B0503020204020204" pitchFamily="34" charset="-122"/>
                  </a:rPr>
                  <a:t>75</a:t>
                </a:r>
                <a:r>
                  <a:rPr lang="zh-CN" altLang="en-US" sz="2400" dirty="0" smtClean="0">
                    <a:solidFill>
                      <a:schemeClr val="tx1"/>
                    </a:solidFill>
                    <a:latin typeface="微软雅黑" panose="020B0503020204020204" pitchFamily="34" charset="-122"/>
                    <a:ea typeface="微软雅黑" panose="020B0503020204020204" pitchFamily="34" charset="-122"/>
                  </a:rPr>
                  <a:t>次的</a:t>
                </a:r>
                <a:r>
                  <a:rPr lang="en-US" altLang="zh-CN" sz="2400" dirty="0" smtClean="0">
                    <a:solidFill>
                      <a:schemeClr val="tx1"/>
                    </a:solidFill>
                    <a:latin typeface="微软雅黑" panose="020B0503020204020204" pitchFamily="34" charset="-122"/>
                    <a:ea typeface="微软雅黑" panose="020B0503020204020204" pitchFamily="34" charset="-122"/>
                  </a:rPr>
                  <a:t>     </a:t>
                </a:r>
                <a:r>
                  <a:rPr lang="zh-CN" altLang="en-US" sz="2400" dirty="0" smtClean="0">
                    <a:solidFill>
                      <a:schemeClr val="tx1"/>
                    </a:solidFill>
                    <a:latin typeface="微软雅黑" panose="020B0503020204020204" pitchFamily="34" charset="-122"/>
                    <a:ea typeface="微软雅黑" panose="020B0503020204020204" pitchFamily="34" charset="-122"/>
                  </a:rPr>
                  <a:t>是多少</a:t>
                </a:r>
                <a:endParaRPr lang="zh-CN" altLang="en-US" sz="2400" dirty="0" smtClean="0">
                  <a:solidFill>
                    <a:schemeClr val="tx1"/>
                  </a:solidFill>
                  <a:latin typeface="微软雅黑" panose="020B0503020204020204" pitchFamily="34" charset="-122"/>
                  <a:ea typeface="微软雅黑" panose="020B0503020204020204" pitchFamily="34" charset="-122"/>
                </a:endParaRPr>
              </a:p>
            </p:txBody>
          </p:sp>
        </p:grpSp>
        <p:grpSp>
          <p:nvGrpSpPr>
            <p:cNvPr id="31" name="Group 6"/>
            <p:cNvGrpSpPr/>
            <p:nvPr/>
          </p:nvGrpSpPr>
          <p:grpSpPr>
            <a:xfrm>
              <a:off x="7518" y="5234"/>
              <a:ext cx="908" cy="1130"/>
              <a:chOff x="4876" y="2840"/>
              <a:chExt cx="363" cy="452"/>
            </a:xfrm>
          </p:grpSpPr>
          <p:sp>
            <p:nvSpPr>
              <p:cNvPr id="32"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33"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grpSp>
      <p:grpSp>
        <p:nvGrpSpPr>
          <p:cNvPr id="35" name="组合 34"/>
          <p:cNvGrpSpPr/>
          <p:nvPr/>
        </p:nvGrpSpPr>
        <p:grpSpPr>
          <a:xfrm>
            <a:off x="7225665" y="3261995"/>
            <a:ext cx="4329091" cy="816928"/>
            <a:chOff x="5205" y="5125"/>
            <a:chExt cx="5481" cy="1287"/>
          </a:xfrm>
        </p:grpSpPr>
        <p:grpSp>
          <p:nvGrpSpPr>
            <p:cNvPr id="36" name="组合 35"/>
            <p:cNvGrpSpPr/>
            <p:nvPr/>
          </p:nvGrpSpPr>
          <p:grpSpPr>
            <a:xfrm>
              <a:off x="5205" y="5125"/>
              <a:ext cx="5481" cy="1199"/>
              <a:chOff x="4690" y="5468"/>
              <a:chExt cx="5481" cy="1199"/>
            </a:xfrm>
          </p:grpSpPr>
          <p:sp>
            <p:nvSpPr>
              <p:cNvPr id="37" name="圆角矩形标注 36"/>
              <p:cNvSpPr/>
              <p:nvPr/>
            </p:nvSpPr>
            <p:spPr>
              <a:xfrm>
                <a:off x="4690" y="5468"/>
                <a:ext cx="4900" cy="1199"/>
              </a:xfrm>
              <a:prstGeom prst="wedgeRoundRectCallout">
                <a:avLst>
                  <a:gd name="adj1" fmla="val -21959"/>
                  <a:gd name="adj2" fmla="val 71601"/>
                  <a:gd name="adj3" fmla="val 16667"/>
                </a:avLst>
              </a:prstGeom>
              <a:solidFill>
                <a:srgbClr val="FFFF00"/>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矩形 43"/>
              <p:cNvSpPr/>
              <p:nvPr/>
            </p:nvSpPr>
            <p:spPr>
              <a:xfrm>
                <a:off x="4856" y="5755"/>
                <a:ext cx="5315" cy="689"/>
              </a:xfrm>
              <a:prstGeom prst="rect">
                <a:avLst/>
              </a:prstGeom>
              <a:noFill/>
            </p:spPr>
            <p:txBody>
              <a:bodyPr wrap="square" lIns="68580" tIns="34290" rIns="68580" bIns="34290" anchor="ctr">
                <a:spAutoFit/>
              </a:bodyPr>
              <a:p>
                <a:pPr algn="l">
                  <a:defRPr/>
                </a:pPr>
                <a:r>
                  <a:rPr lang="zh-CN" altLang="en-US" sz="2400" dirty="0" smtClean="0">
                    <a:solidFill>
                      <a:schemeClr val="tx1"/>
                    </a:solidFill>
                    <a:latin typeface="微软雅黑" panose="020B0503020204020204" pitchFamily="34" charset="-122"/>
                    <a:ea typeface="微软雅黑" panose="020B0503020204020204" pitchFamily="34" charset="-122"/>
                  </a:rPr>
                  <a:t>求</a:t>
                </a:r>
                <a:r>
                  <a:rPr lang="en-US" altLang="zh-CN" sz="2400" dirty="0" smtClean="0">
                    <a:solidFill>
                      <a:schemeClr val="tx1"/>
                    </a:solidFill>
                    <a:latin typeface="微软雅黑" panose="020B0503020204020204" pitchFamily="34" charset="-122"/>
                    <a:ea typeface="微软雅黑" panose="020B0503020204020204" pitchFamily="34" charset="-122"/>
                  </a:rPr>
                  <a:t>75</a:t>
                </a:r>
                <a:r>
                  <a:rPr lang="zh-CN" altLang="en-US" sz="2400" dirty="0" smtClean="0">
                    <a:solidFill>
                      <a:schemeClr val="tx1"/>
                    </a:solidFill>
                    <a:latin typeface="微软雅黑" panose="020B0503020204020204" pitchFamily="34" charset="-122"/>
                    <a:ea typeface="微软雅黑" panose="020B0503020204020204" pitchFamily="34" charset="-122"/>
                  </a:rPr>
                  <a:t>次的（</a:t>
                </a:r>
                <a:r>
                  <a:rPr lang="en-US" altLang="zh-CN" sz="2400" dirty="0" smtClean="0">
                    <a:solidFill>
                      <a:schemeClr val="tx1"/>
                    </a:solidFill>
                    <a:latin typeface="微软雅黑" panose="020B0503020204020204" pitchFamily="34" charset="-122"/>
                    <a:ea typeface="微软雅黑" panose="020B0503020204020204" pitchFamily="34" charset="-122"/>
                  </a:rPr>
                  <a:t>1+    </a:t>
                </a:r>
                <a:r>
                  <a:rPr lang="zh-CN" altLang="en-US" sz="2400" dirty="0" smtClean="0">
                    <a:solidFill>
                      <a:schemeClr val="tx1"/>
                    </a:solidFill>
                    <a:latin typeface="微软雅黑" panose="020B0503020204020204" pitchFamily="34" charset="-122"/>
                    <a:ea typeface="微软雅黑" panose="020B0503020204020204" pitchFamily="34" charset="-122"/>
                  </a:rPr>
                  <a:t>）是多少</a:t>
                </a:r>
                <a:endParaRPr lang="zh-CN" altLang="en-US" sz="2400" dirty="0" smtClean="0">
                  <a:solidFill>
                    <a:schemeClr val="tx1"/>
                  </a:solidFill>
                  <a:latin typeface="微软雅黑" panose="020B0503020204020204" pitchFamily="34" charset="-122"/>
                  <a:ea typeface="微软雅黑" panose="020B0503020204020204" pitchFamily="34" charset="-122"/>
                </a:endParaRPr>
              </a:p>
            </p:txBody>
          </p:sp>
        </p:grpSp>
        <p:grpSp>
          <p:nvGrpSpPr>
            <p:cNvPr id="45" name="Group 6"/>
            <p:cNvGrpSpPr/>
            <p:nvPr/>
          </p:nvGrpSpPr>
          <p:grpSpPr>
            <a:xfrm>
              <a:off x="8041" y="5282"/>
              <a:ext cx="908" cy="1130"/>
              <a:chOff x="5085" y="2859"/>
              <a:chExt cx="363" cy="452"/>
            </a:xfrm>
          </p:grpSpPr>
          <p:sp>
            <p:nvSpPr>
              <p:cNvPr id="47" name="Text Box 7"/>
              <p:cNvSpPr txBox="1"/>
              <p:nvPr/>
            </p:nvSpPr>
            <p:spPr>
              <a:xfrm>
                <a:off x="5085" y="2859"/>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48" name="Line 8"/>
              <p:cNvSpPr/>
              <p:nvPr/>
            </p:nvSpPr>
            <p:spPr>
              <a:xfrm>
                <a:off x="5085" y="3055"/>
                <a:ext cx="182" cy="0"/>
              </a:xfrm>
              <a:prstGeom prst="line">
                <a:avLst/>
              </a:prstGeom>
              <a:ln w="22225" cap="flat" cmpd="sng">
                <a:solidFill>
                  <a:schemeClr val="tx1"/>
                </a:solidFill>
                <a:prstDash val="solid"/>
                <a:headEnd type="none" w="med" len="med"/>
                <a:tailEnd type="none" w="med" len="med"/>
              </a:ln>
            </p:spPr>
          </p:sp>
        </p:grpSp>
      </p:grpSp>
      <p:sp>
        <p:nvSpPr>
          <p:cNvPr id="49" name="圆角矩形 48"/>
          <p:cNvSpPr/>
          <p:nvPr/>
        </p:nvSpPr>
        <p:spPr>
          <a:xfrm>
            <a:off x="7666990" y="4292600"/>
            <a:ext cx="2338070" cy="678180"/>
          </a:xfrm>
          <a:prstGeom prst="round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0" name="文本框 59"/>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mc:AlternateContent xmlns:mc="http://schemas.openxmlformats.org/markup-compatibility/2006">
    <mc:Choice xmlns:p14="http://schemas.microsoft.com/office/powerpoint/2010/main" Requires="p14">
      <p:transition spd="slow" p14:dur="1000">
        <p:wedge/>
      </p:transition>
    </mc:Choice>
    <mc:Fallback>
      <p:transition spd="slow">
        <p:wedg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wipe(down)">
                                      <p:cBhvr>
                                        <p:cTn id="13" dur="500"/>
                                        <p:tgtEl>
                                          <p:spTgt spid="34"/>
                                        </p:tgtEl>
                                      </p:cBhvr>
                                    </p:animEffect>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grpId="0" nodeType="clickEffect">
                                  <p:stCondLst>
                                    <p:cond delay="0"/>
                                  </p:stCondLst>
                                  <p:childTnLst>
                                    <p:set>
                                      <p:cBhvr>
                                        <p:cTn id="17" dur="1" fill="hold">
                                          <p:stCondLst>
                                            <p:cond delay="0"/>
                                          </p:stCondLst>
                                        </p:cTn>
                                        <p:tgtEl>
                                          <p:spTgt spid="49"/>
                                        </p:tgtEl>
                                        <p:attrNameLst>
                                          <p:attrName>style.visibility</p:attrName>
                                        </p:attrNameLst>
                                      </p:cBhvr>
                                      <p:to>
                                        <p:strVal val="visible"/>
                                      </p:to>
                                    </p:set>
                                    <p:anim calcmode="lin" valueType="num">
                                      <p:cBhvr>
                                        <p:cTn id="18" dur="500" fill="hold"/>
                                        <p:tgtEl>
                                          <p:spTgt spid="49"/>
                                        </p:tgtEl>
                                        <p:attrNameLst>
                                          <p:attrName>ppt_w</p:attrName>
                                        </p:attrNameLst>
                                      </p:cBhvr>
                                      <p:tavLst>
                                        <p:tav tm="0">
                                          <p:val>
                                            <p:fltVal val="0"/>
                                          </p:val>
                                        </p:tav>
                                        <p:tav tm="100000">
                                          <p:val>
                                            <p:strVal val="#ppt_w"/>
                                          </p:val>
                                        </p:tav>
                                      </p:tavLst>
                                    </p:anim>
                                    <p:anim calcmode="lin" valueType="num">
                                      <p:cBhvr>
                                        <p:cTn id="19" dur="500" fill="hold"/>
                                        <p:tgtEl>
                                          <p:spTgt spid="49"/>
                                        </p:tgtEl>
                                        <p:attrNameLst>
                                          <p:attrName>ppt_h</p:attrName>
                                        </p:attrNameLst>
                                      </p:cBhvr>
                                      <p:tavLst>
                                        <p:tav tm="0">
                                          <p:val>
                                            <p:fltVal val="0"/>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wipe(down)">
                                      <p:cBhvr>
                                        <p:cTn id="2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p:bldP spid="49"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13" name="组合 12"/>
          <p:cNvGrpSpPr/>
          <p:nvPr/>
        </p:nvGrpSpPr>
        <p:grpSpPr>
          <a:xfrm>
            <a:off x="6341745" y="1062355"/>
            <a:ext cx="2731135" cy="1870710"/>
            <a:chOff x="11717" y="6639"/>
            <a:chExt cx="4301" cy="2946"/>
          </a:xfrm>
        </p:grpSpPr>
        <p:sp>
          <p:nvSpPr>
            <p:cNvPr id="17" name="文本框 16"/>
            <p:cNvSpPr txBox="1"/>
            <p:nvPr/>
          </p:nvSpPr>
          <p:spPr>
            <a:xfrm>
              <a:off x="11757" y="8861"/>
              <a:ext cx="3069"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sym typeface="+mn-ea"/>
                </a:rPr>
                <a:t>= 135</a:t>
              </a:r>
              <a:r>
                <a:rPr lang="zh-CN" altLang="en-US" sz="2400">
                  <a:latin typeface="微软雅黑" panose="020B0503020204020204" pitchFamily="34" charset="-122"/>
                  <a:ea typeface="微软雅黑" panose="020B0503020204020204" pitchFamily="34" charset="-122"/>
                  <a:sym typeface="+mn-ea"/>
                </a:rPr>
                <a:t>（次）</a:t>
              </a:r>
              <a:endParaRPr lang="zh-CN" altLang="en-US" sz="2400">
                <a:latin typeface="微软雅黑" panose="020B0503020204020204" pitchFamily="34" charset="-122"/>
                <a:ea typeface="微软雅黑" panose="020B0503020204020204" pitchFamily="34" charset="-122"/>
              </a:endParaRPr>
            </a:p>
          </p:txBody>
        </p:sp>
        <p:grpSp>
          <p:nvGrpSpPr>
            <p:cNvPr id="29" name="组合 28"/>
            <p:cNvGrpSpPr/>
            <p:nvPr/>
          </p:nvGrpSpPr>
          <p:grpSpPr>
            <a:xfrm rot="0">
              <a:off x="12222" y="6639"/>
              <a:ext cx="3797" cy="1130"/>
              <a:chOff x="10988" y="5219"/>
              <a:chExt cx="3797" cy="1130"/>
            </a:xfrm>
          </p:grpSpPr>
          <p:grpSp>
            <p:nvGrpSpPr>
              <p:cNvPr id="30" name="Group 6"/>
              <p:cNvGrpSpPr/>
              <p:nvPr/>
            </p:nvGrpSpPr>
            <p:grpSpPr>
              <a:xfrm>
                <a:off x="13616" y="5219"/>
                <a:ext cx="908" cy="1130"/>
                <a:chOff x="4876" y="2840"/>
                <a:chExt cx="363" cy="452"/>
              </a:xfrm>
            </p:grpSpPr>
            <p:sp>
              <p:nvSpPr>
                <p:cNvPr id="31"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32"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33" name="文本框 32"/>
              <p:cNvSpPr txBox="1"/>
              <p:nvPr/>
            </p:nvSpPr>
            <p:spPr>
              <a:xfrm>
                <a:off x="10988" y="5331"/>
                <a:ext cx="3797"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75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 +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nvGrpSpPr>
            <p:cNvPr id="41" name="组合 40"/>
            <p:cNvGrpSpPr/>
            <p:nvPr/>
          </p:nvGrpSpPr>
          <p:grpSpPr>
            <a:xfrm>
              <a:off x="11717" y="7731"/>
              <a:ext cx="2649" cy="1130"/>
              <a:chOff x="11717" y="7731"/>
              <a:chExt cx="2649" cy="1130"/>
            </a:xfrm>
          </p:grpSpPr>
          <p:sp>
            <p:nvSpPr>
              <p:cNvPr id="34" name="文本框 33"/>
              <p:cNvSpPr txBox="1"/>
              <p:nvPr/>
            </p:nvSpPr>
            <p:spPr>
              <a:xfrm>
                <a:off x="11717" y="7817"/>
                <a:ext cx="1846"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rPr>
                  <a:t>= 75 </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endParaRPr>
              </a:p>
            </p:txBody>
          </p:sp>
          <p:grpSp>
            <p:nvGrpSpPr>
              <p:cNvPr id="40" name="组合 39"/>
              <p:cNvGrpSpPr/>
              <p:nvPr/>
            </p:nvGrpSpPr>
            <p:grpSpPr>
              <a:xfrm>
                <a:off x="13458" y="7731"/>
                <a:ext cx="908" cy="1130"/>
                <a:chOff x="5348" y="6876"/>
                <a:chExt cx="908" cy="1130"/>
              </a:xfrm>
            </p:grpSpPr>
            <p:sp>
              <p:nvSpPr>
                <p:cNvPr id="38" name="Text Box 7"/>
                <p:cNvSpPr txBox="1"/>
                <p:nvPr/>
              </p:nvSpPr>
              <p:spPr>
                <a:xfrm>
                  <a:off x="5348" y="6876"/>
                  <a:ext cx="908" cy="1131"/>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9</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39" name="Line 8"/>
                <p:cNvSpPr/>
                <p:nvPr/>
              </p:nvSpPr>
              <p:spPr>
                <a:xfrm>
                  <a:off x="5348" y="7351"/>
                  <a:ext cx="568" cy="0"/>
                </a:xfrm>
                <a:prstGeom prst="line">
                  <a:avLst/>
                </a:prstGeom>
                <a:ln w="22225" cap="flat" cmpd="sng">
                  <a:solidFill>
                    <a:schemeClr val="tx1"/>
                  </a:solidFill>
                  <a:prstDash val="solid"/>
                  <a:headEnd type="none" w="med" len="med"/>
                  <a:tailEnd type="none" w="med" len="med"/>
                </a:ln>
              </p:spPr>
            </p:sp>
          </p:grpSp>
        </p:grpSp>
      </p:grpSp>
      <p:grpSp>
        <p:nvGrpSpPr>
          <p:cNvPr id="35" name="组合 34"/>
          <p:cNvGrpSpPr/>
          <p:nvPr/>
        </p:nvGrpSpPr>
        <p:grpSpPr>
          <a:xfrm>
            <a:off x="2557145" y="1062990"/>
            <a:ext cx="2477135" cy="1870710"/>
            <a:chOff x="11857" y="6639"/>
            <a:chExt cx="3901" cy="2946"/>
          </a:xfrm>
        </p:grpSpPr>
        <p:sp>
          <p:nvSpPr>
            <p:cNvPr id="36" name="文本框 35"/>
            <p:cNvSpPr txBox="1"/>
            <p:nvPr/>
          </p:nvSpPr>
          <p:spPr>
            <a:xfrm>
              <a:off x="11857" y="8861"/>
              <a:ext cx="3069" cy="72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sym typeface="+mn-ea"/>
                </a:rPr>
                <a:t>= 135</a:t>
              </a:r>
              <a:r>
                <a:rPr lang="zh-CN" altLang="en-US" sz="2400">
                  <a:latin typeface="微软雅黑" panose="020B0503020204020204" pitchFamily="34" charset="-122"/>
                  <a:ea typeface="微软雅黑" panose="020B0503020204020204" pitchFamily="34" charset="-122"/>
                  <a:sym typeface="+mn-ea"/>
                </a:rPr>
                <a:t>（次）</a:t>
              </a:r>
              <a:endParaRPr lang="zh-CN" altLang="en-US" sz="2400">
                <a:latin typeface="微软雅黑" panose="020B0503020204020204" pitchFamily="34" charset="-122"/>
                <a:ea typeface="微软雅黑" panose="020B0503020204020204" pitchFamily="34" charset="-122"/>
              </a:endParaRPr>
            </a:p>
          </p:txBody>
        </p:sp>
        <p:grpSp>
          <p:nvGrpSpPr>
            <p:cNvPr id="37" name="组合 36"/>
            <p:cNvGrpSpPr/>
            <p:nvPr/>
          </p:nvGrpSpPr>
          <p:grpSpPr>
            <a:xfrm>
              <a:off x="12294" y="6639"/>
              <a:ext cx="3464" cy="1130"/>
              <a:chOff x="12294" y="6639"/>
              <a:chExt cx="3464" cy="1130"/>
            </a:xfrm>
          </p:grpSpPr>
          <p:sp>
            <p:nvSpPr>
              <p:cNvPr id="42" name="文本框 41"/>
              <p:cNvSpPr txBox="1"/>
              <p:nvPr/>
            </p:nvSpPr>
            <p:spPr>
              <a:xfrm>
                <a:off x="12294" y="6773"/>
                <a:ext cx="1348"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75 +</a:t>
                </a:r>
                <a:endParaRPr lang="zh-CN" altLang="en-US" sz="2400">
                  <a:latin typeface="微软雅黑" panose="020B0503020204020204" pitchFamily="34" charset="-122"/>
                  <a:ea typeface="微软雅黑" panose="020B0503020204020204" pitchFamily="34" charset="-122"/>
                </a:endParaRPr>
              </a:p>
            </p:txBody>
          </p:sp>
          <p:grpSp>
            <p:nvGrpSpPr>
              <p:cNvPr id="43" name="组合 42"/>
              <p:cNvGrpSpPr/>
              <p:nvPr/>
            </p:nvGrpSpPr>
            <p:grpSpPr>
              <a:xfrm>
                <a:off x="13502" y="6639"/>
                <a:ext cx="2256" cy="1130"/>
                <a:chOff x="12268" y="5219"/>
                <a:chExt cx="2256" cy="1130"/>
              </a:xfrm>
            </p:grpSpPr>
            <p:grpSp>
              <p:nvGrpSpPr>
                <p:cNvPr id="44" name="Group 6"/>
                <p:cNvGrpSpPr/>
                <p:nvPr/>
              </p:nvGrpSpPr>
              <p:grpSpPr>
                <a:xfrm>
                  <a:off x="13616" y="5219"/>
                  <a:ext cx="908" cy="1130"/>
                  <a:chOff x="4876" y="2840"/>
                  <a:chExt cx="363" cy="452"/>
                </a:xfrm>
              </p:grpSpPr>
              <p:sp>
                <p:nvSpPr>
                  <p:cNvPr id="45" name="Text Box 7"/>
                  <p:cNvSpPr txBox="1"/>
                  <p:nvPr/>
                </p:nvSpPr>
                <p:spPr>
                  <a:xfrm>
                    <a:off x="4876" y="2840"/>
                    <a:ext cx="363" cy="452"/>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46" name="Line 8"/>
                  <p:cNvSpPr/>
                  <p:nvPr/>
                </p:nvSpPr>
                <p:spPr>
                  <a:xfrm>
                    <a:off x="4876" y="3030"/>
                    <a:ext cx="227" cy="0"/>
                  </a:xfrm>
                  <a:prstGeom prst="line">
                    <a:avLst/>
                  </a:prstGeom>
                  <a:ln w="22225" cap="flat" cmpd="sng">
                    <a:solidFill>
                      <a:schemeClr val="tx1"/>
                    </a:solidFill>
                    <a:prstDash val="solid"/>
                    <a:headEnd type="none" w="med" len="med"/>
                    <a:tailEnd type="none" w="med" len="med"/>
                  </a:ln>
                </p:spPr>
              </p:sp>
            </p:grpSp>
            <p:sp>
              <p:nvSpPr>
                <p:cNvPr id="47" name="文本框 46"/>
                <p:cNvSpPr txBox="1"/>
                <p:nvPr/>
              </p:nvSpPr>
              <p:spPr>
                <a:xfrm>
                  <a:off x="12268" y="5331"/>
                  <a:ext cx="1348"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75 ×</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grpSp>
        <p:sp>
          <p:nvSpPr>
            <p:cNvPr id="48" name="文本框 47"/>
            <p:cNvSpPr txBox="1"/>
            <p:nvPr/>
          </p:nvSpPr>
          <p:spPr>
            <a:xfrm>
              <a:off x="11857" y="7817"/>
              <a:ext cx="2550"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rPr>
                <a:t>= 75 + 60</a:t>
              </a:r>
              <a:endParaRPr lang="zh-CN" altLang="en-US" sz="2400">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2557145" y="3237865"/>
            <a:ext cx="4659630" cy="566420"/>
            <a:chOff x="3652" y="5606"/>
            <a:chExt cx="7338" cy="892"/>
          </a:xfrm>
        </p:grpSpPr>
        <p:sp>
          <p:nvSpPr>
            <p:cNvPr id="50" name="圆角矩形标注 49"/>
            <p:cNvSpPr/>
            <p:nvPr/>
          </p:nvSpPr>
          <p:spPr>
            <a:xfrm>
              <a:off x="3652" y="5606"/>
              <a:ext cx="7338" cy="892"/>
            </a:xfrm>
            <a:prstGeom prst="wedgeRoundRectCallout">
              <a:avLst>
                <a:gd name="adj1" fmla="val -57522"/>
                <a:gd name="adj2" fmla="val -9483"/>
                <a:gd name="adj3" fmla="val 16667"/>
              </a:avLst>
            </a:prstGeom>
            <a:solidFill>
              <a:srgbClr val="00B050"/>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1" name="矩形 50"/>
            <p:cNvSpPr/>
            <p:nvPr/>
          </p:nvSpPr>
          <p:spPr>
            <a:xfrm>
              <a:off x="3911" y="5755"/>
              <a:ext cx="6846" cy="689"/>
            </a:xfrm>
            <a:prstGeom prst="rect">
              <a:avLst/>
            </a:prstGeom>
            <a:noFill/>
          </p:spPr>
          <p:txBody>
            <a:bodyPr wrap="square" lIns="68580" tIns="34290" rIns="68580" bIns="34290" anchor="ctr">
              <a:spAutoFit/>
            </a:bodyPr>
            <a:p>
              <a:pPr algn="ctr">
                <a:defRPr/>
              </a:pPr>
              <a:r>
                <a:rPr lang="zh-CN" altLang="en-US" sz="2400" dirty="0" smtClean="0">
                  <a:solidFill>
                    <a:schemeClr val="tx1"/>
                  </a:solidFill>
                  <a:latin typeface="微软雅黑" panose="020B0503020204020204" pitchFamily="34" charset="-122"/>
                  <a:ea typeface="微软雅黑" panose="020B0503020204020204" pitchFamily="34" charset="-122"/>
                </a:rPr>
                <a:t>算算</a:t>
              </a:r>
              <a:r>
                <a:rPr lang="en-US" altLang="zh-CN" sz="2400" dirty="0" smtClean="0">
                  <a:solidFill>
                    <a:schemeClr val="tx1"/>
                  </a:solidFill>
                  <a:latin typeface="微软雅黑" panose="020B0503020204020204" pitchFamily="34" charset="-122"/>
                  <a:ea typeface="微软雅黑" panose="020B0503020204020204" pitchFamily="34" charset="-122"/>
                </a:rPr>
                <a:t>135</a:t>
              </a:r>
              <a:r>
                <a:rPr lang="zh-CN" altLang="en-US" sz="2400" dirty="0" smtClean="0">
                  <a:solidFill>
                    <a:schemeClr val="tx1"/>
                  </a:solidFill>
                  <a:latin typeface="微软雅黑" panose="020B0503020204020204" pitchFamily="34" charset="-122"/>
                  <a:ea typeface="微软雅黑" panose="020B0503020204020204" pitchFamily="34" charset="-122"/>
                </a:rPr>
                <a:t>次比</a:t>
              </a:r>
              <a:r>
                <a:rPr lang="en-US" altLang="zh-CN" sz="2400" dirty="0" smtClean="0">
                  <a:solidFill>
                    <a:schemeClr val="tx1"/>
                  </a:solidFill>
                  <a:latin typeface="微软雅黑" panose="020B0503020204020204" pitchFamily="34" charset="-122"/>
                  <a:ea typeface="微软雅黑" panose="020B0503020204020204" pitchFamily="34" charset="-122"/>
                </a:rPr>
                <a:t>75</a:t>
              </a:r>
              <a:r>
                <a:rPr lang="zh-CN" altLang="en-US" sz="2400" dirty="0" smtClean="0">
                  <a:solidFill>
                    <a:schemeClr val="tx1"/>
                  </a:solidFill>
                  <a:latin typeface="微软雅黑" panose="020B0503020204020204" pitchFamily="34" charset="-122"/>
                  <a:ea typeface="微软雅黑" panose="020B0503020204020204" pitchFamily="34" charset="-122"/>
                </a:rPr>
                <a:t>次多几分之几。</a:t>
              </a:r>
              <a:endParaRPr lang="zh-CN" altLang="en-US" sz="2400" dirty="0" smtClean="0">
                <a:solidFill>
                  <a:schemeClr val="tx1"/>
                </a:solidFill>
                <a:latin typeface="微软雅黑" panose="020B0503020204020204" pitchFamily="34" charset="-122"/>
                <a:ea typeface="微软雅黑" panose="020B0503020204020204" pitchFamily="34" charset="-122"/>
              </a:endParaRPr>
            </a:p>
          </p:txBody>
        </p:sp>
      </p:grpSp>
      <p:pic>
        <p:nvPicPr>
          <p:cNvPr id="52" name="图片 51" descr="图片103"/>
          <p:cNvPicPr>
            <a:picLocks noChangeAspect="1"/>
          </p:cNvPicPr>
          <p:nvPr/>
        </p:nvPicPr>
        <p:blipFill>
          <a:blip r:embed="rId2"/>
          <a:stretch>
            <a:fillRect/>
          </a:stretch>
        </p:blipFill>
        <p:spPr>
          <a:xfrm>
            <a:off x="-216535" y="3350260"/>
            <a:ext cx="2938145" cy="2136775"/>
          </a:xfrm>
          <a:prstGeom prst="rect">
            <a:avLst/>
          </a:prstGeom>
        </p:spPr>
      </p:pic>
      <p:sp>
        <p:nvSpPr>
          <p:cNvPr id="53" name="文本框 52"/>
          <p:cNvSpPr txBox="1"/>
          <p:nvPr/>
        </p:nvSpPr>
        <p:spPr>
          <a:xfrm>
            <a:off x="4644390" y="4167505"/>
            <a:ext cx="2662555" cy="460375"/>
          </a:xfrm>
          <a:prstGeom prst="rect">
            <a:avLst/>
          </a:prstGeom>
          <a:noFill/>
        </p:spPr>
        <p:txBody>
          <a:bodyPr wrap="none" rtlCol="0">
            <a:spAutoFit/>
          </a:bodyPr>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135</a:t>
            </a:r>
            <a:r>
              <a:rPr lang="en-US" altLang="zh-CN" sz="2400">
                <a:latin typeface="宋体" panose="02010600030101010101" pitchFamily="2" charset="-122"/>
                <a:ea typeface="宋体" panose="02010600030101010101" pitchFamily="2"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75</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75</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4" name="文本框 53"/>
          <p:cNvSpPr txBox="1"/>
          <p:nvPr/>
        </p:nvSpPr>
        <p:spPr>
          <a:xfrm>
            <a:off x="4457700" y="4744085"/>
            <a:ext cx="1619250" cy="46037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 60 </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 75</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9" name="组合 58"/>
          <p:cNvGrpSpPr/>
          <p:nvPr/>
        </p:nvGrpSpPr>
        <p:grpSpPr>
          <a:xfrm>
            <a:off x="4429760" y="5447665"/>
            <a:ext cx="1049655" cy="717550"/>
            <a:chOff x="7096" y="9319"/>
            <a:chExt cx="1653" cy="1130"/>
          </a:xfrm>
        </p:grpSpPr>
        <p:sp>
          <p:nvSpPr>
            <p:cNvPr id="55" name="文本框 54"/>
            <p:cNvSpPr txBox="1"/>
            <p:nvPr/>
          </p:nvSpPr>
          <p:spPr>
            <a:xfrm>
              <a:off x="7096" y="9397"/>
              <a:ext cx="644" cy="725"/>
            </a:xfrm>
            <a:prstGeom prst="rect">
              <a:avLst/>
            </a:prstGeom>
            <a:noFill/>
          </p:spPr>
          <p:txBody>
            <a:bodyPr wrap="none" rtlCol="0">
              <a:spAutoFit/>
            </a:bodyPr>
            <a:p>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58" name="组合 57"/>
            <p:cNvGrpSpPr/>
            <p:nvPr/>
          </p:nvGrpSpPr>
          <p:grpSpPr>
            <a:xfrm>
              <a:off x="7841" y="9319"/>
              <a:ext cx="908" cy="1130"/>
              <a:chOff x="7220" y="1874"/>
              <a:chExt cx="908" cy="1130"/>
            </a:xfrm>
          </p:grpSpPr>
          <p:sp>
            <p:nvSpPr>
              <p:cNvPr id="56" name="Text Box 7"/>
              <p:cNvSpPr txBox="1"/>
              <p:nvPr/>
            </p:nvSpPr>
            <p:spPr>
              <a:xfrm>
                <a:off x="7220" y="1874"/>
                <a:ext cx="908" cy="1130"/>
              </a:xfrm>
              <a:prstGeom prst="rect">
                <a:avLst/>
              </a:prstGeom>
              <a:noFill/>
              <a:ln w="9525">
                <a:noFill/>
              </a:ln>
            </p:spPr>
            <p:txBody>
              <a:bodyPr>
                <a:spAutoFit/>
              </a:bodyPr>
              <a:p>
                <a:pPr>
                  <a:lnSpc>
                    <a:spcPct val="60000"/>
                  </a:lnSpc>
                  <a:spcBef>
                    <a:spcPct val="50000"/>
                  </a:spcBef>
                </a:pPr>
                <a:r>
                  <a:rPr lang="en-US" altLang="zh-CN" sz="2400" dirty="0">
                    <a:solidFill>
                      <a:schemeClr val="tx1"/>
                    </a:solidFill>
                    <a:latin typeface="+mj-ea"/>
                    <a:ea typeface="+mj-ea"/>
                  </a:rPr>
                  <a:t>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5</a:t>
                </a:r>
                <a:endParaRPr lang="en-US" altLang="zh-CN" sz="2400" dirty="0">
                  <a:solidFill>
                    <a:schemeClr val="tx1"/>
                  </a:solidFill>
                  <a:latin typeface="+mj-ea"/>
                  <a:ea typeface="+mj-ea"/>
                </a:endParaRPr>
              </a:p>
            </p:txBody>
          </p:sp>
          <p:sp>
            <p:nvSpPr>
              <p:cNvPr id="57" name="Line 8"/>
              <p:cNvSpPr/>
              <p:nvPr/>
            </p:nvSpPr>
            <p:spPr>
              <a:xfrm>
                <a:off x="7220" y="2349"/>
                <a:ext cx="568" cy="0"/>
              </a:xfrm>
              <a:prstGeom prst="line">
                <a:avLst/>
              </a:prstGeom>
              <a:ln w="22225" cap="flat" cmpd="sng">
                <a:solidFill>
                  <a:schemeClr val="tx1"/>
                </a:solidFill>
                <a:prstDash val="solid"/>
                <a:headEnd type="none" w="med" len="med"/>
                <a:tailEnd type="none" w="med" len="med"/>
              </a:ln>
            </p:spPr>
          </p:sp>
        </p:grpSp>
      </p:grpSp>
      <p:sp>
        <p:nvSpPr>
          <p:cNvPr id="60" name="文本框 59"/>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par>
                                <p:cTn id="8" presetID="10" presetClass="entr" presetSubtype="0" fill="hold" nodeType="withEffect">
                                  <p:stCondLst>
                                    <p:cond delay="0"/>
                                  </p:stCondLst>
                                  <p:childTnLst>
                                    <p:set>
                                      <p:cBhvr>
                                        <p:cTn id="9" dur="1" fill="hold">
                                          <p:stCondLst>
                                            <p:cond delay="0"/>
                                          </p:stCondLst>
                                        </p:cTn>
                                        <p:tgtEl>
                                          <p:spTgt spid="49"/>
                                        </p:tgtEl>
                                        <p:attrNameLst>
                                          <p:attrName>style.visibility</p:attrName>
                                        </p:attrNameLst>
                                      </p:cBhvr>
                                      <p:to>
                                        <p:strVal val="visible"/>
                                      </p:to>
                                    </p:set>
                                    <p:animEffect transition="in" filter="fade">
                                      <p:cBhvr>
                                        <p:cTn id="10" dur="500"/>
                                        <p:tgtEl>
                                          <p:spTgt spid="49"/>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53"/>
                                        </p:tgtEl>
                                        <p:attrNameLst>
                                          <p:attrName>style.visibility</p:attrName>
                                        </p:attrNameLst>
                                      </p:cBhvr>
                                      <p:to>
                                        <p:strVal val="visible"/>
                                      </p:to>
                                    </p:set>
                                    <p:anim calcmode="lin" valueType="num">
                                      <p:cBhvr additive="base">
                                        <p:cTn id="15" dur="500"/>
                                        <p:tgtEl>
                                          <p:spTgt spid="53"/>
                                        </p:tgtEl>
                                        <p:attrNameLst>
                                          <p:attrName>ppt_y</p:attrName>
                                        </p:attrNameLst>
                                      </p:cBhvr>
                                      <p:tavLst>
                                        <p:tav tm="0">
                                          <p:val>
                                            <p:strVal val="#ppt_y+#ppt_h*1.125000"/>
                                          </p:val>
                                        </p:tav>
                                        <p:tav tm="100000">
                                          <p:val>
                                            <p:strVal val="#ppt_y"/>
                                          </p:val>
                                        </p:tav>
                                      </p:tavLst>
                                    </p:anim>
                                    <p:animEffect transition="in" filter="wipe(up)">
                                      <p:cBhvr>
                                        <p:cTn id="16" dur="500"/>
                                        <p:tgtEl>
                                          <p:spTgt spid="53"/>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54"/>
                                        </p:tgtEl>
                                        <p:attrNameLst>
                                          <p:attrName>style.visibility</p:attrName>
                                        </p:attrNameLst>
                                      </p:cBhvr>
                                      <p:to>
                                        <p:strVal val="visible"/>
                                      </p:to>
                                    </p:set>
                                    <p:anim calcmode="lin" valueType="num">
                                      <p:cBhvr additive="base">
                                        <p:cTn id="21" dur="500"/>
                                        <p:tgtEl>
                                          <p:spTgt spid="54"/>
                                        </p:tgtEl>
                                        <p:attrNameLst>
                                          <p:attrName>ppt_y</p:attrName>
                                        </p:attrNameLst>
                                      </p:cBhvr>
                                      <p:tavLst>
                                        <p:tav tm="0">
                                          <p:val>
                                            <p:strVal val="#ppt_y+#ppt_h*1.125000"/>
                                          </p:val>
                                        </p:tav>
                                        <p:tav tm="100000">
                                          <p:val>
                                            <p:strVal val="#ppt_y"/>
                                          </p:val>
                                        </p:tav>
                                      </p:tavLst>
                                    </p:anim>
                                    <p:animEffect transition="in" filter="wipe(up)">
                                      <p:cBhvr>
                                        <p:cTn id="22" dur="500"/>
                                        <p:tgtEl>
                                          <p:spTgt spid="54"/>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59"/>
                                        </p:tgtEl>
                                        <p:attrNameLst>
                                          <p:attrName>style.visibility</p:attrName>
                                        </p:attrNameLst>
                                      </p:cBhvr>
                                      <p:to>
                                        <p:strVal val="visible"/>
                                      </p:to>
                                    </p:set>
                                    <p:anim calcmode="lin" valueType="num">
                                      <p:cBhvr additive="base">
                                        <p:cTn id="27" dur="500"/>
                                        <p:tgtEl>
                                          <p:spTgt spid="59"/>
                                        </p:tgtEl>
                                        <p:attrNameLst>
                                          <p:attrName>ppt_y</p:attrName>
                                        </p:attrNameLst>
                                      </p:cBhvr>
                                      <p:tavLst>
                                        <p:tav tm="0">
                                          <p:val>
                                            <p:strVal val="#ppt_y+#ppt_h*1.125000"/>
                                          </p:val>
                                        </p:tav>
                                        <p:tav tm="100000">
                                          <p:val>
                                            <p:strVal val="#ppt_y"/>
                                          </p:val>
                                        </p:tav>
                                      </p:tavLst>
                                    </p:anim>
                                    <p:animEffect transition="in" filter="wipe(up)">
                                      <p:cBhvr>
                                        <p:cTn id="28"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Lst>
  </p:timing>
</p:sld>
</file>

<file path=ppt/tags/tag1.xml><?xml version="1.0" encoding="utf-8"?>
<p:tagLst xmlns:p="http://schemas.openxmlformats.org/presentationml/2006/main">
  <p:tag name="KSO_WM_UNIT_PLACING_PICTURE_USER_VIEWPORT" val="{&quot;height&quot;:1982.4992125984252,&quot;width&quot;:7945}"/>
</p:tagLst>
</file>

<file path=ppt/tags/tag2.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1548</Words>
  <Application>WPS 演示</Application>
  <PresentationFormat>宽屏</PresentationFormat>
  <Paragraphs>414</Paragraphs>
  <Slides>17</Slides>
  <Notes>0</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17</vt:i4>
      </vt:variant>
    </vt:vector>
  </HeadingPairs>
  <TitlesOfParts>
    <vt:vector size="35" baseType="lpstr">
      <vt:lpstr>Arial</vt:lpstr>
      <vt:lpstr>宋体</vt:lpstr>
      <vt:lpstr>Wingdings</vt:lpstr>
      <vt:lpstr>微软雅黑</vt:lpstr>
      <vt:lpstr>Wingdings</vt:lpstr>
      <vt:lpstr>Times New Roman</vt:lpstr>
      <vt:lpstr>楷体</vt:lpstr>
      <vt:lpstr>楷体_GB2312</vt:lpstr>
      <vt:lpstr>新宋体</vt:lpstr>
      <vt:lpstr>Arial Unicode MS</vt:lpstr>
      <vt:lpstr>等线</vt:lpstr>
      <vt:lpstr>Calibri</vt:lpstr>
      <vt:lpstr>Cambria</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194</cp:revision>
  <dcterms:created xsi:type="dcterms:W3CDTF">2019-06-19T02:08:00Z</dcterms:created>
  <dcterms:modified xsi:type="dcterms:W3CDTF">2023-09-28T14:32:41Z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16E583E5023B4CA0A6AEFDC3FE5F6DC2</vt:lpwstr>
  </property>
</Properties>
</file>