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6"/>
  </p:notesMasterIdLst>
  <p:handoutMasterIdLst>
    <p:handoutMasterId r:id="rId48"/>
  </p:handoutMasterIdLst>
  <p:sldIdLst>
    <p:sldId id="426" r:id="rId4"/>
    <p:sldId id="260" r:id="rId5"/>
    <p:sldId id="404" r:id="rId7"/>
    <p:sldId id="290" r:id="rId8"/>
    <p:sldId id="405" r:id="rId9"/>
    <p:sldId id="406" r:id="rId10"/>
    <p:sldId id="407" r:id="rId11"/>
    <p:sldId id="408" r:id="rId12"/>
    <p:sldId id="394" r:id="rId13"/>
    <p:sldId id="409" r:id="rId14"/>
    <p:sldId id="411" r:id="rId15"/>
    <p:sldId id="412" r:id="rId16"/>
    <p:sldId id="413" r:id="rId17"/>
    <p:sldId id="414" r:id="rId18"/>
    <p:sldId id="415" r:id="rId19"/>
    <p:sldId id="416" r:id="rId20"/>
    <p:sldId id="417" r:id="rId21"/>
    <p:sldId id="418" r:id="rId22"/>
    <p:sldId id="419" r:id="rId23"/>
    <p:sldId id="421" r:id="rId24"/>
    <p:sldId id="422" r:id="rId25"/>
    <p:sldId id="423" r:id="rId26"/>
    <p:sldId id="424" r:id="rId27"/>
    <p:sldId id="425" r:id="rId28"/>
    <p:sldId id="429" r:id="rId29"/>
    <p:sldId id="428" r:id="rId30"/>
    <p:sldId id="435" r:id="rId31"/>
    <p:sldId id="430" r:id="rId32"/>
    <p:sldId id="436" r:id="rId33"/>
    <p:sldId id="431" r:id="rId34"/>
    <p:sldId id="432" r:id="rId35"/>
    <p:sldId id="437" r:id="rId36"/>
    <p:sldId id="438" r:id="rId37"/>
    <p:sldId id="439" r:id="rId38"/>
    <p:sldId id="440" r:id="rId39"/>
    <p:sldId id="441" r:id="rId40"/>
    <p:sldId id="442" r:id="rId41"/>
    <p:sldId id="443" r:id="rId42"/>
    <p:sldId id="445" r:id="rId43"/>
    <p:sldId id="444" r:id="rId44"/>
    <p:sldId id="446" r:id="rId45"/>
    <p:sldId id="447" r:id="rId46"/>
    <p:sldId id="468" r:id="rId47"/>
  </p:sldIdLst>
  <p:sldSz cx="9144000" cy="5143500"/>
  <p:notesSz cx="6858000" cy="9144000"/>
  <p:custDataLst>
    <p:tags r:id="rId5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8DC31E"/>
    <a:srgbClr val="FF00FF"/>
    <a:srgbClr val="FFFFFF"/>
    <a:srgbClr val="00FF00"/>
    <a:srgbClr val="99FFCC"/>
    <a:srgbClr val="6600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718"/>
    <p:restoredTop sz="94660"/>
  </p:normalViewPr>
  <p:slideViewPr>
    <p:cSldViewPr showGuides="1">
      <p:cViewPr varScale="1">
        <p:scale>
          <a:sx n="146" d="100"/>
          <a:sy n="146" d="100"/>
        </p:scale>
        <p:origin x="450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48240C7-99C3-477F-8B36-8CE18E6567A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EC5CA6-47DF-40A7-B77D-B0C25234842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C677A2-39C7-46A4-9837-2CF5E1BAF17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B0E36A8-C0AA-45E9-BB81-1889D18361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26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269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434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1434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50825" y="195263"/>
            <a:ext cx="8642350" cy="475297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50825" y="195263"/>
            <a:ext cx="8642350" cy="475297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39038" y="196850"/>
            <a:ext cx="1354137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50825" y="195263"/>
            <a:ext cx="8642350" cy="475297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39204" b="39797"/>
          <a:stretch>
            <a:fillRect/>
          </a:stretch>
        </p:blipFill>
        <p:spPr>
          <a:xfrm>
            <a:off x="-108520" y="92034"/>
            <a:ext cx="3456383" cy="8250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39204" b="39797"/>
          <a:stretch>
            <a:fillRect/>
          </a:stretch>
        </p:blipFill>
        <p:spPr>
          <a:xfrm>
            <a:off x="17704" y="123478"/>
            <a:ext cx="3474176" cy="8250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 userDrawn="1"/>
        </p:nvPicPr>
        <p:blipFill>
          <a:blip r:embed="rId3"/>
          <a:srcRect t="26762" b="3439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microsoft.com/office/2007/relationships/media" Target="file:///\\pc-2\&#19978;&#35838;&#35838;&#20214;&#27719;&#24635;\&#24453;&#26657;&#23545;\R&#22235;&#35821;&#19979;&#12304;&#25945;&#26696;&#29256;&#12305;\&#31532;&#20845;&#21333;&#20803;\18%20&#23567;&#33521;&#38596;&#38632;&#26469;&#12304;&#25945;&#26696;&#21305;&#37197;&#29256;&#12305;&#25512;&#33616;&#10084;\&#24908;.wmv" TargetMode="External"/><Relationship Id="rId4" Type="http://schemas.openxmlformats.org/officeDocument/2006/relationships/video" Target="file:///\\pc-2\&#19978;&#35838;&#35838;&#20214;&#27719;&#24635;\&#24453;&#26657;&#23545;\R&#22235;&#35821;&#19979;&#12304;&#25945;&#26696;&#29256;&#12305;\&#31532;&#20845;&#21333;&#20803;\18%20&#23567;&#33521;&#38596;&#38632;&#26469;&#12304;&#25945;&#26696;&#21305;&#37197;&#29256;&#12305;&#25512;&#33616;&#10084;\&#24908;.wmv" TargetMode="External"/><Relationship Id="rId3" Type="http://schemas.openxmlformats.org/officeDocument/2006/relationships/image" Target="../media/image28.png"/><Relationship Id="rId2" Type="http://schemas.microsoft.com/office/2007/relationships/media" Target="file:///\\pc-2\&#19978;&#35838;&#35838;&#20214;&#27719;&#24635;\&#24453;&#26657;&#23545;\R&#22235;&#35821;&#19979;&#12304;&#25945;&#26696;&#29256;&#12305;\&#31532;&#20845;&#21333;&#20803;\18%20&#23567;&#33521;&#38596;&#38632;&#26469;&#12304;&#25945;&#26696;&#21305;&#37197;&#29256;&#12305;&#25512;&#33616;&#10084;\&#33162;.wmv" TargetMode="External"/><Relationship Id="rId1" Type="http://schemas.openxmlformats.org/officeDocument/2006/relationships/video" Target="file:///\\pc-2\&#19978;&#35838;&#35838;&#20214;&#27719;&#24635;\&#24453;&#26657;&#23545;\R&#22235;&#35821;&#19979;&#12304;&#25945;&#26696;&#29256;&#12305;\&#31532;&#20845;&#21333;&#20803;\18%20&#23567;&#33521;&#38596;&#38632;&#26469;&#12304;&#25945;&#26696;&#21305;&#37197;&#29256;&#12305;&#25512;&#33616;&#10084;\&#33162;.wm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hyperlink" Target="&#23567;&#33521;&#38596;&#38632;&#26469;%20&#29255;&#33457;.mp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4"/>
          <p:cNvGrpSpPr/>
          <p:nvPr/>
        </p:nvGrpSpPr>
        <p:grpSpPr>
          <a:xfrm rot="-594999">
            <a:off x="4973638" y="1916113"/>
            <a:ext cx="3465512" cy="2447925"/>
            <a:chOff x="1259632" y="1275606"/>
            <a:chExt cx="3466831" cy="2448272"/>
          </a:xfrm>
        </p:grpSpPr>
        <p:pic>
          <p:nvPicPr>
            <p:cNvPr id="9222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9632" y="1275606"/>
              <a:ext cx="3466831" cy="24482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圆角矩形 1">
              <a:hlinkClick r:id="rId1" action="ppaction://hlinksldjump"/>
            </p:cNvPr>
            <p:cNvSpPr/>
            <p:nvPr/>
          </p:nvSpPr>
          <p:spPr>
            <a:xfrm>
              <a:off x="1970430" y="1928299"/>
              <a:ext cx="1800910" cy="576345"/>
            </a:xfrm>
            <a:prstGeom prst="round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9219" name="组合 5"/>
          <p:cNvGrpSpPr/>
          <p:nvPr/>
        </p:nvGrpSpPr>
        <p:grpSpPr>
          <a:xfrm rot="-927546">
            <a:off x="1306513" y="685800"/>
            <a:ext cx="3467100" cy="2447925"/>
            <a:chOff x="1259632" y="1275606"/>
            <a:chExt cx="3466831" cy="2448272"/>
          </a:xfrm>
        </p:grpSpPr>
        <p:pic>
          <p:nvPicPr>
            <p:cNvPr id="9220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9632" y="1275606"/>
              <a:ext cx="3466831" cy="24482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圆角矩形 7"/>
            <p:cNvSpPr/>
            <p:nvPr/>
          </p:nvSpPr>
          <p:spPr>
            <a:xfrm>
              <a:off x="1979894" y="1935654"/>
              <a:ext cx="1800085" cy="576344"/>
            </a:xfrm>
            <a:prstGeom prst="round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539750" y="441325"/>
            <a:ext cx="1655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4363" y="3541713"/>
            <a:ext cx="647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125538" y="3106738"/>
            <a:ext cx="360363" cy="1655763"/>
          </a:xfrm>
          <a:prstGeom prst="leftBrace">
            <a:avLst>
              <a:gd name="adj1" fmla="val 64974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70025" y="2668588"/>
            <a:ext cx="369728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bā</a:t>
            </a:r>
            <a:r>
              <a:rPr lang="zh-CN" altLang="en-US" sz="3200" b="1" dirty="0">
                <a:latin typeface="宋体" panose="02010600030101010101" pitchFamily="2" charset="-122"/>
              </a:rPr>
              <a:t>（    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98600" y="4183063"/>
            <a:ext cx="31845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bɑ</a:t>
            </a:r>
            <a:r>
              <a:rPr lang="zh-CN" altLang="en-US" sz="3200" b="1" dirty="0">
                <a:latin typeface="宋体" panose="02010600030101010101" pitchFamily="2" charset="-122"/>
              </a:rPr>
              <a:t>（  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90775" y="2668588"/>
            <a:ext cx="18764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吧嗒吧嗒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11438" y="4184650"/>
            <a:ext cx="108585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好吧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17838" y="1101725"/>
            <a:ext cx="647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左大括号 41"/>
          <p:cNvSpPr/>
          <p:nvPr/>
        </p:nvSpPr>
        <p:spPr>
          <a:xfrm>
            <a:off x="3565525" y="661988"/>
            <a:ext cx="360363" cy="1655763"/>
          </a:xfrm>
          <a:prstGeom prst="leftBrace">
            <a:avLst>
              <a:gd name="adj1" fmla="val 64974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21125" y="288925"/>
            <a:ext cx="35464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sāi</a:t>
            </a:r>
            <a:r>
              <a:rPr lang="zh-CN" altLang="en-US" sz="3200" b="1" dirty="0">
                <a:latin typeface="宋体" panose="02010600030101010101" pitchFamily="2" charset="-122"/>
              </a:rPr>
              <a:t>（ 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010025" y="1824038"/>
            <a:ext cx="248761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sè</a:t>
            </a:r>
            <a:r>
              <a:rPr lang="zh-CN" altLang="en-US" sz="3200" b="1" dirty="0">
                <a:latin typeface="宋体" panose="02010600030101010101" pitchFamily="2" charset="-122"/>
              </a:rPr>
              <a:t>（ 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838700" y="3508375"/>
            <a:ext cx="647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左大括号 45"/>
          <p:cNvSpPr/>
          <p:nvPr/>
        </p:nvSpPr>
        <p:spPr>
          <a:xfrm>
            <a:off x="5349875" y="3073400"/>
            <a:ext cx="360363" cy="1655763"/>
          </a:xfrm>
          <a:prstGeom prst="leftBrace">
            <a:avLst>
              <a:gd name="adj1" fmla="val 64974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694363" y="2635250"/>
            <a:ext cx="3697287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wā</a:t>
            </a:r>
            <a:r>
              <a:rPr lang="zh-CN" altLang="en-US" sz="3200" b="1" dirty="0">
                <a:latin typeface="宋体" panose="02010600030101010101" pitchFamily="2" charset="-122"/>
              </a:rPr>
              <a:t>（    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722938" y="4149725"/>
            <a:ext cx="31845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wɑ</a:t>
            </a:r>
            <a:r>
              <a:rPr lang="zh-CN" altLang="en-US" sz="3200" b="1" dirty="0">
                <a:latin typeface="宋体" panose="02010600030101010101" pitchFamily="2" charset="-122"/>
              </a:rPr>
              <a:t>（  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615113" y="2635250"/>
            <a:ext cx="1876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呜哩哇啦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081588" y="1809750"/>
            <a:ext cx="122555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堵塞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35775" y="4151313"/>
            <a:ext cx="1085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好哇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162550" y="295275"/>
            <a:ext cx="10080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塞给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921125" y="1076325"/>
            <a:ext cx="35464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sài</a:t>
            </a:r>
            <a:r>
              <a:rPr lang="zh-CN" altLang="en-US" sz="3200" b="1" dirty="0">
                <a:latin typeface="宋体" panose="02010600030101010101" pitchFamily="2" charset="-122"/>
              </a:rPr>
              <a:t>（ 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127625" y="1076325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边塞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/>
      <p:bldP spid="24" grpId="0"/>
      <p:bldP spid="25" grpId="0"/>
      <p:bldP spid="26" grpId="0"/>
      <p:bldP spid="41" grpId="0"/>
      <p:bldP spid="42" grpId="0" animBg="1"/>
      <p:bldP spid="43" grpId="0"/>
      <p:bldP spid="44" grpId="0"/>
      <p:bldP spid="45" grpId="0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01775" y="1336675"/>
            <a:ext cx="6778625" cy="3217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晋   炕   铅   迈   呜   栓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胳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膊   劫   绸   扒   敌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尸   趁   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22400" y="900113"/>
            <a:ext cx="6858000" cy="334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2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jìn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kànɡ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qiān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mài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wū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shuān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ɡē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bó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jié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chóu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bā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dí</a:t>
            </a:r>
            <a:endParaRPr kumimoji="0" lang="en-US" altLang="zh-CN" sz="3200" b="1" kern="1200" cap="none" spc="-150" normalizeH="0" baseline="0" noProof="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lnSpc>
                <a:spcPct val="2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shī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chèn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huānɡ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3200" b="1" kern="1200" cap="none" spc="-150" normalizeH="0" baseline="0" noProof="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707904" y="341141"/>
            <a:ext cx="1686300" cy="58474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422275" y="211138"/>
            <a:ext cx="20161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读准字音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6438" y="1728788"/>
            <a:ext cx="792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3213" y="1203325"/>
            <a:ext cx="2657475" cy="731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单独读时应读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6238" y="2211388"/>
            <a:ext cx="1008062" cy="731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胳膊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627313" y="1568450"/>
            <a:ext cx="252413" cy="1095375"/>
          </a:xfrm>
          <a:prstGeom prst="leftBrace">
            <a:avLst>
              <a:gd name="adj1" fmla="val 64974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1863" y="1195388"/>
            <a:ext cx="598488" cy="641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95988" y="2211388"/>
            <a:ext cx="598488" cy="641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bo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3713" y="3384550"/>
            <a:ext cx="644525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“绸、趁”的声母是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舌音。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46738" y="3351213"/>
            <a:ext cx="6492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 animBg="1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311150" y="225425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识记字形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908050" y="823913"/>
            <a:ext cx="1539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形近字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042988" y="1833563"/>
            <a:ext cx="230188" cy="977900"/>
          </a:xfrm>
          <a:prstGeom prst="leftBrace">
            <a:avLst>
              <a:gd name="adj1" fmla="val 64974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49363" y="1462088"/>
            <a:ext cx="261937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炕（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5353050" y="1827213"/>
            <a:ext cx="173038" cy="904875"/>
          </a:xfrm>
          <a:prstGeom prst="leftBrace">
            <a:avLst>
              <a:gd name="adj1" fmla="val 64974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26088" y="1395413"/>
            <a:ext cx="245268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栓（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72125" y="2247900"/>
            <a:ext cx="240665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拴（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21463" y="1373188"/>
            <a:ext cx="12922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门栓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21463" y="2238375"/>
            <a:ext cx="1085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拴马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05050" y="1425575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土炕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49363" y="2249488"/>
            <a:ext cx="24098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坑（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98700" y="2200275"/>
            <a:ext cx="1008063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泥坑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左大括号 36"/>
          <p:cNvSpPr/>
          <p:nvPr/>
        </p:nvSpPr>
        <p:spPr>
          <a:xfrm>
            <a:off x="1042988" y="3435350"/>
            <a:ext cx="230188" cy="976313"/>
          </a:xfrm>
          <a:prstGeom prst="leftBrace">
            <a:avLst>
              <a:gd name="adj1" fmla="val 64974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49363" y="3062288"/>
            <a:ext cx="24098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晋（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左大括号 38"/>
          <p:cNvSpPr/>
          <p:nvPr/>
        </p:nvSpPr>
        <p:spPr>
          <a:xfrm>
            <a:off x="5353050" y="3429000"/>
            <a:ext cx="173038" cy="904875"/>
          </a:xfrm>
          <a:prstGeom prst="leftBrace">
            <a:avLst>
              <a:gd name="adj1" fmla="val 64974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26088" y="2997200"/>
            <a:ext cx="259715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柜（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572125" y="3848100"/>
            <a:ext cx="25511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拒（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602413" y="2989263"/>
            <a:ext cx="1292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柜台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21463" y="3838575"/>
            <a:ext cx="1085850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拒绝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305050" y="3027363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晋级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49363" y="3849688"/>
            <a:ext cx="354488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普（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298700" y="3802063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9" grpId="0" animBg="1"/>
      <p:bldP spid="20" grpId="0"/>
      <p:bldP spid="21" grpId="0"/>
      <p:bldP spid="22" grpId="0"/>
      <p:bldP spid="24" grpId="0"/>
      <p:bldP spid="25" grpId="0"/>
      <p:bldP spid="26" grpId="0"/>
      <p:bldP spid="27" grpId="0"/>
      <p:bldP spid="37" grpId="0" animBg="1"/>
      <p:bldP spid="38" grpId="0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611188" y="411163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形声字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236663"/>
            <a:ext cx="1431925" cy="31527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箭头连接符 4"/>
          <p:cNvCxnSpPr/>
          <p:nvPr/>
        </p:nvCxnSpPr>
        <p:spPr>
          <a:xfrm flipV="1">
            <a:off x="2411413" y="1976438"/>
            <a:ext cx="1368425" cy="8636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67175" y="1531938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胳膊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5625" y="2973388"/>
            <a:ext cx="511175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“胳膊”是身体的一部分，所以是月字旁。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395288" y="268288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膊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27163" y="1347788"/>
            <a:ext cx="2717800" cy="271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慌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48263" y="1347788"/>
            <a:ext cx="2736850" cy="271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395288" y="268288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词语学习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3350" y="1276350"/>
            <a:ext cx="7488238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芦花　　发愣　　铅笔　　枪栓　　胳膊　　劫难　　炕沿　　鬼脸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戒指    柜板    绸子    枪声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敌人    尸首    防备    慌忙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827088" y="1131888"/>
            <a:ext cx="7632700" cy="2973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哗啦哗啦　　吧嗒吧嗒　　咕咚咕咚　　呜哩哇啦　　哐啷　　　　嗖嗖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嘟嘟囔囔    叽叽咕咕    呜呜地哭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哗哗地流    嗷嗷地叫    嗡嗡地叫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5"/>
          <p:cNvSpPr txBox="1"/>
          <p:nvPr/>
        </p:nvSpPr>
        <p:spPr>
          <a:xfrm>
            <a:off x="539750" y="798513"/>
            <a:ext cx="806450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用较快的速度阅读课文，想一想，课文主要写了什么内容？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75" name="文本框 6"/>
          <p:cNvSpPr txBox="1"/>
          <p:nvPr/>
        </p:nvSpPr>
        <p:spPr>
          <a:xfrm>
            <a:off x="539750" y="61913"/>
            <a:ext cx="26638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39750" y="2074863"/>
            <a:ext cx="7993063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课文主要讲述在抗日战争时期，晋察冀边区十二岁的雨来是一个游泳本领高超、机敏爱学习的孩子，一次交通员李大叔为了躲避鬼子的追捕而藏到了雨来家，雨来为了掩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611188" y="969963"/>
            <a:ext cx="7993062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护李大叔被鬼子抓住了，他坚决不说李大叔藏在哪里，鬼子把雨来拉到河沿上，想杀害雨来，没想到雨来在鬼子开枪前就跳入河中，凭着他高超的游泳本领从鬼子的枪口下巧妙地脱险了。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5" name="Picture 10" descr="http://www.zqsx.cn/yingshi/UploadSoftPic/201008/yulai.jp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6950" y="1027113"/>
            <a:ext cx="4751388" cy="2878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238" y="4144963"/>
            <a:ext cx="2438400" cy="623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3743325" y="128588"/>
            <a:ext cx="1800225" cy="5762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245" name="文本框 2"/>
          <p:cNvSpPr txBox="1"/>
          <p:nvPr/>
        </p:nvSpPr>
        <p:spPr>
          <a:xfrm>
            <a:off x="539750" y="61913"/>
            <a:ext cx="26638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750" y="915988"/>
            <a:ext cx="7920038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晋察冀边区的北部有一条还乡河，十二岁的雨来最喜欢在河里游泳，他游泳的本领很高。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爸爸妈妈把雨来送到夜校念书，在夜校雨来学会了“我们是中国人，我们爱自己的祖国”。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533400" y="268288"/>
            <a:ext cx="324008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课文各部分内容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4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539750" y="1347788"/>
            <a:ext cx="7632700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有一天爸爸妈妈出门了，雨来一人在家。 交通员李大叔为了躲避鬼子的追捕，藏到了雨来家缸下面的洞里。雨来跑到后院却被鬼子抓住了。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627063"/>
            <a:ext cx="7920037" cy="3843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鬼子几次问雨来看没看见有人跑进来，雨来都说没看见，鬼子气急了，凶狠地打了雨来，雨来仍然说没看见，最后鬼子要把雨来拉出去枪毙。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村里的人们听到了河沿上的枪声，都以为雨来被鬼子打死了，十分难过地哭了。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63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611188" y="1058863"/>
            <a:ext cx="770572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人们在河沿上正为雨来的死难过时，雨来从水中露出小脑袋，大家都高兴地叫起来：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雨来没有死！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原来雨来趁鬼子不防备，一头扎进河里，从鬼子的枪口下巧妙地脱险了。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>
            <a:hlinkClick r:id="" action="ppaction://noaction"/>
          </p:cNvPr>
          <p:cNvSpPr/>
          <p:nvPr/>
        </p:nvSpPr>
        <p:spPr>
          <a:xfrm>
            <a:off x="3703638" y="61913"/>
            <a:ext cx="1800225" cy="5762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6263" y="1100138"/>
            <a:ext cx="631666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说一说，课文的主要内容是什么？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2988" y="1844675"/>
            <a:ext cx="7119937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快速默读课文，回想每个部分分别写了什么内容。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2988" y="3206750"/>
            <a:ext cx="711993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用一句话甚至一个短语来概括这六个部分的内容。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4822" name="文本框 11"/>
          <p:cNvSpPr txBox="1"/>
          <p:nvPr/>
        </p:nvSpPr>
        <p:spPr>
          <a:xfrm>
            <a:off x="539750" y="61913"/>
            <a:ext cx="26638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2"/>
          <p:cNvSpPr txBox="1"/>
          <p:nvPr/>
        </p:nvSpPr>
        <p:spPr>
          <a:xfrm>
            <a:off x="684213" y="627063"/>
            <a:ext cx="7920037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晋察冀边区的北部有一条还乡河，十二岁的雨来最喜欢在河里游泳，他游泳的本领很高。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矩形 3"/>
          <p:cNvSpPr/>
          <p:nvPr/>
        </p:nvSpPr>
        <p:spPr>
          <a:xfrm>
            <a:off x="701675" y="2578100"/>
            <a:ext cx="770572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爸爸妈妈把雨来送到夜校念书，在夜校雨来学会了“我们是中国人，我们爱自己的祖国”。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3575" y="1922463"/>
            <a:ext cx="30781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（游泳本领高）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63938" y="3871913"/>
            <a:ext cx="307816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（上夜校念书）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"/>
          <p:cNvSpPr txBox="1"/>
          <p:nvPr/>
        </p:nvSpPr>
        <p:spPr>
          <a:xfrm>
            <a:off x="395288" y="254000"/>
            <a:ext cx="2314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拟写小标题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1413" y="842963"/>
            <a:ext cx="4752975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第一部分：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游泳本领高　</a:t>
            </a:r>
            <a:r>
              <a:rPr lang="zh-CN" altLang="en-US" sz="3200" b="1" dirty="0">
                <a:latin typeface="宋体" panose="02010600030101010101" pitchFamily="2" charset="-122"/>
              </a:rPr>
              <a:t>　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第二部分：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上夜校读书　　</a:t>
            </a:r>
            <a:r>
              <a:rPr lang="zh-CN" altLang="en-US" sz="3200" b="1" dirty="0">
                <a:latin typeface="宋体" panose="02010600030101010101" pitchFamily="2" charset="-122"/>
              </a:rPr>
              <a:t>　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第三部分：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掩护李大叔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第四部分：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与鬼子斗争　</a:t>
            </a:r>
            <a:r>
              <a:rPr lang="zh-CN" altLang="en-US" sz="3200" b="1" dirty="0">
                <a:latin typeface="宋体" panose="02010600030101010101" pitchFamily="2" charset="-122"/>
              </a:rPr>
              <a:t>　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第五部分：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河沿上的枪声　　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第六部分：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雨来没有死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27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1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51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6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charRg st="65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1619250" y="627063"/>
            <a:ext cx="6265863" cy="393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第一部分：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望着妈妈笑（游泳）</a:t>
            </a:r>
            <a:r>
              <a:rPr lang="zh-CN" altLang="en-US" sz="3200" b="1" dirty="0">
                <a:latin typeface="宋体" panose="02010600030101010101" pitchFamily="2" charset="-122"/>
              </a:rPr>
              <a:t>　　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第二部分：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爱自己的祖国（读书）</a:t>
            </a:r>
            <a:r>
              <a:rPr lang="zh-CN" altLang="en-US" sz="3200" b="1" dirty="0">
                <a:latin typeface="宋体" panose="02010600030101010101" pitchFamily="2" charset="-122"/>
              </a:rPr>
              <a:t>　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第三部分：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把缸挪回原地（掩护）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第四部分：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什么也没看见（斗争）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第五部分：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有志不在年高（枪声）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第六部分：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雨来没有死（脱险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938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5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938">
                                            <p:txEl>
                                              <p:charRg st="5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67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938">
                                            <p:txEl>
                                              <p:charRg st="67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84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9938">
                                            <p:txEl>
                                              <p:charRg st="84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116013" y="1347788"/>
            <a:ext cx="6923087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从我们概括出的小标题来看，哪部分内容最能表现雨来是小英雄呢？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4425" y="2673350"/>
            <a:ext cx="692308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从哪些地方可以感受到雨来是个小英雄？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8916" name="文本框 7"/>
          <p:cNvSpPr txBox="1"/>
          <p:nvPr/>
        </p:nvSpPr>
        <p:spPr>
          <a:xfrm>
            <a:off x="539750" y="61913"/>
            <a:ext cx="26638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课文解读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1149350"/>
            <a:ext cx="748982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雨来用手背抹了一下鼻子，嘟嘟囔囔地说：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我在屋里，什么也没看见。”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雨来摇摇头，说：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我在屋里，什么也没看见。”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雨来还是咬着牙，说：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没看见！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文本框 2"/>
          <p:cNvSpPr txBox="1"/>
          <p:nvPr/>
        </p:nvSpPr>
        <p:spPr>
          <a:xfrm>
            <a:off x="827088" y="415925"/>
            <a:ext cx="324008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雨来的三句话：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4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57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0" y="842963"/>
            <a:ext cx="2339975" cy="173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842963"/>
            <a:ext cx="2366962" cy="173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200" y="2782888"/>
            <a:ext cx="2339975" cy="1741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r="5019"/>
          <a:stretch>
            <a:fillRect/>
          </a:stretch>
        </p:blipFill>
        <p:spPr>
          <a:xfrm>
            <a:off x="4708525" y="2782888"/>
            <a:ext cx="2374900" cy="173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530600" y="184150"/>
            <a:ext cx="2232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小英雄雨来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16188" y="2540000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“什么也没看见。”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2"/>
          <p:cNvSpPr txBox="1"/>
          <p:nvPr/>
        </p:nvSpPr>
        <p:spPr>
          <a:xfrm>
            <a:off x="682625" y="912813"/>
            <a:ext cx="7634288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无论鬼子用什么方法，雨来始终只有一句话，这句话是什么？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150" y="3435350"/>
            <a:ext cx="2087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热爱祖国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72113" y="3435350"/>
            <a:ext cx="2089150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机智勇敢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1295400" y="1203325"/>
            <a:ext cx="67691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其他几个部分与全文又有什么关系？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450" y="2066925"/>
            <a:ext cx="69850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第一部分向我们介绍了雨来游泳本领特别高，为后文他能从鬼子的枪口下巧妙逃脱做了铺垫。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757238" y="869950"/>
            <a:ext cx="7704137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因为第二部分写了雨来在夜校受到了良好的教育，懂得了中国人应该热爱自己的祖国，所以在侵略自己祖国的鬼子面前，他表现得非常英勇。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6375" y="3435350"/>
            <a:ext cx="59055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第五、六部分写了事情的结果。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5"/>
          <p:cNvSpPr txBox="1"/>
          <p:nvPr/>
        </p:nvSpPr>
        <p:spPr>
          <a:xfrm>
            <a:off x="971550" y="1635125"/>
            <a:ext cx="7308850" cy="2151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课文中多次写到还乡河的景色，找出来读一读，再说说写这些景色有什么作用。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4035" name="文本框 6"/>
          <p:cNvSpPr txBox="1"/>
          <p:nvPr/>
        </p:nvSpPr>
        <p:spPr>
          <a:xfrm>
            <a:off x="539750" y="61913"/>
            <a:ext cx="26638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精彩细读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2"/>
          <p:cNvSpPr txBox="1"/>
          <p:nvPr/>
        </p:nvSpPr>
        <p:spPr>
          <a:xfrm>
            <a:off x="539750" y="484188"/>
            <a:ext cx="7991475" cy="4573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晋察冀边区的北部有一条还乡河，河里长着许多芦苇。 河边有个小村庄。 芦花开的时候，远远望去，黄绿的芦苇上好像盖了一层厚厚的白雪。风一吹，鹅毛般的苇絮就飘飘悠悠地飞起来，把这几十家小房屋都罩在柔软的芦花里，因此，这村就叫芦花村。 十二岁的雨来就是这村的。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719138" y="987425"/>
            <a:ext cx="7705725" cy="2871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这一自然段既交代了故事发生的地点，也为我们勾画出芦花村的美丽景色，点明雨来的家乡美，为后来雨来的脱险埋下伏笔。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1"/>
          <p:cNvSpPr txBox="1"/>
          <p:nvPr/>
        </p:nvSpPr>
        <p:spPr>
          <a:xfrm>
            <a:off x="827088" y="1203325"/>
            <a:ext cx="7705725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太阳已经落下去。蓝蓝的天上飘着的浮云像一块一块红绸子，映在还乡河上，像开了一大朵一大朵鸡冠花。苇塘的芦花被风吹起来，在上面飘飘悠悠地飞着。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1"/>
          <p:cNvSpPr txBox="1"/>
          <p:nvPr/>
        </p:nvSpPr>
        <p:spPr>
          <a:xfrm>
            <a:off x="1042988" y="987425"/>
            <a:ext cx="7416800" cy="3294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这里写太阳落下去以后，芦花村依然是那么美，勤劳善良的村民们在这片美丽的土地上生活着，人们多么希望雨来这个好孩子仍活着。这里的景物描写主要烘托了人们的心情。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1"/>
          <p:cNvSpPr txBox="1"/>
          <p:nvPr/>
        </p:nvSpPr>
        <p:spPr>
          <a:xfrm>
            <a:off x="539750" y="693738"/>
            <a:ext cx="8024813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还乡河静静的，河水打着漩涡哗哗地向下流去。虫子在草窝里叫着。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2066925"/>
            <a:ext cx="7993063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这一句看似写景，实际上是在写人们的心情，人们多么盼望雨来会突然出现在大家面前呀！连河水都在静静地等待着，草窝里的虫子都在呼喊着雨来。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1"/>
          <p:cNvSpPr txBox="1"/>
          <p:nvPr/>
        </p:nvSpPr>
        <p:spPr>
          <a:xfrm>
            <a:off x="3492500" y="133350"/>
            <a:ext cx="266382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形象的比喻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877888"/>
            <a:ext cx="7775575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妈妈还是死命追着不放，到底追上了，可是雨来浑身光溜溜的像条小泥鳅。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啊！那双手就像鹰的爪子，扭着雨来的两只耳朵，向两边拉。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8" name="文本框 3"/>
          <p:cNvSpPr txBox="1"/>
          <p:nvPr/>
        </p:nvSpPr>
        <p:spPr>
          <a:xfrm>
            <a:off x="1187450" y="3579813"/>
            <a:ext cx="40687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你感受到了什么？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2229" name="文本框 4"/>
          <p:cNvSpPr txBox="1"/>
          <p:nvPr/>
        </p:nvSpPr>
        <p:spPr>
          <a:xfrm>
            <a:off x="5076825" y="3397250"/>
            <a:ext cx="259238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雨来的灵活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2230" name="文本框 5"/>
          <p:cNvSpPr txBox="1"/>
          <p:nvPr/>
        </p:nvSpPr>
        <p:spPr>
          <a:xfrm>
            <a:off x="5076825" y="4084638"/>
            <a:ext cx="259238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鬼子的凶狠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4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34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  <p:bldP spid="522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314" name="组合 2"/>
          <p:cNvGrpSpPr/>
          <p:nvPr/>
        </p:nvGrpSpPr>
        <p:grpSpPr>
          <a:xfrm>
            <a:off x="1476375" y="842963"/>
            <a:ext cx="6062663" cy="784225"/>
            <a:chOff x="2460945" y="1204090"/>
            <a:chExt cx="6065704" cy="783589"/>
          </a:xfrm>
        </p:grpSpPr>
        <p:sp>
          <p:nvSpPr>
            <p:cNvPr id="2" name="椭圆 1"/>
            <p:cNvSpPr/>
            <p:nvPr/>
          </p:nvSpPr>
          <p:spPr>
            <a:xfrm>
              <a:off x="2460945" y="1207262"/>
              <a:ext cx="781442" cy="780417"/>
            </a:xfrm>
            <a:prstGeom prst="ellipse">
              <a:avLst/>
            </a:prstGeom>
            <a:solidFill>
              <a:srgbClr val="8DC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17" name="标题 1"/>
            <p:cNvSpPr txBox="1"/>
            <p:nvPr/>
          </p:nvSpPr>
          <p:spPr>
            <a:xfrm>
              <a:off x="2476558" y="1204090"/>
              <a:ext cx="6050091" cy="777875"/>
            </a:xfrm>
            <a:prstGeom prst="rect">
              <a:avLst/>
            </a:prstGeom>
            <a:noFill/>
            <a:ln w="12700">
              <a:noFill/>
            </a:ln>
          </p:spPr>
          <p:txBody>
            <a:bodyPr/>
            <a:p>
              <a:pPr algn="ctr" eaLnBrk="1" hangingPunct="1"/>
              <a:r>
                <a:rPr lang="en-US" altLang="zh-CN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 </a:t>
              </a:r>
              <a:r>
                <a:rPr lang="zh-CN" altLang="en-US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小英雄雨来（节选）</a:t>
              </a:r>
              <a:endPara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315" name="图片 4"/>
          <p:cNvPicPr>
            <a:picLocks noChangeAspect="1"/>
          </p:cNvPicPr>
          <p:nvPr/>
        </p:nvPicPr>
        <p:blipFill>
          <a:blip r:embed="rId2"/>
          <a:srcRect l="34721"/>
          <a:stretch>
            <a:fillRect/>
          </a:stretch>
        </p:blipFill>
        <p:spPr>
          <a:xfrm>
            <a:off x="6605588" y="88900"/>
            <a:ext cx="2366962" cy="46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288" y="484188"/>
            <a:ext cx="8424862" cy="4573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鬼子又抽出一只手来，在雨来的脸上打了两巴掌，又把他脸上的肉揪起一块，咬着牙拧。雨来的脸立刻变成白一块，青一块，紫一块。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雨来还是像小鸭子一样抖着头上的水，用手抹一下眼睛和鼻子，扒着芦苇，向岸上的人问道：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鬼子走了？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5338" y="2320925"/>
            <a:ext cx="3067050" cy="642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（鬼子的凶残）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9700" y="4338638"/>
            <a:ext cx="30686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（雨来的机灵）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61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1"/>
          <p:cNvSpPr txBox="1"/>
          <p:nvPr/>
        </p:nvSpPr>
        <p:spPr>
          <a:xfrm>
            <a:off x="323850" y="195263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213" y="1492250"/>
            <a:ext cx="7920038" cy="256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    《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小英雄雨来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教育了一代又一代人，小英雄雨来也成了全国少年儿童心目中的英雄。像这样的不朽之作，老师建议大家课下再细读，全面地汲取营养。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6"/>
          <p:cNvSpPr txBox="1"/>
          <p:nvPr/>
        </p:nvSpPr>
        <p:spPr>
          <a:xfrm>
            <a:off x="539750" y="61913"/>
            <a:ext cx="26638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1" name="TextBox 5"/>
          <p:cNvSpPr txBox="1"/>
          <p:nvPr/>
        </p:nvSpPr>
        <p:spPr>
          <a:xfrm>
            <a:off x="460375" y="2092325"/>
            <a:ext cx="14890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小英雄雨来（节选）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782763" y="1111250"/>
            <a:ext cx="169863" cy="3290888"/>
          </a:xfrm>
          <a:prstGeom prst="leftBrace">
            <a:avLst>
              <a:gd name="adj1" fmla="val 123088"/>
              <a:gd name="adj2" fmla="val 50000"/>
            </a:avLst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987550" y="1027113"/>
            <a:ext cx="47196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游泳本领高    脱险条件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1955800" y="1644650"/>
            <a:ext cx="47196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上夜校读书    爱国教育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1973263" y="2249488"/>
            <a:ext cx="47196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掩护交通员    机智勇敢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1987550" y="2836863"/>
            <a:ext cx="47212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勇斗鬼子      意志坚定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973263" y="3459163"/>
            <a:ext cx="55451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河沿枪声      有志不在年高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1955800" y="4038600"/>
            <a:ext cx="47212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枪口逃脱      机智勇敢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 flipH="1">
            <a:off x="7313613" y="1135063"/>
            <a:ext cx="246063" cy="3382963"/>
          </a:xfrm>
          <a:prstGeom prst="leftBrace">
            <a:avLst>
              <a:gd name="adj1" fmla="val 123088"/>
              <a:gd name="adj2" fmla="val 50000"/>
            </a:avLst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7612063" y="1971675"/>
            <a:ext cx="1169988" cy="17081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机智勇敢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热爱祖国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2"/>
          <p:cNvSpPr txBox="1"/>
          <p:nvPr/>
        </p:nvSpPr>
        <p:spPr>
          <a:xfrm>
            <a:off x="1763713" y="1481138"/>
            <a:ext cx="36004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“小”是指什么？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5940425" y="1481138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年龄小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文本框 4"/>
          <p:cNvSpPr txBox="1"/>
          <p:nvPr/>
        </p:nvSpPr>
        <p:spPr>
          <a:xfrm>
            <a:off x="862013" y="2787650"/>
            <a:ext cx="75628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“</a:t>
            </a:r>
            <a:r>
              <a:rPr lang="zh-CN" altLang="en-US" sz="3200" b="1" dirty="0">
                <a:latin typeface="宋体" panose="02010600030101010101" pitchFamily="2" charset="-122"/>
              </a:rPr>
              <a:t>英雄”是什么意思？它在词典中有三个义项，你认为应该选择哪个？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365" name="文本框 5"/>
          <p:cNvSpPr txBox="1"/>
          <p:nvPr/>
        </p:nvSpPr>
        <p:spPr>
          <a:xfrm>
            <a:off x="3779838" y="268288"/>
            <a:ext cx="2736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理解课题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76375" y="842963"/>
            <a:ext cx="6696075" cy="3294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英雄：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指本领高强、勇武过人的人。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指具有英雄品质的人。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指不怕困难，不顾自己，为人民利益而英勇斗争，令人钦佩的人。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4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755650" y="987425"/>
            <a:ext cx="662463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读了课题之后，你想知道什么？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113" y="1995488"/>
            <a:ext cx="69850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为什么称雨来是小英雄？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从文中哪些地方可以看出雨来是一位小英雄？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6"/>
          <p:cNvSpPr txBox="1"/>
          <p:nvPr/>
        </p:nvSpPr>
        <p:spPr>
          <a:xfrm>
            <a:off x="900113" y="1492250"/>
            <a:ext cx="7200900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用自己喜欢的方式阅读课文，读准字音，读通句子。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边读边画出课文中的生字、词语，遇到难读的生字或词语多读几遍。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8435" name="文本框 7"/>
          <p:cNvSpPr txBox="1"/>
          <p:nvPr/>
        </p:nvSpPr>
        <p:spPr>
          <a:xfrm>
            <a:off x="539750" y="61913"/>
            <a:ext cx="26638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3563888" y="461169"/>
            <a:ext cx="1686300" cy="58474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5050" y="1273175"/>
            <a:ext cx="7612063" cy="3217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晋    絮    扭    姥   吧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塞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呜    哇    糠    栓   捆   绑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劫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毙    扒    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1550" y="814388"/>
            <a:ext cx="7777163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2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jìn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xù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niǔ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lǎo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bā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sāi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wū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wā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kānɡ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shuān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kǔn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bǎnɡ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jié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bì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bā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shī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endParaRPr kumimoji="0" lang="zh-CN" altLang="en-US" sz="3200" b="1" kern="1200" cap="none" spc="-150" normalizeH="0" baseline="0" noProof="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1" name="文本框 9"/>
          <p:cNvSpPr txBox="1"/>
          <p:nvPr/>
        </p:nvSpPr>
        <p:spPr>
          <a:xfrm>
            <a:off x="539750" y="106363"/>
            <a:ext cx="26638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3077</Words>
  <Application>WPS 演示</Application>
  <PresentationFormat>全屏显示(16:9)</PresentationFormat>
  <Paragraphs>304</Paragraphs>
  <Slides>43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易提分旗舰店https://yitifen.tmall.com</Company>
  <LinksUpToDate>false</LinksUpToDate>
  <SharedDoc>false</SharedDoc>
  <HyperlinksChanged>false</HyperlinksChanged>
  <AppVersion>14.0000</AppVersion>
  <Manager>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https://yitifen.tmall.com</dc:creator>
  <cp:lastModifiedBy>上帝掷骰子吗</cp:lastModifiedBy>
  <cp:revision>2</cp:revision>
  <dcterms:created xsi:type="dcterms:W3CDTF">2023-10-31T08:03:00Z</dcterms:created>
  <dcterms:modified xsi:type="dcterms:W3CDTF">2023-11-13T12:32:47Z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C6C77D1FF8BF498589B3C57D44DAE99B_13</vt:lpwstr>
  </property>
  <property fmtid="{D5CDD505-2E9C-101B-9397-08002B2CF9AE}" pid="4" name="KSOProductBuildVer">
    <vt:lpwstr>2052-12.1.0.15374</vt:lpwstr>
  </property>
</Properties>
</file>