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46"/>
  </p:notesMasterIdLst>
  <p:handoutMasterIdLst>
    <p:handoutMasterId r:id="rId54"/>
  </p:handoutMasterIdLst>
  <p:sldIdLst>
    <p:sldId id="271" r:id="rId5"/>
    <p:sldId id="265" r:id="rId6"/>
    <p:sldId id="259" r:id="rId7"/>
    <p:sldId id="316" r:id="rId8"/>
    <p:sldId id="324" r:id="rId9"/>
    <p:sldId id="293" r:id="rId10"/>
    <p:sldId id="291" r:id="rId11"/>
    <p:sldId id="306" r:id="rId12"/>
    <p:sldId id="307" r:id="rId13"/>
    <p:sldId id="308" r:id="rId14"/>
    <p:sldId id="309" r:id="rId15"/>
    <p:sldId id="310" r:id="rId16"/>
    <p:sldId id="301" r:id="rId17"/>
    <p:sldId id="302" r:id="rId18"/>
    <p:sldId id="303" r:id="rId19"/>
    <p:sldId id="304" r:id="rId20"/>
    <p:sldId id="274" r:id="rId21"/>
    <p:sldId id="275" r:id="rId22"/>
    <p:sldId id="262" r:id="rId23"/>
    <p:sldId id="277" r:id="rId24"/>
    <p:sldId id="276" r:id="rId25"/>
    <p:sldId id="292" r:id="rId26"/>
    <p:sldId id="321" r:id="rId27"/>
    <p:sldId id="319" r:id="rId28"/>
    <p:sldId id="320" r:id="rId29"/>
    <p:sldId id="295" r:id="rId30"/>
    <p:sldId id="296" r:id="rId31"/>
    <p:sldId id="278" r:id="rId32"/>
    <p:sldId id="323" r:id="rId33"/>
    <p:sldId id="266" r:id="rId34"/>
    <p:sldId id="299" r:id="rId35"/>
    <p:sldId id="322" r:id="rId36"/>
    <p:sldId id="300" r:id="rId37"/>
    <p:sldId id="269" r:id="rId38"/>
    <p:sldId id="325" r:id="rId39"/>
    <p:sldId id="328" r:id="rId40"/>
    <p:sldId id="298" r:id="rId41"/>
    <p:sldId id="326" r:id="rId42"/>
    <p:sldId id="330" r:id="rId43"/>
    <p:sldId id="329" r:id="rId44"/>
    <p:sldId id="327" r:id="rId45"/>
    <p:sldId id="317" r:id="rId47"/>
    <p:sldId id="365" r:id="rId48"/>
    <p:sldId id="366" r:id="rId49"/>
    <p:sldId id="367" r:id="rId50"/>
    <p:sldId id="368" r:id="rId51"/>
    <p:sldId id="290" r:id="rId52"/>
    <p:sldId id="370" r:id="rId53"/>
  </p:sldIdLst>
  <p:sldSz cx="9144000" cy="6858000" type="screen4x3"/>
  <p:notesSz cx="6858000" cy="9144000"/>
  <p:custDataLst>
    <p:tags r:id="rId58"/>
  </p:custDataLst>
  <p:defaultTextStyle>
    <a:defPPr>
      <a:defRPr lang="en-US"/>
    </a:defPPr>
    <a:lvl1pPr marL="0" lvl="0"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tx1"/>
    </p:penClr>
    <p:extLst>
      <p:ext uri="{2FDB2607-1784-4EEB-B798-7EB5836EED8A}">
        <p14:showMediaCtrls xmlns:p14="http://schemas.microsoft.com/office/powerpoint/2010/main" val="1"/>
      </p:ext>
    </p:extLst>
  </p:showPr>
  <p:clrMru>
    <a:srgbClr val="FFFFCC"/>
    <a:srgbClr val="CCFF66"/>
    <a:srgbClr val="33CC33"/>
    <a:srgbClr val="000066"/>
    <a:srgbClr val="CC00CC"/>
    <a:srgbClr val="CC0000"/>
    <a:srgbClr val="00FF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9" d="100"/>
          <a:sy n="89" d="100"/>
        </p:scale>
        <p:origin x="-72" y="-4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gs" Target="tags/tag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notesMaster" Target="notesMasters/notes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
        <p:nvSpPr>
          <p:cNvPr id="410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a:spLocks noGrp="1" noRot="1"/>
          </p:cNvSpPr>
          <p:nvPr>
            <p:ph type="sldImg"/>
          </p:nvPr>
        </p:nvSpPr>
        <p:spPr/>
      </p:sp>
      <p:sp>
        <p:nvSpPr>
          <p:cNvPr id="47106" name="文本占位符 2"/>
          <p:cNvSpPr>
            <a:spLocks noGrp="1"/>
          </p:cNvSpPr>
          <p:nvPr>
            <p:ph type="body"/>
          </p:nvPr>
        </p:nvSpPr>
        <p:spPr/>
        <p:txBody>
          <a:bodyPr lIns="91440" tIns="45720" rIns="91440" bIns="45720" anchor="t" anchorCtr="0"/>
          <a:p>
            <a:pPr lvl="0"/>
            <a:endParaRPr lang="zh-CN" altLang="en-US">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advTm="1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8.jpeg"/><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p>
            <a:pPr lvl="0" indent="0"/>
            <a:r>
              <a:rPr lang="zh-CN" altLang="en-US"/>
              <a:t>单击此处编辑母版标题样式</a:t>
            </a:r>
            <a:endParaRPr lang="zh-CN" altLang="en-US"/>
          </a:p>
        </p:txBody>
      </p:sp>
      <p:sp>
        <p:nvSpPr>
          <p:cNvPr id="1027" name="Rectangle 3"/>
          <p:cNvSpPr>
            <a:spLocks noGrp="1"/>
          </p:cNvSpPr>
          <p:nvPr>
            <p:ph type="body"/>
          </p:nvPr>
        </p:nvSpPr>
        <p:spPr>
          <a:xfrm>
            <a:off x="685800" y="1981200"/>
            <a:ext cx="7772400" cy="4114800"/>
          </a:xfrm>
          <a:prstGeom prst="rect">
            <a:avLst/>
          </a:prstGeom>
          <a:noFill/>
          <a:ln w="9525">
            <a:noFill/>
          </a:ln>
        </p:spPr>
        <p:txBody>
          <a:bodyPr anchor="t" anchorCtr="0"/>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685800" y="6248400"/>
            <a:ext cx="1905000" cy="457200"/>
          </a:xfrm>
          <a:prstGeom prst="rect">
            <a:avLst/>
          </a:prstGeom>
          <a:noFill/>
          <a:ln w="9525">
            <a:noFill/>
          </a:ln>
        </p:spPr>
        <p:txBody>
          <a:bodyPr/>
          <a:lstStyle>
            <a:lvl1pPr algn="l">
              <a:defRPr sz="1400"/>
            </a:lvl1pPr>
          </a:lstStyle>
          <a:p>
            <a:pPr lvl="0" eaLnBrk="1" fontAlgn="base" hangingPunct="1"/>
            <a:endParaRPr lang="zh-CN" altLang="en-US" strike="noStrike" noProof="1" dirty="0">
              <a:latin typeface="Times New Roman" panose="02020603050405020304" pitchFamily="18" charset="0"/>
            </a:endParaRPr>
          </a:p>
        </p:txBody>
      </p:sp>
      <p:sp>
        <p:nvSpPr>
          <p:cNvPr id="1029" name="Rectangle 5"/>
          <p:cNvSpPr>
            <a:spLocks noGrp="1"/>
          </p:cNvSpPr>
          <p:nvPr>
            <p:ph type="ftr" sz="quarter" idx="3"/>
          </p:nvPr>
        </p:nvSpPr>
        <p:spPr>
          <a:xfrm>
            <a:off x="3124200" y="6248400"/>
            <a:ext cx="2895600" cy="457200"/>
          </a:xfrm>
          <a:prstGeom prst="rect">
            <a:avLst/>
          </a:prstGeom>
          <a:noFill/>
          <a:ln w="9525">
            <a:noFill/>
          </a:ln>
        </p:spPr>
        <p:txBody>
          <a:bodyP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0" name="Rectangle 6"/>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1000"/>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nchorCtr="0"/>
          <a:p>
            <a:pPr lvl="0" indent="0"/>
            <a:r>
              <a:rPr lang="zh-CN" altLang="en-US"/>
              <a:t>单击此处编辑母版标题样式</a:t>
            </a:r>
            <a:endParaRPr lang="zh-CN" altLang="en-US"/>
          </a:p>
        </p:txBody>
      </p:sp>
      <p:sp>
        <p:nvSpPr>
          <p:cNvPr id="2051" name="Rectangle 3"/>
          <p:cNvSpPr>
            <a:spLocks noGrp="1"/>
          </p:cNvSpPr>
          <p:nvPr>
            <p:ph type="body"/>
          </p:nvPr>
        </p:nvSpPr>
        <p:spPr>
          <a:xfrm>
            <a:off x="685800" y="1981200"/>
            <a:ext cx="7772400" cy="4114800"/>
          </a:xfrm>
          <a:prstGeom prst="rect">
            <a:avLst/>
          </a:prstGeom>
          <a:noFill/>
          <a:ln w="9525">
            <a:noFill/>
          </a:ln>
        </p:spPr>
        <p:txBody>
          <a:bodyPr anchor="t" anchorCtr="0"/>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685800" y="6248400"/>
            <a:ext cx="1905000" cy="457200"/>
          </a:xfrm>
          <a:prstGeom prst="rect">
            <a:avLst/>
          </a:prstGeom>
          <a:noFill/>
          <a:ln w="9525">
            <a:noFill/>
          </a:ln>
        </p:spPr>
        <p:txBody>
          <a:bodyPr/>
          <a:lstStyle>
            <a:lvl1pPr algn="l">
              <a:defRPr sz="1400"/>
            </a:lvl1pPr>
          </a:lstStyle>
          <a:p>
            <a:pPr lvl="0" eaLnBrk="1" fontAlgn="base" hangingPunct="1"/>
            <a:endParaRPr lang="zh-CN" altLang="en-US" strike="noStrike" noProof="1" dirty="0">
              <a:latin typeface="Times New Roman" panose="02020603050405020304" pitchFamily="18" charset="0"/>
            </a:endParaRPr>
          </a:p>
        </p:txBody>
      </p:sp>
      <p:sp>
        <p:nvSpPr>
          <p:cNvPr id="1029" name="Rectangle 5"/>
          <p:cNvSpPr>
            <a:spLocks noGrp="1"/>
          </p:cNvSpPr>
          <p:nvPr>
            <p:ph type="ftr" sz="quarter" idx="3"/>
          </p:nvPr>
        </p:nvSpPr>
        <p:spPr>
          <a:xfrm>
            <a:off x="3124200" y="6248400"/>
            <a:ext cx="2895600" cy="457200"/>
          </a:xfrm>
          <a:prstGeom prst="rect">
            <a:avLst/>
          </a:prstGeom>
          <a:noFill/>
          <a:ln w="9525">
            <a:noFill/>
          </a:ln>
        </p:spPr>
        <p:txBody>
          <a:bodyPr/>
          <a:lstStyle>
            <a:lvl1pPr>
              <a:defRPr sz="1400"/>
            </a:lvl1pPr>
          </a:lstStyle>
          <a:p>
            <a:pPr lvl="0" eaLnBrk="1" fontAlgn="base" hangingPunct="1"/>
            <a:endParaRPr lang="zh-CN" altLang="en-US" strike="noStrike" noProof="1" dirty="0">
              <a:latin typeface="Times New Roman" panose="02020603050405020304" pitchFamily="18" charset="0"/>
            </a:endParaRPr>
          </a:p>
        </p:txBody>
      </p:sp>
      <p:sp>
        <p:nvSpPr>
          <p:cNvPr id="1030" name="Rectangle 6"/>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1000"/>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5pPr>
      <a:lvl6pPr marL="457200" algn="l" rtl="0" fontAlgn="base">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6pPr>
      <a:lvl7pPr marL="914400" algn="l" rtl="0" fontAlgn="base">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7pPr>
      <a:lvl8pPr marL="1371600" algn="l" rtl="0" fontAlgn="base">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8pPr>
      <a:lvl9pPr marL="1828800" algn="l" rtl="0" fontAlgn="base">
        <a:lnSpc>
          <a:spcPct val="90000"/>
        </a:lnSpc>
        <a:spcBef>
          <a:spcPct val="0"/>
        </a:spcBef>
        <a:spcAft>
          <a:spcPct val="0"/>
        </a:spcAft>
        <a:defRPr sz="4400">
          <a:solidFill>
            <a:schemeClr val="tx1"/>
          </a:solidFill>
          <a:latin typeface="Cambria" panose="02040503050406030204" pitchFamily="2" charset="0"/>
          <a:ea typeface="黑体" panose="0201060906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3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jpeg"/><Relationship Id="rId1"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4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jpeg"/><Relationship Id="rId1" Type="http://schemas.openxmlformats.org/officeDocument/2006/relationships/image" Target="../media/image4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image" Target="../media/image16.jpeg"/><Relationship Id="rId7" Type="http://schemas.openxmlformats.org/officeDocument/2006/relationships/slide" Target="slide1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0" Type="http://schemas.openxmlformats.org/officeDocument/2006/relationships/slideLayout" Target="../slideLayouts/slideLayout7.xml"/><Relationship Id="rId2" Type="http://schemas.openxmlformats.org/officeDocument/2006/relationships/slide" Target="slide3.xml"/><Relationship Id="rId19" Type="http://schemas.openxmlformats.org/officeDocument/2006/relationships/hyperlink" Target="file:///C:/Documents%20and%20Settings/Administrator/Local%20Settings/Temporary%20Internet%20Files/Content.IE5/23MJM92V/&#33457;&#38047;6.swf" TargetMode="External"/><Relationship Id="rId18" Type="http://schemas.openxmlformats.org/officeDocument/2006/relationships/image" Target="../media/image24.jpeg"/><Relationship Id="rId17" Type="http://schemas.openxmlformats.org/officeDocument/2006/relationships/image" Target="../media/image23.jpeg"/><Relationship Id="rId16" Type="http://schemas.openxmlformats.org/officeDocument/2006/relationships/image" Target="../media/image22.jpeg"/><Relationship Id="rId15" Type="http://schemas.openxmlformats.org/officeDocument/2006/relationships/slide" Target="slide34.xml"/><Relationship Id="rId14" Type="http://schemas.openxmlformats.org/officeDocument/2006/relationships/image" Target="../media/image21.jpeg"/><Relationship Id="rId13" Type="http://schemas.openxmlformats.org/officeDocument/2006/relationships/image" Target="../media/image20.jpeg"/><Relationship Id="rId12" Type="http://schemas.openxmlformats.org/officeDocument/2006/relationships/image" Target="../media/image19.jpeg"/><Relationship Id="rId11" Type="http://schemas.openxmlformats.org/officeDocument/2006/relationships/slide" Target="slide2.xml"/><Relationship Id="rId10" Type="http://schemas.openxmlformats.org/officeDocument/2006/relationships/image" Target="../media/image18.jpeg"/><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6.xml"/><Relationship Id="rId1" Type="http://schemas.openxmlformats.org/officeDocument/2006/relationships/image" Target="../media/image5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audio" Target="../media/audio2.wav"/><Relationship Id="rId6" Type="http://schemas.openxmlformats.org/officeDocument/2006/relationships/audio" Target="../media/audio3.wav"/><Relationship Id="rId5" Type="http://schemas.openxmlformats.org/officeDocument/2006/relationships/image" Target="../media/image56.GIF"/><Relationship Id="rId4" Type="http://schemas.openxmlformats.org/officeDocument/2006/relationships/image" Target="../media/image55.GIF"/><Relationship Id="rId3" Type="http://schemas.openxmlformats.org/officeDocument/2006/relationships/image" Target="../media/image54.GIF"/><Relationship Id="rId2" Type="http://schemas.openxmlformats.org/officeDocument/2006/relationships/image" Target="../media/image53.GIF"/><Relationship Id="rId1" Type="http://schemas.openxmlformats.org/officeDocument/2006/relationships/image" Target="../media/image52.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1.xml"/><Relationship Id="rId2" Type="http://schemas.openxmlformats.org/officeDocument/2006/relationships/image" Target="../media/image62.jpeg"/><Relationship Id="rId1" Type="http://schemas.openxmlformats.org/officeDocument/2006/relationships/image" Target="../media/image6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11.xml"/><Relationship Id="rId2" Type="http://schemas.openxmlformats.org/officeDocument/2006/relationships/image" Target="../media/image62.jpeg"/><Relationship Id="rId1" Type="http://schemas.openxmlformats.org/officeDocument/2006/relationships/image" Target="../media/image6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image" Target="../media/image6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9.png"/><Relationship Id="rId1" Type="http://schemas.openxmlformats.org/officeDocument/2006/relationships/image" Target="../media/image6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9" Type="http://schemas.openxmlformats.org/officeDocument/2006/relationships/image" Target="../media/image33.GIF"/><Relationship Id="rId8" Type="http://schemas.openxmlformats.org/officeDocument/2006/relationships/image" Target="../media/image32.GIF"/><Relationship Id="rId7" Type="http://schemas.openxmlformats.org/officeDocument/2006/relationships/image" Target="../media/image31.GIF"/><Relationship Id="rId6" Type="http://schemas.openxmlformats.org/officeDocument/2006/relationships/image" Target="../media/image30.GIF"/><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1" Type="http://schemas.openxmlformats.org/officeDocument/2006/relationships/slideLayout" Target="../slideLayouts/slideLayout7.xml"/><Relationship Id="rId10" Type="http://schemas.openxmlformats.org/officeDocument/2006/relationships/image" Target="../media/image34.GIF"/><Relationship Id="rId1" Type="http://schemas.openxmlformats.org/officeDocument/2006/relationships/image" Target="../media/image2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36.jpeg"/><Relationship Id="rId1"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Picture 2"/>
          <p:cNvPicPr>
            <a:picLocks noChangeAspect="1"/>
          </p:cNvPicPr>
          <p:nvPr/>
        </p:nvPicPr>
        <p:blipFill>
          <a:blip r:embed="rId1">
            <a:clrChange>
              <a:clrFrom>
                <a:srgbClr val="FFFFFF"/>
              </a:clrFrom>
              <a:clrTo>
                <a:srgbClr val="FFFFFF">
                  <a:alpha val="0"/>
                </a:srgbClr>
              </a:clrTo>
            </a:clrChange>
          </a:blip>
          <a:stretch>
            <a:fillRect/>
          </a:stretch>
        </p:blipFill>
        <p:spPr>
          <a:xfrm>
            <a:off x="1588" y="0"/>
            <a:ext cx="9142412" cy="6858000"/>
          </a:xfrm>
          <a:prstGeom prst="rect">
            <a:avLst/>
          </a:prstGeom>
          <a:noFill/>
          <a:ln w="9525">
            <a:noFill/>
          </a:ln>
        </p:spPr>
      </p:pic>
      <p:sp>
        <p:nvSpPr>
          <p:cNvPr id="3076" name="文本框 3075"/>
          <p:cNvSpPr txBox="1"/>
          <p:nvPr/>
        </p:nvSpPr>
        <p:spPr>
          <a:xfrm>
            <a:off x="1800225" y="744538"/>
            <a:ext cx="5545138" cy="4522787"/>
          </a:xfrm>
          <a:prstGeom prst="rect">
            <a:avLst/>
          </a:prstGeom>
          <a:noFill/>
          <a:ln w="9525">
            <a:noFill/>
          </a:ln>
        </p:spPr>
        <p:txBody>
          <a:bodyPr anchor="t" anchorCtr="0">
            <a:spAutoFit/>
          </a:bodyPr>
          <a:p>
            <a:pPr algn="ctr">
              <a:spcBef>
                <a:spcPct val="50000"/>
              </a:spcBef>
            </a:pPr>
            <a:r>
              <a:rPr lang="zh-CN" altLang="en-US" sz="4800" b="1" dirty="0">
                <a:latin typeface="Times New Roman" panose="02020603050405020304" pitchFamily="18" charset="0"/>
              </a:rPr>
              <a:t>谜语</a:t>
            </a:r>
            <a:endParaRPr lang="zh-CN" altLang="en-US" sz="4800" b="1" dirty="0">
              <a:latin typeface="Times New Roman" panose="02020603050405020304" pitchFamily="18" charset="0"/>
            </a:endParaRPr>
          </a:p>
          <a:p>
            <a:pPr algn="ctr">
              <a:spcBef>
                <a:spcPct val="50000"/>
              </a:spcBef>
            </a:pPr>
            <a:r>
              <a:rPr lang="zh-CN" altLang="en-US" sz="4800" b="1" dirty="0">
                <a:latin typeface="Times New Roman" panose="02020603050405020304" pitchFamily="18" charset="0"/>
              </a:rPr>
              <a:t>一匹马儿三条腿，日夜奔跑不怕累。</a:t>
            </a:r>
            <a:endParaRPr lang="zh-CN" altLang="en-US" sz="4800" b="1" dirty="0">
              <a:latin typeface="Times New Roman" panose="02020603050405020304" pitchFamily="18" charset="0"/>
            </a:endParaRPr>
          </a:p>
          <a:p>
            <a:pPr algn="ctr">
              <a:spcBef>
                <a:spcPct val="50000"/>
              </a:spcBef>
            </a:pPr>
            <a:r>
              <a:rPr lang="zh-CN" altLang="en-US" sz="4800" b="1" dirty="0">
                <a:latin typeface="Times New Roman" panose="02020603050405020304" pitchFamily="18" charset="0"/>
              </a:rPr>
              <a:t>马儿嗒嗒提醒你，时间一定要更新。</a:t>
            </a:r>
            <a:endParaRPr lang="zh-CN" altLang="en-US" sz="4800" b="1" dirty="0">
              <a:latin typeface="Times New Roman" panose="02020603050405020304" pitchFamily="18" charset="0"/>
            </a:endParaRPr>
          </a:p>
        </p:txBody>
      </p:sp>
      <p:sp>
        <p:nvSpPr>
          <p:cNvPr id="3077" name="文本框 3076"/>
          <p:cNvSpPr txBox="1"/>
          <p:nvPr/>
        </p:nvSpPr>
        <p:spPr>
          <a:xfrm>
            <a:off x="6140450" y="5267325"/>
            <a:ext cx="1873250" cy="830263"/>
          </a:xfrm>
          <a:prstGeom prst="rect">
            <a:avLst/>
          </a:prstGeom>
          <a:noFill/>
          <a:ln w="9525">
            <a:noFill/>
          </a:ln>
        </p:spPr>
        <p:txBody>
          <a:bodyPr anchor="t" anchorCtr="0">
            <a:spAutoFit/>
          </a:bodyPr>
          <a:p>
            <a:pPr algn="ctr">
              <a:spcBef>
                <a:spcPct val="50000"/>
              </a:spcBef>
            </a:pPr>
            <a:r>
              <a:rPr lang="zh-CN" altLang="en-US" sz="4800" dirty="0">
                <a:latin typeface="微软雅黑" panose="020B0503020204020204" charset="-122"/>
                <a:ea typeface="微软雅黑" panose="020B0503020204020204" charset="-122"/>
              </a:rPr>
              <a:t>钟</a:t>
            </a:r>
            <a:endParaRPr lang="zh-CN" altLang="en-US" sz="4800"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077"/>
                                        </p:tgtEl>
                                        <p:attrNameLst>
                                          <p:attrName>style.visibility</p:attrName>
                                        </p:attrNameLst>
                                      </p:cBhvr>
                                      <p:to>
                                        <p:strVal val="visible"/>
                                      </p:to>
                                    </p:set>
                                    <p:animEffect transition="in" filter="blinds(horizontal)">
                                      <p:cBhvr>
                                        <p:cTn id="13" dur="500"/>
                                        <p:tgtEl>
                                          <p:spTgt spid="3077"/>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idx="4294967295"/>
          </p:nvPr>
        </p:nvSpPr>
        <p:spPr/>
        <p:txBody>
          <a:bodyPr vert="horz" wrap="square" anchor="ctr" anchorCtr="0"/>
          <a:p>
            <a:pPr eaLnBrk="1" hangingPunct="1"/>
            <a:endParaRPr lang="zh-CN" altLang="en-US" dirty="0"/>
          </a:p>
        </p:txBody>
      </p:sp>
      <p:pic>
        <p:nvPicPr>
          <p:cNvPr id="14338" name="内容占位符 3" descr="睡莲1111.jpg"/>
          <p:cNvPicPr>
            <a:picLocks noGrp="1" noChangeAspect="1"/>
          </p:cNvPicPr>
          <p:nvPr>
            <p:ph idx="4294967295"/>
          </p:nvPr>
        </p:nvPicPr>
        <p:blipFill>
          <a:blip r:embed="rId1"/>
          <a:srcRect t="5505"/>
          <a:stretch>
            <a:fillRect/>
          </a:stretch>
        </p:blipFill>
        <p:spPr>
          <a:xfrm>
            <a:off x="-26987" y="-6350"/>
            <a:ext cx="7750175" cy="5492750"/>
          </a:xfrm>
        </p:spPr>
      </p:pic>
      <p:sp>
        <p:nvSpPr>
          <p:cNvPr id="14339" name="TextBox 5"/>
          <p:cNvSpPr txBox="1"/>
          <p:nvPr/>
        </p:nvSpPr>
        <p:spPr>
          <a:xfrm>
            <a:off x="7893050" y="609600"/>
            <a:ext cx="1108075" cy="2143125"/>
          </a:xfrm>
          <a:prstGeom prst="rect">
            <a:avLst/>
          </a:prstGeom>
          <a:noFill/>
          <a:ln w="9525">
            <a:noFill/>
          </a:ln>
        </p:spPr>
        <p:txBody>
          <a:bodyPr vert="eaVert" anchor="t" anchorCtr="0">
            <a:spAutoFit/>
          </a:bodyPr>
          <a:p>
            <a:r>
              <a:rPr lang="zh-CN" altLang="en-US" sz="6000" b="1" dirty="0">
                <a:solidFill>
                  <a:srgbClr val="FF0000"/>
                </a:solidFill>
                <a:latin typeface="Arial" panose="020B0604020202020204" pitchFamily="34" charset="0"/>
              </a:rPr>
              <a:t>睡莲</a:t>
            </a:r>
            <a:endParaRPr lang="zh-CN" altLang="en-US" sz="6000" b="1" dirty="0">
              <a:solidFill>
                <a:srgbClr val="FF0000"/>
              </a:solidFill>
              <a:latin typeface="Arial" panose="020B0604020202020204" pitchFamily="34" charset="0"/>
            </a:endParaRPr>
          </a:p>
        </p:txBody>
      </p:sp>
      <p:sp>
        <p:nvSpPr>
          <p:cNvPr id="14340" name="下弧形箭头 5">
            <a:hlinkClick r:id="rId2" action="ppaction://hlinksldjump"/>
          </p:cNvPr>
          <p:cNvSpPr/>
          <p:nvPr/>
        </p:nvSpPr>
        <p:spPr>
          <a:xfrm>
            <a:off x="8643938" y="6429375"/>
            <a:ext cx="357187" cy="214313"/>
          </a:xfrm>
          <a:prstGeom prst="curvedUpArrow">
            <a:avLst>
              <a:gd name="adj1" fmla="val 24999"/>
              <a:gd name="adj2" fmla="val 49999"/>
              <a:gd name="adj3" fmla="val 25000"/>
            </a:avLst>
          </a:prstGeom>
          <a:solidFill>
            <a:srgbClr val="FF0000"/>
          </a:solidFill>
          <a:ln w="25400" cap="flat" cmpd="sng">
            <a:solidFill>
              <a:srgbClr val="325881"/>
            </a:solidFill>
            <a:prstDash val="solid"/>
            <a:miter/>
            <a:headEnd type="none" w="med" len="med"/>
            <a:tailEnd type="none" w="med" len="med"/>
          </a:ln>
        </p:spPr>
        <p:txBody>
          <a:bodyPr anchor="ctr" anchorCtr="0"/>
          <a:p>
            <a:pPr algn="ctr"/>
            <a:endParaRPr lang="zh-CN" altLang="en-US" sz="1800" dirty="0">
              <a:latin typeface="Cambria" panose="02040503050406030204" pitchFamily="2" charset="0"/>
              <a:ea typeface="华文楷体" panose="02010600040101010101" pitchFamily="2" charset="-122"/>
            </a:endParaRPr>
          </a:p>
        </p:txBody>
      </p:sp>
      <p:sp>
        <p:nvSpPr>
          <p:cNvPr id="14341" name="文本框 11269"/>
          <p:cNvSpPr txBox="1"/>
          <p:nvPr/>
        </p:nvSpPr>
        <p:spPr>
          <a:xfrm>
            <a:off x="247650" y="5788025"/>
            <a:ext cx="5976938" cy="641350"/>
          </a:xfrm>
          <a:prstGeom prst="rect">
            <a:avLst/>
          </a:prstGeom>
          <a:noFill/>
          <a:ln w="9525">
            <a:noFill/>
          </a:ln>
        </p:spPr>
        <p:txBody>
          <a:bodyPr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七点，睡莲</a:t>
            </a:r>
            <a:r>
              <a:rPr lang="zh-CN" altLang="en-US" sz="3600" b="1" dirty="0">
                <a:solidFill>
                  <a:srgbClr val="FF0000"/>
                </a:solidFill>
                <a:latin typeface="Times New Roman" panose="02020603050405020304" pitchFamily="18" charset="0"/>
                <a:ea typeface="华文楷体" panose="02010600040101010101" pitchFamily="2" charset="-122"/>
              </a:rPr>
              <a:t>从梦中醒来</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4" descr="午时花1.jpg"/>
          <p:cNvPicPr>
            <a:picLocks noChangeAspect="1"/>
          </p:cNvPicPr>
          <p:nvPr/>
        </p:nvPicPr>
        <p:blipFill>
          <a:blip r:embed="rId1"/>
          <a:stretch>
            <a:fillRect/>
          </a:stretch>
        </p:blipFill>
        <p:spPr>
          <a:xfrm>
            <a:off x="0" y="0"/>
            <a:ext cx="9144000" cy="6029325"/>
          </a:xfrm>
          <a:prstGeom prst="rect">
            <a:avLst/>
          </a:prstGeom>
          <a:noFill/>
          <a:ln w="9525">
            <a:noFill/>
          </a:ln>
        </p:spPr>
      </p:pic>
      <p:sp>
        <p:nvSpPr>
          <p:cNvPr id="15362" name="TextBox 6"/>
          <p:cNvSpPr txBox="1"/>
          <p:nvPr/>
        </p:nvSpPr>
        <p:spPr>
          <a:xfrm>
            <a:off x="5643563" y="785813"/>
            <a:ext cx="2501900" cy="1016000"/>
          </a:xfrm>
          <a:prstGeom prst="rect">
            <a:avLst/>
          </a:prstGeom>
          <a:noFill/>
          <a:ln w="9525">
            <a:noFill/>
          </a:ln>
        </p:spPr>
        <p:txBody>
          <a:bodyPr wrap="none" anchor="t" anchorCtr="0">
            <a:spAutoFit/>
          </a:bodyPr>
          <a:p>
            <a:r>
              <a:rPr lang="zh-CN" altLang="en-US" sz="6000" b="1" dirty="0">
                <a:solidFill>
                  <a:srgbClr val="FFFF00"/>
                </a:solidFill>
                <a:latin typeface="Arial" panose="020B0604020202020204" pitchFamily="34" charset="0"/>
              </a:rPr>
              <a:t>午时花</a:t>
            </a:r>
            <a:endParaRPr lang="zh-CN" altLang="en-US" sz="6000" b="1" dirty="0">
              <a:solidFill>
                <a:srgbClr val="FFFF00"/>
              </a:solidFill>
              <a:latin typeface="Arial" panose="020B0604020202020204" pitchFamily="34" charset="0"/>
            </a:endParaRPr>
          </a:p>
        </p:txBody>
      </p:sp>
      <p:sp>
        <p:nvSpPr>
          <p:cNvPr id="15363" name="文本框 12291"/>
          <p:cNvSpPr txBox="1"/>
          <p:nvPr/>
        </p:nvSpPr>
        <p:spPr>
          <a:xfrm>
            <a:off x="122238" y="6029325"/>
            <a:ext cx="7443787" cy="646113"/>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中午十二点左右，午时花开花了；</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4" descr="万寿菊2.jpg"/>
          <p:cNvPicPr>
            <a:picLocks noChangeAspect="1"/>
          </p:cNvPicPr>
          <p:nvPr/>
        </p:nvPicPr>
        <p:blipFill>
          <a:blip r:embed="rId1"/>
          <a:stretch>
            <a:fillRect/>
          </a:stretch>
        </p:blipFill>
        <p:spPr>
          <a:xfrm>
            <a:off x="3132138" y="0"/>
            <a:ext cx="6011862" cy="2787650"/>
          </a:xfrm>
          <a:prstGeom prst="rect">
            <a:avLst/>
          </a:prstGeom>
          <a:noFill/>
          <a:ln w="9525">
            <a:noFill/>
          </a:ln>
        </p:spPr>
      </p:pic>
      <p:sp>
        <p:nvSpPr>
          <p:cNvPr id="16386" name="TextBox 5"/>
          <p:cNvSpPr txBox="1"/>
          <p:nvPr/>
        </p:nvSpPr>
        <p:spPr>
          <a:xfrm>
            <a:off x="1116013" y="1412875"/>
            <a:ext cx="1119187" cy="2835275"/>
          </a:xfrm>
          <a:prstGeom prst="rect">
            <a:avLst/>
          </a:prstGeom>
          <a:noFill/>
          <a:ln w="9525">
            <a:noFill/>
          </a:ln>
        </p:spPr>
        <p:txBody>
          <a:bodyPr anchor="t" anchorCtr="0">
            <a:spAutoFit/>
          </a:bodyPr>
          <a:p>
            <a:r>
              <a:rPr lang="zh-CN" altLang="en-US" sz="6000" b="1" dirty="0">
                <a:solidFill>
                  <a:srgbClr val="00B050"/>
                </a:solidFill>
                <a:latin typeface="Arial" panose="020B0604020202020204" pitchFamily="34" charset="0"/>
              </a:rPr>
              <a:t>万</a:t>
            </a:r>
            <a:endParaRPr lang="zh-CN" altLang="en-US" sz="6000" b="1" dirty="0">
              <a:solidFill>
                <a:srgbClr val="00B050"/>
              </a:solidFill>
              <a:latin typeface="Arial" panose="020B0604020202020204" pitchFamily="34" charset="0"/>
            </a:endParaRPr>
          </a:p>
          <a:p>
            <a:r>
              <a:rPr lang="zh-CN" altLang="en-US" sz="6000" b="1" dirty="0">
                <a:solidFill>
                  <a:srgbClr val="00B050"/>
                </a:solidFill>
                <a:latin typeface="Arial" panose="020B0604020202020204" pitchFamily="34" charset="0"/>
              </a:rPr>
              <a:t>寿</a:t>
            </a:r>
            <a:endParaRPr lang="zh-CN" altLang="en-US" sz="6000" b="1" dirty="0">
              <a:solidFill>
                <a:srgbClr val="00B050"/>
              </a:solidFill>
              <a:latin typeface="Arial" panose="020B0604020202020204" pitchFamily="34" charset="0"/>
            </a:endParaRPr>
          </a:p>
          <a:p>
            <a:r>
              <a:rPr lang="zh-CN" altLang="en-US" sz="6000" b="1" dirty="0">
                <a:solidFill>
                  <a:srgbClr val="00B050"/>
                </a:solidFill>
                <a:latin typeface="Arial" panose="020B0604020202020204" pitchFamily="34" charset="0"/>
              </a:rPr>
              <a:t>菊</a:t>
            </a:r>
            <a:endParaRPr lang="zh-CN" altLang="en-US" sz="6000" b="1" dirty="0">
              <a:solidFill>
                <a:srgbClr val="00B050"/>
              </a:solidFill>
              <a:latin typeface="Arial" panose="020B0604020202020204" pitchFamily="34" charset="0"/>
            </a:endParaRPr>
          </a:p>
        </p:txBody>
      </p:sp>
      <p:pic>
        <p:nvPicPr>
          <p:cNvPr id="16387" name="内容占位符 7" descr="万寿菊4.jpg"/>
          <p:cNvPicPr>
            <a:picLocks noGrp="1" noChangeAspect="1"/>
          </p:cNvPicPr>
          <p:nvPr>
            <p:ph idx="4294967295"/>
          </p:nvPr>
        </p:nvPicPr>
        <p:blipFill>
          <a:blip r:embed="rId2"/>
          <a:stretch>
            <a:fillRect/>
          </a:stretch>
        </p:blipFill>
        <p:spPr>
          <a:xfrm>
            <a:off x="3132138" y="2787650"/>
            <a:ext cx="6011862" cy="3351213"/>
          </a:xfrm>
        </p:spPr>
      </p:pic>
      <p:sp>
        <p:nvSpPr>
          <p:cNvPr id="16388" name="文本框 13316"/>
          <p:cNvSpPr txBox="1"/>
          <p:nvPr/>
        </p:nvSpPr>
        <p:spPr>
          <a:xfrm>
            <a:off x="68263" y="6183313"/>
            <a:ext cx="8297862" cy="644525"/>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下午三点，万寿菊</a:t>
            </a:r>
            <a:r>
              <a:rPr lang="zh-CN" altLang="en-US" sz="3600" b="1" dirty="0">
                <a:solidFill>
                  <a:srgbClr val="FF0000"/>
                </a:solidFill>
                <a:latin typeface="Times New Roman" panose="02020603050405020304" pitchFamily="18" charset="0"/>
                <a:ea typeface="华文楷体" panose="02010600040101010101" pitchFamily="2" charset="-122"/>
              </a:rPr>
              <a:t>欣然怒放</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内容占位符 7" descr="烟草花2.jpg"/>
          <p:cNvPicPr>
            <a:picLocks noGrp="1" noChangeAspect="1"/>
          </p:cNvPicPr>
          <p:nvPr>
            <p:ph idx="4294967295"/>
          </p:nvPr>
        </p:nvPicPr>
        <p:blipFill>
          <a:blip r:embed="rId1"/>
          <a:srcRect b="11554"/>
          <a:stretch>
            <a:fillRect/>
          </a:stretch>
        </p:blipFill>
        <p:spPr>
          <a:xfrm>
            <a:off x="2987675" y="0"/>
            <a:ext cx="6156325" cy="2970213"/>
          </a:xfrm>
        </p:spPr>
      </p:pic>
      <p:pic>
        <p:nvPicPr>
          <p:cNvPr id="17410" name="图片 8" descr="烟草花1.jpg"/>
          <p:cNvPicPr>
            <a:picLocks noChangeAspect="1"/>
          </p:cNvPicPr>
          <p:nvPr/>
        </p:nvPicPr>
        <p:blipFill>
          <a:blip r:embed="rId2"/>
          <a:srcRect b="15956"/>
          <a:stretch>
            <a:fillRect/>
          </a:stretch>
        </p:blipFill>
        <p:spPr>
          <a:xfrm>
            <a:off x="2987675" y="2970213"/>
            <a:ext cx="6156325" cy="2941637"/>
          </a:xfrm>
          <a:prstGeom prst="rect">
            <a:avLst/>
          </a:prstGeom>
          <a:noFill/>
          <a:ln w="9525">
            <a:noFill/>
          </a:ln>
        </p:spPr>
      </p:pic>
      <p:sp>
        <p:nvSpPr>
          <p:cNvPr id="17411" name="TextBox 9"/>
          <p:cNvSpPr txBox="1"/>
          <p:nvPr/>
        </p:nvSpPr>
        <p:spPr>
          <a:xfrm>
            <a:off x="1116013" y="1268413"/>
            <a:ext cx="1098550" cy="3786187"/>
          </a:xfrm>
          <a:prstGeom prst="rect">
            <a:avLst/>
          </a:prstGeom>
          <a:noFill/>
          <a:ln w="9525">
            <a:noFill/>
          </a:ln>
        </p:spPr>
        <p:txBody>
          <a:bodyPr vert="eaVert" anchor="t" anchorCtr="0">
            <a:spAutoFit/>
          </a:bodyPr>
          <a:p>
            <a:r>
              <a:rPr lang="zh-CN" altLang="en-US" sz="6000" b="1" dirty="0">
                <a:solidFill>
                  <a:srgbClr val="00B050"/>
                </a:solidFill>
                <a:latin typeface="Arial" panose="020B0604020202020204" pitchFamily="34" charset="0"/>
              </a:rPr>
              <a:t>烟草花</a:t>
            </a:r>
            <a:endParaRPr lang="zh-CN" altLang="en-US" sz="6000" b="1" dirty="0">
              <a:solidFill>
                <a:srgbClr val="00B050"/>
              </a:solidFill>
              <a:latin typeface="Arial" panose="020B0604020202020204" pitchFamily="34" charset="0"/>
            </a:endParaRPr>
          </a:p>
        </p:txBody>
      </p:sp>
      <p:sp>
        <p:nvSpPr>
          <p:cNvPr id="17412" name="文本框 14341"/>
          <p:cNvSpPr txBox="1"/>
          <p:nvPr/>
        </p:nvSpPr>
        <p:spPr>
          <a:xfrm>
            <a:off x="150813" y="6142038"/>
            <a:ext cx="8842375" cy="646112"/>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傍晚六点，烟草花</a:t>
            </a:r>
            <a:r>
              <a:rPr lang="zh-CN" altLang="en-US" sz="3600" b="1" dirty="0">
                <a:solidFill>
                  <a:srgbClr val="FF0000"/>
                </a:solidFill>
                <a:latin typeface="Times New Roman" panose="02020603050405020304" pitchFamily="18" charset="0"/>
                <a:ea typeface="华文楷体" panose="02010600040101010101" pitchFamily="2" charset="-122"/>
              </a:rPr>
              <a:t>在暮色中苏醒</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idx="4294967295"/>
          </p:nvPr>
        </p:nvSpPr>
        <p:spPr/>
        <p:txBody>
          <a:bodyPr vert="horz" wrap="square" anchor="ctr" anchorCtr="0"/>
          <a:p>
            <a:pPr eaLnBrk="1" hangingPunct="1"/>
            <a:endParaRPr lang="zh-CN" altLang="en-US" dirty="0"/>
          </a:p>
        </p:txBody>
      </p:sp>
      <p:pic>
        <p:nvPicPr>
          <p:cNvPr id="18434" name="内容占位符 3" descr="月光花1.jpg"/>
          <p:cNvPicPr>
            <a:picLocks noGrp="1" noChangeAspect="1"/>
          </p:cNvPicPr>
          <p:nvPr>
            <p:ph idx="4294967295"/>
          </p:nvPr>
        </p:nvPicPr>
        <p:blipFill>
          <a:blip r:embed="rId1"/>
          <a:stretch>
            <a:fillRect/>
          </a:stretch>
        </p:blipFill>
        <p:spPr>
          <a:xfrm>
            <a:off x="0" y="0"/>
            <a:ext cx="9144000" cy="5915025"/>
          </a:xfrm>
        </p:spPr>
      </p:pic>
      <p:sp>
        <p:nvSpPr>
          <p:cNvPr id="18435" name="TextBox 4"/>
          <p:cNvSpPr txBox="1"/>
          <p:nvPr/>
        </p:nvSpPr>
        <p:spPr>
          <a:xfrm>
            <a:off x="571500" y="714375"/>
            <a:ext cx="2643188" cy="1016000"/>
          </a:xfrm>
          <a:prstGeom prst="rect">
            <a:avLst/>
          </a:prstGeom>
          <a:noFill/>
          <a:ln w="9525">
            <a:noFill/>
          </a:ln>
        </p:spPr>
        <p:txBody>
          <a:bodyPr anchor="t" anchorCtr="0">
            <a:spAutoFit/>
          </a:bodyPr>
          <a:p>
            <a:r>
              <a:rPr lang="zh-CN" altLang="en-US" sz="6000" b="1" dirty="0">
                <a:solidFill>
                  <a:srgbClr val="FFFF00"/>
                </a:solidFill>
                <a:latin typeface="Arial" panose="020B0604020202020204" pitchFamily="34" charset="0"/>
              </a:rPr>
              <a:t>月光花</a:t>
            </a:r>
            <a:endParaRPr lang="zh-CN" altLang="en-US" sz="6000" b="1" dirty="0">
              <a:solidFill>
                <a:srgbClr val="FFFF00"/>
              </a:solidFill>
              <a:latin typeface="Arial" panose="020B0604020202020204" pitchFamily="34" charset="0"/>
            </a:endParaRPr>
          </a:p>
        </p:txBody>
      </p:sp>
      <p:sp>
        <p:nvSpPr>
          <p:cNvPr id="18436" name="文本框 15364"/>
          <p:cNvSpPr txBox="1"/>
          <p:nvPr/>
        </p:nvSpPr>
        <p:spPr>
          <a:xfrm>
            <a:off x="539750" y="6081713"/>
            <a:ext cx="7918450" cy="646112"/>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月光花在七点左右</a:t>
            </a:r>
            <a:r>
              <a:rPr lang="zh-CN" altLang="en-US" sz="3600" b="1" dirty="0">
                <a:solidFill>
                  <a:srgbClr val="FF0000"/>
                </a:solidFill>
                <a:latin typeface="Times New Roman" panose="02020603050405020304" pitchFamily="18" charset="0"/>
                <a:ea typeface="华文楷体" panose="02010600040101010101" pitchFamily="2" charset="-122"/>
              </a:rPr>
              <a:t>舒展开自己的花瓣</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p:cNvSpPr>
          <p:nvPr>
            <p:ph type="title" idx="4294967295"/>
          </p:nvPr>
        </p:nvSpPr>
        <p:spPr/>
        <p:txBody>
          <a:bodyPr vert="horz" wrap="square" anchor="ctr" anchorCtr="0"/>
          <a:p>
            <a:pPr eaLnBrk="1" hangingPunct="1"/>
            <a:endParaRPr lang="zh-CN" altLang="en-US" dirty="0"/>
          </a:p>
        </p:txBody>
      </p:sp>
      <p:pic>
        <p:nvPicPr>
          <p:cNvPr id="19458" name="内容占位符 3" descr="夜来香1.jpg"/>
          <p:cNvPicPr>
            <a:picLocks noGrp="1" noChangeAspect="1"/>
          </p:cNvPicPr>
          <p:nvPr>
            <p:ph idx="4294967295"/>
          </p:nvPr>
        </p:nvPicPr>
        <p:blipFill>
          <a:blip r:embed="rId1"/>
          <a:stretch>
            <a:fillRect/>
          </a:stretch>
        </p:blipFill>
        <p:spPr>
          <a:xfrm>
            <a:off x="0" y="0"/>
            <a:ext cx="7623175" cy="5622925"/>
          </a:xfrm>
        </p:spPr>
      </p:pic>
      <p:sp>
        <p:nvSpPr>
          <p:cNvPr id="19459" name="TextBox 5"/>
          <p:cNvSpPr txBox="1"/>
          <p:nvPr/>
        </p:nvSpPr>
        <p:spPr>
          <a:xfrm>
            <a:off x="7843838" y="1993900"/>
            <a:ext cx="1106487" cy="3429000"/>
          </a:xfrm>
          <a:prstGeom prst="rect">
            <a:avLst/>
          </a:prstGeom>
          <a:noFill/>
          <a:ln w="9525">
            <a:noFill/>
          </a:ln>
        </p:spPr>
        <p:txBody>
          <a:bodyPr vert="eaVert" wrap="square" anchor="t" anchorCtr="0">
            <a:spAutoFit/>
          </a:bodyPr>
          <a:p>
            <a:r>
              <a:rPr lang="zh-CN" altLang="en-US" sz="6000" b="1" dirty="0">
                <a:solidFill>
                  <a:srgbClr val="00B0F0"/>
                </a:solidFill>
                <a:latin typeface="Arial" panose="020B0604020202020204" pitchFamily="34" charset="0"/>
              </a:rPr>
              <a:t>夜来香</a:t>
            </a:r>
            <a:endParaRPr lang="zh-CN" altLang="en-US" sz="6000" b="1" dirty="0">
              <a:solidFill>
                <a:srgbClr val="00B0F0"/>
              </a:solidFill>
              <a:latin typeface="Arial" panose="020B0604020202020204" pitchFamily="34" charset="0"/>
            </a:endParaRPr>
          </a:p>
        </p:txBody>
      </p:sp>
      <p:sp>
        <p:nvSpPr>
          <p:cNvPr id="19460" name="文本框 16388"/>
          <p:cNvSpPr txBox="1"/>
          <p:nvPr/>
        </p:nvSpPr>
        <p:spPr>
          <a:xfrm>
            <a:off x="1582738" y="5840413"/>
            <a:ext cx="5976937" cy="641350"/>
          </a:xfrm>
          <a:prstGeom prst="rect">
            <a:avLst/>
          </a:prstGeom>
          <a:noFill/>
          <a:ln w="9525">
            <a:noFill/>
          </a:ln>
        </p:spPr>
        <p:txBody>
          <a:bodyPr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夜来香在晚上八点开花；</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内容占位符 3" descr="昙花2.jpg"/>
          <p:cNvPicPr>
            <a:picLocks noGrp="1" noChangeAspect="1"/>
          </p:cNvPicPr>
          <p:nvPr>
            <p:ph idx="4294967295"/>
          </p:nvPr>
        </p:nvPicPr>
        <p:blipFill>
          <a:blip r:embed="rId1"/>
          <a:srcRect b="13408"/>
          <a:stretch>
            <a:fillRect/>
          </a:stretch>
        </p:blipFill>
        <p:spPr>
          <a:xfrm>
            <a:off x="0" y="3011488"/>
            <a:ext cx="6227763" cy="2970212"/>
          </a:xfrm>
        </p:spPr>
      </p:pic>
      <p:pic>
        <p:nvPicPr>
          <p:cNvPr id="20482" name="图片 4" descr="昙花1.jpg"/>
          <p:cNvPicPr>
            <a:picLocks noChangeAspect="1"/>
          </p:cNvPicPr>
          <p:nvPr/>
        </p:nvPicPr>
        <p:blipFill>
          <a:blip r:embed="rId2"/>
          <a:srcRect b="13052"/>
          <a:stretch>
            <a:fillRect/>
          </a:stretch>
        </p:blipFill>
        <p:spPr>
          <a:xfrm>
            <a:off x="0" y="0"/>
            <a:ext cx="6215063" cy="3011488"/>
          </a:xfrm>
          <a:prstGeom prst="rect">
            <a:avLst/>
          </a:prstGeom>
          <a:noFill/>
          <a:ln w="9525">
            <a:noFill/>
          </a:ln>
        </p:spPr>
      </p:pic>
      <p:sp>
        <p:nvSpPr>
          <p:cNvPr id="20483" name="TextBox 5"/>
          <p:cNvSpPr txBox="1"/>
          <p:nvPr/>
        </p:nvSpPr>
        <p:spPr>
          <a:xfrm>
            <a:off x="7245350" y="1125538"/>
            <a:ext cx="1098550" cy="3714750"/>
          </a:xfrm>
          <a:prstGeom prst="rect">
            <a:avLst/>
          </a:prstGeom>
          <a:noFill/>
          <a:ln w="9525">
            <a:noFill/>
          </a:ln>
        </p:spPr>
        <p:txBody>
          <a:bodyPr vert="eaVert" anchor="t" anchorCtr="0">
            <a:spAutoFit/>
          </a:bodyPr>
          <a:p>
            <a:r>
              <a:rPr lang="zh-CN" altLang="en-US" sz="6000" b="1" dirty="0">
                <a:solidFill>
                  <a:srgbClr val="00B050"/>
                </a:solidFill>
                <a:latin typeface="Arial" panose="020B0604020202020204" pitchFamily="34" charset="0"/>
              </a:rPr>
              <a:t>昙    花</a:t>
            </a:r>
            <a:endParaRPr lang="zh-CN" altLang="en-US" sz="6000" b="1" dirty="0">
              <a:solidFill>
                <a:srgbClr val="00B050"/>
              </a:solidFill>
              <a:latin typeface="Arial" panose="020B0604020202020204" pitchFamily="34" charset="0"/>
            </a:endParaRPr>
          </a:p>
        </p:txBody>
      </p:sp>
      <p:sp>
        <p:nvSpPr>
          <p:cNvPr id="20484" name="文本框 17412"/>
          <p:cNvSpPr txBox="1"/>
          <p:nvPr/>
        </p:nvSpPr>
        <p:spPr>
          <a:xfrm>
            <a:off x="938213" y="5981700"/>
            <a:ext cx="7742237" cy="644525"/>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昙花却在九点左右</a:t>
            </a:r>
            <a:r>
              <a:rPr lang="zh-CN" altLang="en-US" sz="3600" b="1" dirty="0">
                <a:solidFill>
                  <a:srgbClr val="FF0000"/>
                </a:solidFill>
                <a:latin typeface="Times New Roman" panose="02020603050405020304" pitchFamily="18" charset="0"/>
                <a:ea typeface="华文楷体" panose="02010600040101010101" pitchFamily="2" charset="-122"/>
              </a:rPr>
              <a:t>含笑一现</a:t>
            </a:r>
            <a:r>
              <a:rPr lang="en-US" altLang="zh-CN" sz="3600" b="1" dirty="0">
                <a:solidFill>
                  <a:srgbClr val="FF0000"/>
                </a:solidFill>
                <a:latin typeface="华文楷体" panose="02010600040101010101" pitchFamily="2" charset="-122"/>
                <a:ea typeface="华文楷体" panose="02010600040101010101" pitchFamily="2" charset="-122"/>
              </a:rPr>
              <a:t>……</a:t>
            </a:r>
            <a:endParaRPr lang="en-US" altLang="zh-CN" sz="3600" b="1" dirty="0">
              <a:solidFill>
                <a:srgbClr val="FF0000"/>
              </a:solidFill>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9457"/>
          <p:cNvSpPr>
            <a:spLocks noGrp="1"/>
          </p:cNvSpPr>
          <p:nvPr>
            <p:ph type="title"/>
          </p:nvPr>
        </p:nvSpPr>
        <p:spPr>
          <a:xfrm>
            <a:off x="685800" y="609600"/>
            <a:ext cx="3138488" cy="1143000"/>
          </a:xfrm>
        </p:spPr>
        <p:txBody>
          <a:bodyPr anchor="ctr" anchorCtr="0"/>
          <a:p>
            <a:r>
              <a:rPr lang="zh-CN" altLang="en-US" dirty="0">
                <a:solidFill>
                  <a:srgbClr val="FF00FF"/>
                </a:solidFill>
              </a:rPr>
              <a:t>朗读一</a:t>
            </a:r>
            <a:r>
              <a:rPr lang="en-US" altLang="zh-CN">
                <a:solidFill>
                  <a:srgbClr val="FF00FF"/>
                </a:solidFill>
              </a:rPr>
              <a:t>:</a:t>
            </a:r>
            <a:endParaRPr lang="en-US" altLang="zh-CN">
              <a:solidFill>
                <a:srgbClr val="FF00FF"/>
              </a:solidFill>
            </a:endParaRPr>
          </a:p>
        </p:txBody>
      </p:sp>
      <p:sp>
        <p:nvSpPr>
          <p:cNvPr id="21506" name="文本占位符 19458"/>
          <p:cNvSpPr>
            <a:spLocks noGrp="1"/>
          </p:cNvSpPr>
          <p:nvPr>
            <p:ph idx="1"/>
          </p:nvPr>
        </p:nvSpPr>
        <p:spPr/>
        <p:txBody>
          <a:bodyPr anchor="t" anchorCtr="0"/>
          <a:p>
            <a:pPr marL="609600" indent="-609600">
              <a:lnSpc>
                <a:spcPct val="90000"/>
              </a:lnSpc>
            </a:pPr>
            <a:r>
              <a:rPr lang="zh-CN" altLang="en-US" sz="2800"/>
              <a:t>凌晨四点，</a:t>
            </a:r>
            <a:r>
              <a:rPr lang="zh-CN" altLang="en-US" sz="2800">
                <a:solidFill>
                  <a:srgbClr val="CC0000"/>
                </a:solidFill>
              </a:rPr>
              <a:t>牵牛花</a:t>
            </a:r>
            <a:r>
              <a:rPr lang="zh-CN" altLang="en-US" sz="2800"/>
              <a:t>开花了；</a:t>
            </a:r>
            <a:endParaRPr lang="zh-CN" altLang="en-US" sz="2800"/>
          </a:p>
          <a:p>
            <a:pPr marL="609600" indent="-609600">
              <a:lnSpc>
                <a:spcPct val="90000"/>
              </a:lnSpc>
            </a:pPr>
            <a:r>
              <a:rPr lang="zh-CN" altLang="en-US" sz="2800"/>
              <a:t>五点左右，</a:t>
            </a:r>
            <a:r>
              <a:rPr lang="zh-CN" altLang="en-US" sz="2800">
                <a:solidFill>
                  <a:srgbClr val="CC0000"/>
                </a:solidFill>
              </a:rPr>
              <a:t>蔷薇</a:t>
            </a:r>
            <a:r>
              <a:rPr lang="zh-CN" altLang="en-US" sz="2800"/>
              <a:t>开花了；</a:t>
            </a:r>
            <a:endParaRPr lang="zh-CN" altLang="en-US" sz="2800"/>
          </a:p>
          <a:p>
            <a:pPr marL="609600" indent="-609600">
              <a:lnSpc>
                <a:spcPct val="90000"/>
              </a:lnSpc>
            </a:pPr>
            <a:r>
              <a:rPr lang="zh-CN" altLang="en-US" sz="2800"/>
              <a:t>七点，</a:t>
            </a:r>
            <a:r>
              <a:rPr lang="zh-CN" altLang="en-US" sz="2800">
                <a:solidFill>
                  <a:srgbClr val="CC0000"/>
                </a:solidFill>
              </a:rPr>
              <a:t>睡莲</a:t>
            </a:r>
            <a:r>
              <a:rPr lang="zh-CN" altLang="en-US" sz="2800"/>
              <a:t>开花了；</a:t>
            </a:r>
            <a:endParaRPr lang="zh-CN" altLang="en-US" sz="2800"/>
          </a:p>
          <a:p>
            <a:pPr marL="609600" indent="-609600">
              <a:lnSpc>
                <a:spcPct val="90000"/>
              </a:lnSpc>
            </a:pPr>
            <a:r>
              <a:rPr lang="zh-CN" altLang="en-US" sz="2800"/>
              <a:t>中午十二点左右，</a:t>
            </a:r>
            <a:r>
              <a:rPr lang="zh-CN" altLang="en-US" sz="2800">
                <a:solidFill>
                  <a:srgbClr val="CC0000"/>
                </a:solidFill>
              </a:rPr>
              <a:t>午时花</a:t>
            </a:r>
            <a:r>
              <a:rPr lang="zh-CN" altLang="en-US" sz="2800"/>
              <a:t>开花了；</a:t>
            </a:r>
            <a:endParaRPr lang="zh-CN" altLang="en-US" sz="2800"/>
          </a:p>
          <a:p>
            <a:pPr marL="609600" indent="-609600">
              <a:lnSpc>
                <a:spcPct val="90000"/>
              </a:lnSpc>
            </a:pPr>
            <a:r>
              <a:rPr lang="zh-CN" altLang="en-US" sz="2800"/>
              <a:t>下午三点，</a:t>
            </a:r>
            <a:r>
              <a:rPr lang="zh-CN" altLang="en-US" sz="2800">
                <a:solidFill>
                  <a:srgbClr val="CC0000"/>
                </a:solidFill>
              </a:rPr>
              <a:t>万寿菊</a:t>
            </a:r>
            <a:r>
              <a:rPr lang="zh-CN" altLang="en-US" sz="2800"/>
              <a:t>开花了；</a:t>
            </a:r>
            <a:endParaRPr lang="zh-CN" altLang="en-US" sz="2800"/>
          </a:p>
          <a:p>
            <a:pPr marL="609600" indent="-609600">
              <a:lnSpc>
                <a:spcPct val="90000"/>
              </a:lnSpc>
            </a:pPr>
            <a:r>
              <a:rPr lang="zh-CN" altLang="en-US" sz="2800"/>
              <a:t> 傍晚六点，</a:t>
            </a:r>
            <a:r>
              <a:rPr lang="zh-CN" altLang="en-US" sz="2800">
                <a:solidFill>
                  <a:srgbClr val="CC0000"/>
                </a:solidFill>
              </a:rPr>
              <a:t>烟草花</a:t>
            </a:r>
            <a:r>
              <a:rPr lang="zh-CN" altLang="en-US" sz="2800"/>
              <a:t>开花了；</a:t>
            </a:r>
            <a:endParaRPr lang="zh-CN" altLang="en-US" sz="2800"/>
          </a:p>
          <a:p>
            <a:pPr marL="609600" indent="-609600">
              <a:lnSpc>
                <a:spcPct val="90000"/>
              </a:lnSpc>
            </a:pPr>
            <a:r>
              <a:rPr lang="zh-CN" altLang="en-US" sz="2800"/>
              <a:t> 五点左右，</a:t>
            </a:r>
            <a:r>
              <a:rPr lang="zh-CN" altLang="en-US" sz="2800">
                <a:solidFill>
                  <a:srgbClr val="CC0000"/>
                </a:solidFill>
              </a:rPr>
              <a:t>月光花</a:t>
            </a:r>
            <a:r>
              <a:rPr lang="zh-CN" altLang="en-US" sz="2800"/>
              <a:t>开花了；</a:t>
            </a:r>
            <a:endParaRPr lang="zh-CN" altLang="en-US" sz="2800"/>
          </a:p>
          <a:p>
            <a:pPr marL="609600" indent="-609600">
              <a:lnSpc>
                <a:spcPct val="90000"/>
              </a:lnSpc>
            </a:pPr>
            <a:r>
              <a:rPr lang="zh-CN" altLang="en-US" sz="2800"/>
              <a:t> 八点，</a:t>
            </a:r>
            <a:r>
              <a:rPr lang="zh-CN" altLang="en-US" sz="2800">
                <a:solidFill>
                  <a:srgbClr val="CC0000"/>
                </a:solidFill>
              </a:rPr>
              <a:t>夜来香</a:t>
            </a:r>
            <a:r>
              <a:rPr lang="zh-CN" altLang="en-US" sz="2800"/>
              <a:t>开花了；</a:t>
            </a:r>
            <a:endParaRPr lang="zh-CN" altLang="en-US" sz="2800"/>
          </a:p>
          <a:p>
            <a:pPr marL="609600" indent="-609600">
              <a:lnSpc>
                <a:spcPct val="90000"/>
              </a:lnSpc>
            </a:pPr>
            <a:r>
              <a:rPr lang="zh-CN" altLang="en-US" sz="2800"/>
              <a:t>九点左右，</a:t>
            </a:r>
            <a:r>
              <a:rPr lang="zh-CN" altLang="en-US" sz="2800">
                <a:solidFill>
                  <a:srgbClr val="CC0000"/>
                </a:solidFill>
              </a:rPr>
              <a:t>昙花</a:t>
            </a:r>
            <a:r>
              <a:rPr lang="zh-CN" altLang="en-US" sz="2800"/>
              <a:t>开花了；</a:t>
            </a:r>
            <a:endParaRPr lang="zh-CN" altLang="en-US" sz="2800"/>
          </a:p>
        </p:txBody>
      </p:sp>
    </p:spTree>
  </p:cSld>
  <p:clrMapOvr>
    <a:masterClrMapping/>
  </p:clrMapOvr>
  <p:transition advTm="1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0481"/>
          <p:cNvSpPr>
            <a:spLocks noGrp="1"/>
          </p:cNvSpPr>
          <p:nvPr>
            <p:ph type="title"/>
          </p:nvPr>
        </p:nvSpPr>
        <p:spPr>
          <a:xfrm>
            <a:off x="685800" y="609600"/>
            <a:ext cx="3478213" cy="850900"/>
          </a:xfrm>
        </p:spPr>
        <p:txBody>
          <a:bodyPr anchor="ctr" anchorCtr="0"/>
          <a:p>
            <a:r>
              <a:rPr lang="zh-CN" altLang="en-US" dirty="0">
                <a:solidFill>
                  <a:srgbClr val="FF00FF"/>
                </a:solidFill>
              </a:rPr>
              <a:t>朗读二</a:t>
            </a:r>
            <a:r>
              <a:rPr lang="en-US" altLang="zh-CN">
                <a:solidFill>
                  <a:srgbClr val="FF00FF"/>
                </a:solidFill>
              </a:rPr>
              <a:t>:</a:t>
            </a:r>
            <a:endParaRPr lang="en-US" altLang="zh-CN">
              <a:solidFill>
                <a:srgbClr val="FF00FF"/>
              </a:solidFill>
            </a:endParaRPr>
          </a:p>
        </p:txBody>
      </p:sp>
      <p:sp>
        <p:nvSpPr>
          <p:cNvPr id="22530" name="文本占位符 20482"/>
          <p:cNvSpPr>
            <a:spLocks noGrp="1"/>
          </p:cNvSpPr>
          <p:nvPr>
            <p:ph idx="1"/>
          </p:nvPr>
        </p:nvSpPr>
        <p:spPr>
          <a:xfrm>
            <a:off x="457200" y="1341438"/>
            <a:ext cx="8229600" cy="5256212"/>
          </a:xfrm>
        </p:spPr>
        <p:txBody>
          <a:bodyPr anchor="t" anchorCtr="0"/>
          <a:p>
            <a:pPr>
              <a:lnSpc>
                <a:spcPct val="90000"/>
              </a:lnSpc>
              <a:buNone/>
            </a:pPr>
            <a:r>
              <a:rPr lang="zh-CN" altLang="en-US" sz="2800"/>
              <a:t>凌晨四点，牵牛花</a:t>
            </a:r>
            <a:r>
              <a:rPr lang="zh-CN" altLang="en-US" sz="2800">
                <a:solidFill>
                  <a:srgbClr val="FF3399"/>
                </a:solidFill>
              </a:rPr>
              <a:t>（吹起了紫色的小喇叭）</a:t>
            </a:r>
            <a:r>
              <a:rPr lang="zh-CN" altLang="en-US" sz="2800"/>
              <a:t>开花了；</a:t>
            </a:r>
            <a:endParaRPr lang="zh-CN" altLang="en-US" sz="2800"/>
          </a:p>
          <a:p>
            <a:pPr>
              <a:lnSpc>
                <a:spcPct val="90000"/>
              </a:lnSpc>
              <a:buNone/>
            </a:pPr>
            <a:r>
              <a:rPr lang="zh-CN" altLang="en-US" sz="2800"/>
              <a:t>五点左右，蔷薇</a:t>
            </a:r>
            <a:r>
              <a:rPr lang="zh-CN" altLang="en-US" sz="2800">
                <a:solidFill>
                  <a:srgbClr val="FF3399"/>
                </a:solidFill>
              </a:rPr>
              <a:t>（绽开了笑脸）</a:t>
            </a:r>
            <a:r>
              <a:rPr lang="zh-CN" altLang="en-US" sz="2800"/>
              <a:t>开花了；</a:t>
            </a:r>
            <a:endParaRPr lang="zh-CN" altLang="en-US" sz="2800"/>
          </a:p>
          <a:p>
            <a:pPr>
              <a:lnSpc>
                <a:spcPct val="90000"/>
              </a:lnSpc>
              <a:buNone/>
            </a:pPr>
            <a:r>
              <a:rPr lang="zh-CN" altLang="en-US" sz="2800"/>
              <a:t>七点，睡莲</a:t>
            </a:r>
            <a:r>
              <a:rPr lang="zh-CN" altLang="en-US" sz="2800">
                <a:solidFill>
                  <a:srgbClr val="FF3399"/>
                </a:solidFill>
              </a:rPr>
              <a:t>（从梦中醒来）</a:t>
            </a:r>
            <a:r>
              <a:rPr lang="zh-CN" altLang="en-US" sz="2800"/>
              <a:t>开花了；</a:t>
            </a:r>
            <a:endParaRPr lang="zh-CN" altLang="en-US" sz="2800"/>
          </a:p>
          <a:p>
            <a:pPr>
              <a:lnSpc>
                <a:spcPct val="90000"/>
              </a:lnSpc>
              <a:buNone/>
            </a:pPr>
            <a:r>
              <a:rPr lang="zh-CN" altLang="en-US" sz="2800"/>
              <a:t>中午十二点左右，午时花开花了；</a:t>
            </a:r>
            <a:endParaRPr lang="zh-CN" altLang="en-US" sz="2800"/>
          </a:p>
          <a:p>
            <a:pPr>
              <a:lnSpc>
                <a:spcPct val="90000"/>
              </a:lnSpc>
              <a:buNone/>
            </a:pPr>
            <a:r>
              <a:rPr lang="zh-CN" altLang="en-US" sz="2800"/>
              <a:t>下午三点，万寿菊</a:t>
            </a:r>
            <a:r>
              <a:rPr lang="zh-CN" altLang="en-US" sz="2800">
                <a:solidFill>
                  <a:srgbClr val="FF3399"/>
                </a:solidFill>
              </a:rPr>
              <a:t>（</a:t>
            </a:r>
            <a:r>
              <a:rPr lang="zh-CN" altLang="en-US" sz="2800">
                <a:solidFill>
                  <a:srgbClr val="33CC33"/>
                </a:solidFill>
              </a:rPr>
              <a:t>欣然怒放</a:t>
            </a:r>
            <a:r>
              <a:rPr lang="zh-CN" altLang="en-US" sz="2800">
                <a:solidFill>
                  <a:srgbClr val="FF3399"/>
                </a:solidFill>
              </a:rPr>
              <a:t>）</a:t>
            </a:r>
            <a:r>
              <a:rPr lang="zh-CN" altLang="en-US" sz="2800"/>
              <a:t>开花了；</a:t>
            </a:r>
            <a:endParaRPr lang="zh-CN" altLang="en-US" sz="2800"/>
          </a:p>
          <a:p>
            <a:pPr>
              <a:lnSpc>
                <a:spcPct val="90000"/>
              </a:lnSpc>
              <a:buNone/>
            </a:pPr>
            <a:r>
              <a:rPr lang="zh-CN" altLang="en-US" sz="2800"/>
              <a:t>傍晚六点，烟草花</a:t>
            </a:r>
            <a:r>
              <a:rPr lang="zh-CN" altLang="en-US" sz="2800">
                <a:solidFill>
                  <a:srgbClr val="FF3399"/>
                </a:solidFill>
              </a:rPr>
              <a:t>（在暮色中苏醒）</a:t>
            </a:r>
            <a:r>
              <a:rPr lang="zh-CN" altLang="en-US" sz="2800"/>
              <a:t>开花了；</a:t>
            </a:r>
            <a:endParaRPr lang="zh-CN" altLang="en-US" sz="2800"/>
          </a:p>
          <a:p>
            <a:pPr>
              <a:lnSpc>
                <a:spcPct val="90000"/>
              </a:lnSpc>
              <a:buNone/>
            </a:pPr>
            <a:r>
              <a:rPr lang="zh-CN" altLang="en-US" sz="2800"/>
              <a:t>五点左右，月光花</a:t>
            </a:r>
            <a:r>
              <a:rPr lang="zh-CN" altLang="en-US" sz="2800">
                <a:solidFill>
                  <a:srgbClr val="FF3399"/>
                </a:solidFill>
              </a:rPr>
              <a:t>（舒展开自己的花瓣）</a:t>
            </a:r>
            <a:r>
              <a:rPr lang="zh-CN" altLang="en-US" sz="2800"/>
              <a:t>开花了；</a:t>
            </a:r>
            <a:endParaRPr lang="zh-CN" altLang="en-US" sz="2800"/>
          </a:p>
          <a:p>
            <a:pPr>
              <a:lnSpc>
                <a:spcPct val="90000"/>
              </a:lnSpc>
              <a:buNone/>
            </a:pPr>
            <a:r>
              <a:rPr lang="zh-CN" altLang="en-US" sz="2800"/>
              <a:t>八点，夜来香开花了；</a:t>
            </a:r>
            <a:endParaRPr lang="zh-CN" altLang="en-US" sz="2800"/>
          </a:p>
          <a:p>
            <a:pPr>
              <a:lnSpc>
                <a:spcPct val="90000"/>
              </a:lnSpc>
              <a:buNone/>
            </a:pPr>
            <a:r>
              <a:rPr lang="zh-CN" altLang="en-US" sz="2800"/>
              <a:t>九点左右，昙花</a:t>
            </a:r>
            <a:r>
              <a:rPr lang="zh-CN" altLang="en-US" sz="2800">
                <a:solidFill>
                  <a:srgbClr val="FF3399"/>
                </a:solidFill>
              </a:rPr>
              <a:t>（</a:t>
            </a:r>
            <a:r>
              <a:rPr lang="zh-CN" altLang="en-US" sz="2800">
                <a:solidFill>
                  <a:srgbClr val="33CC33"/>
                </a:solidFill>
              </a:rPr>
              <a:t>含笑一现</a:t>
            </a:r>
            <a:r>
              <a:rPr lang="zh-CN" altLang="en-US" sz="2800">
                <a:solidFill>
                  <a:srgbClr val="FF3399"/>
                </a:solidFill>
              </a:rPr>
              <a:t>）</a:t>
            </a:r>
            <a:r>
              <a:rPr lang="zh-CN" altLang="en-US" sz="2800"/>
              <a:t>开花了； </a:t>
            </a:r>
            <a:endParaRPr lang="zh-CN" altLang="en-US" sz="2800"/>
          </a:p>
        </p:txBody>
      </p:sp>
    </p:spTree>
  </p:cSld>
  <p:clrMapOvr>
    <a:masterClrMapping/>
  </p:clrMapOvr>
  <p:transition advTm="1000"/>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p:pic>
        <p:nvPicPr>
          <p:cNvPr id="23554" name="Picture 2"/>
          <p:cNvPicPr>
            <a:picLocks noChangeAspect="1"/>
          </p:cNvPicPr>
          <p:nvPr/>
        </p:nvPicPr>
        <p:blipFill>
          <a:blip r:embed="rId1">
            <a:clrChange>
              <a:clrFrom>
                <a:srgbClr val="FFFFFF"/>
              </a:clrFrom>
              <a:clrTo>
                <a:srgbClr val="FFFFFF">
                  <a:alpha val="0"/>
                </a:srgbClr>
              </a:clrTo>
            </a:clrChange>
          </a:blip>
          <a:stretch>
            <a:fillRect/>
          </a:stretch>
        </p:blipFill>
        <p:spPr>
          <a:xfrm>
            <a:off x="-223837" y="0"/>
            <a:ext cx="9520237" cy="6858000"/>
          </a:xfrm>
          <a:prstGeom prst="rect">
            <a:avLst/>
          </a:prstGeom>
          <a:noFill/>
          <a:ln w="9525" cap="flat" cmpd="sng">
            <a:solidFill>
              <a:srgbClr val="3399FF"/>
            </a:solidFill>
            <a:prstDash val="solid"/>
            <a:miter/>
            <a:headEnd type="none" w="med" len="med"/>
            <a:tailEnd type="none" w="med" len="med"/>
          </a:ln>
        </p:spPr>
      </p:pic>
      <p:sp>
        <p:nvSpPr>
          <p:cNvPr id="23555" name="Text Box 4"/>
          <p:cNvSpPr txBox="1"/>
          <p:nvPr/>
        </p:nvSpPr>
        <p:spPr>
          <a:xfrm>
            <a:off x="1066800" y="1371600"/>
            <a:ext cx="1712913" cy="4359275"/>
          </a:xfrm>
          <a:prstGeom prst="rect">
            <a:avLst/>
          </a:prstGeom>
          <a:noFill/>
          <a:ln w="9525">
            <a:noFill/>
          </a:ln>
        </p:spPr>
        <p:txBody>
          <a:bodyPr wrap="none" anchor="t" anchorCtr="0">
            <a:spAutoFit/>
          </a:bodyPr>
          <a:p>
            <a:r>
              <a:rPr lang="zh-CN" altLang="en-US" sz="4000" b="1" dirty="0">
                <a:solidFill>
                  <a:srgbClr val="FF6699"/>
                </a:solidFill>
                <a:latin typeface="Times New Roman" panose="02020603050405020304" pitchFamily="18" charset="0"/>
                <a:ea typeface="楷体_GB2312" pitchFamily="49" charset="-122"/>
              </a:rPr>
              <a:t>牵牛花</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蔷薇</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睡莲</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万寿菊</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烟草花</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月光花</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昙花</a:t>
            </a:r>
            <a:endParaRPr lang="zh-CN" altLang="en-US" sz="4000" b="1" dirty="0">
              <a:solidFill>
                <a:srgbClr val="FF6699"/>
              </a:solidFill>
              <a:latin typeface="Times New Roman" panose="02020603050405020304" pitchFamily="18" charset="0"/>
              <a:ea typeface="楷体_GB2312" pitchFamily="49" charset="-122"/>
            </a:endParaRPr>
          </a:p>
        </p:txBody>
      </p:sp>
      <p:sp>
        <p:nvSpPr>
          <p:cNvPr id="23556" name="Text Box 6"/>
          <p:cNvSpPr txBox="1"/>
          <p:nvPr/>
        </p:nvSpPr>
        <p:spPr>
          <a:xfrm>
            <a:off x="3657600" y="1295400"/>
            <a:ext cx="4876800" cy="4786313"/>
          </a:xfrm>
          <a:prstGeom prst="rect">
            <a:avLst/>
          </a:prstGeom>
          <a:noFill/>
          <a:ln w="9525">
            <a:noFill/>
          </a:ln>
        </p:spPr>
        <p:txBody>
          <a:bodyPr anchor="t" anchorCtr="0">
            <a:spAutoFit/>
          </a:bodyPr>
          <a:p>
            <a:r>
              <a:rPr lang="zh-CN" altLang="en-US" sz="4000" b="1" dirty="0">
                <a:solidFill>
                  <a:srgbClr val="FF6699"/>
                </a:solidFill>
                <a:latin typeface="Times New Roman" panose="02020603050405020304" pitchFamily="18" charset="0"/>
                <a:ea typeface="楷体_GB2312" pitchFamily="49" charset="-122"/>
              </a:rPr>
              <a:t>绽开了笑脸</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吹起了紫色的小喇叭</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从梦中醒来</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含笑一现</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欣然怒放</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在暮色中醒来 </a:t>
            </a:r>
            <a:endParaRPr lang="zh-CN" altLang="en-US" sz="4000" b="1" dirty="0">
              <a:solidFill>
                <a:srgbClr val="FF6699"/>
              </a:solidFill>
              <a:latin typeface="Times New Roman" panose="02020603050405020304" pitchFamily="18" charset="0"/>
              <a:ea typeface="楷体_GB2312" pitchFamily="49" charset="-122"/>
            </a:endParaRPr>
          </a:p>
          <a:p>
            <a:r>
              <a:rPr lang="zh-CN" altLang="en-US" sz="4000" b="1" dirty="0">
                <a:solidFill>
                  <a:srgbClr val="FF6699"/>
                </a:solidFill>
                <a:latin typeface="Times New Roman" panose="02020603050405020304" pitchFamily="18" charset="0"/>
                <a:ea typeface="楷体_GB2312" pitchFamily="49" charset="-122"/>
              </a:rPr>
              <a:t>舒展开自己的花瓣</a:t>
            </a:r>
            <a:endParaRPr lang="zh-CN" altLang="en-US" sz="4000" b="1" dirty="0">
              <a:solidFill>
                <a:srgbClr val="FF6699"/>
              </a:solidFill>
              <a:latin typeface="Times New Roman" panose="02020603050405020304" pitchFamily="18" charset="0"/>
              <a:ea typeface="楷体_GB2312" pitchFamily="49" charset="-122"/>
            </a:endParaRPr>
          </a:p>
          <a:p>
            <a:endParaRPr lang="zh-CN" altLang="en-US" sz="2800" b="1" dirty="0">
              <a:solidFill>
                <a:srgbClr val="FF6699"/>
              </a:solidFill>
              <a:latin typeface="Times New Roman" panose="02020603050405020304" pitchFamily="18" charset="0"/>
              <a:ea typeface="楷体_GB2312" pitchFamily="49" charset="-122"/>
            </a:endParaRPr>
          </a:p>
        </p:txBody>
      </p:sp>
      <p:sp>
        <p:nvSpPr>
          <p:cNvPr id="21509" name="Line 8"/>
          <p:cNvSpPr/>
          <p:nvPr/>
        </p:nvSpPr>
        <p:spPr>
          <a:xfrm>
            <a:off x="2743200" y="1752600"/>
            <a:ext cx="990600" cy="533400"/>
          </a:xfrm>
          <a:prstGeom prst="line">
            <a:avLst/>
          </a:prstGeom>
          <a:ln w="38100" cap="flat" cmpd="sng">
            <a:solidFill>
              <a:schemeClr val="accent2"/>
            </a:solidFill>
            <a:prstDash val="solid"/>
            <a:round/>
            <a:headEnd type="triangle" w="med" len="med"/>
            <a:tailEnd type="triangle" w="med" len="med"/>
          </a:ln>
        </p:spPr>
      </p:sp>
      <p:sp>
        <p:nvSpPr>
          <p:cNvPr id="21510" name="Line 9"/>
          <p:cNvSpPr/>
          <p:nvPr/>
        </p:nvSpPr>
        <p:spPr>
          <a:xfrm flipV="1">
            <a:off x="2133600" y="1752600"/>
            <a:ext cx="1752600" cy="685800"/>
          </a:xfrm>
          <a:prstGeom prst="line">
            <a:avLst/>
          </a:prstGeom>
          <a:ln w="38100" cap="flat" cmpd="sng">
            <a:solidFill>
              <a:schemeClr val="accent2"/>
            </a:solidFill>
            <a:prstDash val="solid"/>
            <a:round/>
            <a:headEnd type="triangle" w="med" len="med"/>
            <a:tailEnd type="triangle" w="med" len="med"/>
          </a:ln>
        </p:spPr>
      </p:sp>
      <p:sp>
        <p:nvSpPr>
          <p:cNvPr id="21511" name="Line 11"/>
          <p:cNvSpPr/>
          <p:nvPr/>
        </p:nvSpPr>
        <p:spPr>
          <a:xfrm>
            <a:off x="2208213" y="3048000"/>
            <a:ext cx="1601787" cy="0"/>
          </a:xfrm>
          <a:prstGeom prst="line">
            <a:avLst/>
          </a:prstGeom>
          <a:ln w="38100" cap="flat" cmpd="sng">
            <a:solidFill>
              <a:schemeClr val="accent2"/>
            </a:solidFill>
            <a:prstDash val="solid"/>
            <a:round/>
            <a:headEnd type="triangle" w="med" len="med"/>
            <a:tailEnd type="triangle" w="med" len="med"/>
          </a:ln>
        </p:spPr>
      </p:sp>
      <p:sp>
        <p:nvSpPr>
          <p:cNvPr id="21512" name="Line 12"/>
          <p:cNvSpPr/>
          <p:nvPr/>
        </p:nvSpPr>
        <p:spPr>
          <a:xfrm>
            <a:off x="2665413" y="3579813"/>
            <a:ext cx="1144587" cy="608012"/>
          </a:xfrm>
          <a:prstGeom prst="line">
            <a:avLst/>
          </a:prstGeom>
          <a:ln w="38100" cap="flat" cmpd="sng">
            <a:solidFill>
              <a:schemeClr val="accent2"/>
            </a:solidFill>
            <a:prstDash val="solid"/>
            <a:round/>
            <a:headEnd type="triangle" w="med" len="med"/>
            <a:tailEnd type="triangle" w="med" len="med"/>
          </a:ln>
        </p:spPr>
      </p:sp>
      <p:sp>
        <p:nvSpPr>
          <p:cNvPr id="21513" name="Line 13"/>
          <p:cNvSpPr/>
          <p:nvPr/>
        </p:nvSpPr>
        <p:spPr>
          <a:xfrm>
            <a:off x="2590800" y="4191000"/>
            <a:ext cx="1295400" cy="533400"/>
          </a:xfrm>
          <a:prstGeom prst="line">
            <a:avLst/>
          </a:prstGeom>
          <a:ln w="38100" cap="flat" cmpd="sng">
            <a:solidFill>
              <a:schemeClr val="accent2"/>
            </a:solidFill>
            <a:prstDash val="solid"/>
            <a:round/>
            <a:headEnd type="triangle" w="med" len="med"/>
            <a:tailEnd type="triangle" w="med" len="med"/>
          </a:ln>
        </p:spPr>
      </p:sp>
      <p:sp>
        <p:nvSpPr>
          <p:cNvPr id="21514" name="Line 14"/>
          <p:cNvSpPr/>
          <p:nvPr/>
        </p:nvSpPr>
        <p:spPr>
          <a:xfrm>
            <a:off x="2667000" y="4876800"/>
            <a:ext cx="1219200" cy="609600"/>
          </a:xfrm>
          <a:prstGeom prst="line">
            <a:avLst/>
          </a:prstGeom>
          <a:ln w="38100" cap="flat" cmpd="sng">
            <a:solidFill>
              <a:schemeClr val="accent2"/>
            </a:solidFill>
            <a:prstDash val="solid"/>
            <a:round/>
            <a:headEnd type="triangle" w="med" len="med"/>
            <a:tailEnd type="triangle" w="med" len="med"/>
          </a:ln>
        </p:spPr>
      </p:sp>
      <p:sp>
        <p:nvSpPr>
          <p:cNvPr id="21515" name="Line 15"/>
          <p:cNvSpPr/>
          <p:nvPr/>
        </p:nvSpPr>
        <p:spPr>
          <a:xfrm flipV="1">
            <a:off x="2057400" y="3733800"/>
            <a:ext cx="1905000" cy="1752600"/>
          </a:xfrm>
          <a:prstGeom prst="line">
            <a:avLst/>
          </a:prstGeom>
          <a:ln w="38100" cap="flat" cmpd="sng">
            <a:solidFill>
              <a:schemeClr val="accent2"/>
            </a:solidFill>
            <a:prstDash val="solid"/>
            <a:round/>
            <a:headEnd type="triangle" w="med" len="med"/>
            <a:tailEnd type="triangle" w="med" len="med"/>
          </a:ln>
        </p:spPr>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arn(outHorizontal)">
                                      <p:cBhvr>
                                        <p:cTn id="7" dur="500"/>
                                        <p:tgtEl>
                                          <p:spTgt spid="2150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arn(outHorizontal)">
                                      <p:cBhvr>
                                        <p:cTn id="12" dur="500"/>
                                        <p:tgtEl>
                                          <p:spTgt spid="21510"/>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barn(outHorizontal)">
                                      <p:cBhvr>
                                        <p:cTn id="17" dur="500"/>
                                        <p:tgtEl>
                                          <p:spTgt spid="21511"/>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21512"/>
                                        </p:tgtEl>
                                        <p:attrNameLst>
                                          <p:attrName>style.visibility</p:attrName>
                                        </p:attrNameLst>
                                      </p:cBhvr>
                                      <p:to>
                                        <p:strVal val="visible"/>
                                      </p:to>
                                    </p:set>
                                    <p:animEffect transition="in" filter="barn(inHorizontal)">
                                      <p:cBhvr>
                                        <p:cTn id="22" dur="500"/>
                                        <p:tgtEl>
                                          <p:spTgt spid="21512"/>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21513"/>
                                        </p:tgtEl>
                                        <p:attrNameLst>
                                          <p:attrName>style.visibility</p:attrName>
                                        </p:attrNameLst>
                                      </p:cBhvr>
                                      <p:to>
                                        <p:strVal val="visible"/>
                                      </p:to>
                                    </p:set>
                                    <p:animEffect transition="in" filter="barn(outHorizontal)">
                                      <p:cBhvr>
                                        <p:cTn id="27" dur="500"/>
                                        <p:tgtEl>
                                          <p:spTgt spid="21513"/>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21514"/>
                                        </p:tgtEl>
                                        <p:attrNameLst>
                                          <p:attrName>style.visibility</p:attrName>
                                        </p:attrNameLst>
                                      </p:cBhvr>
                                      <p:to>
                                        <p:strVal val="visible"/>
                                      </p:to>
                                    </p:set>
                                    <p:animEffect transition="in" filter="barn(outHorizontal)">
                                      <p:cBhvr>
                                        <p:cTn id="32" dur="500"/>
                                        <p:tgtEl>
                                          <p:spTgt spid="21514"/>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21515"/>
                                        </p:tgtEl>
                                        <p:attrNameLst>
                                          <p:attrName>style.visibility</p:attrName>
                                        </p:attrNameLst>
                                      </p:cBhvr>
                                      <p:to>
                                        <p:strVal val="visible"/>
                                      </p:to>
                                    </p:set>
                                    <p:animEffect transition="in" filter="barn(outHorizontal)">
                                      <p:cBhvr>
                                        <p:cTn id="37" dur="500"/>
                                        <p:tgtEl>
                                          <p:spTgt spid="21515"/>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5" name="组合 4097"/>
          <p:cNvGrpSpPr>
            <a:grpSpLocks noChangeAspect="1"/>
          </p:cNvGrpSpPr>
          <p:nvPr/>
        </p:nvGrpSpPr>
        <p:grpSpPr>
          <a:xfrm>
            <a:off x="0" y="0"/>
            <a:ext cx="8316913" cy="6858000"/>
            <a:chOff x="0" y="0"/>
            <a:chExt cx="5010150" cy="5475288"/>
          </a:xfrm>
        </p:grpSpPr>
        <p:pic>
          <p:nvPicPr>
            <p:cNvPr id="6146" name="Picture 2" descr="D:\clock.gif"/>
            <p:cNvPicPr>
              <a:picLocks noChangeAspect="1"/>
            </p:cNvPicPr>
            <p:nvPr/>
          </p:nvPicPr>
          <p:blipFill>
            <a:blip r:embed="rId1"/>
            <a:stretch>
              <a:fillRect/>
            </a:stretch>
          </p:blipFill>
          <p:spPr>
            <a:xfrm>
              <a:off x="0" y="0"/>
              <a:ext cx="4949171" cy="5475288"/>
            </a:xfrm>
            <a:prstGeom prst="rect">
              <a:avLst/>
            </a:prstGeom>
            <a:noFill/>
            <a:ln w="9525">
              <a:noFill/>
            </a:ln>
          </p:spPr>
        </p:pic>
        <p:pic>
          <p:nvPicPr>
            <p:cNvPr id="6147" name="Picture 5" descr="D:\肖小珍\图片\牵牛.jpg">
              <a:hlinkClick r:id="rId2" action="ppaction://hlinksldjump"/>
            </p:cNvPr>
            <p:cNvPicPr>
              <a:picLocks noChangeAspect="1"/>
            </p:cNvPicPr>
            <p:nvPr/>
          </p:nvPicPr>
          <p:blipFill>
            <a:blip r:embed="rId3"/>
            <a:stretch>
              <a:fillRect/>
            </a:stretch>
          </p:blipFill>
          <p:spPr>
            <a:xfrm>
              <a:off x="4343400" y="3581400"/>
              <a:ext cx="376238" cy="381000"/>
            </a:xfrm>
            <a:prstGeom prst="rect">
              <a:avLst/>
            </a:prstGeom>
            <a:noFill/>
            <a:ln w="9525">
              <a:noFill/>
            </a:ln>
          </p:spPr>
        </p:pic>
        <p:pic>
          <p:nvPicPr>
            <p:cNvPr id="6148" name="Picture 6" descr="D:\肖小珍\图片\蔷薇.jpg">
              <a:hlinkClick r:id="rId2" action="ppaction://hlinksldjump"/>
            </p:cNvPr>
            <p:cNvPicPr>
              <a:picLocks noChangeAspect="1"/>
            </p:cNvPicPr>
            <p:nvPr/>
          </p:nvPicPr>
          <p:blipFill>
            <a:blip r:embed="rId4"/>
            <a:stretch>
              <a:fillRect/>
            </a:stretch>
          </p:blipFill>
          <p:spPr>
            <a:xfrm>
              <a:off x="3733800" y="4267200"/>
              <a:ext cx="358775" cy="381000"/>
            </a:xfrm>
            <a:prstGeom prst="rect">
              <a:avLst/>
            </a:prstGeom>
            <a:noFill/>
            <a:ln w="9525">
              <a:noFill/>
            </a:ln>
          </p:spPr>
        </p:pic>
        <p:pic>
          <p:nvPicPr>
            <p:cNvPr id="6149" name="Picture 7" descr="D:\肖小珍\图片\睡莲2.jpg">
              <a:hlinkClick r:id="rId2" action="ppaction://hlinksldjump"/>
            </p:cNvPr>
            <p:cNvPicPr>
              <a:picLocks noChangeAspect="1"/>
            </p:cNvPicPr>
            <p:nvPr/>
          </p:nvPicPr>
          <p:blipFill>
            <a:blip r:embed="rId5"/>
            <a:stretch>
              <a:fillRect/>
            </a:stretch>
          </p:blipFill>
          <p:spPr>
            <a:xfrm>
              <a:off x="1295400" y="4267200"/>
              <a:ext cx="457200" cy="423863"/>
            </a:xfrm>
            <a:prstGeom prst="rect">
              <a:avLst/>
            </a:prstGeom>
            <a:noFill/>
            <a:ln w="9525">
              <a:noFill/>
            </a:ln>
          </p:spPr>
        </p:pic>
        <p:pic>
          <p:nvPicPr>
            <p:cNvPr id="6150" name="Picture 8" descr="D:\肖小珍\图片\午时.jpg">
              <a:hlinkClick r:id="rId2" action="ppaction://hlinksldjump"/>
            </p:cNvPr>
            <p:cNvPicPr>
              <a:picLocks noChangeAspect="1"/>
            </p:cNvPicPr>
            <p:nvPr/>
          </p:nvPicPr>
          <p:blipFill>
            <a:blip r:embed="rId6"/>
            <a:stretch>
              <a:fillRect/>
            </a:stretch>
          </p:blipFill>
          <p:spPr>
            <a:xfrm>
              <a:off x="2514600" y="304800"/>
              <a:ext cx="457200" cy="457200"/>
            </a:xfrm>
            <a:prstGeom prst="rect">
              <a:avLst/>
            </a:prstGeom>
            <a:noFill/>
            <a:ln w="9525">
              <a:noFill/>
            </a:ln>
          </p:spPr>
        </p:pic>
        <p:pic>
          <p:nvPicPr>
            <p:cNvPr id="6151" name="Picture 9" descr="D:\肖小珍\图片\万寿菊.jpg">
              <a:hlinkClick r:id="rId7" action="ppaction://hlinksldjump"/>
            </p:cNvPr>
            <p:cNvPicPr>
              <a:picLocks noChangeAspect="1"/>
            </p:cNvPicPr>
            <p:nvPr/>
          </p:nvPicPr>
          <p:blipFill>
            <a:blip r:embed="rId8"/>
            <a:stretch>
              <a:fillRect/>
            </a:stretch>
          </p:blipFill>
          <p:spPr>
            <a:xfrm>
              <a:off x="4648200" y="2438400"/>
              <a:ext cx="361950" cy="381000"/>
            </a:xfrm>
            <a:prstGeom prst="rect">
              <a:avLst/>
            </a:prstGeom>
            <a:noFill/>
            <a:ln w="9525">
              <a:noFill/>
            </a:ln>
          </p:spPr>
        </p:pic>
        <p:pic>
          <p:nvPicPr>
            <p:cNvPr id="6152" name="Picture 10" descr="D:\肖小珍\图片\烟草.jpg">
              <a:hlinkClick r:id="rId2" action="ppaction://hlinksldjump"/>
            </p:cNvPr>
            <p:cNvPicPr>
              <a:picLocks noChangeAspect="1"/>
            </p:cNvPicPr>
            <p:nvPr/>
          </p:nvPicPr>
          <p:blipFill>
            <a:blip r:embed="rId9"/>
            <a:stretch>
              <a:fillRect/>
            </a:stretch>
          </p:blipFill>
          <p:spPr>
            <a:xfrm>
              <a:off x="2590800" y="4648200"/>
              <a:ext cx="457200" cy="457200"/>
            </a:xfrm>
            <a:prstGeom prst="rect">
              <a:avLst/>
            </a:prstGeom>
            <a:noFill/>
            <a:ln w="9525">
              <a:noFill/>
            </a:ln>
          </p:spPr>
        </p:pic>
        <p:pic>
          <p:nvPicPr>
            <p:cNvPr id="6153" name="Picture 11" descr="D:\肖小珍\图片\月光.jpg">
              <a:hlinkClick r:id="rId2" action="ppaction://hlinksldjump"/>
            </p:cNvPr>
            <p:cNvPicPr>
              <a:picLocks noChangeAspect="1"/>
            </p:cNvPicPr>
            <p:nvPr/>
          </p:nvPicPr>
          <p:blipFill>
            <a:blip r:embed="rId10"/>
            <a:stretch>
              <a:fillRect/>
            </a:stretch>
          </p:blipFill>
          <p:spPr>
            <a:xfrm>
              <a:off x="1752600" y="4724400"/>
              <a:ext cx="444500" cy="381000"/>
            </a:xfrm>
            <a:prstGeom prst="rect">
              <a:avLst/>
            </a:prstGeom>
            <a:noFill/>
            <a:ln w="9525">
              <a:noFill/>
            </a:ln>
          </p:spPr>
        </p:pic>
        <p:pic>
          <p:nvPicPr>
            <p:cNvPr id="6154" name="Picture 12" descr="D:\肖小珍\图片\夜来香.jpg">
              <a:hlinkClick r:id="rId11" action="ppaction://hlinksldjump"/>
            </p:cNvPr>
            <p:cNvPicPr>
              <a:picLocks noChangeAspect="1"/>
            </p:cNvPicPr>
            <p:nvPr/>
          </p:nvPicPr>
          <p:blipFill>
            <a:blip r:embed="rId12"/>
            <a:stretch>
              <a:fillRect/>
            </a:stretch>
          </p:blipFill>
          <p:spPr>
            <a:xfrm>
              <a:off x="609600" y="3429000"/>
              <a:ext cx="457200" cy="392113"/>
            </a:xfrm>
            <a:prstGeom prst="rect">
              <a:avLst/>
            </a:prstGeom>
            <a:noFill/>
            <a:ln w="9525">
              <a:noFill/>
            </a:ln>
          </p:spPr>
        </p:pic>
        <p:pic>
          <p:nvPicPr>
            <p:cNvPr id="6155" name="Picture 13" descr="D:\肖小珍\图片\昙花.jpg">
              <a:hlinkClick r:id="rId2" action="ppaction://hlinksldjump"/>
            </p:cNvPr>
            <p:cNvPicPr>
              <a:picLocks noChangeAspect="1"/>
            </p:cNvPicPr>
            <p:nvPr/>
          </p:nvPicPr>
          <p:blipFill>
            <a:blip r:embed="rId13"/>
            <a:stretch>
              <a:fillRect/>
            </a:stretch>
          </p:blipFill>
          <p:spPr>
            <a:xfrm>
              <a:off x="381000" y="2514600"/>
              <a:ext cx="457200" cy="400050"/>
            </a:xfrm>
            <a:prstGeom prst="rect">
              <a:avLst/>
            </a:prstGeom>
            <a:noFill/>
            <a:ln w="9525">
              <a:noFill/>
            </a:ln>
          </p:spPr>
        </p:pic>
        <p:pic>
          <p:nvPicPr>
            <p:cNvPr id="6156" name="Picture 14" descr="D:\肖小珍\花卉图片\凤凰二月花.jpg">
              <a:hlinkClick r:id="rId2" action="ppaction://hlinksldjump"/>
            </p:cNvPr>
            <p:cNvPicPr>
              <a:picLocks noChangeAspect="1"/>
            </p:cNvPicPr>
            <p:nvPr/>
          </p:nvPicPr>
          <p:blipFill>
            <a:blip r:embed="rId14"/>
            <a:stretch>
              <a:fillRect/>
            </a:stretch>
          </p:blipFill>
          <p:spPr>
            <a:xfrm>
              <a:off x="3733800" y="685800"/>
              <a:ext cx="447675" cy="457200"/>
            </a:xfrm>
            <a:prstGeom prst="rect">
              <a:avLst/>
            </a:prstGeom>
            <a:noFill/>
            <a:ln w="9525">
              <a:noFill/>
            </a:ln>
          </p:spPr>
        </p:pic>
        <p:pic>
          <p:nvPicPr>
            <p:cNvPr id="6157" name="Picture 15" descr="D:\肖小珍\花卉图片\美人蕉.jpg">
              <a:hlinkClick r:id="rId15" action="ppaction://hlinksldjump"/>
            </p:cNvPr>
            <p:cNvPicPr>
              <a:picLocks noChangeAspect="1"/>
            </p:cNvPicPr>
            <p:nvPr/>
          </p:nvPicPr>
          <p:blipFill>
            <a:blip r:embed="rId16"/>
            <a:stretch>
              <a:fillRect/>
            </a:stretch>
          </p:blipFill>
          <p:spPr>
            <a:xfrm>
              <a:off x="4478338" y="1371600"/>
              <a:ext cx="347662" cy="457200"/>
            </a:xfrm>
            <a:prstGeom prst="rect">
              <a:avLst/>
            </a:prstGeom>
            <a:noFill/>
            <a:ln w="9525">
              <a:noFill/>
            </a:ln>
          </p:spPr>
        </p:pic>
        <p:pic>
          <p:nvPicPr>
            <p:cNvPr id="6158" name="Picture 16" descr="D:\肖小珍\花卉图片\叶花蝴蝶.jpg">
              <a:hlinkClick r:id="rId2" action="ppaction://hlinksldjump"/>
            </p:cNvPr>
            <p:cNvPicPr>
              <a:picLocks noChangeAspect="1"/>
            </p:cNvPicPr>
            <p:nvPr/>
          </p:nvPicPr>
          <p:blipFill>
            <a:blip r:embed="rId17"/>
            <a:stretch>
              <a:fillRect/>
            </a:stretch>
          </p:blipFill>
          <p:spPr>
            <a:xfrm flipV="1">
              <a:off x="533400" y="1447800"/>
              <a:ext cx="512763" cy="447675"/>
            </a:xfrm>
            <a:prstGeom prst="rect">
              <a:avLst/>
            </a:prstGeom>
            <a:noFill/>
            <a:ln w="9525">
              <a:noFill/>
            </a:ln>
          </p:spPr>
        </p:pic>
        <p:pic>
          <p:nvPicPr>
            <p:cNvPr id="6159" name="Picture 17" descr="D:\肖小珍\花卉图片\仙人球的花.jpg">
              <a:hlinkClick r:id="rId2" action="ppaction://hlinksldjump"/>
            </p:cNvPr>
            <p:cNvPicPr>
              <a:picLocks noChangeAspect="1"/>
            </p:cNvPicPr>
            <p:nvPr/>
          </p:nvPicPr>
          <p:blipFill>
            <a:blip r:embed="rId18"/>
            <a:stretch>
              <a:fillRect/>
            </a:stretch>
          </p:blipFill>
          <p:spPr>
            <a:xfrm>
              <a:off x="1295400" y="685800"/>
              <a:ext cx="457200" cy="441325"/>
            </a:xfrm>
            <a:prstGeom prst="rect">
              <a:avLst/>
            </a:prstGeom>
            <a:noFill/>
            <a:ln w="9525">
              <a:noFill/>
            </a:ln>
          </p:spPr>
        </p:pic>
      </p:grpSp>
      <p:sp>
        <p:nvSpPr>
          <p:cNvPr id="6160" name="右箭头 21">
            <a:hlinkClick r:id="rId19" action="ppaction://hlinkfile"/>
          </p:cNvPr>
          <p:cNvSpPr/>
          <p:nvPr/>
        </p:nvSpPr>
        <p:spPr>
          <a:xfrm>
            <a:off x="7929563" y="6072188"/>
            <a:ext cx="642937" cy="428625"/>
          </a:xfrm>
          <a:prstGeom prst="rightArrow">
            <a:avLst>
              <a:gd name="adj1" fmla="val 50000"/>
              <a:gd name="adj2" fmla="val 49986"/>
            </a:avLst>
          </a:prstGeom>
          <a:solidFill>
            <a:schemeClr val="accent1"/>
          </a:solidFill>
          <a:ln w="9525" cap="flat" cmpd="sng">
            <a:solidFill>
              <a:schemeClr val="tx1"/>
            </a:solidFill>
            <a:prstDash val="solid"/>
            <a:miter/>
            <a:headEnd type="none" w="med" len="med"/>
            <a:tailEnd type="none" w="med" len="med"/>
          </a:ln>
        </p:spPr>
        <p:txBody>
          <a:bodyPr anchor="t" anchorCtr="0"/>
          <a:p>
            <a:pPr algn="ctr"/>
            <a:endParaRPr lang="zh-CN" altLang="en-US" dirty="0">
              <a:latin typeface="Times New Roman" panose="02020603050405020304" pitchFamily="18" charset="0"/>
            </a:endParaRPr>
          </a:p>
        </p:txBody>
      </p:sp>
    </p:spTree>
  </p:cSld>
  <p:clrMapOvr>
    <a:masterClrMapping/>
  </p:clrMapOvr>
  <p:transition advTm="1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
          <p:cNvSpPr>
            <a:spLocks noGrp="1"/>
          </p:cNvSpPr>
          <p:nvPr>
            <p:ph type="title" idx="4294967295"/>
          </p:nvPr>
        </p:nvSpPr>
        <p:spPr/>
        <p:txBody>
          <a:bodyPr vert="horz" wrap="square" anchor="ctr" anchorCtr="0"/>
          <a:p>
            <a:pPr algn="l"/>
            <a:r>
              <a:rPr lang="zh-CN" altLang="en-US" b="1">
                <a:solidFill>
                  <a:srgbClr val="00B050"/>
                </a:solidFill>
              </a:rPr>
              <a:t>比较朗读一</a:t>
            </a:r>
            <a:endParaRPr lang="zh-CN" altLang="en-US" b="1">
              <a:solidFill>
                <a:srgbClr val="00B050"/>
              </a:solidFill>
            </a:endParaRPr>
          </a:p>
        </p:txBody>
      </p:sp>
      <p:sp>
        <p:nvSpPr>
          <p:cNvPr id="24578" name="内容占位符 2"/>
          <p:cNvSpPr>
            <a:spLocks noGrp="1"/>
          </p:cNvSpPr>
          <p:nvPr>
            <p:ph idx="4294967295"/>
          </p:nvPr>
        </p:nvSpPr>
        <p:spPr/>
        <p:txBody>
          <a:bodyPr vert="horz" wrap="square" anchor="t" anchorCtr="0"/>
          <a:p>
            <a:r>
              <a:rPr lang="zh-CN" altLang="en-US" b="1" dirty="0">
                <a:solidFill>
                  <a:srgbClr val="0070C0"/>
                </a:solidFill>
              </a:rPr>
              <a:t>          凌晨四点，牵牛花开了；五点左右，蔷薇开了；七点，睡莲开了；中午十二点左右，午时花开了；下午三点，万寿菊开了；傍晚六点，烟草花开了；月光花在七点左右开花；夜来香在晚上八点左右开花；昙花却在九点左右开放</a:t>
            </a:r>
            <a:r>
              <a:rPr lang="en-US" altLang="zh-CN" b="1" dirty="0">
                <a:solidFill>
                  <a:srgbClr val="0070C0"/>
                </a:solidFill>
              </a:rPr>
              <a:t>…… </a:t>
            </a:r>
            <a:endParaRPr lang="zh-CN" altLang="en-US" b="1" dirty="0">
              <a:solidFill>
                <a:srgbClr val="0070C0"/>
              </a:solidFill>
            </a:endParaRPr>
          </a:p>
          <a:p>
            <a:endParaRPr lang="zh-CN" altLang="en-US" dirty="0"/>
          </a:p>
        </p:txBody>
      </p:sp>
    </p:spTree>
  </p:cSld>
  <p:clrMapOvr>
    <a:masterClrMapping/>
  </p:clrMapOvr>
  <p:transition advTm="1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3"/>
          <p:cNvSpPr>
            <a:spLocks noGrp="1"/>
          </p:cNvSpPr>
          <p:nvPr>
            <p:ph idx="4294967295"/>
          </p:nvPr>
        </p:nvSpPr>
        <p:spPr>
          <a:xfrm>
            <a:off x="428625" y="1428750"/>
            <a:ext cx="8229600" cy="4186238"/>
          </a:xfrm>
        </p:spPr>
        <p:txBody>
          <a:bodyPr vert="horz" wrap="square" anchor="t" anchorCtr="0"/>
          <a:p>
            <a:pPr eaLnBrk="1" hangingPunct="1">
              <a:buNone/>
            </a:pPr>
            <a:r>
              <a:rPr lang="zh-CN" altLang="en-US" b="1" dirty="0">
                <a:latin typeface="楷体_GB2312" pitchFamily="49" charset="-122"/>
                <a:ea typeface="楷体_GB2312" pitchFamily="49" charset="-122"/>
              </a:rPr>
              <a:t>      凌晨四点，</a:t>
            </a:r>
            <a:r>
              <a:rPr lang="zh-CN" altLang="en-US" b="1" dirty="0">
                <a:solidFill>
                  <a:srgbClr val="CC0000"/>
                </a:solidFill>
                <a:latin typeface="楷体_GB2312" pitchFamily="49" charset="-122"/>
                <a:ea typeface="楷体_GB2312" pitchFamily="49" charset="-122"/>
              </a:rPr>
              <a:t>牵牛花</a:t>
            </a:r>
            <a:r>
              <a:rPr lang="zh-CN" altLang="en-US" b="1" dirty="0">
                <a:latin typeface="楷体_GB2312" pitchFamily="49" charset="-122"/>
                <a:ea typeface="楷体_GB2312" pitchFamily="49" charset="-122"/>
              </a:rPr>
              <a:t>吹起了紫色的小喇叭；五点左右，艳丽的</a:t>
            </a:r>
            <a:r>
              <a:rPr lang="zh-CN" altLang="en-US" b="1" dirty="0">
                <a:solidFill>
                  <a:srgbClr val="CC0000"/>
                </a:solidFill>
                <a:latin typeface="楷体_GB2312" pitchFamily="49" charset="-122"/>
                <a:ea typeface="楷体_GB2312" pitchFamily="49" charset="-122"/>
              </a:rPr>
              <a:t>蔷薇</a:t>
            </a:r>
            <a:r>
              <a:rPr lang="zh-CN" altLang="en-US" b="1" dirty="0">
                <a:latin typeface="楷体_GB2312" pitchFamily="49" charset="-122"/>
                <a:ea typeface="楷体_GB2312" pitchFamily="49" charset="-122"/>
              </a:rPr>
              <a:t>绽开了笑脸；七点，</a:t>
            </a:r>
            <a:r>
              <a:rPr lang="zh-CN" altLang="en-US" b="1" dirty="0">
                <a:solidFill>
                  <a:srgbClr val="CC0000"/>
                </a:solidFill>
                <a:latin typeface="楷体_GB2312" pitchFamily="49" charset="-122"/>
                <a:ea typeface="楷体_GB2312" pitchFamily="49" charset="-122"/>
              </a:rPr>
              <a:t>睡莲</a:t>
            </a:r>
            <a:r>
              <a:rPr lang="zh-CN" altLang="en-US" b="1" dirty="0">
                <a:latin typeface="楷体_GB2312" pitchFamily="49" charset="-122"/>
                <a:ea typeface="楷体_GB2312" pitchFamily="49" charset="-122"/>
              </a:rPr>
              <a:t>从梦中醒来；中午十二点左右</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午时花开花了；下午三点，</a:t>
            </a:r>
            <a:r>
              <a:rPr lang="zh-CN" altLang="en-US" b="1" dirty="0">
                <a:solidFill>
                  <a:srgbClr val="CC0000"/>
                </a:solidFill>
                <a:latin typeface="楷体_GB2312" pitchFamily="49" charset="-122"/>
                <a:ea typeface="楷体_GB2312" pitchFamily="49" charset="-122"/>
              </a:rPr>
              <a:t>万寿菊</a:t>
            </a:r>
            <a:r>
              <a:rPr lang="zh-CN" altLang="en-US" b="1" dirty="0">
                <a:latin typeface="楷体_GB2312" pitchFamily="49" charset="-122"/>
                <a:ea typeface="楷体_GB2312" pitchFamily="49" charset="-122"/>
              </a:rPr>
              <a:t>欣然怒放；傍晚六点，</a:t>
            </a:r>
            <a:r>
              <a:rPr lang="zh-CN" altLang="en-US" b="1" dirty="0">
                <a:solidFill>
                  <a:srgbClr val="CC0000"/>
                </a:solidFill>
                <a:latin typeface="楷体_GB2312" pitchFamily="49" charset="-122"/>
                <a:ea typeface="楷体_GB2312" pitchFamily="49" charset="-122"/>
              </a:rPr>
              <a:t>烟草花</a:t>
            </a:r>
            <a:r>
              <a:rPr lang="zh-CN" altLang="en-US" b="1" dirty="0">
                <a:latin typeface="楷体_GB2312" pitchFamily="49" charset="-122"/>
                <a:ea typeface="楷体_GB2312" pitchFamily="49" charset="-122"/>
              </a:rPr>
              <a:t>在暮色中苏醒；</a:t>
            </a:r>
            <a:r>
              <a:rPr lang="zh-CN" altLang="en-US" b="1" dirty="0">
                <a:solidFill>
                  <a:srgbClr val="CC0000"/>
                </a:solidFill>
                <a:latin typeface="楷体_GB2312" pitchFamily="49" charset="-122"/>
                <a:ea typeface="楷体_GB2312" pitchFamily="49" charset="-122"/>
              </a:rPr>
              <a:t>月光花</a:t>
            </a:r>
            <a:r>
              <a:rPr lang="zh-CN" altLang="en-US" b="1" dirty="0">
                <a:latin typeface="楷体_GB2312" pitchFamily="49" charset="-122"/>
                <a:ea typeface="楷体_GB2312" pitchFamily="49" charset="-122"/>
              </a:rPr>
              <a:t>在七点左右舒展开自己的花瓣；</a:t>
            </a:r>
            <a:r>
              <a:rPr lang="zh-CN" altLang="en-US" b="1" dirty="0">
                <a:solidFill>
                  <a:srgbClr val="CC0000"/>
                </a:solidFill>
                <a:latin typeface="楷体_GB2312" pitchFamily="49" charset="-122"/>
                <a:ea typeface="楷体_GB2312" pitchFamily="49" charset="-122"/>
              </a:rPr>
              <a:t>夜来香</a:t>
            </a:r>
            <a:r>
              <a:rPr lang="zh-CN" altLang="en-US" b="1" dirty="0">
                <a:latin typeface="楷体_GB2312" pitchFamily="49" charset="-122"/>
                <a:ea typeface="楷体_GB2312" pitchFamily="49" charset="-122"/>
              </a:rPr>
              <a:t>在晚上八点开花；</a:t>
            </a:r>
            <a:r>
              <a:rPr lang="zh-CN" altLang="en-US" b="1" dirty="0">
                <a:solidFill>
                  <a:srgbClr val="CC0000"/>
                </a:solidFill>
                <a:ea typeface="楷体_GB2312" pitchFamily="49" charset="-122"/>
              </a:rPr>
              <a:t>昙花</a:t>
            </a:r>
            <a:r>
              <a:rPr lang="zh-CN" altLang="en-US" b="1" dirty="0">
                <a:ea typeface="楷体_GB2312" pitchFamily="49" charset="-122"/>
              </a:rPr>
              <a:t>却在九点左右含笑一现</a:t>
            </a:r>
            <a:r>
              <a:rPr lang="en-US" altLang="zh-CN" b="1" dirty="0">
                <a:ea typeface="楷体_GB2312" pitchFamily="49" charset="-122"/>
              </a:rPr>
              <a:t>……</a:t>
            </a: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eaLnBrk="1" hangingPunct="1">
              <a:buNone/>
            </a:pPr>
            <a:endParaRPr lang="zh-CN" altLang="en-US" sz="6600" b="1" dirty="0">
              <a:latin typeface="楷体_GB2312" pitchFamily="49" charset="-122"/>
              <a:ea typeface="楷体_GB2312" pitchFamily="49" charset="-122"/>
            </a:endParaRPr>
          </a:p>
        </p:txBody>
      </p:sp>
      <p:sp>
        <p:nvSpPr>
          <p:cNvPr id="25602" name="文本框 23554"/>
          <p:cNvSpPr txBox="1"/>
          <p:nvPr/>
        </p:nvSpPr>
        <p:spPr>
          <a:xfrm>
            <a:off x="827088" y="620713"/>
            <a:ext cx="5689600" cy="641350"/>
          </a:xfrm>
          <a:prstGeom prst="rect">
            <a:avLst/>
          </a:prstGeom>
          <a:noFill/>
          <a:ln w="9525">
            <a:noFill/>
          </a:ln>
        </p:spPr>
        <p:txBody>
          <a:bodyPr anchor="t" anchorCtr="0">
            <a:spAutoFit/>
          </a:bodyPr>
          <a:p>
            <a:pPr>
              <a:spcBef>
                <a:spcPct val="50000"/>
              </a:spcBef>
            </a:pPr>
            <a:r>
              <a:rPr lang="zh-CN" altLang="en-US" sz="3600" b="1" dirty="0">
                <a:solidFill>
                  <a:srgbClr val="00B050"/>
                </a:solidFill>
                <a:latin typeface="Times New Roman" panose="02020603050405020304" pitchFamily="18" charset="0"/>
              </a:rPr>
              <a:t>比较朗读二</a:t>
            </a:r>
            <a:endParaRPr lang="zh-CN" altLang="en-US" sz="3600" b="1" dirty="0">
              <a:solidFill>
                <a:srgbClr val="00B050"/>
              </a:solidFill>
              <a:latin typeface="Times New Roman" panose="02020603050405020304" pitchFamily="18" charset="0"/>
            </a:endParaRPr>
          </a:p>
        </p:txBody>
      </p:sp>
    </p:spTree>
  </p:cSld>
  <p:clrMapOvr>
    <a:masterClrMapping/>
  </p:clrMapOvr>
  <p:transition advTm="1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24577"/>
          <p:cNvSpPr txBox="1"/>
          <p:nvPr/>
        </p:nvSpPr>
        <p:spPr>
          <a:xfrm>
            <a:off x="1187450" y="836613"/>
            <a:ext cx="7416800" cy="3937000"/>
          </a:xfrm>
          <a:prstGeom prst="rect">
            <a:avLst/>
          </a:prstGeom>
          <a:noFill/>
          <a:ln w="9525">
            <a:noFill/>
          </a:ln>
        </p:spPr>
        <p:txBody>
          <a:bodyPr anchor="t" anchorCtr="0">
            <a:spAutoFit/>
          </a:bodyPr>
          <a:p>
            <a:pPr>
              <a:spcBef>
                <a:spcPct val="50000"/>
              </a:spcBef>
            </a:pPr>
            <a:r>
              <a:rPr lang="zh-CN" altLang="en-US" dirty="0">
                <a:latin typeface="Times New Roman" panose="02020603050405020304" pitchFamily="18" charset="0"/>
              </a:rPr>
              <a:t>  </a:t>
            </a:r>
            <a:r>
              <a:rPr lang="zh-CN" altLang="en-US" sz="3600" dirty="0">
                <a:latin typeface="Times New Roman" panose="02020603050405020304" pitchFamily="18" charset="0"/>
              </a:rPr>
              <a:t>读了</a:t>
            </a:r>
            <a:r>
              <a:rPr lang="zh-CN" altLang="en-US" sz="3600" dirty="0">
                <a:solidFill>
                  <a:srgbClr val="CC0000"/>
                </a:solidFill>
                <a:latin typeface="Times New Roman" panose="02020603050405020304" pitchFamily="18" charset="0"/>
              </a:rPr>
              <a:t>比较</a:t>
            </a:r>
            <a:r>
              <a:rPr lang="zh-CN" altLang="en-US" sz="3600" dirty="0">
                <a:solidFill>
                  <a:srgbClr val="33CC33"/>
                </a:solidFill>
                <a:latin typeface="Times New Roman" panose="02020603050405020304" pitchFamily="18" charset="0"/>
              </a:rPr>
              <a:t>朗读一</a:t>
            </a:r>
            <a:r>
              <a:rPr lang="zh-CN" altLang="en-US" sz="3600" dirty="0">
                <a:solidFill>
                  <a:srgbClr val="CC0000"/>
                </a:solidFill>
                <a:latin typeface="Times New Roman" panose="02020603050405020304" pitchFamily="18" charset="0"/>
              </a:rPr>
              <a:t>与</a:t>
            </a:r>
            <a:r>
              <a:rPr lang="zh-CN" altLang="en-US" sz="3600" dirty="0">
                <a:solidFill>
                  <a:srgbClr val="33CC33"/>
                </a:solidFill>
                <a:latin typeface="Times New Roman" panose="02020603050405020304" pitchFamily="18" charset="0"/>
              </a:rPr>
              <a:t>朗读二</a:t>
            </a:r>
            <a:r>
              <a:rPr lang="zh-CN" altLang="en-US" sz="3600" dirty="0">
                <a:latin typeface="Times New Roman" panose="02020603050405020304" pitchFamily="18" charset="0"/>
              </a:rPr>
              <a:t>，让我们了解到了，课文的第一自然段里面作者用词非常的准确，虽然表达的是同一个意思都是说花开了，可是作者使用了不同的词语让我们感觉到了这些花儿是在不同的时间开放的。</a:t>
            </a:r>
            <a:endParaRPr lang="zh-CN" altLang="en-US" sz="3600" dirty="0">
              <a:latin typeface="Times New Roman" panose="02020603050405020304" pitchFamily="18" charset="0"/>
            </a:endParaRPr>
          </a:p>
        </p:txBody>
      </p:sp>
      <p:sp>
        <p:nvSpPr>
          <p:cNvPr id="26626" name="文本框 24578"/>
          <p:cNvSpPr txBox="1"/>
          <p:nvPr/>
        </p:nvSpPr>
        <p:spPr>
          <a:xfrm>
            <a:off x="1042988" y="5300663"/>
            <a:ext cx="7777162" cy="823912"/>
          </a:xfrm>
          <a:prstGeom prst="rect">
            <a:avLst/>
          </a:prstGeom>
          <a:noFill/>
          <a:ln w="9525">
            <a:noFill/>
          </a:ln>
        </p:spPr>
        <p:txBody>
          <a:bodyPr anchor="t" anchorCtr="0">
            <a:spAutoFit/>
          </a:bodyPr>
          <a:p>
            <a:pPr algn="ctr">
              <a:spcBef>
                <a:spcPct val="50000"/>
              </a:spcBef>
            </a:pPr>
            <a:r>
              <a:rPr lang="zh-CN" altLang="en-US" dirty="0">
                <a:solidFill>
                  <a:srgbClr val="FF0066"/>
                </a:solidFill>
                <a:latin typeface="Times New Roman" panose="02020603050405020304" pitchFamily="18" charset="0"/>
              </a:rPr>
              <a:t>同学们以后在写文章的时候尽量把词语用的丰富一些，不要重复了，也不要太单调了。</a:t>
            </a:r>
            <a:endParaRPr lang="zh-CN" altLang="en-US" dirty="0">
              <a:solidFill>
                <a:srgbClr val="FF0066"/>
              </a:solidFill>
              <a:latin typeface="Times New Roman" panose="02020603050405020304" pitchFamily="18" charset="0"/>
            </a:endParaRPr>
          </a:p>
        </p:txBody>
      </p:sp>
      <p:sp>
        <p:nvSpPr>
          <p:cNvPr id="26627" name="文本框 24579"/>
          <p:cNvSpPr txBox="1"/>
          <p:nvPr/>
        </p:nvSpPr>
        <p:spPr>
          <a:xfrm>
            <a:off x="971550" y="4724400"/>
            <a:ext cx="5616575" cy="45720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学了第一自然段</a:t>
            </a:r>
            <a:r>
              <a:rPr lang="zh-CN" altLang="en-US" dirty="0">
                <a:solidFill>
                  <a:srgbClr val="FF0066"/>
                </a:solidFill>
                <a:latin typeface="Times New Roman" panose="02020603050405020304" pitchFamily="18" charset="0"/>
              </a:rPr>
              <a:t>老师的话</a:t>
            </a:r>
            <a:r>
              <a:rPr lang="zh-CN" altLang="en-US" dirty="0">
                <a:latin typeface="Times New Roman" panose="02020603050405020304" pitchFamily="18" charset="0"/>
              </a:rPr>
              <a:t>要记下。</a:t>
            </a:r>
            <a:endParaRPr lang="zh-CN" altLang="en-US" dirty="0">
              <a:latin typeface="Times New Roman" panose="02020603050405020304" pitchFamily="18" charset="0"/>
            </a:endParaRPr>
          </a:p>
        </p:txBody>
      </p:sp>
    </p:spTree>
  </p:cSld>
  <p:clrMapOvr>
    <a:masterClrMapping/>
  </p:clrMapOvr>
  <p:transition advTm="1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45057"/>
          <p:cNvSpPr txBox="1"/>
          <p:nvPr/>
        </p:nvSpPr>
        <p:spPr>
          <a:xfrm>
            <a:off x="0" y="309563"/>
            <a:ext cx="8988425" cy="579437"/>
          </a:xfrm>
          <a:prstGeom prst="rect">
            <a:avLst/>
          </a:prstGeom>
          <a:noFill/>
          <a:ln w="9525">
            <a:noFill/>
          </a:ln>
        </p:spPr>
        <p:txBody>
          <a:bodyPr wrap="none" anchor="t" anchorCtr="0">
            <a:spAutoFit/>
          </a:bodyPr>
          <a:p>
            <a:r>
              <a:rPr lang="zh-CN" altLang="en-US" sz="3200" dirty="0">
                <a:solidFill>
                  <a:srgbClr val="FF00FF"/>
                </a:solidFill>
                <a:latin typeface="Arial" panose="020B0604020202020204" pitchFamily="34" charset="0"/>
              </a:rPr>
              <a:t>你也来试一试，用不同的表达方法来说“花开了”。</a:t>
            </a:r>
            <a:endParaRPr lang="zh-CN" altLang="en-US" sz="3200" dirty="0">
              <a:solidFill>
                <a:srgbClr val="FF00FF"/>
              </a:solidFill>
              <a:latin typeface="Arial" panose="020B0604020202020204" pitchFamily="34" charset="0"/>
            </a:endParaRPr>
          </a:p>
        </p:txBody>
      </p:sp>
      <p:sp>
        <p:nvSpPr>
          <p:cNvPr id="27650" name="文本框 45058"/>
          <p:cNvSpPr txBox="1"/>
          <p:nvPr/>
        </p:nvSpPr>
        <p:spPr>
          <a:xfrm>
            <a:off x="250825" y="1835150"/>
            <a:ext cx="8642350" cy="3441700"/>
          </a:xfrm>
          <a:prstGeom prst="rect">
            <a:avLst/>
          </a:prstGeom>
          <a:noFill/>
          <a:ln w="9525">
            <a:noFill/>
          </a:ln>
        </p:spPr>
        <p:txBody>
          <a:bodyPr wrap="none" anchor="t" anchorCtr="0">
            <a:spAutoFit/>
          </a:bodyPr>
          <a:p>
            <a:r>
              <a:rPr lang="zh-CN" altLang="en-US" sz="4400" dirty="0">
                <a:latin typeface="Arial" panose="020B0604020202020204" pitchFamily="34" charset="0"/>
              </a:rPr>
              <a:t>花园里，不同季节的鲜花开放了。</a:t>
            </a:r>
            <a:endParaRPr lang="zh-CN" altLang="en-US" sz="4400" dirty="0">
              <a:latin typeface="Arial" panose="020B0604020202020204" pitchFamily="34" charset="0"/>
            </a:endParaRPr>
          </a:p>
          <a:p>
            <a:r>
              <a:rPr lang="zh-CN" altLang="en-US" sz="4400" dirty="0">
                <a:latin typeface="Arial" panose="020B0604020202020204" pitchFamily="34" charset="0"/>
              </a:rPr>
              <a:t>春天，</a:t>
            </a:r>
            <a:r>
              <a:rPr lang="en-US" altLang="zh-CN" sz="4400">
                <a:latin typeface="Arial" panose="020B0604020202020204" pitchFamily="34" charset="0"/>
              </a:rPr>
              <a:t>____________________</a:t>
            </a:r>
            <a:r>
              <a:rPr lang="zh-CN" altLang="en-US" sz="4400" dirty="0">
                <a:latin typeface="Arial" panose="020B0604020202020204" pitchFamily="34" charset="0"/>
              </a:rPr>
              <a:t>；</a:t>
            </a:r>
            <a:endParaRPr lang="zh-CN" altLang="en-US" sz="4400" dirty="0">
              <a:latin typeface="Arial" panose="020B0604020202020204" pitchFamily="34" charset="0"/>
            </a:endParaRPr>
          </a:p>
          <a:p>
            <a:r>
              <a:rPr lang="zh-CN" altLang="en-US" sz="4400" dirty="0">
                <a:latin typeface="Arial" panose="020B0604020202020204" pitchFamily="34" charset="0"/>
              </a:rPr>
              <a:t>夏天，</a:t>
            </a:r>
            <a:r>
              <a:rPr lang="en-US" altLang="zh-CN" sz="4400">
                <a:latin typeface="Arial" panose="020B0604020202020204" pitchFamily="34" charset="0"/>
              </a:rPr>
              <a:t>____________________</a:t>
            </a:r>
            <a:r>
              <a:rPr lang="zh-CN" altLang="en-US" sz="4400" dirty="0">
                <a:latin typeface="Arial" panose="020B0604020202020204" pitchFamily="34" charset="0"/>
              </a:rPr>
              <a:t>；</a:t>
            </a:r>
            <a:endParaRPr lang="zh-CN" altLang="en-US" sz="4400" dirty="0">
              <a:latin typeface="Arial" panose="020B0604020202020204" pitchFamily="34" charset="0"/>
            </a:endParaRPr>
          </a:p>
          <a:p>
            <a:r>
              <a:rPr lang="zh-CN" altLang="en-US" sz="4400" dirty="0">
                <a:latin typeface="Arial" panose="020B0604020202020204" pitchFamily="34" charset="0"/>
              </a:rPr>
              <a:t>秋天，</a:t>
            </a:r>
            <a:r>
              <a:rPr lang="en-US" altLang="zh-CN" sz="4400">
                <a:latin typeface="Arial" panose="020B0604020202020204" pitchFamily="34" charset="0"/>
              </a:rPr>
              <a:t>____________________</a:t>
            </a:r>
            <a:r>
              <a:rPr lang="zh-CN" altLang="en-US" sz="4400" dirty="0">
                <a:latin typeface="Arial" panose="020B0604020202020204" pitchFamily="34" charset="0"/>
              </a:rPr>
              <a:t>；</a:t>
            </a:r>
            <a:endParaRPr lang="zh-CN" altLang="en-US" sz="4400" dirty="0">
              <a:latin typeface="Arial" panose="020B0604020202020204" pitchFamily="34" charset="0"/>
            </a:endParaRPr>
          </a:p>
          <a:p>
            <a:r>
              <a:rPr lang="zh-CN" altLang="en-US" sz="4400" dirty="0">
                <a:latin typeface="Arial" panose="020B0604020202020204" pitchFamily="34" charset="0"/>
              </a:rPr>
              <a:t>冬天，</a:t>
            </a:r>
            <a:r>
              <a:rPr lang="en-US" altLang="zh-CN" sz="4400">
                <a:latin typeface="Arial" panose="020B0604020202020204" pitchFamily="34" charset="0"/>
              </a:rPr>
              <a:t>____________________</a:t>
            </a:r>
            <a:r>
              <a:rPr lang="zh-CN" altLang="en-US" sz="4400" dirty="0">
                <a:latin typeface="Arial" panose="020B0604020202020204" pitchFamily="34" charset="0"/>
              </a:rPr>
              <a:t>。</a:t>
            </a:r>
            <a:endParaRPr lang="zh-CN" altLang="en-US" sz="4400" dirty="0">
              <a:latin typeface="Arial" panose="020B0604020202020204" pitchFamily="34" charset="0"/>
            </a:endParaRPr>
          </a:p>
        </p:txBody>
      </p:sp>
      <p:pic>
        <p:nvPicPr>
          <p:cNvPr id="27651" name="图片 45059" descr="3_9"/>
          <p:cNvPicPr>
            <a:picLocks noChangeAspect="1"/>
          </p:cNvPicPr>
          <p:nvPr/>
        </p:nvPicPr>
        <p:blipFill>
          <a:blip r:embed="rId1"/>
          <a:stretch>
            <a:fillRect/>
          </a:stretch>
        </p:blipFill>
        <p:spPr>
          <a:xfrm>
            <a:off x="0" y="5589588"/>
            <a:ext cx="9144000" cy="1008062"/>
          </a:xfrm>
          <a:prstGeom prst="rect">
            <a:avLst/>
          </a:prstGeom>
          <a:noFill/>
          <a:ln w="9525">
            <a:noFill/>
          </a:ln>
        </p:spPr>
      </p:pic>
    </p:spTree>
  </p:cSld>
  <p:clrMapOvr>
    <a:masterClrMapping/>
  </p:clrMapOvr>
  <p:transition advTm="1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43009" descr="pu"/>
          <p:cNvPicPr>
            <a:picLocks noChangeAspect="1"/>
          </p:cNvPicPr>
          <p:nvPr/>
        </p:nvPicPr>
        <p:blipFill>
          <a:blip r:embed="rId1"/>
          <a:stretch>
            <a:fillRect/>
          </a:stretch>
        </p:blipFill>
        <p:spPr>
          <a:xfrm>
            <a:off x="0" y="0"/>
            <a:ext cx="7620000" cy="5334000"/>
          </a:xfrm>
          <a:prstGeom prst="rect">
            <a:avLst/>
          </a:prstGeom>
          <a:noFill/>
          <a:ln w="9525">
            <a:noFill/>
          </a:ln>
        </p:spPr>
      </p:pic>
      <p:sp>
        <p:nvSpPr>
          <p:cNvPr id="28674" name="文本框 43010"/>
          <p:cNvSpPr txBox="1"/>
          <p:nvPr/>
        </p:nvSpPr>
        <p:spPr>
          <a:xfrm>
            <a:off x="7772400" y="304800"/>
            <a:ext cx="1098550" cy="4191000"/>
          </a:xfrm>
          <a:prstGeom prst="rect">
            <a:avLst/>
          </a:prstGeom>
          <a:noFill/>
          <a:ln w="9525">
            <a:noFill/>
          </a:ln>
        </p:spPr>
        <p:txBody>
          <a:bodyPr vert="eaVert" anchor="t" anchorCtr="0">
            <a:spAutoFit/>
          </a:bodyPr>
          <a:p>
            <a:pPr>
              <a:spcBef>
                <a:spcPct val="50000"/>
              </a:spcBef>
            </a:pPr>
            <a:r>
              <a:rPr lang="zh-CN" altLang="en-US" sz="6000" b="1" dirty="0">
                <a:solidFill>
                  <a:srgbClr val="3333FF"/>
                </a:solidFill>
                <a:latin typeface="Arial" panose="020B0604020202020204" pitchFamily="34" charset="0"/>
                <a:ea typeface="隶书" panose="02010509060101010101" pitchFamily="49" charset="-122"/>
              </a:rPr>
              <a:t>蒲公英</a:t>
            </a:r>
            <a:endParaRPr lang="zh-CN" altLang="en-US" sz="6000" b="1" dirty="0">
              <a:solidFill>
                <a:srgbClr val="3333FF"/>
              </a:solidFill>
              <a:latin typeface="Arial" panose="020B0604020202020204" pitchFamily="34" charset="0"/>
              <a:ea typeface="隶书" panose="02010509060101010101" pitchFamily="49" charset="-122"/>
            </a:endParaRPr>
          </a:p>
        </p:txBody>
      </p:sp>
      <p:sp>
        <p:nvSpPr>
          <p:cNvPr id="28675" name="文本框 43011"/>
          <p:cNvSpPr txBox="1"/>
          <p:nvPr/>
        </p:nvSpPr>
        <p:spPr>
          <a:xfrm>
            <a:off x="533400" y="5715000"/>
            <a:ext cx="7467600" cy="366713"/>
          </a:xfrm>
          <a:prstGeom prst="rect">
            <a:avLst/>
          </a:prstGeom>
          <a:noFill/>
          <a:ln w="9525">
            <a:noFill/>
          </a:ln>
        </p:spPr>
        <p:txBody>
          <a:bodyPr anchor="t" anchorCtr="0">
            <a:spAutoFit/>
          </a:bodyPr>
          <a:p>
            <a:pPr>
              <a:spcBef>
                <a:spcPct val="50000"/>
              </a:spcBef>
            </a:pPr>
            <a:endParaRPr lang="zh-CN" altLang="en-US" sz="1800" dirty="0">
              <a:latin typeface="Arial" panose="020B0604020202020204" pitchFamily="34" charset="0"/>
            </a:endParaRPr>
          </a:p>
        </p:txBody>
      </p:sp>
      <p:sp>
        <p:nvSpPr>
          <p:cNvPr id="28676" name="文本框 43012"/>
          <p:cNvSpPr txBox="1"/>
          <p:nvPr/>
        </p:nvSpPr>
        <p:spPr>
          <a:xfrm>
            <a:off x="7924800" y="2971800"/>
            <a:ext cx="990600" cy="2041525"/>
          </a:xfrm>
          <a:prstGeom prst="rect">
            <a:avLst/>
          </a:prstGeom>
          <a:noFill/>
          <a:ln w="9525">
            <a:noFill/>
          </a:ln>
        </p:spPr>
        <p:txBody>
          <a:bodyPr anchor="t" anchorCtr="0">
            <a:spAutoFit/>
          </a:bodyPr>
          <a:p>
            <a:pPr>
              <a:spcBef>
                <a:spcPct val="50000"/>
              </a:spcBef>
            </a:pPr>
            <a:r>
              <a:rPr lang="zh-CN" altLang="en-US" sz="3200" b="1" dirty="0">
                <a:solidFill>
                  <a:srgbClr val="FF0000"/>
                </a:solidFill>
                <a:latin typeface="Arial" panose="020B0604020202020204" pitchFamily="34" charset="0"/>
              </a:rPr>
              <a:t>早晨六点</a:t>
            </a:r>
            <a:endParaRPr lang="zh-CN" altLang="en-US" sz="3200" b="1" dirty="0">
              <a:solidFill>
                <a:srgbClr val="FF0000"/>
              </a:solidFill>
              <a:latin typeface="Arial" panose="020B0604020202020204" pitchFamily="34" charset="0"/>
            </a:endParaRPr>
          </a:p>
        </p:txBody>
      </p:sp>
      <p:sp>
        <p:nvSpPr>
          <p:cNvPr id="28677" name="文本框 43013"/>
          <p:cNvSpPr txBox="1"/>
          <p:nvPr/>
        </p:nvSpPr>
        <p:spPr>
          <a:xfrm>
            <a:off x="152400" y="5715000"/>
            <a:ext cx="8763000" cy="946150"/>
          </a:xfrm>
          <a:prstGeom prst="rect">
            <a:avLst/>
          </a:prstGeom>
          <a:noFill/>
          <a:ln w="9525">
            <a:noFill/>
          </a:ln>
        </p:spPr>
        <p:txBody>
          <a:bodyPr anchor="t" anchorCtr="0">
            <a:spAutoFit/>
          </a:bodyPr>
          <a:p>
            <a:pPr>
              <a:spcBef>
                <a:spcPct val="50000"/>
              </a:spcBef>
            </a:pPr>
            <a:r>
              <a:rPr lang="zh-CN" altLang="en-US" sz="2800" b="1">
                <a:solidFill>
                  <a:srgbClr val="3333FF"/>
                </a:solidFill>
                <a:latin typeface="Arial" panose="020B0604020202020204" pitchFamily="34" charset="0"/>
              </a:rPr>
              <a:t> </a:t>
            </a:r>
            <a:r>
              <a:rPr lang="zh-CN" altLang="en-US" sz="2800" b="1" u="sng">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（时间）</a:t>
            </a:r>
            <a:r>
              <a:rPr lang="zh-CN" altLang="en-US" sz="2800" b="1" u="sng" dirty="0">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（花）</a:t>
            </a:r>
            <a:r>
              <a:rPr lang="zh-CN" altLang="en-US" sz="2800" b="1" u="sng" dirty="0">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（怎样开放）。</a:t>
            </a:r>
            <a:endParaRPr lang="zh-CN" altLang="en-US" sz="2800" b="1" dirty="0">
              <a:solidFill>
                <a:srgbClr val="3333FF"/>
              </a:solidFill>
              <a:latin typeface="Arial" panose="020B0604020202020204" pitchFamily="34" charset="0"/>
            </a:endParaRPr>
          </a:p>
        </p:txBody>
      </p:sp>
    </p:spTree>
  </p:cSld>
  <p:clrMapOvr>
    <a:masterClrMapping/>
  </p:clrMapOvr>
  <p:transition advTm="1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图片 44033" descr="CA4TIER3"/>
          <p:cNvPicPr>
            <a:picLocks noChangeAspect="1"/>
          </p:cNvPicPr>
          <p:nvPr/>
        </p:nvPicPr>
        <p:blipFill>
          <a:blip r:embed="rId1"/>
          <a:stretch>
            <a:fillRect/>
          </a:stretch>
        </p:blipFill>
        <p:spPr>
          <a:xfrm>
            <a:off x="0" y="0"/>
            <a:ext cx="6400800" cy="4800600"/>
          </a:xfrm>
          <a:prstGeom prst="rect">
            <a:avLst/>
          </a:prstGeom>
          <a:noFill/>
          <a:ln w="9525">
            <a:noFill/>
          </a:ln>
        </p:spPr>
      </p:pic>
      <p:sp>
        <p:nvSpPr>
          <p:cNvPr id="29698" name="文本框 44034"/>
          <p:cNvSpPr txBox="1"/>
          <p:nvPr/>
        </p:nvSpPr>
        <p:spPr>
          <a:xfrm>
            <a:off x="6477000" y="2819400"/>
            <a:ext cx="2286000" cy="579438"/>
          </a:xfrm>
          <a:prstGeom prst="rect">
            <a:avLst/>
          </a:prstGeom>
          <a:noFill/>
          <a:ln w="9525">
            <a:noFill/>
          </a:ln>
        </p:spPr>
        <p:txBody>
          <a:bodyPr anchor="t" anchorCtr="0">
            <a:spAutoFit/>
          </a:bodyPr>
          <a:p>
            <a:pPr>
              <a:spcBef>
                <a:spcPct val="50000"/>
              </a:spcBef>
            </a:pPr>
            <a:r>
              <a:rPr lang="zh-CN" altLang="en-US" sz="3200" b="1" dirty="0">
                <a:solidFill>
                  <a:srgbClr val="FF0000"/>
                </a:solidFill>
                <a:latin typeface="Arial" panose="020B0604020202020204" pitchFamily="34" charset="0"/>
              </a:rPr>
              <a:t>中午十二点</a:t>
            </a:r>
            <a:endParaRPr lang="zh-CN" altLang="en-US" sz="3200" b="1" dirty="0">
              <a:solidFill>
                <a:srgbClr val="FF0000"/>
              </a:solidFill>
              <a:latin typeface="Arial" panose="020B0604020202020204" pitchFamily="34" charset="0"/>
            </a:endParaRPr>
          </a:p>
        </p:txBody>
      </p:sp>
      <p:sp>
        <p:nvSpPr>
          <p:cNvPr id="29699" name="文本框 44035"/>
          <p:cNvSpPr txBox="1"/>
          <p:nvPr/>
        </p:nvSpPr>
        <p:spPr>
          <a:xfrm>
            <a:off x="6705600" y="1371600"/>
            <a:ext cx="1981200" cy="762000"/>
          </a:xfrm>
          <a:prstGeom prst="rect">
            <a:avLst/>
          </a:prstGeom>
          <a:noFill/>
          <a:ln w="9525">
            <a:noFill/>
          </a:ln>
        </p:spPr>
        <p:txBody>
          <a:bodyPr anchor="t" anchorCtr="0">
            <a:spAutoFit/>
          </a:bodyPr>
          <a:p>
            <a:pPr>
              <a:spcBef>
                <a:spcPct val="50000"/>
              </a:spcBef>
            </a:pPr>
            <a:r>
              <a:rPr lang="zh-CN" altLang="en-US" sz="4400" b="1" dirty="0">
                <a:solidFill>
                  <a:srgbClr val="3333FF"/>
                </a:solidFill>
                <a:latin typeface="Arial" panose="020B0604020202020204" pitchFamily="34" charset="0"/>
                <a:ea typeface="隶书" panose="02010509060101010101" pitchFamily="49" charset="-122"/>
              </a:rPr>
              <a:t>太阳花</a:t>
            </a:r>
            <a:endParaRPr lang="zh-CN" altLang="en-US" sz="4400" b="1" dirty="0">
              <a:solidFill>
                <a:srgbClr val="3333FF"/>
              </a:solidFill>
              <a:latin typeface="Arial" panose="020B0604020202020204" pitchFamily="34" charset="0"/>
              <a:ea typeface="隶书" panose="02010509060101010101" pitchFamily="49" charset="-122"/>
            </a:endParaRPr>
          </a:p>
        </p:txBody>
      </p:sp>
      <p:sp>
        <p:nvSpPr>
          <p:cNvPr id="29700" name="文本框 44036"/>
          <p:cNvSpPr txBox="1"/>
          <p:nvPr/>
        </p:nvSpPr>
        <p:spPr>
          <a:xfrm>
            <a:off x="152400" y="5486400"/>
            <a:ext cx="8763000" cy="519113"/>
          </a:xfrm>
          <a:prstGeom prst="rect">
            <a:avLst/>
          </a:prstGeom>
          <a:noFill/>
          <a:ln w="9525">
            <a:noFill/>
          </a:ln>
        </p:spPr>
        <p:txBody>
          <a:bodyPr anchor="t" anchorCtr="0">
            <a:spAutoFit/>
          </a:bodyPr>
          <a:p>
            <a:pPr>
              <a:spcBef>
                <a:spcPct val="50000"/>
              </a:spcBef>
            </a:pPr>
            <a:r>
              <a:rPr lang="zh-CN" altLang="en-US" sz="2800" b="1">
                <a:solidFill>
                  <a:srgbClr val="3333FF"/>
                </a:solidFill>
                <a:latin typeface="Arial" panose="020B0604020202020204" pitchFamily="34" charset="0"/>
              </a:rPr>
              <a:t> </a:t>
            </a:r>
            <a:r>
              <a:rPr lang="zh-CN" altLang="en-US" sz="2800" b="1" u="sng">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（时间</a:t>
            </a:r>
            <a:r>
              <a:rPr lang="zh-CN" altLang="en-US" sz="2800" b="1" u="sng" dirty="0">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花）</a:t>
            </a:r>
            <a:r>
              <a:rPr lang="zh-CN" altLang="en-US" sz="2800" b="1" u="sng" dirty="0">
                <a:solidFill>
                  <a:srgbClr val="3333FF"/>
                </a:solidFill>
                <a:latin typeface="Arial" panose="020B0604020202020204" pitchFamily="34" charset="0"/>
              </a:rPr>
              <a:t>               </a:t>
            </a:r>
            <a:r>
              <a:rPr lang="zh-CN" altLang="en-US" sz="2800" b="1" dirty="0">
                <a:solidFill>
                  <a:srgbClr val="3333FF"/>
                </a:solidFill>
                <a:latin typeface="Arial" panose="020B0604020202020204" pitchFamily="34" charset="0"/>
              </a:rPr>
              <a:t>（怎样开放）。</a:t>
            </a:r>
            <a:endParaRPr lang="zh-CN" altLang="en-US" sz="2800" b="1" dirty="0">
              <a:solidFill>
                <a:srgbClr val="3333FF"/>
              </a:solidFill>
              <a:latin typeface="Arial" panose="020B0604020202020204" pitchFamily="34" charset="0"/>
            </a:endParaRPr>
          </a:p>
        </p:txBody>
      </p:sp>
      <p:sp>
        <p:nvSpPr>
          <p:cNvPr id="29701" name="动作按钮: 后退或前一项 44037">
            <a:hlinkClick r:id="rId2" action="ppaction://hlinksldjump"/>
          </p:cNvPr>
          <p:cNvSpPr/>
          <p:nvPr/>
        </p:nvSpPr>
        <p:spPr>
          <a:xfrm>
            <a:off x="8305800" y="6248400"/>
            <a:ext cx="381000" cy="304800"/>
          </a:xfrm>
          <a:prstGeom prst="actionButtonBackPrevious">
            <a:avLst/>
          </a:prstGeom>
          <a:solidFill>
            <a:schemeClr val="accent1"/>
          </a:solidFill>
          <a:ln w="9525">
            <a:noFill/>
          </a:ln>
        </p:spPr>
        <p:txBody>
          <a:bodyPr anchor="t" anchorCtr="0"/>
          <a:p>
            <a:pPr algn="ctr"/>
            <a:endParaRPr lang="zh-CN" altLang="en-US">
              <a:latin typeface="Times New Roman" panose="02020603050405020304" pitchFamily="18" charset="0"/>
            </a:endParaRPr>
          </a:p>
        </p:txBody>
      </p:sp>
    </p:spTree>
  </p:cSld>
  <p:clrMapOvr>
    <a:masterClrMapping/>
  </p:clrMapOvr>
  <p:transition advTm="1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TextBox 1"/>
          <p:cNvSpPr txBox="1"/>
          <p:nvPr/>
        </p:nvSpPr>
        <p:spPr>
          <a:xfrm>
            <a:off x="0" y="642938"/>
            <a:ext cx="9144000" cy="923925"/>
          </a:xfrm>
          <a:prstGeom prst="rect">
            <a:avLst/>
          </a:prstGeom>
          <a:noFill/>
          <a:ln w="9525">
            <a:noFill/>
          </a:ln>
        </p:spPr>
        <p:txBody>
          <a:bodyPr anchor="t" anchorCtr="0">
            <a:spAutoFit/>
          </a:bodyPr>
          <a:p>
            <a:pPr algn="ctr"/>
            <a:r>
              <a:rPr lang="zh-CN" altLang="en-US" sz="5400" dirty="0">
                <a:solidFill>
                  <a:srgbClr val="FF0000"/>
                </a:solidFill>
                <a:latin typeface="Times New Roman" panose="02020603050405020304" pitchFamily="18" charset="0"/>
              </a:rPr>
              <a:t>读课文</a:t>
            </a:r>
            <a:r>
              <a:rPr lang="en-US" altLang="zh-CN" sz="5400" dirty="0">
                <a:solidFill>
                  <a:srgbClr val="FF0000"/>
                </a:solidFill>
                <a:latin typeface="Times New Roman" panose="02020603050405020304" pitchFamily="18" charset="0"/>
              </a:rPr>
              <a:t>.</a:t>
            </a:r>
            <a:r>
              <a:rPr lang="zh-CN" altLang="en-US" sz="5400" dirty="0">
                <a:solidFill>
                  <a:srgbClr val="FF0000"/>
                </a:solidFill>
                <a:latin typeface="Times New Roman" panose="02020603050405020304" pitchFamily="18" charset="0"/>
              </a:rPr>
              <a:t>你了解了哪些知识</a:t>
            </a:r>
            <a:r>
              <a:rPr lang="en-US" altLang="zh-CN" sz="4400" dirty="0">
                <a:latin typeface="Times New Roman" panose="02020603050405020304" pitchFamily="18" charset="0"/>
              </a:rPr>
              <a:t>?</a:t>
            </a:r>
            <a:endParaRPr lang="zh-CN" altLang="en-US" sz="4400" dirty="0">
              <a:latin typeface="Times New Roman" panose="02020603050405020304" pitchFamily="18" charset="0"/>
            </a:endParaRPr>
          </a:p>
        </p:txBody>
      </p:sp>
      <p:sp>
        <p:nvSpPr>
          <p:cNvPr id="25603" name="TextBox 2"/>
          <p:cNvSpPr txBox="1"/>
          <p:nvPr/>
        </p:nvSpPr>
        <p:spPr>
          <a:xfrm>
            <a:off x="928688" y="2571750"/>
            <a:ext cx="1285875" cy="1446213"/>
          </a:xfrm>
          <a:prstGeom prst="rect">
            <a:avLst/>
          </a:prstGeom>
          <a:noFill/>
          <a:ln w="9525">
            <a:noFill/>
          </a:ln>
        </p:spPr>
        <p:txBody>
          <a:bodyPr anchor="t" anchorCtr="0">
            <a:spAutoFit/>
          </a:bodyPr>
          <a:p>
            <a:pPr algn="ctr"/>
            <a:r>
              <a:rPr lang="zh-CN" altLang="en-US" sz="4400" b="1" dirty="0">
                <a:solidFill>
                  <a:srgbClr val="FF0000"/>
                </a:solidFill>
                <a:latin typeface="Times New Roman" panose="02020603050405020304" pitchFamily="18" charset="0"/>
              </a:rPr>
              <a:t>花</a:t>
            </a:r>
            <a:endParaRPr lang="zh-CN" altLang="en-US" sz="4400" b="1" dirty="0">
              <a:solidFill>
                <a:srgbClr val="FF0000"/>
              </a:solidFill>
              <a:latin typeface="Times New Roman" panose="02020603050405020304" pitchFamily="18" charset="0"/>
            </a:endParaRPr>
          </a:p>
          <a:p>
            <a:pPr algn="ctr"/>
            <a:r>
              <a:rPr lang="zh-CN" altLang="en-US" sz="4400" b="1" dirty="0">
                <a:solidFill>
                  <a:srgbClr val="FF0000"/>
                </a:solidFill>
                <a:latin typeface="Times New Roman" panose="02020603050405020304" pitchFamily="18" charset="0"/>
              </a:rPr>
              <a:t>钟</a:t>
            </a:r>
            <a:endParaRPr lang="zh-CN" altLang="en-US" sz="4400" b="1" dirty="0">
              <a:solidFill>
                <a:srgbClr val="FF0000"/>
              </a:solidFill>
              <a:latin typeface="Times New Roman" panose="02020603050405020304" pitchFamily="18" charset="0"/>
            </a:endParaRPr>
          </a:p>
        </p:txBody>
      </p:sp>
      <p:sp>
        <p:nvSpPr>
          <p:cNvPr id="25604" name="左大括号 4"/>
          <p:cNvSpPr/>
          <p:nvPr/>
        </p:nvSpPr>
        <p:spPr>
          <a:xfrm>
            <a:off x="1571625" y="2000250"/>
            <a:ext cx="1143000" cy="2714625"/>
          </a:xfrm>
          <a:prstGeom prst="leftBrace">
            <a:avLst>
              <a:gd name="adj1" fmla="val 8312"/>
              <a:gd name="adj2" fmla="val 47722"/>
            </a:avLst>
          </a:prstGeom>
          <a:solidFill>
            <a:schemeClr val="accent1"/>
          </a:solidFill>
          <a:ln w="9525" cap="flat" cmpd="sng">
            <a:solidFill>
              <a:schemeClr val="tx1"/>
            </a:solidFill>
            <a:prstDash val="solid"/>
            <a:round/>
            <a:headEnd type="none" w="med" len="med"/>
            <a:tailEnd type="triangle" w="med" len="med"/>
          </a:ln>
        </p:spPr>
        <p:txBody>
          <a:bodyPr anchor="t" anchorCtr="0"/>
          <a:p>
            <a:pPr algn="ctr"/>
            <a:endParaRPr lang="zh-CN" altLang="en-US" dirty="0">
              <a:solidFill>
                <a:srgbClr val="FF0000"/>
              </a:solidFill>
              <a:latin typeface="Times New Roman" panose="02020603050405020304" pitchFamily="18" charset="0"/>
            </a:endParaRPr>
          </a:p>
        </p:txBody>
      </p:sp>
      <p:sp>
        <p:nvSpPr>
          <p:cNvPr id="25605" name="TextBox 6"/>
          <p:cNvSpPr txBox="1"/>
          <p:nvPr/>
        </p:nvSpPr>
        <p:spPr>
          <a:xfrm>
            <a:off x="2951163" y="2133600"/>
            <a:ext cx="6192837" cy="1066800"/>
          </a:xfrm>
          <a:prstGeom prst="rect">
            <a:avLst/>
          </a:prstGeom>
          <a:noFill/>
          <a:ln w="9525">
            <a:noFill/>
          </a:ln>
        </p:spPr>
        <p:txBody>
          <a:bodyPr anchor="t" anchorCtr="0">
            <a:spAutoFit/>
          </a:bodyPr>
          <a:p>
            <a:pPr algn="ctr"/>
            <a:r>
              <a:rPr lang="zh-CN" altLang="en-US" sz="3200" dirty="0">
                <a:latin typeface="Times New Roman" panose="02020603050405020304" pitchFamily="18" charset="0"/>
              </a:rPr>
              <a:t>不同的花开放的时间是不一样的。</a:t>
            </a:r>
            <a:endParaRPr lang="zh-CN" altLang="en-US" sz="3200" dirty="0">
              <a:latin typeface="Times New Roman" panose="02020603050405020304" pitchFamily="18" charset="0"/>
            </a:endParaRPr>
          </a:p>
          <a:p>
            <a:pPr algn="ctr"/>
            <a:endParaRPr lang="en-US" altLang="zh-CN" sz="3200" dirty="0">
              <a:latin typeface="Times New Roman" panose="02020603050405020304" pitchFamily="18" charset="0"/>
            </a:endParaRPr>
          </a:p>
        </p:txBody>
      </p:sp>
      <p:sp>
        <p:nvSpPr>
          <p:cNvPr id="25606" name="文本框 25605"/>
          <p:cNvSpPr txBox="1"/>
          <p:nvPr/>
        </p:nvSpPr>
        <p:spPr>
          <a:xfrm>
            <a:off x="2987675" y="3573463"/>
            <a:ext cx="5976938" cy="822325"/>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那么为什么不同的花开放的时间是不同的呢？</a:t>
            </a:r>
            <a:endParaRPr lang="zh-CN" altLang="en-US" dirty="0">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3000" fill="hold"/>
                                        <p:tgtEl>
                                          <p:spTgt spid="25603"/>
                                        </p:tgtEl>
                                        <p:attrNameLst>
                                          <p:attrName>ppt_x</p:attrName>
                                        </p:attrNameLst>
                                      </p:cBhvr>
                                      <p:tavLst>
                                        <p:tav tm="0">
                                          <p:val>
                                            <p:strVal val="#ppt_x"/>
                                          </p:val>
                                        </p:tav>
                                        <p:tav tm="100000">
                                          <p:val>
                                            <p:strVal val="#ppt_x"/>
                                          </p:val>
                                        </p:tav>
                                      </p:tavLst>
                                    </p:anim>
                                    <p:anim calcmode="lin" valueType="num">
                                      <p:cBhvr additive="base">
                                        <p:cTn id="8" dur="30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animEffect transition="in" filter="box(in)">
                                      <p:cBhvr>
                                        <p:cTn id="13" dur="2000"/>
                                        <p:tgtEl>
                                          <p:spTgt spid="2560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5605"/>
                                        </p:tgtEl>
                                        <p:attrNameLst>
                                          <p:attrName>style.visibility</p:attrName>
                                        </p:attrNameLst>
                                      </p:cBhvr>
                                      <p:to>
                                        <p:strVal val="visible"/>
                                      </p:to>
                                    </p:set>
                                    <p:animEffect transition="in" filter="checkerboard(across)">
                                      <p:cBhvr>
                                        <p:cTn id="18" dur="3000"/>
                                        <p:tgtEl>
                                          <p:spTgt spid="2560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5606">
                                            <p:txEl>
                                              <p:charRg st="0" end="21"/>
                                            </p:txEl>
                                          </p:spTgt>
                                        </p:tgtEl>
                                        <p:attrNameLst>
                                          <p:attrName>style.visibility</p:attrName>
                                        </p:attrNameLst>
                                      </p:cBhvr>
                                      <p:to>
                                        <p:strVal val="visible"/>
                                      </p:to>
                                    </p:set>
                                    <p:animEffect transition="in" filter="blinds(horizontal)">
                                      <p:cBhvr>
                                        <p:cTn id="23" dur="500"/>
                                        <p:tgtEl>
                                          <p:spTgt spid="25606">
                                            <p:txEl>
                                              <p:charRg st="0"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animBg="1"/>
      <p:bldP spid="256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26625"/>
          <p:cNvSpPr txBox="1"/>
          <p:nvPr/>
        </p:nvSpPr>
        <p:spPr>
          <a:xfrm>
            <a:off x="827088" y="333375"/>
            <a:ext cx="3744912" cy="45720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读一读：第二自然段。</a:t>
            </a:r>
            <a:endParaRPr lang="en-US" altLang="zh-CN" dirty="0">
              <a:latin typeface="Times New Roman" panose="02020603050405020304" pitchFamily="18" charset="0"/>
            </a:endParaRPr>
          </a:p>
        </p:txBody>
      </p:sp>
      <p:sp>
        <p:nvSpPr>
          <p:cNvPr id="31746" name="文本框 26626"/>
          <p:cNvSpPr txBox="1"/>
          <p:nvPr/>
        </p:nvSpPr>
        <p:spPr>
          <a:xfrm>
            <a:off x="539750" y="908050"/>
            <a:ext cx="8604250" cy="5016500"/>
          </a:xfrm>
          <a:prstGeom prst="rect">
            <a:avLst/>
          </a:prstGeom>
          <a:noFill/>
          <a:ln w="9525">
            <a:noFill/>
          </a:ln>
        </p:spPr>
        <p:txBody>
          <a:bodyPr anchor="t" anchorCtr="0">
            <a:spAutoFit/>
          </a:bodyPr>
          <a:p>
            <a:pPr>
              <a:spcBef>
                <a:spcPct val="50000"/>
              </a:spcBef>
            </a:pPr>
            <a:r>
              <a:rPr lang="zh-CN" altLang="en-US" dirty="0">
                <a:latin typeface="Times New Roman" panose="02020603050405020304" pitchFamily="18" charset="0"/>
              </a:rPr>
              <a:t>           </a:t>
            </a:r>
            <a:r>
              <a:rPr lang="zh-CN" altLang="en-US" sz="3200" dirty="0">
                <a:latin typeface="Times New Roman" panose="02020603050405020304" pitchFamily="18" charset="0"/>
              </a:rPr>
              <a:t>不同的植物为什么开花的时间不同呢？有的</a:t>
            </a:r>
            <a:r>
              <a:rPr lang="zh-CN" altLang="en-US" sz="3200" dirty="0">
                <a:solidFill>
                  <a:srgbClr val="CC0000"/>
                </a:solidFill>
                <a:latin typeface="Times New Roman" panose="02020603050405020304" pitchFamily="18" charset="0"/>
              </a:rPr>
              <a:t>植物开花的时间，与温度、湿度、光照有着密切的关系。</a:t>
            </a:r>
            <a:r>
              <a:rPr lang="zh-CN" altLang="en-US" sz="3200" dirty="0">
                <a:latin typeface="Times New Roman" panose="02020603050405020304" pitchFamily="18" charset="0"/>
              </a:rPr>
              <a:t>比如，昙花的花瓣又大又娇嫩，白天阳光强，气温高，空气干燥，要是在白天开花，就有被灼伤的危险。深夜气温过低，开花也不适宜。长期以来，它适应了晚上九点钟左右的温度和湿度，到了那时，便悄悄绽开淡雅的花蕾，向人们展示美丽的笑脸。</a:t>
            </a:r>
            <a:r>
              <a:rPr lang="zh-CN" altLang="en-US" sz="3200" dirty="0">
                <a:solidFill>
                  <a:srgbClr val="CC0000"/>
                </a:solidFill>
                <a:latin typeface="Times New Roman" panose="02020603050405020304" pitchFamily="18" charset="0"/>
              </a:rPr>
              <a:t>还有的花，需要昆虫传播花粉，才能结出种子，它们开花的时间往往跟昆虫活动的时间相吻合</a:t>
            </a:r>
            <a:r>
              <a:rPr lang="zh-CN" altLang="en-US" sz="3200"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advTm="1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idx="4294967295"/>
          </p:nvPr>
        </p:nvSpPr>
        <p:spPr>
          <a:xfrm>
            <a:off x="785813" y="928688"/>
            <a:ext cx="8015287" cy="642937"/>
          </a:xfrm>
        </p:spPr>
        <p:txBody>
          <a:bodyPr vert="horz" wrap="square" anchor="ctr" anchorCtr="0"/>
          <a:p>
            <a:pPr algn="l" eaLnBrk="1" hangingPunct="1"/>
            <a:br>
              <a:rPr lang="en-US" altLang="zh-CN" sz="3200" b="1" dirty="0">
                <a:solidFill>
                  <a:schemeClr val="accent2"/>
                </a:solidFill>
                <a:latin typeface="楷体_GB2312" pitchFamily="49" charset="-122"/>
                <a:ea typeface="楷体_GB2312" pitchFamily="49" charset="-122"/>
              </a:rPr>
            </a:br>
            <a:r>
              <a:rPr lang="zh-CN" altLang="en-US" sz="3200" b="1" dirty="0">
                <a:solidFill>
                  <a:srgbClr val="00B050"/>
                </a:solidFill>
                <a:latin typeface="楷体_GB2312" pitchFamily="49" charset="-122"/>
                <a:ea typeface="楷体_GB2312" pitchFamily="49" charset="-122"/>
              </a:rPr>
              <a:t>不同的植物为什么开花的时间不同呢？</a:t>
            </a:r>
            <a:r>
              <a:rPr lang="zh-CN" altLang="en-US" sz="3200" b="1" dirty="0">
                <a:latin typeface="楷体_GB2312" pitchFamily="49" charset="-122"/>
                <a:ea typeface="楷体_GB2312" pitchFamily="49" charset="-122"/>
              </a:rPr>
              <a:t> </a:t>
            </a:r>
            <a:br>
              <a:rPr lang="zh-CN" altLang="en-US" b="1" dirty="0">
                <a:latin typeface="楷体_GB2312" pitchFamily="49" charset="-122"/>
                <a:ea typeface="楷体_GB2312" pitchFamily="49" charset="-122"/>
              </a:rPr>
            </a:br>
            <a:endParaRPr lang="zh-CN" altLang="en-US" dirty="0"/>
          </a:p>
        </p:txBody>
      </p:sp>
      <p:sp>
        <p:nvSpPr>
          <p:cNvPr id="27651" name="Rectangle 3"/>
          <p:cNvSpPr>
            <a:spLocks noGrp="1"/>
          </p:cNvSpPr>
          <p:nvPr>
            <p:ph idx="4294967295"/>
          </p:nvPr>
        </p:nvSpPr>
        <p:spPr>
          <a:xfrm>
            <a:off x="500063" y="1785938"/>
            <a:ext cx="8229600" cy="4525962"/>
          </a:xfrm>
        </p:spPr>
        <p:txBody>
          <a:bodyPr vert="horz" wrap="square" anchor="t" anchorCtr="0"/>
          <a:p>
            <a:pPr eaLnBrk="1" hangingPunct="1"/>
            <a:r>
              <a:rPr lang="zh-CN" altLang="en-US" sz="4000" b="1" dirty="0">
                <a:solidFill>
                  <a:srgbClr val="0070C0"/>
                </a:solidFill>
                <a:latin typeface="楷体_GB2312" pitchFamily="49" charset="-122"/>
                <a:ea typeface="楷体_GB2312" pitchFamily="49" charset="-122"/>
              </a:rPr>
              <a:t>有的植物开花的时间，与温度、湿度、光照有着密切的关系。</a:t>
            </a:r>
            <a:endParaRPr lang="en-US" altLang="zh-CN" sz="4000" b="1" dirty="0">
              <a:solidFill>
                <a:srgbClr val="0070C0"/>
              </a:solidFill>
              <a:latin typeface="楷体_GB2312" pitchFamily="49" charset="-122"/>
              <a:ea typeface="楷体_GB2312" pitchFamily="49" charset="-122"/>
            </a:endParaRPr>
          </a:p>
          <a:p>
            <a:pPr eaLnBrk="1" hangingPunct="1"/>
            <a:r>
              <a:rPr lang="zh-CN" altLang="en-US" sz="4000" b="1" dirty="0">
                <a:solidFill>
                  <a:srgbClr val="0070C0"/>
                </a:solidFill>
                <a:ea typeface="楷体_GB2312" pitchFamily="49" charset="-122"/>
              </a:rPr>
              <a:t>还有的花，需要昆虫传播花粉，才能结出种子，它们开花的时间往往跟昆虫活动的时间相吻合。</a:t>
            </a:r>
            <a:br>
              <a:rPr lang="zh-CN" altLang="en-US" sz="4000" b="1" dirty="0">
                <a:solidFill>
                  <a:srgbClr val="0070C0"/>
                </a:solidFill>
                <a:ea typeface="楷体_GB2312" pitchFamily="49" charset="-122"/>
              </a:rPr>
            </a:br>
            <a:br>
              <a:rPr lang="zh-CN" altLang="en-US" sz="4000" dirty="0"/>
            </a:br>
            <a:endParaRPr lang="zh-CN" altLang="en-US" sz="4000" b="1" dirty="0">
              <a:latin typeface="楷体_GB2312" pitchFamily="49" charset="-122"/>
              <a:ea typeface="楷体_GB2312" pitchFamily="49" charset="-122"/>
            </a:endParaRPr>
          </a:p>
          <a:p>
            <a:pPr eaLnBrk="1" hangingPunct="1"/>
            <a:endParaRPr lang="zh-CN" altLang="en-US" b="1" dirty="0">
              <a:latin typeface="楷体_GB2312" pitchFamily="49" charset="-122"/>
              <a:ea typeface="楷体_GB2312" pitchFamily="49" charset="-122"/>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7651">
                                            <p:txEl>
                                              <p:charRg st="0" end="29"/>
                                            </p:txEl>
                                          </p:spTgt>
                                        </p:tgtEl>
                                        <p:attrNameLst>
                                          <p:attrName>style.visibility</p:attrName>
                                        </p:attrNameLst>
                                      </p:cBhvr>
                                      <p:to>
                                        <p:strVal val="visible"/>
                                      </p:to>
                                    </p:set>
                                    <p:anim calcmode="lin" valueType="num">
                                      <p:cBhvr additive="base">
                                        <p:cTn id="7" dur="2000" fill="hold"/>
                                        <p:tgtEl>
                                          <p:spTgt spid="27651">
                                            <p:txEl>
                                              <p:charRg st="0" end="29"/>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27651">
                                            <p:txEl>
                                              <p:charRg st="0" end="2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7651">
                                            <p:txEl>
                                              <p:charRg st="29" end="74"/>
                                            </p:txEl>
                                          </p:spTgt>
                                        </p:tgtEl>
                                        <p:attrNameLst>
                                          <p:attrName>style.visibility</p:attrName>
                                        </p:attrNameLst>
                                      </p:cBhvr>
                                      <p:to>
                                        <p:strVal val="visible"/>
                                      </p:to>
                                    </p:set>
                                    <p:anim calcmode="lin" valueType="num">
                                      <p:cBhvr additive="base">
                                        <p:cTn id="13" dur="2000" fill="hold"/>
                                        <p:tgtEl>
                                          <p:spTgt spid="27651">
                                            <p:txEl>
                                              <p:charRg st="29" end="74"/>
                                            </p:tx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27651">
                                            <p:txEl>
                                              <p:charRg st="29" end="7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框 48129"/>
          <p:cNvSpPr txBox="1"/>
          <p:nvPr/>
        </p:nvSpPr>
        <p:spPr>
          <a:xfrm>
            <a:off x="381000" y="1752600"/>
            <a:ext cx="8763000" cy="3381375"/>
          </a:xfrm>
          <a:prstGeom prst="rect">
            <a:avLst/>
          </a:prstGeom>
          <a:noFill/>
          <a:ln w="9525">
            <a:noFill/>
          </a:ln>
        </p:spPr>
        <p:txBody>
          <a:bodyPr anchor="t" anchorCtr="0">
            <a:spAutoFit/>
          </a:bodyPr>
          <a:p>
            <a:r>
              <a:rPr lang="en-US" altLang="zh-CN" sz="5400" b="1">
                <a:latin typeface="隶书" panose="02010509060101010101" pitchFamily="49" charset="-122"/>
                <a:ea typeface="隶书" panose="02010509060101010101" pitchFamily="49" charset="-122"/>
              </a:rPr>
              <a:t>1</a:t>
            </a:r>
            <a:r>
              <a:rPr lang="zh-CN" altLang="en-US" sz="5400" b="1" dirty="0">
                <a:latin typeface="隶书" panose="02010509060101010101" pitchFamily="49" charset="-122"/>
                <a:ea typeface="隶书" panose="02010509060101010101" pitchFamily="49" charset="-122"/>
              </a:rPr>
              <a:t>、开花时间与</a:t>
            </a:r>
            <a:r>
              <a:rPr lang="zh-CN" altLang="en-US" sz="5400" b="1" dirty="0">
                <a:solidFill>
                  <a:srgbClr val="FF0000"/>
                </a:solidFill>
                <a:latin typeface="隶书" panose="02010509060101010101" pitchFamily="49" charset="-122"/>
                <a:ea typeface="隶书" panose="02010509060101010101" pitchFamily="49" charset="-122"/>
              </a:rPr>
              <a:t>温度、湿度、光照</a:t>
            </a:r>
            <a:r>
              <a:rPr lang="zh-CN" altLang="en-US" sz="5400" b="1" dirty="0">
                <a:latin typeface="隶书" panose="02010509060101010101" pitchFamily="49" charset="-122"/>
                <a:ea typeface="隶书" panose="02010509060101010101" pitchFamily="49" charset="-122"/>
              </a:rPr>
              <a:t>有关；</a:t>
            </a:r>
            <a:endParaRPr lang="zh-CN" altLang="en-US" sz="5400" b="1" dirty="0">
              <a:latin typeface="隶书" panose="02010509060101010101" pitchFamily="49" charset="-122"/>
              <a:ea typeface="隶书" panose="02010509060101010101" pitchFamily="49" charset="-122"/>
            </a:endParaRPr>
          </a:p>
          <a:p>
            <a:r>
              <a:rPr lang="en-US" altLang="zh-CN" sz="5400" b="1">
                <a:latin typeface="隶书" panose="02010509060101010101" pitchFamily="49" charset="-122"/>
                <a:ea typeface="隶书" panose="02010509060101010101" pitchFamily="49" charset="-122"/>
              </a:rPr>
              <a:t>2</a:t>
            </a:r>
            <a:r>
              <a:rPr lang="zh-CN" altLang="en-US" sz="5400" b="1" dirty="0">
                <a:latin typeface="隶书" panose="02010509060101010101" pitchFamily="49" charset="-122"/>
                <a:ea typeface="隶书" panose="02010509060101010101" pitchFamily="49" charset="-122"/>
              </a:rPr>
              <a:t>、开花时间与</a:t>
            </a:r>
            <a:r>
              <a:rPr lang="zh-CN" altLang="en-US" sz="5400" b="1" dirty="0">
                <a:solidFill>
                  <a:srgbClr val="FF0000"/>
                </a:solidFill>
                <a:latin typeface="隶书" panose="02010509060101010101" pitchFamily="49" charset="-122"/>
                <a:ea typeface="隶书" panose="02010509060101010101" pitchFamily="49" charset="-122"/>
              </a:rPr>
              <a:t>昆虫的活动时间</a:t>
            </a:r>
            <a:r>
              <a:rPr lang="zh-CN" altLang="en-US" sz="5400" b="1" dirty="0">
                <a:latin typeface="隶书" panose="02010509060101010101" pitchFamily="49" charset="-122"/>
                <a:ea typeface="隶书" panose="02010509060101010101" pitchFamily="49" charset="-122"/>
              </a:rPr>
              <a:t>有关；</a:t>
            </a:r>
            <a:endParaRPr lang="zh-CN" altLang="en-US" sz="5400" b="1">
              <a:latin typeface="隶书" panose="02010509060101010101" pitchFamily="49" charset="-122"/>
              <a:ea typeface="隶书" panose="02010509060101010101" pitchFamily="49" charset="-122"/>
            </a:endParaRPr>
          </a:p>
        </p:txBody>
      </p:sp>
      <p:sp>
        <p:nvSpPr>
          <p:cNvPr id="48131" name="文本框 48130"/>
          <p:cNvSpPr txBox="1"/>
          <p:nvPr/>
        </p:nvSpPr>
        <p:spPr>
          <a:xfrm>
            <a:off x="457200" y="0"/>
            <a:ext cx="8686800" cy="1584325"/>
          </a:xfrm>
          <a:prstGeom prst="rect">
            <a:avLst/>
          </a:prstGeom>
          <a:noFill/>
          <a:ln w="9525">
            <a:noFill/>
          </a:ln>
        </p:spPr>
        <p:txBody>
          <a:bodyPr anchor="t" anchorCtr="0">
            <a:spAutoFit/>
          </a:bodyPr>
          <a:p>
            <a:r>
              <a:rPr lang="zh-CN" altLang="en-US" sz="4400" b="1" dirty="0">
                <a:solidFill>
                  <a:schemeClr val="accent2"/>
                </a:solidFill>
                <a:latin typeface="Times New Roman" panose="02020603050405020304" pitchFamily="18" charset="0"/>
                <a:ea typeface="华文新魏" panose="02010800040101010101" pitchFamily="2" charset="-122"/>
              </a:rPr>
              <a:t>不同的植物开花时间不同的</a:t>
            </a:r>
            <a:r>
              <a:rPr lang="zh-CN" altLang="en-US" sz="5400" b="1" dirty="0">
                <a:solidFill>
                  <a:srgbClr val="CC00CC"/>
                </a:solidFill>
                <a:latin typeface="Times New Roman" panose="02020603050405020304" pitchFamily="18" charset="0"/>
                <a:ea typeface="华文新魏" panose="02010800040101010101" pitchFamily="2" charset="-122"/>
              </a:rPr>
              <a:t>两个</a:t>
            </a:r>
            <a:r>
              <a:rPr lang="zh-CN" altLang="en-US" sz="4400" b="1" dirty="0">
                <a:solidFill>
                  <a:schemeClr val="accent2"/>
                </a:solidFill>
                <a:latin typeface="Times New Roman" panose="02020603050405020304" pitchFamily="18" charset="0"/>
                <a:ea typeface="华文新魏" panose="02010800040101010101" pitchFamily="2" charset="-122"/>
              </a:rPr>
              <a:t>原因：</a:t>
            </a:r>
            <a:endParaRPr lang="zh-CN" altLang="en-US" sz="4400" b="1">
              <a:solidFill>
                <a:schemeClr val="accent2"/>
              </a:solidFill>
              <a:latin typeface="Times New Roman" panose="02020603050405020304" pitchFamily="18" charset="0"/>
              <a:ea typeface="华文新魏" panose="02010800040101010101" pitchFamily="2" charset="-122"/>
            </a:endParaRPr>
          </a:p>
        </p:txBody>
      </p:sp>
      <p:pic>
        <p:nvPicPr>
          <p:cNvPr id="33795" name="图片 48131" descr="4"/>
          <p:cNvPicPr>
            <a:picLocks noChangeAspect="1"/>
          </p:cNvPicPr>
          <p:nvPr/>
        </p:nvPicPr>
        <p:blipFill>
          <a:blip r:embed="rId1"/>
          <a:stretch>
            <a:fillRect/>
          </a:stretch>
        </p:blipFill>
        <p:spPr>
          <a:xfrm>
            <a:off x="7620000" y="609600"/>
            <a:ext cx="1524000" cy="1320800"/>
          </a:xfrm>
          <a:prstGeom prst="rect">
            <a:avLst/>
          </a:prstGeom>
          <a:noFill/>
          <a:ln w="9525">
            <a:noFill/>
          </a:ln>
        </p:spPr>
      </p:pic>
      <p:pic>
        <p:nvPicPr>
          <p:cNvPr id="33796" name="图片 48132" descr="3_11"/>
          <p:cNvPicPr>
            <a:picLocks noChangeAspect="1"/>
          </p:cNvPicPr>
          <p:nvPr/>
        </p:nvPicPr>
        <p:blipFill>
          <a:blip r:embed="rId2"/>
          <a:stretch>
            <a:fillRect/>
          </a:stretch>
        </p:blipFill>
        <p:spPr>
          <a:xfrm>
            <a:off x="457200" y="5562600"/>
            <a:ext cx="1333500" cy="1295400"/>
          </a:xfrm>
          <a:prstGeom prst="rect">
            <a:avLst/>
          </a:prstGeom>
          <a:noFill/>
          <a:ln w="9525">
            <a:noFill/>
          </a:ln>
        </p:spPr>
      </p:pic>
      <p:pic>
        <p:nvPicPr>
          <p:cNvPr id="33797" name="图片 48133" descr="3-424"/>
          <p:cNvPicPr>
            <a:picLocks noChangeAspect="1"/>
          </p:cNvPicPr>
          <p:nvPr/>
        </p:nvPicPr>
        <p:blipFill>
          <a:blip r:embed="rId3"/>
          <a:stretch>
            <a:fillRect/>
          </a:stretch>
        </p:blipFill>
        <p:spPr>
          <a:xfrm>
            <a:off x="5943600" y="4648200"/>
            <a:ext cx="963613" cy="963613"/>
          </a:xfrm>
          <a:prstGeom prst="rect">
            <a:avLst/>
          </a:prstGeom>
          <a:noFill/>
          <a:ln w="9525">
            <a:noFill/>
          </a:ln>
        </p:spPr>
      </p:pic>
      <p:pic>
        <p:nvPicPr>
          <p:cNvPr id="33798" name="图片 48134" descr="BUTTERFLY_ON_THE_ROSE"/>
          <p:cNvPicPr>
            <a:picLocks noChangeAspect="1"/>
          </p:cNvPicPr>
          <p:nvPr/>
        </p:nvPicPr>
        <p:blipFill>
          <a:blip r:embed="rId4"/>
          <a:stretch>
            <a:fillRect/>
          </a:stretch>
        </p:blipFill>
        <p:spPr>
          <a:xfrm>
            <a:off x="7620000" y="5334000"/>
            <a:ext cx="1524000" cy="1524000"/>
          </a:xfrm>
          <a:prstGeom prst="rect">
            <a:avLst/>
          </a:prstGeom>
          <a:noFill/>
          <a:ln w="9525">
            <a:noFill/>
          </a:ln>
        </p:spPr>
      </p:pic>
      <p:pic>
        <p:nvPicPr>
          <p:cNvPr id="33799" name="图片 48135" descr="t14"/>
          <p:cNvPicPr>
            <a:picLocks noChangeAspect="1"/>
          </p:cNvPicPr>
          <p:nvPr/>
        </p:nvPicPr>
        <p:blipFill>
          <a:blip r:embed="rId5"/>
          <a:stretch>
            <a:fillRect/>
          </a:stretch>
        </p:blipFill>
        <p:spPr>
          <a:xfrm>
            <a:off x="3200400" y="5486400"/>
            <a:ext cx="1447800" cy="1012825"/>
          </a:xfrm>
          <a:prstGeom prst="rect">
            <a:avLst/>
          </a:prstGeom>
          <a:noFill/>
          <a:ln w="9525">
            <a:noFill/>
          </a:ln>
        </p:spPr>
      </p:pic>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linds(horizontal)">
                                      <p:cBhvr>
                                        <p:cTn id="7" dur="500"/>
                                        <p:tgtEl>
                                          <p:spTgt spid="48131"/>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48130"/>
                                        </p:tgtEl>
                                        <p:attrNameLst>
                                          <p:attrName>style.visibility</p:attrName>
                                        </p:attrNameLst>
                                      </p:cBhvr>
                                      <p:to>
                                        <p:strVal val="visible"/>
                                      </p:to>
                                    </p:set>
                                    <p:anim calcmode="lin" valueType="num">
                                      <p:cBhvr>
                                        <p:cTn id="12" dur="500" fill="hold"/>
                                        <p:tgtEl>
                                          <p:spTgt spid="48130"/>
                                        </p:tgtEl>
                                        <p:attrNameLst>
                                          <p:attrName>ppt_w</p:attrName>
                                        </p:attrNameLst>
                                      </p:cBhvr>
                                      <p:tavLst>
                                        <p:tav tm="0">
                                          <p:val>
                                            <p:fltVal val="0.000000"/>
                                          </p:val>
                                        </p:tav>
                                        <p:tav tm="100000">
                                          <p:val>
                                            <p:strVal val="#ppt_w"/>
                                          </p:val>
                                        </p:tav>
                                      </p:tavLst>
                                    </p:anim>
                                    <p:anim calcmode="lin" valueType="num">
                                      <p:cBhvr>
                                        <p:cTn id="13" dur="500" fill="hold"/>
                                        <p:tgtEl>
                                          <p:spTgt spid="48130"/>
                                        </p:tgtEl>
                                        <p:attrNameLst>
                                          <p:attrName>ppt_h</p:attrName>
                                        </p:attrNameLst>
                                      </p:cBhvr>
                                      <p:tavLst>
                                        <p:tav tm="0">
                                          <p:val>
                                            <p:fltVal val="0.00000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p:pic>
        <p:nvPicPr>
          <p:cNvPr id="7170" name="Picture 2"/>
          <p:cNvPicPr>
            <a:picLocks noChangeAspect="1"/>
          </p:cNvPicPr>
          <p:nvPr/>
        </p:nvPicPr>
        <p:blipFill>
          <a:blip r:embed="rId1">
            <a:clrChange>
              <a:clrFrom>
                <a:srgbClr val="FFFFFF"/>
              </a:clrFrom>
              <a:clrTo>
                <a:srgbClr val="FFFFFF">
                  <a:alpha val="0"/>
                </a:srgbClr>
              </a:clrTo>
            </a:clrChange>
          </a:blip>
          <a:stretch>
            <a:fillRect/>
          </a:stretch>
        </p:blipFill>
        <p:spPr>
          <a:xfrm>
            <a:off x="1588" y="0"/>
            <a:ext cx="9142412" cy="6858000"/>
          </a:xfrm>
          <a:prstGeom prst="rect">
            <a:avLst/>
          </a:prstGeom>
          <a:noFill/>
          <a:ln w="9525">
            <a:noFill/>
          </a:ln>
        </p:spPr>
      </p:pic>
      <p:sp>
        <p:nvSpPr>
          <p:cNvPr id="5123" name="Text Box 3"/>
          <p:cNvSpPr txBox="1"/>
          <p:nvPr/>
        </p:nvSpPr>
        <p:spPr>
          <a:xfrm>
            <a:off x="2743200" y="2362200"/>
            <a:ext cx="3495675" cy="1311275"/>
          </a:xfrm>
          <a:prstGeom prst="rect">
            <a:avLst/>
          </a:prstGeom>
          <a:noFill/>
          <a:ln w="9525">
            <a:noFill/>
          </a:ln>
        </p:spPr>
        <p:txBody>
          <a:bodyPr wrap="none" anchor="t" anchorCtr="0">
            <a:spAutoFit/>
          </a:bodyPr>
          <a:p>
            <a:r>
              <a:rPr lang="zh-CN" altLang="en-US" sz="8000" b="1" dirty="0">
                <a:solidFill>
                  <a:srgbClr val="FF6699"/>
                </a:solidFill>
                <a:latin typeface="Times New Roman" panose="02020603050405020304" pitchFamily="18" charset="0"/>
                <a:ea typeface="楷体_GB2312" pitchFamily="49" charset="-122"/>
              </a:rPr>
              <a:t>13 花钟</a:t>
            </a:r>
            <a:endParaRPr lang="zh-CN" altLang="en-US" sz="8000" b="1" dirty="0">
              <a:solidFill>
                <a:srgbClr val="FF6699"/>
              </a:solidFill>
              <a:latin typeface="Times New Roman" panose="02020603050405020304" pitchFamily="18" charset="0"/>
              <a:ea typeface="楷体_GB2312" pitchFamily="49" charset="-122"/>
            </a:endParaRPr>
          </a:p>
        </p:txBody>
      </p:sp>
      <p:sp>
        <p:nvSpPr>
          <p:cNvPr id="5124" name="文本框 5123"/>
          <p:cNvSpPr txBox="1"/>
          <p:nvPr/>
        </p:nvSpPr>
        <p:spPr>
          <a:xfrm>
            <a:off x="1042988" y="908050"/>
            <a:ext cx="6265862" cy="641350"/>
          </a:xfrm>
          <a:prstGeom prst="rect">
            <a:avLst/>
          </a:prstGeom>
          <a:noFill/>
          <a:ln w="9525">
            <a:noFill/>
          </a:ln>
        </p:spPr>
        <p:txBody>
          <a:bodyPr anchor="t" anchorCtr="0">
            <a:spAutoFit/>
          </a:bodyPr>
          <a:p>
            <a:pPr algn="ctr">
              <a:spcBef>
                <a:spcPct val="50000"/>
              </a:spcBef>
            </a:pPr>
            <a:r>
              <a:rPr lang="zh-CN" altLang="en-US" sz="3600" dirty="0">
                <a:latin typeface="Times New Roman" panose="02020603050405020304" pitchFamily="18" charset="0"/>
              </a:rPr>
              <a:t>今天我们要学习的课文就是</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5125" name="文本框 5124"/>
          <p:cNvSpPr txBox="1"/>
          <p:nvPr/>
        </p:nvSpPr>
        <p:spPr>
          <a:xfrm>
            <a:off x="1763713" y="4941888"/>
            <a:ext cx="6121400" cy="45720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“花钟”顾名思义肯定跟花有关系。</a:t>
            </a:r>
            <a:endParaRPr lang="zh-CN" altLang="en-US" dirty="0">
              <a:latin typeface="Times New Roman" panose="02020603050405020304" pitchFamily="18" charset="0"/>
            </a:endParaRPr>
          </a:p>
        </p:txBody>
      </p:sp>
      <p:sp>
        <p:nvSpPr>
          <p:cNvPr id="5126" name="文本框 5125"/>
          <p:cNvSpPr txBox="1"/>
          <p:nvPr/>
        </p:nvSpPr>
        <p:spPr>
          <a:xfrm>
            <a:off x="2771775" y="4149725"/>
            <a:ext cx="4824413" cy="45720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那么花钟是什么呢？</a:t>
            </a:r>
            <a:endParaRPr lang="zh-CN" altLang="en-US" dirty="0">
              <a:latin typeface="Times New Roman" panose="02020603050405020304" pitchFamily="18" charset="0"/>
            </a:endParaRPr>
          </a:p>
        </p:txBody>
      </p:sp>
      <p:sp>
        <p:nvSpPr>
          <p:cNvPr id="5127" name="文本框 5126"/>
          <p:cNvSpPr txBox="1"/>
          <p:nvPr/>
        </p:nvSpPr>
        <p:spPr>
          <a:xfrm>
            <a:off x="4716463" y="5516563"/>
            <a:ext cx="2808287" cy="457200"/>
          </a:xfrm>
          <a:prstGeom prst="rect">
            <a:avLst/>
          </a:prstGeom>
          <a:noFill/>
          <a:ln w="9525">
            <a:noFill/>
          </a:ln>
        </p:spPr>
        <p:txBody>
          <a:bodyPr anchor="t" anchorCtr="0">
            <a:spAutoFit/>
          </a:bodyPr>
          <a:p>
            <a:pPr algn="ctr">
              <a:spcBef>
                <a:spcPct val="50000"/>
              </a:spcBef>
            </a:pPr>
            <a:r>
              <a:rPr lang="zh-CN" altLang="en-US" dirty="0">
                <a:latin typeface="Times New Roman" panose="02020603050405020304" pitchFamily="18" charset="0"/>
              </a:rPr>
              <a:t>请同学们 默读课文</a:t>
            </a:r>
            <a:endParaRPr lang="zh-CN" altLang="en-US"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126"/>
                                        </p:tgtEl>
                                        <p:attrNameLst>
                                          <p:attrName>style.visibility</p:attrName>
                                        </p:attrNameLst>
                                      </p:cBhvr>
                                      <p:to>
                                        <p:strVal val="visible"/>
                                      </p:to>
                                    </p:set>
                                    <p:animEffect transition="in" filter="checkerboard(across)">
                                      <p:cBhvr>
                                        <p:cTn id="19" dur="500"/>
                                        <p:tgtEl>
                                          <p:spTgt spid="5126"/>
                                        </p:tgtEl>
                                      </p:cBhvr>
                                    </p:animEffec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125"/>
                                        </p:tgtEl>
                                        <p:attrNameLst>
                                          <p:attrName>style.visibility</p:attrName>
                                        </p:attrNameLst>
                                      </p:cBhvr>
                                      <p:to>
                                        <p:strVal val="visible"/>
                                      </p:to>
                                    </p:set>
                                    <p:anim calcmode="lin" valueType="num">
                                      <p:cBhvr additive="base">
                                        <p:cTn id="24" dur="500" fill="hold"/>
                                        <p:tgtEl>
                                          <p:spTgt spid="5125"/>
                                        </p:tgtEl>
                                        <p:attrNameLst>
                                          <p:attrName>ppt_x</p:attrName>
                                        </p:attrNameLst>
                                      </p:cBhvr>
                                      <p:tavLst>
                                        <p:tav tm="0">
                                          <p:val>
                                            <p:strVal val="#ppt_x"/>
                                          </p:val>
                                        </p:tav>
                                        <p:tav tm="100000">
                                          <p:val>
                                            <p:strVal val="#ppt_x"/>
                                          </p:val>
                                        </p:tav>
                                      </p:tavLst>
                                    </p:anim>
                                    <p:anim calcmode="lin" valueType="num">
                                      <p:cBhvr additive="base">
                                        <p:cTn id="25" dur="500" fill="hold"/>
                                        <p:tgtEl>
                                          <p:spTgt spid="512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127"/>
                                        </p:tgtEl>
                                        <p:attrNameLst>
                                          <p:attrName>style.visibility</p:attrName>
                                        </p:attrNameLst>
                                      </p:cBhvr>
                                      <p:to>
                                        <p:strVal val="visible"/>
                                      </p:to>
                                    </p:set>
                                    <p:animEffect transition="in" filter="blinds(horizontal)">
                                      <p:cBhvr>
                                        <p:cTn id="30" dur="500"/>
                                        <p:tgtEl>
                                          <p:spTgt spid="5127"/>
                                        </p:tgtEl>
                                      </p:cBhvr>
                                    </p:animEffect>
                                  </p:childTnLst>
                                  <p:subTnLst>
                                    <p:audio>
                                      <p:cMediaNode>
                                        <p:cTn display="0" masterRel="sameClick">
                                          <p:stCondLst>
                                            <p:cond evt="begin" delay="0">
                                              <p:tn val="2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TextBox 1"/>
          <p:cNvSpPr txBox="1"/>
          <p:nvPr/>
        </p:nvSpPr>
        <p:spPr>
          <a:xfrm>
            <a:off x="0" y="642938"/>
            <a:ext cx="9144000" cy="923925"/>
          </a:xfrm>
          <a:prstGeom prst="rect">
            <a:avLst/>
          </a:prstGeom>
          <a:noFill/>
          <a:ln w="9525">
            <a:noFill/>
          </a:ln>
        </p:spPr>
        <p:txBody>
          <a:bodyPr anchor="t" anchorCtr="0">
            <a:spAutoFit/>
          </a:bodyPr>
          <a:p>
            <a:pPr algn="ctr"/>
            <a:r>
              <a:rPr lang="zh-CN" altLang="en-US" sz="5400" dirty="0">
                <a:solidFill>
                  <a:srgbClr val="FF0000"/>
                </a:solidFill>
                <a:latin typeface="Times New Roman" panose="02020603050405020304" pitchFamily="18" charset="0"/>
              </a:rPr>
              <a:t>读课文</a:t>
            </a:r>
            <a:r>
              <a:rPr lang="en-US" altLang="zh-CN" sz="5400" dirty="0">
                <a:solidFill>
                  <a:srgbClr val="FF0000"/>
                </a:solidFill>
                <a:latin typeface="Times New Roman" panose="02020603050405020304" pitchFamily="18" charset="0"/>
              </a:rPr>
              <a:t>.</a:t>
            </a:r>
            <a:r>
              <a:rPr lang="zh-CN" altLang="en-US" sz="5400" dirty="0">
                <a:solidFill>
                  <a:srgbClr val="FF0000"/>
                </a:solidFill>
                <a:latin typeface="Times New Roman" panose="02020603050405020304" pitchFamily="18" charset="0"/>
              </a:rPr>
              <a:t>你了解了哪些知识</a:t>
            </a:r>
            <a:r>
              <a:rPr lang="en-US" altLang="zh-CN" sz="4400" dirty="0">
                <a:latin typeface="Times New Roman" panose="02020603050405020304" pitchFamily="18" charset="0"/>
              </a:rPr>
              <a:t>?</a:t>
            </a:r>
            <a:endParaRPr lang="zh-CN" altLang="en-US" sz="4400" dirty="0">
              <a:latin typeface="Times New Roman" panose="02020603050405020304" pitchFamily="18" charset="0"/>
            </a:endParaRPr>
          </a:p>
        </p:txBody>
      </p:sp>
      <p:sp>
        <p:nvSpPr>
          <p:cNvPr id="28675" name="TextBox 2"/>
          <p:cNvSpPr txBox="1"/>
          <p:nvPr/>
        </p:nvSpPr>
        <p:spPr>
          <a:xfrm>
            <a:off x="928688" y="2571750"/>
            <a:ext cx="1285875" cy="1446213"/>
          </a:xfrm>
          <a:prstGeom prst="rect">
            <a:avLst/>
          </a:prstGeom>
          <a:noFill/>
          <a:ln w="9525">
            <a:noFill/>
          </a:ln>
        </p:spPr>
        <p:txBody>
          <a:bodyPr anchor="t" anchorCtr="0">
            <a:spAutoFit/>
          </a:bodyPr>
          <a:p>
            <a:pPr algn="ctr"/>
            <a:r>
              <a:rPr lang="zh-CN" altLang="en-US" sz="4400" b="1" dirty="0">
                <a:solidFill>
                  <a:srgbClr val="FF0000"/>
                </a:solidFill>
                <a:latin typeface="Times New Roman" panose="02020603050405020304" pitchFamily="18" charset="0"/>
              </a:rPr>
              <a:t>花</a:t>
            </a:r>
            <a:endParaRPr lang="zh-CN" altLang="en-US" sz="4400" b="1" dirty="0">
              <a:solidFill>
                <a:srgbClr val="FF0000"/>
              </a:solidFill>
              <a:latin typeface="Times New Roman" panose="02020603050405020304" pitchFamily="18" charset="0"/>
            </a:endParaRPr>
          </a:p>
          <a:p>
            <a:pPr algn="ctr"/>
            <a:r>
              <a:rPr lang="zh-CN" altLang="en-US" sz="4400" b="1" dirty="0">
                <a:solidFill>
                  <a:srgbClr val="FF0000"/>
                </a:solidFill>
                <a:latin typeface="Times New Roman" panose="02020603050405020304" pitchFamily="18" charset="0"/>
              </a:rPr>
              <a:t>钟</a:t>
            </a:r>
            <a:endParaRPr lang="zh-CN" altLang="en-US" sz="4400" b="1" dirty="0">
              <a:solidFill>
                <a:srgbClr val="FF0000"/>
              </a:solidFill>
              <a:latin typeface="Times New Roman" panose="02020603050405020304" pitchFamily="18" charset="0"/>
            </a:endParaRPr>
          </a:p>
        </p:txBody>
      </p:sp>
      <p:sp>
        <p:nvSpPr>
          <p:cNvPr id="28676" name="左大括号 4"/>
          <p:cNvSpPr/>
          <p:nvPr/>
        </p:nvSpPr>
        <p:spPr>
          <a:xfrm>
            <a:off x="1571625" y="2000250"/>
            <a:ext cx="1143000" cy="2714625"/>
          </a:xfrm>
          <a:prstGeom prst="leftBrace">
            <a:avLst>
              <a:gd name="adj1" fmla="val 8312"/>
              <a:gd name="adj2" fmla="val 47722"/>
            </a:avLst>
          </a:prstGeom>
          <a:solidFill>
            <a:schemeClr val="accent1"/>
          </a:solidFill>
          <a:ln w="9525" cap="flat" cmpd="sng">
            <a:solidFill>
              <a:schemeClr val="tx1"/>
            </a:solidFill>
            <a:prstDash val="solid"/>
            <a:round/>
            <a:headEnd type="none" w="med" len="med"/>
            <a:tailEnd type="triangle" w="med" len="med"/>
          </a:ln>
        </p:spPr>
        <p:txBody>
          <a:bodyPr anchor="t" anchorCtr="0"/>
          <a:p>
            <a:pPr algn="ctr"/>
            <a:endParaRPr lang="zh-CN" altLang="en-US" dirty="0">
              <a:solidFill>
                <a:srgbClr val="FF0000"/>
              </a:solidFill>
              <a:latin typeface="Times New Roman" panose="02020603050405020304" pitchFamily="18" charset="0"/>
            </a:endParaRPr>
          </a:p>
        </p:txBody>
      </p:sp>
      <p:sp>
        <p:nvSpPr>
          <p:cNvPr id="28677" name="TextBox 6"/>
          <p:cNvSpPr txBox="1"/>
          <p:nvPr/>
        </p:nvSpPr>
        <p:spPr>
          <a:xfrm>
            <a:off x="3214688" y="1857375"/>
            <a:ext cx="5929312" cy="2530475"/>
          </a:xfrm>
          <a:prstGeom prst="rect">
            <a:avLst/>
          </a:prstGeom>
          <a:noFill/>
          <a:ln w="9525">
            <a:noFill/>
          </a:ln>
        </p:spPr>
        <p:txBody>
          <a:bodyPr anchor="t" anchorCtr="0">
            <a:spAutoFit/>
          </a:bodyPr>
          <a:p>
            <a:pPr algn="ctr"/>
            <a:r>
              <a:rPr lang="zh-CN" altLang="en-US" sz="4000" dirty="0">
                <a:latin typeface="Times New Roman" panose="02020603050405020304" pitchFamily="18" charset="0"/>
              </a:rPr>
              <a:t>不同的花开的时间不同</a:t>
            </a:r>
            <a:endParaRPr lang="zh-CN" altLang="en-US" sz="4000" dirty="0">
              <a:latin typeface="Times New Roman" panose="02020603050405020304" pitchFamily="18" charset="0"/>
            </a:endParaRPr>
          </a:p>
          <a:p>
            <a:pPr algn="ctr"/>
            <a:endParaRPr lang="zh-CN" altLang="en-US" sz="4000" dirty="0">
              <a:latin typeface="Times New Roman" panose="02020603050405020304" pitchFamily="18" charset="0"/>
            </a:endParaRPr>
          </a:p>
          <a:p>
            <a:pPr algn="ctr"/>
            <a:endParaRPr lang="zh-CN" altLang="en-US" sz="4000" dirty="0">
              <a:latin typeface="Times New Roman" panose="02020603050405020304" pitchFamily="18" charset="0"/>
            </a:endParaRPr>
          </a:p>
          <a:p>
            <a:pPr algn="ctr"/>
            <a:r>
              <a:rPr lang="zh-CN" altLang="en-US" sz="4000" dirty="0">
                <a:latin typeface="Times New Roman" panose="02020603050405020304" pitchFamily="18" charset="0"/>
              </a:rPr>
              <a:t>花开的时间不同的原因</a:t>
            </a:r>
            <a:endParaRPr lang="zh-CN" altLang="en-US" sz="4000" dirty="0">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3000" fill="hold"/>
                                        <p:tgtEl>
                                          <p:spTgt spid="28675"/>
                                        </p:tgtEl>
                                        <p:attrNameLst>
                                          <p:attrName>ppt_x</p:attrName>
                                        </p:attrNameLst>
                                      </p:cBhvr>
                                      <p:tavLst>
                                        <p:tav tm="0">
                                          <p:val>
                                            <p:strVal val="#ppt_x"/>
                                          </p:val>
                                        </p:tav>
                                        <p:tav tm="100000">
                                          <p:val>
                                            <p:strVal val="#ppt_x"/>
                                          </p:val>
                                        </p:tav>
                                      </p:tavLst>
                                    </p:anim>
                                    <p:anim calcmode="lin" valueType="num">
                                      <p:cBhvr additive="base">
                                        <p:cTn id="8" dur="30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8676"/>
                                        </p:tgtEl>
                                        <p:attrNameLst>
                                          <p:attrName>style.visibility</p:attrName>
                                        </p:attrNameLst>
                                      </p:cBhvr>
                                      <p:to>
                                        <p:strVal val="visible"/>
                                      </p:to>
                                    </p:set>
                                    <p:animEffect transition="in" filter="box(in)">
                                      <p:cBhvr>
                                        <p:cTn id="13" dur="2000"/>
                                        <p:tgtEl>
                                          <p:spTgt spid="2867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8677"/>
                                        </p:tgtEl>
                                        <p:attrNameLst>
                                          <p:attrName>style.visibility</p:attrName>
                                        </p:attrNameLst>
                                      </p:cBhvr>
                                      <p:to>
                                        <p:strVal val="visible"/>
                                      </p:to>
                                    </p:set>
                                    <p:animEffect transition="in" filter="checkerboard(across)">
                                      <p:cBhvr>
                                        <p:cTn id="18" dur="30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animBg="1"/>
      <p:bldP spid="2867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29697"/>
          <p:cNvSpPr txBox="1"/>
          <p:nvPr/>
        </p:nvSpPr>
        <p:spPr>
          <a:xfrm>
            <a:off x="323850" y="981075"/>
            <a:ext cx="8424863" cy="4781550"/>
          </a:xfrm>
          <a:prstGeom prst="rect">
            <a:avLst/>
          </a:prstGeom>
          <a:noFill/>
          <a:ln w="9525">
            <a:noFill/>
          </a:ln>
        </p:spPr>
        <p:txBody>
          <a:bodyPr anchor="t" anchorCtr="0">
            <a:spAutoFit/>
          </a:bodyPr>
          <a:p>
            <a:pPr>
              <a:spcBef>
                <a:spcPct val="50000"/>
              </a:spcBef>
            </a:pPr>
            <a:r>
              <a:rPr lang="zh-CN" altLang="en-US" sz="4400" dirty="0">
                <a:latin typeface="Times New Roman" panose="02020603050405020304" pitchFamily="18" charset="0"/>
              </a:rPr>
              <a:t>       一位植物学家曾有意把不同时间开放的花种在一起，把花圃修建得像钟面一样，组成花的“时钟”。这些花在二十四小时内陆续开放。你只要看看什么花刚刚开放，就知道</a:t>
            </a:r>
            <a:r>
              <a:rPr lang="zh-CN" altLang="en-US" sz="4400" dirty="0">
                <a:solidFill>
                  <a:srgbClr val="CC0000"/>
                </a:solidFill>
                <a:latin typeface="Times New Roman" panose="02020603050405020304" pitchFamily="18" charset="0"/>
              </a:rPr>
              <a:t>大致</a:t>
            </a:r>
            <a:r>
              <a:rPr lang="zh-CN" altLang="en-US" sz="4400" dirty="0">
                <a:latin typeface="Times New Roman" panose="02020603050405020304" pitchFamily="18" charset="0"/>
              </a:rPr>
              <a:t>是几点钟，这是不是很有趣？</a:t>
            </a:r>
            <a:endParaRPr lang="zh-CN" altLang="en-US" sz="4400" dirty="0">
              <a:latin typeface="Times New Roman" panose="02020603050405020304" pitchFamily="18" charset="0"/>
            </a:endParaRPr>
          </a:p>
        </p:txBody>
      </p:sp>
      <p:sp>
        <p:nvSpPr>
          <p:cNvPr id="35842" name="文本框 29698"/>
          <p:cNvSpPr txBox="1"/>
          <p:nvPr/>
        </p:nvSpPr>
        <p:spPr>
          <a:xfrm>
            <a:off x="468313" y="333375"/>
            <a:ext cx="5111750" cy="457200"/>
          </a:xfrm>
          <a:prstGeom prst="rect">
            <a:avLst/>
          </a:prstGeom>
          <a:noFill/>
          <a:ln w="9525">
            <a:noFill/>
          </a:ln>
        </p:spPr>
        <p:txBody>
          <a:bodyPr anchor="t" anchorCtr="0">
            <a:spAutoFit/>
          </a:bodyPr>
          <a:p>
            <a:pPr>
              <a:spcBef>
                <a:spcPct val="50000"/>
              </a:spcBef>
            </a:pPr>
            <a:r>
              <a:rPr lang="zh-CN" altLang="en-US" b="1" dirty="0">
                <a:solidFill>
                  <a:srgbClr val="33CC33"/>
                </a:solidFill>
                <a:latin typeface="Times New Roman" panose="02020603050405020304" pitchFamily="18" charset="0"/>
              </a:rPr>
              <a:t>读一读</a:t>
            </a:r>
            <a:r>
              <a:rPr lang="en-US" altLang="zh-CN" b="1" dirty="0">
                <a:solidFill>
                  <a:srgbClr val="33CC33"/>
                </a:solidFill>
                <a:latin typeface="Times New Roman" panose="02020603050405020304" pitchFamily="18" charset="0"/>
              </a:rPr>
              <a:t>: </a:t>
            </a:r>
            <a:r>
              <a:rPr lang="zh-CN" altLang="en-US" b="1" dirty="0">
                <a:solidFill>
                  <a:srgbClr val="33CC33"/>
                </a:solidFill>
                <a:latin typeface="Times New Roman" panose="02020603050405020304" pitchFamily="18" charset="0"/>
              </a:rPr>
              <a:t>第三自然段</a:t>
            </a:r>
            <a:endParaRPr lang="zh-CN" altLang="en-US" b="1" dirty="0">
              <a:solidFill>
                <a:srgbClr val="33CC33"/>
              </a:solidFill>
              <a:latin typeface="Times New Roman" panose="02020603050405020304" pitchFamily="18" charset="0"/>
            </a:endParaRPr>
          </a:p>
        </p:txBody>
      </p:sp>
    </p:spTree>
  </p:cSld>
  <p:clrMapOvr>
    <a:masterClrMapping/>
  </p:clrMapOvr>
  <p:transition advTm="1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3"/>
          <p:cNvSpPr/>
          <p:nvPr/>
        </p:nvSpPr>
        <p:spPr>
          <a:xfrm>
            <a:off x="611188" y="3581400"/>
            <a:ext cx="7572375" cy="1920875"/>
          </a:xfrm>
          <a:prstGeom prst="rect">
            <a:avLst/>
          </a:prstGeom>
          <a:noFill/>
          <a:ln w="9525">
            <a:noFill/>
          </a:ln>
        </p:spPr>
        <p:txBody>
          <a:bodyPr anchor="ctr" anchorCtr="0">
            <a:spAutoFit/>
          </a:bodyPr>
          <a:p>
            <a:pPr indent="497205"/>
            <a:r>
              <a:rPr lang="zh-CN" altLang="en-US" sz="4000" b="1" dirty="0">
                <a:solidFill>
                  <a:srgbClr val="FF0000"/>
                </a:solidFill>
                <a:latin typeface="Times New Roman" panose="02020603050405020304" pitchFamily="18" charset="0"/>
              </a:rPr>
              <a:t>    把不同时间开放的花种在一起，把花圃修建得像钟面一样的就叫花钟。</a:t>
            </a:r>
            <a:endParaRPr lang="zh-CN" altLang="en-US" sz="4000" dirty="0">
              <a:solidFill>
                <a:srgbClr val="FF0000"/>
              </a:solidFill>
              <a:latin typeface="Arial" panose="020B0604020202020204" pitchFamily="34" charset="0"/>
            </a:endParaRPr>
          </a:p>
        </p:txBody>
      </p:sp>
      <p:sp>
        <p:nvSpPr>
          <p:cNvPr id="46083" name="文本框 46082"/>
          <p:cNvSpPr txBox="1"/>
          <p:nvPr/>
        </p:nvSpPr>
        <p:spPr>
          <a:xfrm>
            <a:off x="2268538" y="765175"/>
            <a:ext cx="5256212" cy="914400"/>
          </a:xfrm>
          <a:prstGeom prst="rect">
            <a:avLst/>
          </a:prstGeom>
          <a:noFill/>
          <a:ln w="9525">
            <a:noFill/>
          </a:ln>
        </p:spPr>
        <p:txBody>
          <a:bodyPr anchor="t" anchorCtr="0">
            <a:spAutoFit/>
          </a:bodyPr>
          <a:p>
            <a:pPr algn="ctr">
              <a:spcBef>
                <a:spcPct val="50000"/>
              </a:spcBef>
            </a:pPr>
            <a:r>
              <a:rPr lang="zh-CN" altLang="en-US" sz="5400" b="1" dirty="0">
                <a:latin typeface="Times New Roman" panose="02020603050405020304" pitchFamily="18" charset="0"/>
              </a:rPr>
              <a:t>什么叫花钟？</a:t>
            </a:r>
            <a:endParaRPr lang="zh-CN" altLang="en-US" sz="5400" b="1" dirty="0">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82"/>
                                        </p:tgtEl>
                                        <p:attrNameLst>
                                          <p:attrName>style.visibility</p:attrName>
                                        </p:attrNameLst>
                                      </p:cBhvr>
                                      <p:to>
                                        <p:strVal val="visible"/>
                                      </p:to>
                                    </p:set>
                                    <p:animEffect transition="in" filter="blinds(horizontal)">
                                      <p:cBhvr>
                                        <p:cTn id="12"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30721"/>
          <p:cNvSpPr txBox="1"/>
          <p:nvPr/>
        </p:nvSpPr>
        <p:spPr>
          <a:xfrm>
            <a:off x="900113" y="765175"/>
            <a:ext cx="5256212" cy="641350"/>
          </a:xfrm>
          <a:prstGeom prst="rect">
            <a:avLst/>
          </a:prstGeom>
          <a:noFill/>
          <a:ln w="9525">
            <a:noFill/>
          </a:ln>
        </p:spPr>
        <p:txBody>
          <a:bodyPr anchor="t" anchorCtr="0">
            <a:spAutoFit/>
          </a:bodyPr>
          <a:p>
            <a:pPr algn="ctr">
              <a:spcBef>
                <a:spcPct val="50000"/>
              </a:spcBef>
            </a:pPr>
            <a:r>
              <a:rPr lang="zh-CN" altLang="en-US" sz="3600" dirty="0">
                <a:solidFill>
                  <a:srgbClr val="CC0000"/>
                </a:solidFill>
                <a:latin typeface="Times New Roman" panose="02020603050405020304" pitchFamily="18" charset="0"/>
              </a:rPr>
              <a:t>大致</a:t>
            </a:r>
            <a:r>
              <a:rPr lang="en-US" altLang="zh-CN" sz="3600" dirty="0">
                <a:latin typeface="Times New Roman" panose="02020603050405020304" pitchFamily="18" charset="0"/>
              </a:rPr>
              <a:t>:</a:t>
            </a:r>
            <a:r>
              <a:rPr lang="zh-CN" altLang="en-US" sz="3600" dirty="0">
                <a:latin typeface="Times New Roman" panose="02020603050405020304" pitchFamily="18" charset="0"/>
              </a:rPr>
              <a:t>是什么</a:t>
            </a:r>
            <a:r>
              <a:rPr lang="zh-CN" altLang="en-US" sz="3600" dirty="0">
                <a:solidFill>
                  <a:srgbClr val="CC0000"/>
                </a:solidFill>
                <a:latin typeface="Times New Roman" panose="02020603050405020304" pitchFamily="18" charset="0"/>
              </a:rPr>
              <a:t>意思</a:t>
            </a:r>
            <a:r>
              <a:rPr lang="zh-CN" altLang="en-US" sz="3600" dirty="0">
                <a:latin typeface="Times New Roman" panose="02020603050405020304" pitchFamily="18" charset="0"/>
              </a:rPr>
              <a:t>呢？</a:t>
            </a:r>
            <a:endParaRPr lang="zh-CN" altLang="en-US" sz="3600" dirty="0">
              <a:latin typeface="Times New Roman" panose="02020603050405020304" pitchFamily="18" charset="0"/>
            </a:endParaRPr>
          </a:p>
        </p:txBody>
      </p:sp>
      <p:sp>
        <p:nvSpPr>
          <p:cNvPr id="30723" name="文本框 30722"/>
          <p:cNvSpPr txBox="1"/>
          <p:nvPr/>
        </p:nvSpPr>
        <p:spPr>
          <a:xfrm>
            <a:off x="1042988" y="1557338"/>
            <a:ext cx="6913562" cy="822325"/>
          </a:xfrm>
          <a:prstGeom prst="rect">
            <a:avLst/>
          </a:prstGeom>
          <a:noFill/>
          <a:ln w="9525">
            <a:noFill/>
          </a:ln>
        </p:spPr>
        <p:txBody>
          <a:bodyPr anchor="t" anchorCtr="0">
            <a:spAutoFit/>
          </a:bodyPr>
          <a:p>
            <a:pPr>
              <a:spcBef>
                <a:spcPct val="50000"/>
              </a:spcBef>
            </a:pPr>
            <a:r>
              <a:rPr lang="zh-CN" altLang="en-US" dirty="0">
                <a:latin typeface="Times New Roman" panose="02020603050405020304" pitchFamily="18" charset="0"/>
              </a:rPr>
              <a:t>       在文章的这句话里面，就是大概，或者是说大约都可以。</a:t>
            </a:r>
            <a:endParaRPr lang="zh-CN" altLang="en-US" dirty="0">
              <a:latin typeface="Times New Roman" panose="02020603050405020304" pitchFamily="18" charset="0"/>
            </a:endParaRPr>
          </a:p>
        </p:txBody>
      </p:sp>
      <p:sp>
        <p:nvSpPr>
          <p:cNvPr id="37891" name="文本框 30723"/>
          <p:cNvSpPr txBox="1"/>
          <p:nvPr/>
        </p:nvSpPr>
        <p:spPr>
          <a:xfrm>
            <a:off x="1116013" y="2492375"/>
            <a:ext cx="5688012" cy="701675"/>
          </a:xfrm>
          <a:prstGeom prst="rect">
            <a:avLst/>
          </a:prstGeom>
          <a:noFill/>
          <a:ln w="9525">
            <a:noFill/>
          </a:ln>
        </p:spPr>
        <p:txBody>
          <a:bodyPr anchor="t" anchorCtr="0">
            <a:spAutoFit/>
          </a:bodyPr>
          <a:p>
            <a:pPr>
              <a:spcBef>
                <a:spcPct val="50000"/>
              </a:spcBef>
            </a:pPr>
            <a:r>
              <a:rPr lang="zh-CN" altLang="en-US" sz="4000" dirty="0">
                <a:solidFill>
                  <a:srgbClr val="CC0000"/>
                </a:solidFill>
                <a:latin typeface="Times New Roman" panose="02020603050405020304" pitchFamily="18" charset="0"/>
              </a:rPr>
              <a:t>这是不是很有趣？</a:t>
            </a:r>
            <a:endParaRPr lang="zh-CN" altLang="en-US" sz="4000" dirty="0">
              <a:solidFill>
                <a:srgbClr val="CC0000"/>
              </a:solidFill>
              <a:latin typeface="Times New Roman" panose="02020603050405020304" pitchFamily="18" charset="0"/>
            </a:endParaRPr>
          </a:p>
        </p:txBody>
      </p:sp>
      <p:sp>
        <p:nvSpPr>
          <p:cNvPr id="30725" name="文本框 30724"/>
          <p:cNvSpPr txBox="1"/>
          <p:nvPr/>
        </p:nvSpPr>
        <p:spPr>
          <a:xfrm>
            <a:off x="900113" y="3500438"/>
            <a:ext cx="7488237" cy="1920875"/>
          </a:xfrm>
          <a:prstGeom prst="rect">
            <a:avLst/>
          </a:prstGeom>
          <a:noFill/>
          <a:ln w="9525">
            <a:noFill/>
          </a:ln>
        </p:spPr>
        <p:txBody>
          <a:bodyPr anchor="t" anchorCtr="0">
            <a:spAutoFit/>
          </a:bodyPr>
          <a:p>
            <a:pPr>
              <a:spcBef>
                <a:spcPct val="50000"/>
              </a:spcBef>
            </a:pPr>
            <a:r>
              <a:rPr lang="zh-CN" altLang="en-US" sz="4000" dirty="0">
                <a:latin typeface="Times New Roman" panose="02020603050405020304" pitchFamily="18" charset="0"/>
              </a:rPr>
              <a:t>意思是说这的确是很有趣的。反问一下更突出了作者想说利用花开放的时间修建花钟很有趣。</a:t>
            </a:r>
            <a:endParaRPr lang="zh-CN" altLang="en-US" sz="4000" dirty="0">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ox(in)">
                                      <p:cBhvr>
                                        <p:cTn id="7" dur="5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diamond(in)">
                                      <p:cBhvr>
                                        <p:cTn id="12" dur="20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TextBox 1"/>
          <p:cNvSpPr txBox="1"/>
          <p:nvPr/>
        </p:nvSpPr>
        <p:spPr>
          <a:xfrm>
            <a:off x="0" y="642938"/>
            <a:ext cx="9144000" cy="923925"/>
          </a:xfrm>
          <a:prstGeom prst="rect">
            <a:avLst/>
          </a:prstGeom>
          <a:noFill/>
          <a:ln w="9525">
            <a:noFill/>
          </a:ln>
        </p:spPr>
        <p:txBody>
          <a:bodyPr anchor="t" anchorCtr="0">
            <a:spAutoFit/>
          </a:bodyPr>
          <a:p>
            <a:pPr algn="ctr"/>
            <a:r>
              <a:rPr lang="zh-CN" altLang="en-US" sz="5400" dirty="0">
                <a:solidFill>
                  <a:srgbClr val="FF0000"/>
                </a:solidFill>
                <a:latin typeface="Times New Roman" panose="02020603050405020304" pitchFamily="18" charset="0"/>
              </a:rPr>
              <a:t>读课文</a:t>
            </a:r>
            <a:r>
              <a:rPr lang="en-US" altLang="zh-CN" sz="5400" dirty="0">
                <a:solidFill>
                  <a:srgbClr val="FF0000"/>
                </a:solidFill>
                <a:latin typeface="Times New Roman" panose="02020603050405020304" pitchFamily="18" charset="0"/>
              </a:rPr>
              <a:t>.</a:t>
            </a:r>
            <a:r>
              <a:rPr lang="zh-CN" altLang="en-US" sz="5400" dirty="0">
                <a:solidFill>
                  <a:srgbClr val="FF0000"/>
                </a:solidFill>
                <a:latin typeface="Times New Roman" panose="02020603050405020304" pitchFamily="18" charset="0"/>
              </a:rPr>
              <a:t>你了解了哪些知识</a:t>
            </a:r>
            <a:r>
              <a:rPr lang="en-US" altLang="zh-CN" sz="4400" dirty="0">
                <a:latin typeface="Times New Roman" panose="02020603050405020304" pitchFamily="18" charset="0"/>
              </a:rPr>
              <a:t>?</a:t>
            </a:r>
            <a:endParaRPr lang="zh-CN" altLang="en-US" sz="4400" dirty="0">
              <a:latin typeface="Times New Roman" panose="02020603050405020304" pitchFamily="18" charset="0"/>
            </a:endParaRPr>
          </a:p>
        </p:txBody>
      </p:sp>
      <p:sp>
        <p:nvSpPr>
          <p:cNvPr id="31747" name="TextBox 2"/>
          <p:cNvSpPr txBox="1"/>
          <p:nvPr/>
        </p:nvSpPr>
        <p:spPr>
          <a:xfrm>
            <a:off x="928688" y="2571750"/>
            <a:ext cx="1285875" cy="1446213"/>
          </a:xfrm>
          <a:prstGeom prst="rect">
            <a:avLst/>
          </a:prstGeom>
          <a:noFill/>
          <a:ln w="9525">
            <a:noFill/>
          </a:ln>
        </p:spPr>
        <p:txBody>
          <a:bodyPr anchor="t" anchorCtr="0">
            <a:spAutoFit/>
          </a:bodyPr>
          <a:p>
            <a:pPr algn="ctr"/>
            <a:r>
              <a:rPr lang="zh-CN" altLang="en-US" sz="4400" b="1" dirty="0">
                <a:solidFill>
                  <a:srgbClr val="FF0000"/>
                </a:solidFill>
                <a:latin typeface="Times New Roman" panose="02020603050405020304" pitchFamily="18" charset="0"/>
              </a:rPr>
              <a:t>花</a:t>
            </a:r>
            <a:endParaRPr lang="zh-CN" altLang="en-US" sz="4400" b="1" dirty="0">
              <a:solidFill>
                <a:srgbClr val="FF0000"/>
              </a:solidFill>
              <a:latin typeface="Times New Roman" panose="02020603050405020304" pitchFamily="18" charset="0"/>
            </a:endParaRPr>
          </a:p>
          <a:p>
            <a:pPr algn="ctr"/>
            <a:r>
              <a:rPr lang="zh-CN" altLang="en-US" sz="4400" b="1" dirty="0">
                <a:solidFill>
                  <a:srgbClr val="FF0000"/>
                </a:solidFill>
                <a:latin typeface="Times New Roman" panose="02020603050405020304" pitchFamily="18" charset="0"/>
              </a:rPr>
              <a:t>钟</a:t>
            </a:r>
            <a:endParaRPr lang="zh-CN" altLang="en-US" sz="4400" b="1" dirty="0">
              <a:solidFill>
                <a:srgbClr val="FF0000"/>
              </a:solidFill>
              <a:latin typeface="Times New Roman" panose="02020603050405020304" pitchFamily="18" charset="0"/>
            </a:endParaRPr>
          </a:p>
        </p:txBody>
      </p:sp>
      <p:sp>
        <p:nvSpPr>
          <p:cNvPr id="31748" name="左大括号 4"/>
          <p:cNvSpPr/>
          <p:nvPr/>
        </p:nvSpPr>
        <p:spPr>
          <a:xfrm>
            <a:off x="1571625" y="2000250"/>
            <a:ext cx="1143000" cy="2714625"/>
          </a:xfrm>
          <a:prstGeom prst="leftBrace">
            <a:avLst>
              <a:gd name="adj1" fmla="val 8312"/>
              <a:gd name="adj2" fmla="val 47722"/>
            </a:avLst>
          </a:prstGeom>
          <a:solidFill>
            <a:schemeClr val="accent1"/>
          </a:solidFill>
          <a:ln w="9525" cap="flat" cmpd="sng">
            <a:solidFill>
              <a:schemeClr val="tx1"/>
            </a:solidFill>
            <a:prstDash val="solid"/>
            <a:round/>
            <a:headEnd type="none" w="med" len="med"/>
            <a:tailEnd type="triangle" w="med" len="med"/>
          </a:ln>
        </p:spPr>
        <p:txBody>
          <a:bodyPr anchor="t" anchorCtr="0"/>
          <a:p>
            <a:pPr algn="ctr"/>
            <a:endParaRPr lang="zh-CN" altLang="en-US" dirty="0">
              <a:solidFill>
                <a:srgbClr val="FF0000"/>
              </a:solidFill>
              <a:latin typeface="Times New Roman" panose="02020603050405020304" pitchFamily="18" charset="0"/>
            </a:endParaRPr>
          </a:p>
        </p:txBody>
      </p:sp>
      <p:sp>
        <p:nvSpPr>
          <p:cNvPr id="31749" name="TextBox 6"/>
          <p:cNvSpPr txBox="1"/>
          <p:nvPr/>
        </p:nvSpPr>
        <p:spPr>
          <a:xfrm>
            <a:off x="3214688" y="1857375"/>
            <a:ext cx="5643562" cy="708025"/>
          </a:xfrm>
          <a:prstGeom prst="rect">
            <a:avLst/>
          </a:prstGeom>
          <a:noFill/>
          <a:ln w="9525">
            <a:noFill/>
          </a:ln>
        </p:spPr>
        <p:txBody>
          <a:bodyPr anchor="t" anchorCtr="0">
            <a:spAutoFit/>
          </a:bodyPr>
          <a:p>
            <a:pPr algn="ctr"/>
            <a:r>
              <a:rPr lang="zh-CN" altLang="en-US" sz="4000" dirty="0">
                <a:latin typeface="Times New Roman" panose="02020603050405020304" pitchFamily="18" charset="0"/>
              </a:rPr>
              <a:t>不同的花开的时间不同</a:t>
            </a:r>
            <a:endParaRPr lang="zh-CN" altLang="en-US" sz="4000" dirty="0">
              <a:latin typeface="Times New Roman" panose="02020603050405020304" pitchFamily="18" charset="0"/>
            </a:endParaRPr>
          </a:p>
        </p:txBody>
      </p:sp>
      <p:sp>
        <p:nvSpPr>
          <p:cNvPr id="31750" name="TextBox 7"/>
          <p:cNvSpPr txBox="1"/>
          <p:nvPr/>
        </p:nvSpPr>
        <p:spPr>
          <a:xfrm>
            <a:off x="3143250" y="3071813"/>
            <a:ext cx="5643563" cy="708025"/>
          </a:xfrm>
          <a:prstGeom prst="rect">
            <a:avLst/>
          </a:prstGeom>
          <a:noFill/>
          <a:ln w="9525">
            <a:noFill/>
          </a:ln>
        </p:spPr>
        <p:txBody>
          <a:bodyPr anchor="t" anchorCtr="0">
            <a:spAutoFit/>
          </a:bodyPr>
          <a:p>
            <a:pPr algn="ctr"/>
            <a:r>
              <a:rPr lang="zh-CN" altLang="en-US" sz="4000" dirty="0">
                <a:latin typeface="Times New Roman" panose="02020603050405020304" pitchFamily="18" charset="0"/>
              </a:rPr>
              <a:t>花开的时间不同的原因</a:t>
            </a:r>
            <a:endParaRPr lang="zh-CN" altLang="en-US" sz="4000" dirty="0">
              <a:latin typeface="Times New Roman" panose="02020603050405020304" pitchFamily="18" charset="0"/>
            </a:endParaRPr>
          </a:p>
        </p:txBody>
      </p:sp>
      <p:sp>
        <p:nvSpPr>
          <p:cNvPr id="31751" name="TextBox 8"/>
          <p:cNvSpPr txBox="1"/>
          <p:nvPr/>
        </p:nvSpPr>
        <p:spPr>
          <a:xfrm>
            <a:off x="3286125" y="4286250"/>
            <a:ext cx="5572125" cy="708025"/>
          </a:xfrm>
          <a:prstGeom prst="rect">
            <a:avLst/>
          </a:prstGeom>
          <a:noFill/>
          <a:ln w="9525">
            <a:noFill/>
          </a:ln>
        </p:spPr>
        <p:txBody>
          <a:bodyPr anchor="t" anchorCtr="0">
            <a:spAutoFit/>
          </a:bodyPr>
          <a:p>
            <a:pPr algn="ctr"/>
            <a:r>
              <a:rPr lang="zh-CN" altLang="en-US" sz="4000" dirty="0">
                <a:latin typeface="Times New Roman" panose="02020603050405020304" pitchFamily="18" charset="0"/>
              </a:rPr>
              <a:t>用花可以组成花钟</a:t>
            </a:r>
            <a:endParaRPr lang="zh-CN" altLang="en-US" sz="4000" dirty="0">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3000" fill="hold"/>
                                        <p:tgtEl>
                                          <p:spTgt spid="31747"/>
                                        </p:tgtEl>
                                        <p:attrNameLst>
                                          <p:attrName>ppt_x</p:attrName>
                                        </p:attrNameLst>
                                      </p:cBhvr>
                                      <p:tavLst>
                                        <p:tav tm="0">
                                          <p:val>
                                            <p:strVal val="#ppt_x"/>
                                          </p:val>
                                        </p:tav>
                                        <p:tav tm="100000">
                                          <p:val>
                                            <p:strVal val="#ppt_x"/>
                                          </p:val>
                                        </p:tav>
                                      </p:tavLst>
                                    </p:anim>
                                    <p:anim calcmode="lin" valueType="num">
                                      <p:cBhvr additive="base">
                                        <p:cTn id="8" dur="30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Effect transition="in" filter="box(in)">
                                      <p:cBhvr>
                                        <p:cTn id="13" dur="2000"/>
                                        <p:tgtEl>
                                          <p:spTgt spid="31748"/>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1749"/>
                                        </p:tgtEl>
                                        <p:attrNameLst>
                                          <p:attrName>style.visibility</p:attrName>
                                        </p:attrNameLst>
                                      </p:cBhvr>
                                      <p:to>
                                        <p:strVal val="visible"/>
                                      </p:to>
                                    </p:set>
                                    <p:animEffect transition="in" filter="checkerboard(across)">
                                      <p:cBhvr>
                                        <p:cTn id="18" dur="3000"/>
                                        <p:tgtEl>
                                          <p:spTgt spid="31749"/>
                                        </p:tgtEl>
                                      </p:cBhvr>
                                    </p:animEffect>
                                  </p:childTnLst>
                                </p:cTn>
                              </p:par>
                            </p:childTnLst>
                          </p:cTn>
                        </p:par>
                      </p:childTnLst>
                    </p:cTn>
                  </p:par>
                  <p:par>
                    <p:cTn id="19" fill="hold">
                      <p:stCondLst>
                        <p:cond delay="indefinite"/>
                      </p:stCondLst>
                      <p:childTnLst>
                        <p:par>
                          <p:cTn id="20" fill="hold">
                            <p:stCondLst>
                              <p:cond delay="0"/>
                            </p:stCondLst>
                            <p:childTnLst>
                              <p:par>
                                <p:cTn id="21" presetID="13" presetClass="entr" presetSubtype="16" fill="hold" grpId="0" nodeType="clickEffect">
                                  <p:stCondLst>
                                    <p:cond delay="0"/>
                                  </p:stCondLst>
                                  <p:childTnLst>
                                    <p:set>
                                      <p:cBhvr>
                                        <p:cTn id="22" dur="1" fill="hold">
                                          <p:stCondLst>
                                            <p:cond delay="0"/>
                                          </p:stCondLst>
                                        </p:cTn>
                                        <p:tgtEl>
                                          <p:spTgt spid="31750"/>
                                        </p:tgtEl>
                                        <p:attrNameLst>
                                          <p:attrName>style.visibility</p:attrName>
                                        </p:attrNameLst>
                                      </p:cBhvr>
                                      <p:to>
                                        <p:strVal val="visible"/>
                                      </p:to>
                                    </p:set>
                                    <p:animEffect transition="in" filter="plus(in)">
                                      <p:cBhvr>
                                        <p:cTn id="23" dur="2000"/>
                                        <p:tgtEl>
                                          <p:spTgt spid="31750"/>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iterate type="lt">
                                    <p:tmPct val="10000"/>
                                  </p:iterate>
                                  <p:childTnLst>
                                    <p:set>
                                      <p:cBhvr>
                                        <p:cTn id="27" dur="1" fill="hold">
                                          <p:stCondLst>
                                            <p:cond delay="0"/>
                                          </p:stCondLst>
                                        </p:cTn>
                                        <p:tgtEl>
                                          <p:spTgt spid="31751"/>
                                        </p:tgtEl>
                                        <p:attrNameLst>
                                          <p:attrName>style.visibility</p:attrName>
                                        </p:attrNameLst>
                                      </p:cBhvr>
                                      <p:to>
                                        <p:strVal val="visible"/>
                                      </p:to>
                                    </p:set>
                                    <p:animEffect transition="in" filter="fade">
                                      <p:cBhvr>
                                        <p:cTn id="28" dur="2000"/>
                                        <p:tgtEl>
                                          <p:spTgt spid="31751"/>
                                        </p:tgtEl>
                                      </p:cBhvr>
                                    </p:animEffect>
                                    <p:anim calcmode="lin" valueType="num">
                                      <p:cBhvr>
                                        <p:cTn id="29" dur="2000" fill="hold"/>
                                        <p:tgtEl>
                                          <p:spTgt spid="31751"/>
                                        </p:tgtEl>
                                        <p:attrNameLst>
                                          <p:attrName>ppt_w</p:attrName>
                                        </p:attrNameLst>
                                      </p:cBhvr>
                                      <p:tavLst>
                                        <p:tav tm="0" fmla="#ppt_w*sin(2.5*pi*$)">
                                          <p:val>
                                            <p:fltVal val="0.000000"/>
                                          </p:val>
                                        </p:tav>
                                        <p:tav tm="100000">
                                          <p:val>
                                            <p:fltVal val="1.000000"/>
                                          </p:val>
                                        </p:tav>
                                      </p:tavLst>
                                    </p:anim>
                                    <p:anim calcmode="lin" valueType="num">
                                      <p:cBhvr>
                                        <p:cTn id="30" dur="2000" fill="hold"/>
                                        <p:tgtEl>
                                          <p:spTgt spid="317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animBg="1"/>
      <p:bldP spid="31749" grpId="0"/>
      <p:bldP spid="31750" grpId="0"/>
      <p:bldP spid="317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50177" descr="6"/>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53249" descr="4"/>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图片 1" descr="花钟2.jpg"/>
          <p:cNvPicPr>
            <a:picLocks noChangeAspect="1"/>
          </p:cNvPicPr>
          <p:nvPr/>
        </p:nvPicPr>
        <p:blipFill>
          <a:blip r:embed="rId1"/>
          <a:stretch>
            <a:fillRect/>
          </a:stretch>
        </p:blipFill>
        <p:spPr>
          <a:xfrm>
            <a:off x="0" y="0"/>
            <a:ext cx="9166225" cy="6858000"/>
          </a:xfrm>
          <a:prstGeom prst="rect">
            <a:avLst/>
          </a:prstGeom>
          <a:noFill/>
          <a:ln w="9525">
            <a:noFill/>
          </a:ln>
        </p:spPr>
      </p:pic>
      <p:sp>
        <p:nvSpPr>
          <p:cNvPr id="41986" name="文本框 32770"/>
          <p:cNvSpPr txBox="1"/>
          <p:nvPr/>
        </p:nvSpPr>
        <p:spPr>
          <a:xfrm>
            <a:off x="2987675" y="549275"/>
            <a:ext cx="3251200" cy="1006475"/>
          </a:xfrm>
          <a:prstGeom prst="rect">
            <a:avLst/>
          </a:prstGeom>
          <a:noFill/>
          <a:ln w="9525">
            <a:noFill/>
          </a:ln>
        </p:spPr>
        <p:txBody>
          <a:bodyPr anchor="t" anchorCtr="0">
            <a:spAutoFit/>
          </a:bodyPr>
          <a:p>
            <a:r>
              <a:rPr lang="en-US" altLang="zh-CN" sz="6000" b="1" dirty="0">
                <a:latin typeface="黑体" panose="02010609060101010101" pitchFamily="2" charset="-122"/>
                <a:ea typeface="黑体" panose="02010609060101010101" pitchFamily="2" charset="-122"/>
              </a:rPr>
              <a:t>13 </a:t>
            </a:r>
            <a:r>
              <a:rPr lang="zh-CN" altLang="en-US" sz="6000" b="1" dirty="0">
                <a:latin typeface="黑体" panose="02010609060101010101" pitchFamily="2" charset="-122"/>
                <a:ea typeface="黑体" panose="02010609060101010101" pitchFamily="2" charset="-122"/>
              </a:rPr>
              <a:t>花 钟</a:t>
            </a:r>
            <a:endParaRPr lang="zh-CN" altLang="en-US" sz="6000" b="1" dirty="0">
              <a:latin typeface="黑体" panose="02010609060101010101" pitchFamily="2" charset="-122"/>
              <a:ea typeface="黑体" panose="02010609060101010101" pitchFamily="2" charset="-122"/>
            </a:endParaRPr>
          </a:p>
        </p:txBody>
      </p:sp>
    </p:spTree>
  </p:cSld>
  <p:clrMapOvr>
    <a:masterClrMapping/>
  </p:clrMapOvr>
  <p:transition advTm="1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图片 51201" descr="2"/>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图片 55297" descr="3"/>
          <p:cNvPicPr>
            <a:picLocks noChangeAspect="1"/>
          </p:cNvPicPr>
          <p:nvPr/>
        </p:nvPicPr>
        <p:blipFill>
          <a:blip r:embed="rId1"/>
          <a:srcRect b="8640"/>
          <a:stretch>
            <a:fillRect/>
          </a:stretch>
        </p:blipFill>
        <p:spPr>
          <a:xfrm>
            <a:off x="0" y="0"/>
            <a:ext cx="9144000" cy="6858000"/>
          </a:xfrm>
          <a:prstGeom prst="rect">
            <a:avLst/>
          </a:prstGeom>
          <a:noFill/>
          <a:ln w="9525">
            <a:noFill/>
          </a:ln>
        </p:spPr>
      </p:pic>
      <p:pic>
        <p:nvPicPr>
          <p:cNvPr id="44034" name="图片 55298" descr="46"/>
          <p:cNvPicPr>
            <a:picLocks noChangeAspect="1"/>
          </p:cNvPicPr>
          <p:nvPr/>
        </p:nvPicPr>
        <p:blipFill>
          <a:blip r:embed="rId2">
            <a:clrChange>
              <a:clrFrom>
                <a:srgbClr val="FFFFFF"/>
              </a:clrFrom>
              <a:clrTo>
                <a:srgbClr val="FFFFFF">
                  <a:alpha val="0"/>
                </a:srgbClr>
              </a:clrTo>
            </a:clrChange>
          </a:blip>
          <a:stretch>
            <a:fillRect/>
          </a:stretch>
        </p:blipFill>
        <p:spPr>
          <a:xfrm>
            <a:off x="8570913" y="6400800"/>
            <a:ext cx="609600" cy="457200"/>
          </a:xfrm>
          <a:prstGeom prst="rect">
            <a:avLst/>
          </a:prstGeom>
          <a:noFill/>
          <a:ln w="9525">
            <a:noFill/>
          </a:ln>
        </p:spPr>
      </p:pic>
      <p:sp>
        <p:nvSpPr>
          <p:cNvPr id="44035" name="文本框 55299">
            <a:hlinkClick r:id="rId3" action="ppaction://hlinksldjump"/>
          </p:cNvPr>
          <p:cNvSpPr txBox="1"/>
          <p:nvPr/>
        </p:nvSpPr>
        <p:spPr>
          <a:xfrm>
            <a:off x="8459788" y="6453188"/>
            <a:ext cx="806450" cy="336550"/>
          </a:xfrm>
          <a:prstGeom prst="rect">
            <a:avLst/>
          </a:prstGeom>
          <a:noFill/>
          <a:ln w="9525">
            <a:noFill/>
          </a:ln>
        </p:spPr>
        <p:txBody>
          <a:bodyPr anchor="t" anchorCtr="0">
            <a:spAutoFit/>
          </a:bodyPr>
          <a:p>
            <a:pPr algn="ctr"/>
            <a:r>
              <a:rPr lang="zh-CN" altLang="en-US" sz="1600" b="1" dirty="0">
                <a:solidFill>
                  <a:srgbClr val="FF0066"/>
                </a:solidFill>
                <a:latin typeface="Arial" panose="020B0604020202020204" pitchFamily="34" charset="0"/>
                <a:ea typeface="楷体_GB2312" pitchFamily="49" charset="-122"/>
              </a:rPr>
              <a:t>返回</a:t>
            </a:r>
            <a:endParaRPr lang="zh-CN" altLang="en-US" sz="1600" b="1" dirty="0">
              <a:solidFill>
                <a:srgbClr val="FF0066"/>
              </a:solidFill>
              <a:latin typeface="Arial" panose="020B0604020202020204" pitchFamily="34" charset="0"/>
              <a:ea typeface="楷体_GB2312"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占位符 39937"/>
          <p:cNvSpPr>
            <a:spLocks noGrp="1"/>
          </p:cNvSpPr>
          <p:nvPr>
            <p:ph idx="1"/>
          </p:nvPr>
        </p:nvSpPr>
        <p:spPr>
          <a:xfrm>
            <a:off x="0" y="1989138"/>
            <a:ext cx="9144000" cy="4114800"/>
          </a:xfrm>
        </p:spPr>
        <p:txBody>
          <a:bodyPr anchor="t" anchorCtr="0"/>
          <a:p>
            <a:pPr>
              <a:buNone/>
            </a:pPr>
            <a:r>
              <a:rPr lang="zh-CN" altLang="en-US" dirty="0"/>
              <a:t>  </a:t>
            </a:r>
            <a:r>
              <a:rPr lang="zh-CN" altLang="en-US" sz="3600" b="1" dirty="0">
                <a:solidFill>
                  <a:srgbClr val="FF0000"/>
                </a:solidFill>
              </a:rPr>
              <a:t>争奇斗艳  </a:t>
            </a:r>
            <a:r>
              <a:rPr lang="zh-CN" altLang="en-US" sz="3600" b="1" dirty="0">
                <a:solidFill>
                  <a:srgbClr val="006600"/>
                </a:solidFill>
              </a:rPr>
              <a:t>芬芳迷人</a:t>
            </a:r>
            <a:r>
              <a:rPr lang="zh-CN" altLang="en-US" sz="3600" b="1" dirty="0">
                <a:solidFill>
                  <a:srgbClr val="FF0000"/>
                </a:solidFill>
              </a:rPr>
              <a:t>    欣然怒放   </a:t>
            </a:r>
            <a:r>
              <a:rPr lang="zh-CN" altLang="en-US" sz="3600" b="1" dirty="0">
                <a:solidFill>
                  <a:schemeClr val="accent2"/>
                </a:solidFill>
              </a:rPr>
              <a:t>淡雅   艳丽</a:t>
            </a:r>
            <a:endParaRPr lang="zh-CN" altLang="en-US" sz="3600" b="1" dirty="0">
              <a:solidFill>
                <a:schemeClr val="accent2"/>
              </a:solidFill>
            </a:endParaRPr>
          </a:p>
          <a:p>
            <a:pPr>
              <a:buNone/>
            </a:pPr>
            <a:r>
              <a:rPr lang="en-US" altLang="zh-CN" b="1"/>
              <a:t>1</a:t>
            </a:r>
            <a:r>
              <a:rPr lang="zh-CN" altLang="en-US" b="1" dirty="0"/>
              <a:t>、这一组词语在课文里都是描写什么的？   </a:t>
            </a:r>
            <a:endParaRPr lang="zh-CN" altLang="en-US" b="1" dirty="0"/>
          </a:p>
          <a:p>
            <a:pPr>
              <a:buNone/>
            </a:pPr>
            <a:r>
              <a:rPr lang="en-US" altLang="zh-CN" b="1">
                <a:solidFill>
                  <a:srgbClr val="FF0000"/>
                </a:solidFill>
              </a:rPr>
              <a:t>2</a:t>
            </a:r>
            <a:r>
              <a:rPr lang="zh-CN" altLang="en-US" b="1" dirty="0">
                <a:solidFill>
                  <a:srgbClr val="FF0000"/>
                </a:solidFill>
              </a:rPr>
              <a:t>、哪个词在说花儿在比美？</a:t>
            </a:r>
            <a:endParaRPr lang="zh-CN" altLang="en-US" b="1" dirty="0">
              <a:solidFill>
                <a:srgbClr val="FF0000"/>
              </a:solidFill>
            </a:endParaRPr>
          </a:p>
          <a:p>
            <a:pPr>
              <a:buNone/>
            </a:pPr>
            <a:r>
              <a:rPr lang="en-US" altLang="zh-CN" b="1">
                <a:solidFill>
                  <a:srgbClr val="006600"/>
                </a:solidFill>
              </a:rPr>
              <a:t>3</a:t>
            </a:r>
            <a:r>
              <a:rPr lang="zh-CN" altLang="en-US" b="1" dirty="0">
                <a:solidFill>
                  <a:srgbClr val="006600"/>
                </a:solidFill>
              </a:rPr>
              <a:t>、哪个词语说花儿很香？</a:t>
            </a:r>
            <a:endParaRPr lang="zh-CN" altLang="en-US" b="1" dirty="0">
              <a:solidFill>
                <a:srgbClr val="006600"/>
              </a:solidFill>
            </a:endParaRPr>
          </a:p>
          <a:p>
            <a:pPr>
              <a:buNone/>
            </a:pPr>
            <a:r>
              <a:rPr lang="en-US" altLang="zh-CN" b="1">
                <a:solidFill>
                  <a:schemeClr val="accent2"/>
                </a:solidFill>
              </a:rPr>
              <a:t>4</a:t>
            </a:r>
            <a:r>
              <a:rPr lang="zh-CN" altLang="en-US" b="1" dirty="0">
                <a:solidFill>
                  <a:schemeClr val="accent2"/>
                </a:solidFill>
              </a:rPr>
              <a:t>、哪一对词语表示相反的意思？</a:t>
            </a:r>
            <a:r>
              <a:rPr lang="zh-CN" altLang="en-US" b="1" dirty="0"/>
              <a:t>你知道哪些花是淡雅的，哪些花是艳丽的？</a:t>
            </a:r>
            <a:endParaRPr lang="zh-CN" altLang="en-US" b="1" dirty="0"/>
          </a:p>
        </p:txBody>
      </p:sp>
    </p:spTree>
  </p:cSld>
  <p:clrMapOvr>
    <a:masterClrMapping/>
  </p:clrMapOvr>
  <p:transition advTm="100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图片 54273" descr="1"/>
          <p:cNvPicPr>
            <a:picLocks noChangeAspect="1"/>
          </p:cNvPicPr>
          <p:nvPr/>
        </p:nvPicPr>
        <p:blipFill>
          <a:blip r:embed="rId1"/>
          <a:stretch>
            <a:fillRect/>
          </a:stretch>
        </p:blipFill>
        <p:spPr>
          <a:xfrm>
            <a:off x="0" y="-30162"/>
            <a:ext cx="9144000" cy="6888162"/>
          </a:xfrm>
          <a:prstGeom prst="rect">
            <a:avLst/>
          </a:prstGeom>
          <a:noFill/>
          <a:ln w="9525">
            <a:no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1" name="图片 52225" descr="3"/>
          <p:cNvPicPr>
            <a:picLocks noChangeAspect="1"/>
          </p:cNvPicPr>
          <p:nvPr/>
        </p:nvPicPr>
        <p:blipFill>
          <a:blip r:embed="rId1"/>
          <a:srcRect b="7593"/>
          <a:stretch>
            <a:fillRect/>
          </a:stretch>
        </p:blipFill>
        <p:spPr>
          <a:xfrm>
            <a:off x="0" y="0"/>
            <a:ext cx="9144000" cy="6858000"/>
          </a:xfrm>
          <a:prstGeom prst="rect">
            <a:avLst/>
          </a:prstGeom>
          <a:noFill/>
          <a:ln w="9525">
            <a:noFill/>
          </a:ln>
        </p:spPr>
      </p:pic>
      <p:pic>
        <p:nvPicPr>
          <p:cNvPr id="46082" name="图片 52226" descr="46"/>
          <p:cNvPicPr>
            <a:picLocks noChangeAspect="1"/>
          </p:cNvPicPr>
          <p:nvPr/>
        </p:nvPicPr>
        <p:blipFill>
          <a:blip r:embed="rId2">
            <a:clrChange>
              <a:clrFrom>
                <a:srgbClr val="FFFFFF"/>
              </a:clrFrom>
              <a:clrTo>
                <a:srgbClr val="FFFFFF">
                  <a:alpha val="0"/>
                </a:srgbClr>
              </a:clrTo>
            </a:clrChange>
          </a:blip>
          <a:stretch>
            <a:fillRect/>
          </a:stretch>
        </p:blipFill>
        <p:spPr>
          <a:xfrm>
            <a:off x="8570913" y="6400800"/>
            <a:ext cx="609600" cy="457200"/>
          </a:xfrm>
          <a:prstGeom prst="rect">
            <a:avLst/>
          </a:prstGeom>
          <a:noFill/>
          <a:ln w="9525">
            <a:noFill/>
          </a:ln>
        </p:spPr>
      </p:pic>
      <p:sp>
        <p:nvSpPr>
          <p:cNvPr id="46083" name="文本框 52227">
            <a:hlinkClick r:id="rId3" action="ppaction://hlinksldjump"/>
          </p:cNvPr>
          <p:cNvSpPr txBox="1"/>
          <p:nvPr/>
        </p:nvSpPr>
        <p:spPr>
          <a:xfrm>
            <a:off x="8459788" y="6453188"/>
            <a:ext cx="806450" cy="336550"/>
          </a:xfrm>
          <a:prstGeom prst="rect">
            <a:avLst/>
          </a:prstGeom>
          <a:noFill/>
          <a:ln w="9525">
            <a:noFill/>
          </a:ln>
        </p:spPr>
        <p:txBody>
          <a:bodyPr anchor="t" anchorCtr="0">
            <a:spAutoFit/>
          </a:bodyPr>
          <a:p>
            <a:pPr algn="ctr"/>
            <a:r>
              <a:rPr lang="zh-CN" altLang="en-US" sz="1600" b="1" dirty="0">
                <a:solidFill>
                  <a:srgbClr val="FF0066"/>
                </a:solidFill>
                <a:latin typeface="Arial" panose="020B0604020202020204" pitchFamily="34" charset="0"/>
                <a:ea typeface="楷体_GB2312" pitchFamily="49" charset="-122"/>
              </a:rPr>
              <a:t>返回</a:t>
            </a:r>
            <a:endParaRPr lang="zh-CN" altLang="en-US" sz="1600" b="1" dirty="0">
              <a:solidFill>
                <a:srgbClr val="FF0066"/>
              </a:solidFill>
              <a:latin typeface="Arial" panose="020B0604020202020204" pitchFamily="34" charset="0"/>
              <a:ea typeface="楷体_GB2312" pitchFamily="49"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矩形 40961"/>
          <p:cNvSpPr/>
          <p:nvPr/>
        </p:nvSpPr>
        <p:spPr>
          <a:xfrm>
            <a:off x="0" y="2286000"/>
            <a:ext cx="9144000" cy="3751263"/>
          </a:xfrm>
          <a:prstGeom prst="rect">
            <a:avLst/>
          </a:prstGeom>
          <a:noFill/>
          <a:ln w="9525">
            <a:noFill/>
          </a:ln>
        </p:spPr>
        <p:txBody>
          <a:bodyPr anchor="ctr" anchorCtr="0">
            <a:spAutoFit/>
          </a:bodyPr>
          <a:p>
            <a:r>
              <a:rPr lang="en-US" altLang="zh-CN" sz="4800" b="1">
                <a:solidFill>
                  <a:srgbClr val="3333FF"/>
                </a:solidFill>
                <a:latin typeface="Arial" panose="020B0604020202020204" pitchFamily="34" charset="0"/>
                <a:ea typeface="楷体_GB2312" pitchFamily="49" charset="-122"/>
              </a:rPr>
              <a:t>1</a:t>
            </a:r>
            <a:r>
              <a:rPr lang="zh-CN" altLang="en-US" sz="4800" b="1" dirty="0">
                <a:solidFill>
                  <a:srgbClr val="3333FF"/>
                </a:solidFill>
                <a:latin typeface="Arial" panose="020B0604020202020204" pitchFamily="34" charset="0"/>
                <a:ea typeface="楷体_GB2312" pitchFamily="49" charset="-122"/>
              </a:rPr>
              <a:t>、</a:t>
            </a:r>
            <a:r>
              <a:rPr lang="zh-CN" altLang="en-US" sz="4800" b="1" dirty="0">
                <a:solidFill>
                  <a:srgbClr val="FF0000"/>
                </a:solidFill>
                <a:latin typeface="Arial" panose="020B0604020202020204" pitchFamily="34" charset="0"/>
                <a:ea typeface="楷体_GB2312" pitchFamily="49" charset="-122"/>
              </a:rPr>
              <a:t>蒲公英</a:t>
            </a:r>
            <a:r>
              <a:rPr lang="zh-CN" altLang="en-US" sz="4800" b="1" dirty="0">
                <a:solidFill>
                  <a:srgbClr val="3333FF"/>
                </a:solidFill>
                <a:latin typeface="Arial" panose="020B0604020202020204" pitchFamily="34" charset="0"/>
                <a:ea typeface="楷体_GB2312" pitchFamily="49" charset="-122"/>
              </a:rPr>
              <a:t>在早晨六点开花；</a:t>
            </a:r>
            <a:endParaRPr lang="zh-CN" altLang="en-US" sz="4800" b="1" dirty="0">
              <a:solidFill>
                <a:srgbClr val="3333FF"/>
              </a:solidFill>
              <a:latin typeface="Arial" panose="020B0604020202020204" pitchFamily="34" charset="0"/>
              <a:ea typeface="楷体_GB2312" pitchFamily="49" charset="-122"/>
            </a:endParaRPr>
          </a:p>
          <a:p>
            <a:r>
              <a:rPr lang="en-US" altLang="zh-CN" sz="4800" b="1">
                <a:solidFill>
                  <a:srgbClr val="3333FF"/>
                </a:solidFill>
                <a:latin typeface="Arial" panose="020B0604020202020204" pitchFamily="34" charset="0"/>
                <a:ea typeface="楷体_GB2312" pitchFamily="49" charset="-122"/>
              </a:rPr>
              <a:t>2</a:t>
            </a:r>
            <a:r>
              <a:rPr lang="zh-CN" altLang="en-US" sz="4800" b="1" dirty="0">
                <a:solidFill>
                  <a:srgbClr val="3333FF"/>
                </a:solidFill>
                <a:latin typeface="Arial" panose="020B0604020202020204" pitchFamily="34" charset="0"/>
                <a:ea typeface="楷体_GB2312" pitchFamily="49" charset="-122"/>
              </a:rPr>
              <a:t>、</a:t>
            </a:r>
            <a:r>
              <a:rPr lang="zh-CN" altLang="en-US" sz="4800" b="1" dirty="0">
                <a:solidFill>
                  <a:srgbClr val="FF0000"/>
                </a:solidFill>
                <a:latin typeface="Arial" panose="020B0604020202020204" pitchFamily="34" charset="0"/>
                <a:ea typeface="楷体_GB2312" pitchFamily="49" charset="-122"/>
              </a:rPr>
              <a:t>紫茉莉</a:t>
            </a:r>
            <a:r>
              <a:rPr lang="zh-CN" altLang="en-US" sz="4800" b="1" dirty="0">
                <a:solidFill>
                  <a:srgbClr val="3333FF"/>
                </a:solidFill>
                <a:latin typeface="Arial" panose="020B0604020202020204" pitchFamily="34" charset="0"/>
                <a:ea typeface="楷体_GB2312" pitchFamily="49" charset="-122"/>
              </a:rPr>
              <a:t>约下午四点开放；</a:t>
            </a:r>
            <a:endParaRPr lang="zh-CN" altLang="en-US" sz="4800" b="1" dirty="0">
              <a:solidFill>
                <a:srgbClr val="3333FF"/>
              </a:solidFill>
              <a:latin typeface="Arial" panose="020B0604020202020204" pitchFamily="34" charset="0"/>
              <a:ea typeface="楷体_GB2312" pitchFamily="49" charset="-122"/>
            </a:endParaRPr>
          </a:p>
          <a:p>
            <a:r>
              <a:rPr lang="en-US" altLang="zh-CN" sz="4800" b="1">
                <a:solidFill>
                  <a:srgbClr val="3333FF"/>
                </a:solidFill>
                <a:latin typeface="Arial" panose="020B0604020202020204" pitchFamily="34" charset="0"/>
                <a:ea typeface="楷体_GB2312" pitchFamily="49" charset="-122"/>
              </a:rPr>
              <a:t>3</a:t>
            </a:r>
            <a:r>
              <a:rPr lang="zh-CN" altLang="en-US" sz="4800" b="1" dirty="0">
                <a:solidFill>
                  <a:srgbClr val="3333FF"/>
                </a:solidFill>
                <a:latin typeface="Arial" panose="020B0604020202020204" pitchFamily="34" charset="0"/>
                <a:ea typeface="楷体_GB2312" pitchFamily="49" charset="-122"/>
              </a:rPr>
              <a:t>、下午五点，</a:t>
            </a:r>
            <a:r>
              <a:rPr lang="zh-CN" altLang="en-US" sz="4800" b="1" dirty="0">
                <a:solidFill>
                  <a:srgbClr val="FF0000"/>
                </a:solidFill>
                <a:latin typeface="Arial" panose="020B0604020202020204" pitchFamily="34" charset="0"/>
                <a:ea typeface="楷体_GB2312" pitchFamily="49" charset="-122"/>
              </a:rPr>
              <a:t>白香水百合</a:t>
            </a:r>
            <a:r>
              <a:rPr lang="zh-CN" altLang="en-US" sz="4800" b="1" dirty="0">
                <a:solidFill>
                  <a:srgbClr val="3333FF"/>
                </a:solidFill>
                <a:latin typeface="Arial" panose="020B0604020202020204" pitchFamily="34" charset="0"/>
                <a:ea typeface="楷体_GB2312" pitchFamily="49" charset="-122"/>
              </a:rPr>
              <a:t>开放；</a:t>
            </a:r>
            <a:endParaRPr lang="zh-CN" altLang="en-US" sz="4800" b="1" dirty="0">
              <a:solidFill>
                <a:srgbClr val="3333FF"/>
              </a:solidFill>
              <a:latin typeface="Arial" panose="020B0604020202020204" pitchFamily="34" charset="0"/>
              <a:ea typeface="楷体_GB2312" pitchFamily="49" charset="-122"/>
            </a:endParaRPr>
          </a:p>
          <a:p>
            <a:r>
              <a:rPr lang="en-US" altLang="zh-CN" sz="4800" b="1">
                <a:solidFill>
                  <a:srgbClr val="3333FF"/>
                </a:solidFill>
                <a:latin typeface="Arial" panose="020B0604020202020204" pitchFamily="34" charset="0"/>
                <a:ea typeface="楷体_GB2312" pitchFamily="49" charset="-122"/>
              </a:rPr>
              <a:t>4</a:t>
            </a:r>
            <a:r>
              <a:rPr lang="zh-CN" altLang="en-US" sz="4800" b="1" dirty="0">
                <a:solidFill>
                  <a:srgbClr val="3333FF"/>
                </a:solidFill>
                <a:latin typeface="Arial" panose="020B0604020202020204" pitchFamily="34" charset="0"/>
                <a:ea typeface="楷体_GB2312" pitchFamily="49" charset="-122"/>
              </a:rPr>
              <a:t>、晚上六点，</a:t>
            </a:r>
            <a:r>
              <a:rPr lang="zh-CN" altLang="en-US" sz="4800" b="1" dirty="0">
                <a:solidFill>
                  <a:srgbClr val="FF0000"/>
                </a:solidFill>
                <a:latin typeface="Arial" panose="020B0604020202020204" pitchFamily="34" charset="0"/>
                <a:ea typeface="楷体_GB2312" pitchFamily="49" charset="-122"/>
              </a:rPr>
              <a:t>丝瓜花</a:t>
            </a:r>
            <a:r>
              <a:rPr lang="zh-CN" altLang="en-US" sz="4800" b="1" dirty="0">
                <a:solidFill>
                  <a:srgbClr val="3333FF"/>
                </a:solidFill>
                <a:latin typeface="Arial" panose="020B0604020202020204" pitchFamily="34" charset="0"/>
                <a:ea typeface="楷体_GB2312" pitchFamily="49" charset="-122"/>
              </a:rPr>
              <a:t>开放；</a:t>
            </a:r>
            <a:endParaRPr lang="zh-CN" altLang="en-US" sz="4800" b="1" dirty="0">
              <a:solidFill>
                <a:srgbClr val="3333FF"/>
              </a:solidFill>
              <a:latin typeface="Arial" panose="020B0604020202020204" pitchFamily="34" charset="0"/>
              <a:ea typeface="楷体_GB2312" pitchFamily="49" charset="-122"/>
            </a:endParaRPr>
          </a:p>
          <a:p>
            <a:r>
              <a:rPr lang="en-US" altLang="zh-CN" sz="4800" b="1">
                <a:solidFill>
                  <a:srgbClr val="3333FF"/>
                </a:solidFill>
                <a:latin typeface="Arial" panose="020B0604020202020204" pitchFamily="34" charset="0"/>
                <a:ea typeface="楷体_GB2312" pitchFamily="49" charset="-122"/>
              </a:rPr>
              <a:t>5</a:t>
            </a:r>
            <a:r>
              <a:rPr lang="zh-CN" altLang="en-US" sz="4800" b="1" dirty="0">
                <a:solidFill>
                  <a:srgbClr val="3333FF"/>
                </a:solidFill>
                <a:latin typeface="Arial" panose="020B0604020202020204" pitchFamily="34" charset="0"/>
                <a:ea typeface="楷体_GB2312" pitchFamily="49" charset="-122"/>
              </a:rPr>
              <a:t>、中午十二点，</a:t>
            </a:r>
            <a:r>
              <a:rPr lang="zh-CN" altLang="en-US" sz="4800" b="1" dirty="0">
                <a:solidFill>
                  <a:srgbClr val="FF0000"/>
                </a:solidFill>
                <a:latin typeface="Arial" panose="020B0604020202020204" pitchFamily="34" charset="0"/>
                <a:ea typeface="楷体_GB2312" pitchFamily="49" charset="-122"/>
              </a:rPr>
              <a:t>太阳花</a:t>
            </a:r>
            <a:r>
              <a:rPr lang="zh-CN" altLang="en-US" sz="4800" b="1" dirty="0">
                <a:solidFill>
                  <a:srgbClr val="3333FF"/>
                </a:solidFill>
                <a:latin typeface="Arial" panose="020B0604020202020204" pitchFamily="34" charset="0"/>
                <a:ea typeface="楷体_GB2312" pitchFamily="49" charset="-122"/>
              </a:rPr>
              <a:t>开了</a:t>
            </a:r>
            <a:r>
              <a:rPr lang="en-US" altLang="zh-CN" sz="4800" b="1">
                <a:solidFill>
                  <a:srgbClr val="3333FF"/>
                </a:solidFill>
                <a:latin typeface="Arial" panose="020B0604020202020204" pitchFamily="34" charset="0"/>
                <a:ea typeface="楷体_GB2312" pitchFamily="49" charset="-122"/>
              </a:rPr>
              <a:t>……</a:t>
            </a:r>
            <a:r>
              <a:rPr lang="en-US" altLang="zh-CN" sz="4800">
                <a:latin typeface="Arial" panose="020B0604020202020204" pitchFamily="34" charset="0"/>
              </a:rPr>
              <a:t> </a:t>
            </a:r>
            <a:endParaRPr lang="en-US" altLang="zh-CN" sz="4800">
              <a:latin typeface="Arial" panose="020B0604020202020204" pitchFamily="34" charset="0"/>
            </a:endParaRPr>
          </a:p>
        </p:txBody>
      </p:sp>
      <p:sp>
        <p:nvSpPr>
          <p:cNvPr id="48130" name="矩形 40962"/>
          <p:cNvSpPr/>
          <p:nvPr/>
        </p:nvSpPr>
        <p:spPr>
          <a:xfrm>
            <a:off x="228600" y="0"/>
            <a:ext cx="3048000" cy="1403350"/>
          </a:xfrm>
          <a:prstGeom prst="rect">
            <a:avLst/>
          </a:prstGeom>
        </p:spPr>
        <p:txBody>
          <a:bodyPr wrap="none" fromWordArt="1">
            <a:prstTxWarp prst="textCurveUp">
              <a:avLst>
                <a:gd name="adj" fmla="val 40356"/>
              </a:avLst>
            </a:prstTxWarp>
            <a:normAutofit/>
          </a:bodyPr>
          <a:p>
            <a:pPr algn="ctr"/>
            <a:r>
              <a:rPr lang="zh-CN" altLang="en-US" sz="8000" b="1">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隶书" panose="02010509060101010101" pitchFamily="49" charset="-122"/>
                <a:ea typeface="隶书" panose="02010509060101010101" pitchFamily="49" charset="-122"/>
              </a:rPr>
              <a:t>资料袋</a:t>
            </a:r>
            <a:endParaRPr lang="zh-CN" altLang="en-US" sz="8000" b="1">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隶书" panose="02010509060101010101" pitchFamily="49" charset="-122"/>
              <a:ea typeface="隶书" panose="02010509060101010101" pitchFamily="49" charset="-122"/>
            </a:endParaRPr>
          </a:p>
        </p:txBody>
      </p:sp>
      <p:sp>
        <p:nvSpPr>
          <p:cNvPr id="48131" name="动作按钮: 前进或下一项 40963">
            <a:hlinkClick r:id="rId1" action="ppaction://hlinksldjump"/>
          </p:cNvPr>
          <p:cNvSpPr/>
          <p:nvPr/>
        </p:nvSpPr>
        <p:spPr>
          <a:xfrm>
            <a:off x="7543800" y="6324600"/>
            <a:ext cx="685800" cy="304800"/>
          </a:xfrm>
          <a:prstGeom prst="actionButtonForwardNext">
            <a:avLst/>
          </a:prstGeom>
          <a:solidFill>
            <a:schemeClr val="accent1"/>
          </a:solidFill>
          <a:ln w="9525">
            <a:noFill/>
          </a:ln>
        </p:spPr>
        <p:txBody>
          <a:bodyPr anchor="t" anchorCtr="0"/>
          <a:p>
            <a:pPr algn="ctr"/>
            <a:endParaRPr lang="zh-CN" altLang="en-US">
              <a:latin typeface="Times New Roman" panose="02020603050405020304" pitchFamily="18" charset="0"/>
            </a:endParaRPr>
          </a:p>
        </p:txBody>
      </p:sp>
    </p:spTree>
  </p:cSld>
  <p:clrMapOvr>
    <a:masterClrMapping/>
  </p:clrMapOvr>
  <p:transition advTm="1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2"/>
          <p:cNvSpPr txBox="1"/>
          <p:nvPr/>
        </p:nvSpPr>
        <p:spPr>
          <a:xfrm>
            <a:off x="6400800" y="1154113"/>
            <a:ext cx="2019300" cy="830262"/>
          </a:xfrm>
          <a:prstGeom prst="rect">
            <a:avLst/>
          </a:prstGeom>
          <a:noFill/>
          <a:ln w="9525">
            <a:noFill/>
          </a:ln>
        </p:spPr>
        <p:txBody>
          <a:bodyPr wrap="none" anchor="t" anchorCtr="0">
            <a:spAutoFit/>
          </a:bodyPr>
          <a:p>
            <a:pPr algn="ctr"/>
            <a:r>
              <a:rPr lang="zh-CN" altLang="en-US" sz="4800" b="1" dirty="0">
                <a:solidFill>
                  <a:srgbClr val="FF0000"/>
                </a:solidFill>
                <a:latin typeface="Arial" panose="020B0604020202020204" pitchFamily="34" charset="0"/>
                <a:ea typeface="楷体_GB2312" pitchFamily="49" charset="-122"/>
              </a:rPr>
              <a:t>蛇麻花</a:t>
            </a:r>
            <a:endParaRPr lang="zh-CN" altLang="en-US" sz="4800" b="1" dirty="0">
              <a:solidFill>
                <a:srgbClr val="FF0000"/>
              </a:solidFill>
              <a:latin typeface="Arial" panose="020B0604020202020204" pitchFamily="34" charset="0"/>
              <a:ea typeface="楷体_GB2312" pitchFamily="49" charset="-122"/>
            </a:endParaRPr>
          </a:p>
        </p:txBody>
      </p:sp>
      <p:sp>
        <p:nvSpPr>
          <p:cNvPr id="49154" name="文本框 3"/>
          <p:cNvSpPr txBox="1"/>
          <p:nvPr/>
        </p:nvSpPr>
        <p:spPr>
          <a:xfrm>
            <a:off x="1346200" y="4398963"/>
            <a:ext cx="2632075" cy="830262"/>
          </a:xfrm>
          <a:prstGeom prst="rect">
            <a:avLst/>
          </a:prstGeom>
          <a:noFill/>
          <a:ln w="9525">
            <a:noFill/>
          </a:ln>
        </p:spPr>
        <p:txBody>
          <a:bodyPr wrap="none" anchor="t" anchorCtr="0">
            <a:spAutoFit/>
          </a:bodyPr>
          <a:p>
            <a:pPr algn="ctr"/>
            <a:r>
              <a:rPr lang="zh-CN" altLang="en-US" sz="4800" b="1" dirty="0">
                <a:solidFill>
                  <a:srgbClr val="3333FF"/>
                </a:solidFill>
                <a:latin typeface="Arial" panose="020B0604020202020204" pitchFamily="34" charset="0"/>
                <a:ea typeface="楷体_GB2312" pitchFamily="49" charset="-122"/>
              </a:rPr>
              <a:t>凌晨三点</a:t>
            </a:r>
            <a:endParaRPr lang="zh-CN" altLang="en-US" sz="4800" b="1" dirty="0">
              <a:solidFill>
                <a:srgbClr val="3333FF"/>
              </a:solidFill>
              <a:latin typeface="Arial" panose="020B0604020202020204" pitchFamily="34" charset="0"/>
              <a:ea typeface="楷体_GB2312" pitchFamily="49" charset="-122"/>
            </a:endParaRPr>
          </a:p>
        </p:txBody>
      </p:sp>
      <p:pic>
        <p:nvPicPr>
          <p:cNvPr id="49155" name="图片 1"/>
          <p:cNvPicPr>
            <a:picLocks noChangeAspect="1"/>
          </p:cNvPicPr>
          <p:nvPr/>
        </p:nvPicPr>
        <p:blipFill>
          <a:blip r:embed="rId1"/>
          <a:srcRect t="3391" r="18851" b="22600"/>
          <a:stretch>
            <a:fillRect/>
          </a:stretch>
        </p:blipFill>
        <p:spPr>
          <a:xfrm>
            <a:off x="22225" y="39688"/>
            <a:ext cx="5278438" cy="3603625"/>
          </a:xfrm>
          <a:prstGeom prst="rect">
            <a:avLst/>
          </a:prstGeom>
          <a:noFill/>
          <a:ln w="9525">
            <a:noFill/>
          </a:ln>
        </p:spPr>
      </p:pic>
      <p:pic>
        <p:nvPicPr>
          <p:cNvPr id="49156" name="图片 4"/>
          <p:cNvPicPr>
            <a:picLocks noChangeAspect="1"/>
          </p:cNvPicPr>
          <p:nvPr/>
        </p:nvPicPr>
        <p:blipFill>
          <a:blip r:embed="rId2">
            <a:clrChange>
              <a:clrFrom>
                <a:srgbClr val="FFFFFF"/>
              </a:clrFrom>
              <a:clrTo>
                <a:srgbClr val="FFFFFF">
                  <a:alpha val="0"/>
                </a:srgbClr>
              </a:clrTo>
            </a:clrChange>
          </a:blip>
          <a:srcRect l="10222" t="7310" r="11993" b="3334"/>
          <a:stretch>
            <a:fillRect/>
          </a:stretch>
        </p:blipFill>
        <p:spPr>
          <a:xfrm>
            <a:off x="4854575" y="3232150"/>
            <a:ext cx="4238625" cy="2552700"/>
          </a:xfrm>
          <a:prstGeom prst="rect">
            <a:avLst/>
          </a:prstGeom>
          <a:noFill/>
          <a:ln w="9525">
            <a:noFill/>
          </a:ln>
        </p:spPr>
      </p:pic>
    </p:spTree>
  </p:cSld>
  <p:clrMapOvr>
    <a:masterClrMapping/>
  </p:clrMapOvr>
  <p:transition advTm="1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文本框 2"/>
          <p:cNvSpPr txBox="1"/>
          <p:nvPr/>
        </p:nvSpPr>
        <p:spPr>
          <a:xfrm>
            <a:off x="6224588" y="5921375"/>
            <a:ext cx="2019300" cy="828675"/>
          </a:xfrm>
          <a:prstGeom prst="rect">
            <a:avLst/>
          </a:prstGeom>
          <a:noFill/>
          <a:ln w="9525">
            <a:noFill/>
          </a:ln>
        </p:spPr>
        <p:txBody>
          <a:bodyPr wrap="none" anchor="t" anchorCtr="0">
            <a:spAutoFit/>
          </a:bodyPr>
          <a:p>
            <a:pPr algn="ctr"/>
            <a:r>
              <a:rPr lang="zh-CN" altLang="en-US" sz="4800" b="1" dirty="0">
                <a:solidFill>
                  <a:srgbClr val="FF0000"/>
                </a:solidFill>
                <a:latin typeface="Arial" panose="020B0604020202020204" pitchFamily="34" charset="0"/>
                <a:ea typeface="楷体_GB2312" pitchFamily="49" charset="-122"/>
              </a:rPr>
              <a:t>蒲公英</a:t>
            </a:r>
            <a:endParaRPr lang="zh-CN" altLang="en-US" sz="4800" b="1" dirty="0">
              <a:solidFill>
                <a:srgbClr val="FF0000"/>
              </a:solidFill>
              <a:latin typeface="Arial" panose="020B0604020202020204" pitchFamily="34" charset="0"/>
              <a:ea typeface="楷体_GB2312" pitchFamily="49" charset="-122"/>
            </a:endParaRPr>
          </a:p>
        </p:txBody>
      </p:sp>
      <p:sp>
        <p:nvSpPr>
          <p:cNvPr id="50178" name="文本框 3"/>
          <p:cNvSpPr txBox="1"/>
          <p:nvPr/>
        </p:nvSpPr>
        <p:spPr>
          <a:xfrm>
            <a:off x="1223963" y="5921375"/>
            <a:ext cx="2630487" cy="828675"/>
          </a:xfrm>
          <a:prstGeom prst="rect">
            <a:avLst/>
          </a:prstGeom>
          <a:noFill/>
          <a:ln w="9525">
            <a:noFill/>
          </a:ln>
        </p:spPr>
        <p:txBody>
          <a:bodyPr wrap="none" anchor="t" anchorCtr="0">
            <a:spAutoFit/>
          </a:bodyPr>
          <a:p>
            <a:pPr algn="ctr"/>
            <a:r>
              <a:rPr lang="zh-CN" altLang="en-US" sz="4800" b="1" dirty="0">
                <a:solidFill>
                  <a:srgbClr val="3333FF"/>
                </a:solidFill>
                <a:latin typeface="Arial" panose="020B0604020202020204" pitchFamily="34" charset="0"/>
                <a:ea typeface="楷体_GB2312" pitchFamily="49" charset="-122"/>
              </a:rPr>
              <a:t>清晨七点</a:t>
            </a:r>
            <a:endParaRPr lang="zh-CN" altLang="en-US" sz="4800" b="1" dirty="0">
              <a:solidFill>
                <a:srgbClr val="3333FF"/>
              </a:solidFill>
              <a:latin typeface="Arial" panose="020B0604020202020204" pitchFamily="34" charset="0"/>
              <a:ea typeface="楷体_GB2312" pitchFamily="49" charset="-122"/>
            </a:endParaRPr>
          </a:p>
        </p:txBody>
      </p:sp>
      <p:pic>
        <p:nvPicPr>
          <p:cNvPr id="50179" name="图片 5"/>
          <p:cNvPicPr>
            <a:picLocks noChangeAspect="1"/>
          </p:cNvPicPr>
          <p:nvPr/>
        </p:nvPicPr>
        <p:blipFill>
          <a:blip r:embed="rId1"/>
          <a:stretch>
            <a:fillRect/>
          </a:stretch>
        </p:blipFill>
        <p:spPr>
          <a:xfrm>
            <a:off x="125413" y="-11112"/>
            <a:ext cx="8893175" cy="5932487"/>
          </a:xfrm>
          <a:prstGeom prst="rect">
            <a:avLst/>
          </a:prstGeom>
          <a:noFill/>
          <a:ln w="9525">
            <a:noFill/>
          </a:ln>
        </p:spPr>
      </p:pic>
    </p:spTree>
  </p:cSld>
  <p:clrMapOvr>
    <a:masterClrMapping/>
  </p:clrMapOvr>
  <p:transition advTm="1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框 2"/>
          <p:cNvSpPr txBox="1"/>
          <p:nvPr/>
        </p:nvSpPr>
        <p:spPr>
          <a:xfrm>
            <a:off x="6224588" y="5921375"/>
            <a:ext cx="2019300" cy="828675"/>
          </a:xfrm>
          <a:prstGeom prst="rect">
            <a:avLst/>
          </a:prstGeom>
          <a:noFill/>
          <a:ln w="9525">
            <a:noFill/>
          </a:ln>
        </p:spPr>
        <p:txBody>
          <a:bodyPr wrap="none" anchor="t" anchorCtr="0">
            <a:spAutoFit/>
          </a:bodyPr>
          <a:p>
            <a:pPr algn="ctr"/>
            <a:r>
              <a:rPr lang="zh-CN" altLang="en-US" sz="4800" b="1" dirty="0">
                <a:solidFill>
                  <a:srgbClr val="FF0000"/>
                </a:solidFill>
                <a:latin typeface="Arial" panose="020B0604020202020204" pitchFamily="34" charset="0"/>
                <a:ea typeface="楷体_GB2312" pitchFamily="49" charset="-122"/>
              </a:rPr>
              <a:t>向日葵</a:t>
            </a:r>
            <a:endParaRPr lang="zh-CN" altLang="en-US" sz="4800" b="1" dirty="0">
              <a:solidFill>
                <a:srgbClr val="FF0000"/>
              </a:solidFill>
              <a:latin typeface="Arial" panose="020B0604020202020204" pitchFamily="34" charset="0"/>
              <a:ea typeface="楷体_GB2312" pitchFamily="49" charset="-122"/>
            </a:endParaRPr>
          </a:p>
        </p:txBody>
      </p:sp>
      <p:sp>
        <p:nvSpPr>
          <p:cNvPr id="51202" name="文本框 3"/>
          <p:cNvSpPr txBox="1"/>
          <p:nvPr/>
        </p:nvSpPr>
        <p:spPr>
          <a:xfrm>
            <a:off x="1223963" y="5921375"/>
            <a:ext cx="2630487" cy="828675"/>
          </a:xfrm>
          <a:prstGeom prst="rect">
            <a:avLst/>
          </a:prstGeom>
          <a:noFill/>
          <a:ln w="9525">
            <a:noFill/>
          </a:ln>
        </p:spPr>
        <p:txBody>
          <a:bodyPr wrap="none" anchor="t" anchorCtr="0">
            <a:spAutoFit/>
          </a:bodyPr>
          <a:p>
            <a:pPr algn="ctr"/>
            <a:r>
              <a:rPr lang="zh-CN" altLang="en-US" sz="4800" b="1" dirty="0">
                <a:solidFill>
                  <a:srgbClr val="3333FF"/>
                </a:solidFill>
                <a:latin typeface="Arial" panose="020B0604020202020204" pitchFamily="34" charset="0"/>
                <a:ea typeface="楷体_GB2312" pitchFamily="49" charset="-122"/>
              </a:rPr>
              <a:t>上午十点</a:t>
            </a:r>
            <a:endParaRPr lang="zh-CN" altLang="en-US" sz="4800" b="1" dirty="0">
              <a:solidFill>
                <a:srgbClr val="3333FF"/>
              </a:solidFill>
              <a:latin typeface="Arial" panose="020B0604020202020204" pitchFamily="34" charset="0"/>
              <a:ea typeface="楷体_GB2312" pitchFamily="49" charset="-122"/>
            </a:endParaRPr>
          </a:p>
        </p:txBody>
      </p:sp>
      <p:pic>
        <p:nvPicPr>
          <p:cNvPr id="51203" name="图片 1"/>
          <p:cNvPicPr>
            <a:picLocks noChangeAspect="1"/>
          </p:cNvPicPr>
          <p:nvPr/>
        </p:nvPicPr>
        <p:blipFill>
          <a:blip r:embed="rId1"/>
          <a:stretch>
            <a:fillRect/>
          </a:stretch>
        </p:blipFill>
        <p:spPr>
          <a:xfrm>
            <a:off x="715963" y="387350"/>
            <a:ext cx="7712075" cy="5130800"/>
          </a:xfrm>
          <a:prstGeom prst="rect">
            <a:avLst/>
          </a:prstGeom>
          <a:noFill/>
          <a:ln w="9525">
            <a:noFill/>
          </a:ln>
        </p:spPr>
      </p:pic>
    </p:spTree>
  </p:cSld>
  <p:clrMapOvr>
    <a:masterClrMapping/>
  </p:clrMapOvr>
  <p:transition advTm="100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文本框 2"/>
          <p:cNvSpPr txBox="1"/>
          <p:nvPr/>
        </p:nvSpPr>
        <p:spPr>
          <a:xfrm>
            <a:off x="6754813" y="1603375"/>
            <a:ext cx="2019300" cy="828675"/>
          </a:xfrm>
          <a:prstGeom prst="rect">
            <a:avLst/>
          </a:prstGeom>
          <a:noFill/>
          <a:ln w="9525">
            <a:noFill/>
          </a:ln>
        </p:spPr>
        <p:txBody>
          <a:bodyPr wrap="none" anchor="t" anchorCtr="0">
            <a:spAutoFit/>
          </a:bodyPr>
          <a:p>
            <a:pPr algn="ctr"/>
            <a:r>
              <a:rPr lang="zh-CN" altLang="en-US" sz="4800" b="1" dirty="0">
                <a:solidFill>
                  <a:srgbClr val="FF0000"/>
                </a:solidFill>
                <a:latin typeface="Arial" panose="020B0604020202020204" pitchFamily="34" charset="0"/>
                <a:ea typeface="楷体_GB2312" pitchFamily="49" charset="-122"/>
              </a:rPr>
              <a:t>晚香玉</a:t>
            </a:r>
            <a:endParaRPr lang="zh-CN" altLang="en-US" sz="4800" b="1" dirty="0">
              <a:solidFill>
                <a:srgbClr val="FF0000"/>
              </a:solidFill>
              <a:latin typeface="Arial" panose="020B0604020202020204" pitchFamily="34" charset="0"/>
              <a:ea typeface="楷体_GB2312" pitchFamily="49" charset="-122"/>
            </a:endParaRPr>
          </a:p>
        </p:txBody>
      </p:sp>
      <p:sp>
        <p:nvSpPr>
          <p:cNvPr id="52226" name="文本框 3"/>
          <p:cNvSpPr txBox="1"/>
          <p:nvPr/>
        </p:nvSpPr>
        <p:spPr>
          <a:xfrm>
            <a:off x="815975" y="4848225"/>
            <a:ext cx="2509838" cy="828675"/>
          </a:xfrm>
          <a:prstGeom prst="rect">
            <a:avLst/>
          </a:prstGeom>
          <a:noFill/>
          <a:ln w="9525">
            <a:noFill/>
          </a:ln>
        </p:spPr>
        <p:txBody>
          <a:bodyPr wrap="square" anchor="t" anchorCtr="0">
            <a:spAutoFit/>
          </a:bodyPr>
          <a:p>
            <a:pPr algn="ctr"/>
            <a:r>
              <a:rPr lang="zh-CN" altLang="en-US" sz="4800" b="1" dirty="0">
                <a:solidFill>
                  <a:srgbClr val="3333FF"/>
                </a:solidFill>
                <a:latin typeface="Arial" panose="020B0604020202020204" pitchFamily="34" charset="0"/>
                <a:ea typeface="楷体_GB2312" pitchFamily="49" charset="-122"/>
              </a:rPr>
              <a:t>傍晚</a:t>
            </a:r>
            <a:endParaRPr lang="zh-CN" altLang="en-US" sz="4800" b="1" dirty="0">
              <a:solidFill>
                <a:srgbClr val="3333FF"/>
              </a:solidFill>
              <a:latin typeface="Arial" panose="020B0604020202020204" pitchFamily="34" charset="0"/>
              <a:ea typeface="楷体_GB2312" pitchFamily="49" charset="-122"/>
            </a:endParaRPr>
          </a:p>
        </p:txBody>
      </p:sp>
      <p:pic>
        <p:nvPicPr>
          <p:cNvPr id="52227" name="图片 5"/>
          <p:cNvPicPr>
            <a:picLocks noChangeAspect="1"/>
          </p:cNvPicPr>
          <p:nvPr/>
        </p:nvPicPr>
        <p:blipFill>
          <a:blip r:embed="rId1"/>
          <a:stretch>
            <a:fillRect/>
          </a:stretch>
        </p:blipFill>
        <p:spPr>
          <a:xfrm>
            <a:off x="53975" y="9525"/>
            <a:ext cx="5656263" cy="4081463"/>
          </a:xfrm>
          <a:prstGeom prst="rect">
            <a:avLst/>
          </a:prstGeom>
          <a:noFill/>
          <a:ln w="9525">
            <a:noFill/>
          </a:ln>
        </p:spPr>
      </p:pic>
      <p:pic>
        <p:nvPicPr>
          <p:cNvPr id="52228" name="图片 6"/>
          <p:cNvPicPr>
            <a:picLocks noChangeAspect="1"/>
          </p:cNvPicPr>
          <p:nvPr/>
        </p:nvPicPr>
        <p:blipFill>
          <a:blip r:embed="rId2"/>
          <a:stretch>
            <a:fillRect/>
          </a:stretch>
        </p:blipFill>
        <p:spPr>
          <a:xfrm>
            <a:off x="4602163" y="3813175"/>
            <a:ext cx="4438650" cy="2960688"/>
          </a:xfrm>
          <a:prstGeom prst="rect">
            <a:avLst/>
          </a:prstGeom>
          <a:noFill/>
          <a:ln w="9525">
            <a:noFill/>
          </a:ln>
        </p:spPr>
      </p:pic>
    </p:spTree>
  </p:cSld>
  <p:clrMapOvr>
    <a:masterClrMapping/>
  </p:clrMapOvr>
  <p:transition advTm="100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标题 5"/>
          <p:cNvSpPr>
            <a:spLocks noGrp="1"/>
          </p:cNvSpPr>
          <p:nvPr>
            <p:ph type="title" idx="4294967295"/>
          </p:nvPr>
        </p:nvSpPr>
        <p:spPr>
          <a:xfrm>
            <a:off x="500063" y="2643188"/>
            <a:ext cx="8229600" cy="1143000"/>
          </a:xfrm>
        </p:spPr>
        <p:txBody>
          <a:bodyPr vert="horz" wrap="square" anchor="ctr" anchorCtr="0"/>
          <a:p>
            <a:r>
              <a:rPr lang="zh-CN" altLang="en-US" sz="9600" b="1" dirty="0">
                <a:solidFill>
                  <a:srgbClr val="00B050"/>
                </a:solidFill>
              </a:rPr>
              <a:t>同学们</a:t>
            </a:r>
            <a:r>
              <a:rPr lang="en-US" altLang="zh-CN" sz="9600" b="1" dirty="0">
                <a:solidFill>
                  <a:srgbClr val="00B050"/>
                </a:solidFill>
              </a:rPr>
              <a:t>,</a:t>
            </a:r>
            <a:r>
              <a:rPr lang="zh-CN" altLang="en-US" sz="9600" b="1" dirty="0">
                <a:solidFill>
                  <a:srgbClr val="00B050"/>
                </a:solidFill>
              </a:rPr>
              <a:t>再见</a:t>
            </a:r>
            <a:r>
              <a:rPr lang="en-US" altLang="zh-CN" sz="9600" b="1" dirty="0">
                <a:solidFill>
                  <a:srgbClr val="00B050"/>
                </a:solidFill>
              </a:rPr>
              <a:t>!</a:t>
            </a:r>
            <a:endParaRPr lang="zh-CN" altLang="en-US" sz="9600" b="1" dirty="0">
              <a:solidFill>
                <a:srgbClr val="00B050"/>
              </a:solidFill>
            </a:endParaRPr>
          </a:p>
        </p:txBody>
      </p:sp>
    </p:spTree>
  </p:cSld>
  <p:clrMapOvr>
    <a:masterClrMapping/>
  </p:clrMapOvr>
  <p:transition advTm="1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图片 49153" descr="玫瑰2"/>
          <p:cNvPicPr>
            <a:picLocks noChangeAspect="1"/>
          </p:cNvPicPr>
          <p:nvPr/>
        </p:nvPicPr>
        <p:blipFill>
          <a:blip r:embed="rId1"/>
          <a:stretch>
            <a:fillRect/>
          </a:stretch>
        </p:blipFill>
        <p:spPr>
          <a:xfrm>
            <a:off x="6629400" y="1981200"/>
            <a:ext cx="2514600" cy="2286000"/>
          </a:xfrm>
          <a:prstGeom prst="rect">
            <a:avLst/>
          </a:prstGeom>
          <a:noFill/>
          <a:ln w="9525">
            <a:noFill/>
          </a:ln>
        </p:spPr>
      </p:pic>
      <p:pic>
        <p:nvPicPr>
          <p:cNvPr id="9218" name="图片 49154" descr="Fl2001"/>
          <p:cNvPicPr>
            <a:picLocks noChangeAspect="1"/>
          </p:cNvPicPr>
          <p:nvPr/>
        </p:nvPicPr>
        <p:blipFill>
          <a:blip r:embed="rId2"/>
          <a:stretch>
            <a:fillRect/>
          </a:stretch>
        </p:blipFill>
        <p:spPr>
          <a:xfrm>
            <a:off x="2514600" y="0"/>
            <a:ext cx="2590800" cy="1878013"/>
          </a:xfrm>
          <a:prstGeom prst="rect">
            <a:avLst/>
          </a:prstGeom>
          <a:noFill/>
          <a:ln w="9525">
            <a:noFill/>
          </a:ln>
        </p:spPr>
      </p:pic>
      <p:pic>
        <p:nvPicPr>
          <p:cNvPr id="9219" name="图片 49155" descr="Fl2008"/>
          <p:cNvPicPr>
            <a:picLocks noChangeAspect="1"/>
          </p:cNvPicPr>
          <p:nvPr/>
        </p:nvPicPr>
        <p:blipFill>
          <a:blip r:embed="rId3"/>
          <a:stretch>
            <a:fillRect/>
          </a:stretch>
        </p:blipFill>
        <p:spPr>
          <a:xfrm>
            <a:off x="2514600" y="1905000"/>
            <a:ext cx="2590800" cy="2590800"/>
          </a:xfrm>
          <a:prstGeom prst="rect">
            <a:avLst/>
          </a:prstGeom>
          <a:noFill/>
          <a:ln w="9525">
            <a:noFill/>
          </a:ln>
        </p:spPr>
      </p:pic>
      <p:pic>
        <p:nvPicPr>
          <p:cNvPr id="9220" name="图片 49156" descr="Fl1078"/>
          <p:cNvPicPr>
            <a:picLocks noChangeAspect="1"/>
          </p:cNvPicPr>
          <p:nvPr/>
        </p:nvPicPr>
        <p:blipFill>
          <a:blip r:embed="rId4"/>
          <a:stretch>
            <a:fillRect/>
          </a:stretch>
        </p:blipFill>
        <p:spPr>
          <a:xfrm>
            <a:off x="0" y="1905000"/>
            <a:ext cx="2514600" cy="2590800"/>
          </a:xfrm>
          <a:prstGeom prst="rect">
            <a:avLst/>
          </a:prstGeom>
          <a:noFill/>
          <a:ln w="9525">
            <a:noFill/>
          </a:ln>
        </p:spPr>
      </p:pic>
      <p:pic>
        <p:nvPicPr>
          <p:cNvPr id="9221" name="图片 49157" descr="昙花2"/>
          <p:cNvPicPr>
            <a:picLocks noChangeAspect="1"/>
          </p:cNvPicPr>
          <p:nvPr/>
        </p:nvPicPr>
        <p:blipFill>
          <a:blip r:embed="rId5"/>
          <a:stretch>
            <a:fillRect/>
          </a:stretch>
        </p:blipFill>
        <p:spPr>
          <a:xfrm>
            <a:off x="2667000" y="4471988"/>
            <a:ext cx="2438400" cy="2386012"/>
          </a:xfrm>
          <a:prstGeom prst="rect">
            <a:avLst/>
          </a:prstGeom>
          <a:noFill/>
          <a:ln w="9525">
            <a:noFill/>
          </a:ln>
        </p:spPr>
      </p:pic>
      <p:pic>
        <p:nvPicPr>
          <p:cNvPr id="9222" name="图片 49158" descr="ZW_011"/>
          <p:cNvPicPr>
            <a:picLocks noChangeAspect="1"/>
          </p:cNvPicPr>
          <p:nvPr/>
        </p:nvPicPr>
        <p:blipFill>
          <a:blip r:embed="rId6"/>
          <a:stretch>
            <a:fillRect/>
          </a:stretch>
        </p:blipFill>
        <p:spPr>
          <a:xfrm>
            <a:off x="0" y="4495800"/>
            <a:ext cx="2714625" cy="2362200"/>
          </a:xfrm>
          <a:prstGeom prst="rect">
            <a:avLst/>
          </a:prstGeom>
          <a:noFill/>
          <a:ln w="9525">
            <a:noFill/>
          </a:ln>
        </p:spPr>
      </p:pic>
      <p:pic>
        <p:nvPicPr>
          <p:cNvPr id="9223" name="图片 49159" descr="ZW_021"/>
          <p:cNvPicPr>
            <a:picLocks noChangeAspect="1"/>
          </p:cNvPicPr>
          <p:nvPr/>
        </p:nvPicPr>
        <p:blipFill>
          <a:blip r:embed="rId7"/>
          <a:stretch>
            <a:fillRect/>
          </a:stretch>
        </p:blipFill>
        <p:spPr>
          <a:xfrm>
            <a:off x="5257800" y="3657600"/>
            <a:ext cx="1752600" cy="2819400"/>
          </a:xfrm>
          <a:prstGeom prst="rect">
            <a:avLst/>
          </a:prstGeom>
          <a:noFill/>
          <a:ln w="9525">
            <a:noFill/>
          </a:ln>
        </p:spPr>
      </p:pic>
      <p:pic>
        <p:nvPicPr>
          <p:cNvPr id="9224" name="图片 49160" descr="ZW_047"/>
          <p:cNvPicPr>
            <a:picLocks noChangeAspect="1"/>
          </p:cNvPicPr>
          <p:nvPr/>
        </p:nvPicPr>
        <p:blipFill>
          <a:blip r:embed="rId8"/>
          <a:stretch>
            <a:fillRect/>
          </a:stretch>
        </p:blipFill>
        <p:spPr>
          <a:xfrm>
            <a:off x="5486400" y="2057400"/>
            <a:ext cx="1504950" cy="1581150"/>
          </a:xfrm>
          <a:prstGeom prst="rect">
            <a:avLst/>
          </a:prstGeom>
          <a:noFill/>
          <a:ln w="9525">
            <a:noFill/>
          </a:ln>
        </p:spPr>
      </p:pic>
      <p:pic>
        <p:nvPicPr>
          <p:cNvPr id="9225" name="图片 49161" descr="1_9"/>
          <p:cNvPicPr>
            <a:picLocks noChangeAspect="1"/>
          </p:cNvPicPr>
          <p:nvPr/>
        </p:nvPicPr>
        <p:blipFill>
          <a:blip r:embed="rId9"/>
          <a:stretch>
            <a:fillRect/>
          </a:stretch>
        </p:blipFill>
        <p:spPr>
          <a:xfrm>
            <a:off x="0" y="0"/>
            <a:ext cx="2590800" cy="1905000"/>
          </a:xfrm>
          <a:prstGeom prst="rect">
            <a:avLst/>
          </a:prstGeom>
          <a:noFill/>
          <a:ln w="9525">
            <a:noFill/>
          </a:ln>
        </p:spPr>
      </p:pic>
      <p:pic>
        <p:nvPicPr>
          <p:cNvPr id="9226" name="图片 49162" descr="9_5"/>
          <p:cNvPicPr>
            <a:picLocks noChangeAspect="1"/>
          </p:cNvPicPr>
          <p:nvPr/>
        </p:nvPicPr>
        <p:blipFill>
          <a:blip r:embed="rId10"/>
          <a:stretch>
            <a:fillRect/>
          </a:stretch>
        </p:blipFill>
        <p:spPr>
          <a:xfrm>
            <a:off x="5105400" y="0"/>
            <a:ext cx="2057400" cy="2057400"/>
          </a:xfrm>
          <a:prstGeom prst="rect">
            <a:avLst/>
          </a:prstGeom>
          <a:noFill/>
          <a:ln w="9525">
            <a:noFill/>
          </a:ln>
        </p:spPr>
      </p:pic>
      <p:pic>
        <p:nvPicPr>
          <p:cNvPr id="9227" name="图片 49163" descr="ZW_047"/>
          <p:cNvPicPr>
            <a:picLocks noChangeAspect="1"/>
          </p:cNvPicPr>
          <p:nvPr/>
        </p:nvPicPr>
        <p:blipFill>
          <a:blip r:embed="rId8"/>
          <a:stretch>
            <a:fillRect/>
          </a:stretch>
        </p:blipFill>
        <p:spPr>
          <a:xfrm>
            <a:off x="7162800" y="0"/>
            <a:ext cx="1958975" cy="2057400"/>
          </a:xfrm>
          <a:prstGeom prst="rect">
            <a:avLst/>
          </a:prstGeom>
          <a:noFill/>
          <a:ln w="9525">
            <a:noFill/>
          </a:ln>
        </p:spPr>
      </p:pic>
      <p:pic>
        <p:nvPicPr>
          <p:cNvPr id="9228" name="图片 49164" descr="9_5"/>
          <p:cNvPicPr>
            <a:picLocks noChangeAspect="1"/>
          </p:cNvPicPr>
          <p:nvPr/>
        </p:nvPicPr>
        <p:blipFill>
          <a:blip r:embed="rId10"/>
          <a:stretch>
            <a:fillRect/>
          </a:stretch>
        </p:blipFill>
        <p:spPr>
          <a:xfrm>
            <a:off x="7086600" y="4191000"/>
            <a:ext cx="2057400" cy="2667000"/>
          </a:xfrm>
          <a:prstGeom prst="rect">
            <a:avLst/>
          </a:prstGeom>
          <a:noFill/>
          <a:ln w="9525">
            <a:noFill/>
          </a:ln>
        </p:spPr>
      </p:pic>
      <p:sp>
        <p:nvSpPr>
          <p:cNvPr id="49166" name="椭圆 49165"/>
          <p:cNvSpPr/>
          <p:nvPr/>
        </p:nvSpPr>
        <p:spPr>
          <a:xfrm>
            <a:off x="0" y="0"/>
            <a:ext cx="9144000" cy="6858000"/>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nchorCtr="0"/>
          <a:p>
            <a:pPr algn="ctr"/>
            <a:r>
              <a:rPr lang="zh-CN" altLang="en-US" sz="9600" b="1" dirty="0">
                <a:solidFill>
                  <a:srgbClr val="FF3300"/>
                </a:solidFill>
                <a:latin typeface="Times New Roman" panose="02020603050405020304" pitchFamily="18" charset="0"/>
                <a:ea typeface="楷体_GB2312" pitchFamily="49" charset="-122"/>
              </a:rPr>
              <a:t>鲜花朵朵，</a:t>
            </a:r>
            <a:endParaRPr lang="zh-CN" altLang="en-US" sz="9600" b="1" dirty="0">
              <a:solidFill>
                <a:srgbClr val="FF3300"/>
              </a:solidFill>
              <a:latin typeface="Times New Roman" panose="02020603050405020304" pitchFamily="18" charset="0"/>
              <a:ea typeface="楷体_GB2312" pitchFamily="49" charset="-122"/>
            </a:endParaRPr>
          </a:p>
          <a:p>
            <a:pPr algn="ctr"/>
            <a:r>
              <a:rPr lang="zh-CN" altLang="en-US" sz="9600" b="1" dirty="0">
                <a:solidFill>
                  <a:srgbClr val="FF00FF"/>
                </a:solidFill>
                <a:latin typeface="Times New Roman" panose="02020603050405020304" pitchFamily="18" charset="0"/>
                <a:ea typeface="楷体_GB2312" pitchFamily="49" charset="-122"/>
              </a:rPr>
              <a:t>争奇斗艳</a:t>
            </a:r>
            <a:r>
              <a:rPr lang="zh-CN" altLang="en-US" sz="9600" b="1" dirty="0">
                <a:solidFill>
                  <a:srgbClr val="FF3300"/>
                </a:solidFill>
                <a:latin typeface="Times New Roman" panose="02020603050405020304" pitchFamily="18" charset="0"/>
                <a:ea typeface="楷体_GB2312" pitchFamily="49" charset="-122"/>
              </a:rPr>
              <a:t>，</a:t>
            </a:r>
            <a:endParaRPr lang="zh-CN" altLang="en-US" sz="9600" b="1" dirty="0">
              <a:solidFill>
                <a:srgbClr val="FF3300"/>
              </a:solidFill>
              <a:latin typeface="Times New Roman" panose="02020603050405020304" pitchFamily="18" charset="0"/>
              <a:ea typeface="楷体_GB2312" pitchFamily="49" charset="-122"/>
            </a:endParaRPr>
          </a:p>
          <a:p>
            <a:pPr algn="ctr"/>
            <a:r>
              <a:rPr lang="zh-CN" altLang="en-US" sz="9600" b="1" dirty="0">
                <a:solidFill>
                  <a:schemeClr val="accent2"/>
                </a:solidFill>
                <a:latin typeface="Times New Roman" panose="02020603050405020304" pitchFamily="18" charset="0"/>
                <a:ea typeface="楷体_GB2312" pitchFamily="49" charset="-122"/>
              </a:rPr>
              <a:t>芬芳迷人</a:t>
            </a:r>
            <a:endParaRPr lang="zh-CN" altLang="en-US" sz="9600" b="1">
              <a:solidFill>
                <a:schemeClr val="accent2"/>
              </a:solidFill>
              <a:latin typeface="Times New Roman" panose="02020603050405020304" pitchFamily="18" charset="0"/>
              <a:ea typeface="楷体_GB2312" pitchFamily="49" charset="-122"/>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9166"/>
                                        </p:tgtEl>
                                        <p:attrNameLst>
                                          <p:attrName>style.visibility</p:attrName>
                                        </p:attrNameLst>
                                      </p:cBhvr>
                                      <p:to>
                                        <p:strVal val="visible"/>
                                      </p:to>
                                    </p:set>
                                    <p:anim calcmode="lin" valueType="num">
                                      <p:cBhvr>
                                        <p:cTn id="7" dur="500" fill="hold"/>
                                        <p:tgtEl>
                                          <p:spTgt spid="49166"/>
                                        </p:tgtEl>
                                        <p:attrNameLst>
                                          <p:attrName>ppt_w</p:attrName>
                                        </p:attrNameLst>
                                      </p:cBhvr>
                                      <p:tavLst>
                                        <p:tav tm="0">
                                          <p:val>
                                            <p:fltVal val="0.000000"/>
                                          </p:val>
                                        </p:tav>
                                        <p:tav tm="100000">
                                          <p:val>
                                            <p:strVal val="#ppt_w"/>
                                          </p:val>
                                        </p:tav>
                                      </p:tavLst>
                                    </p:anim>
                                    <p:anim calcmode="lin" valueType="num">
                                      <p:cBhvr>
                                        <p:cTn id="8" dur="500" fill="hold"/>
                                        <p:tgtEl>
                                          <p:spTgt spid="491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7169"/>
          <p:cNvSpPr txBox="1"/>
          <p:nvPr/>
        </p:nvSpPr>
        <p:spPr>
          <a:xfrm>
            <a:off x="971550" y="908050"/>
            <a:ext cx="7632700" cy="641350"/>
          </a:xfrm>
          <a:prstGeom prst="rect">
            <a:avLst/>
          </a:prstGeom>
          <a:noFill/>
          <a:ln w="9525">
            <a:noFill/>
          </a:ln>
        </p:spPr>
        <p:txBody>
          <a:bodyPr anchor="t" anchorCtr="0">
            <a:spAutoFit/>
          </a:bodyPr>
          <a:p>
            <a:pPr algn="ctr">
              <a:spcBef>
                <a:spcPct val="50000"/>
              </a:spcBef>
            </a:pPr>
            <a:r>
              <a:rPr lang="zh-CN" altLang="en-US" sz="3600" dirty="0">
                <a:solidFill>
                  <a:srgbClr val="CC0000"/>
                </a:solidFill>
                <a:latin typeface="Times New Roman" panose="02020603050405020304" pitchFamily="18" charset="0"/>
              </a:rPr>
              <a:t>欣然怒放</a:t>
            </a:r>
            <a:r>
              <a:rPr lang="zh-CN" altLang="en-US" sz="3600" dirty="0">
                <a:latin typeface="Times New Roman" panose="02020603050405020304" pitchFamily="18" charset="0"/>
              </a:rPr>
              <a:t>：什么意思呢？</a:t>
            </a:r>
            <a:endParaRPr lang="zh-CN" altLang="en-US" sz="3600" dirty="0">
              <a:latin typeface="Times New Roman" panose="02020603050405020304" pitchFamily="18" charset="0"/>
            </a:endParaRPr>
          </a:p>
        </p:txBody>
      </p:sp>
      <p:sp>
        <p:nvSpPr>
          <p:cNvPr id="7171" name="文本框 7170"/>
          <p:cNvSpPr txBox="1"/>
          <p:nvPr/>
        </p:nvSpPr>
        <p:spPr>
          <a:xfrm>
            <a:off x="827088" y="1916113"/>
            <a:ext cx="7561262" cy="822325"/>
          </a:xfrm>
          <a:prstGeom prst="rect">
            <a:avLst/>
          </a:prstGeom>
          <a:noFill/>
          <a:ln w="9525">
            <a:noFill/>
          </a:ln>
        </p:spPr>
        <p:txBody>
          <a:bodyPr anchor="t" anchorCtr="0">
            <a:spAutoFit/>
          </a:bodyPr>
          <a:p>
            <a:pPr>
              <a:spcBef>
                <a:spcPct val="50000"/>
              </a:spcBef>
            </a:pPr>
            <a:r>
              <a:rPr lang="zh-CN" altLang="en-US" dirty="0">
                <a:latin typeface="Times New Roman" panose="02020603050405020304" pitchFamily="18" charset="0"/>
              </a:rPr>
              <a:t>       欣然就是很愉快的样子，怒放就是开得正旺盛，欣然怒放就是很高兴的开放着。</a:t>
            </a:r>
            <a:endParaRPr lang="zh-CN" altLang="en-US" dirty="0">
              <a:latin typeface="Times New Roman" panose="02020603050405020304" pitchFamily="18" charset="0"/>
            </a:endParaRPr>
          </a:p>
        </p:txBody>
      </p:sp>
      <p:sp>
        <p:nvSpPr>
          <p:cNvPr id="7172" name="文本框 7171"/>
          <p:cNvSpPr txBox="1"/>
          <p:nvPr/>
        </p:nvSpPr>
        <p:spPr>
          <a:xfrm>
            <a:off x="971550" y="3716338"/>
            <a:ext cx="6985000" cy="1187450"/>
          </a:xfrm>
          <a:prstGeom prst="rect">
            <a:avLst/>
          </a:prstGeom>
          <a:noFill/>
          <a:ln w="9525">
            <a:noFill/>
          </a:ln>
        </p:spPr>
        <p:txBody>
          <a:bodyPr anchor="t" anchorCtr="0">
            <a:spAutoFit/>
          </a:bodyPr>
          <a:p>
            <a:pPr>
              <a:spcBef>
                <a:spcPct val="50000"/>
              </a:spcBef>
            </a:pPr>
            <a:r>
              <a:rPr lang="zh-CN" altLang="en-US" dirty="0">
                <a:latin typeface="Times New Roman" panose="02020603050405020304" pitchFamily="18" charset="0"/>
              </a:rPr>
              <a:t>         因为昙花开放的时间很短所以作者说它是九点左右含笑一现，所以人们常常用昙花一现这个成语比喻那些出现时间很短的事物。</a:t>
            </a:r>
            <a:endParaRPr lang="zh-CN" altLang="en-US" dirty="0">
              <a:latin typeface="Times New Roman" panose="02020603050405020304" pitchFamily="18" charset="0"/>
            </a:endParaRPr>
          </a:p>
        </p:txBody>
      </p:sp>
      <p:sp>
        <p:nvSpPr>
          <p:cNvPr id="10244" name="文本框 7172"/>
          <p:cNvSpPr txBox="1"/>
          <p:nvPr/>
        </p:nvSpPr>
        <p:spPr>
          <a:xfrm>
            <a:off x="1116013" y="2781300"/>
            <a:ext cx="7127875" cy="701675"/>
          </a:xfrm>
          <a:prstGeom prst="rect">
            <a:avLst/>
          </a:prstGeom>
          <a:noFill/>
          <a:ln w="9525">
            <a:noFill/>
          </a:ln>
        </p:spPr>
        <p:txBody>
          <a:bodyPr anchor="t" anchorCtr="0">
            <a:spAutoFit/>
          </a:bodyPr>
          <a:p>
            <a:pPr algn="ctr">
              <a:spcBef>
                <a:spcPct val="50000"/>
              </a:spcBef>
            </a:pPr>
            <a:r>
              <a:rPr lang="zh-CN" altLang="en-US" sz="4000" dirty="0">
                <a:solidFill>
                  <a:srgbClr val="CC0000"/>
                </a:solidFill>
                <a:latin typeface="Times New Roman" panose="02020603050405020304" pitchFamily="18" charset="0"/>
              </a:rPr>
              <a:t>昙花一现</a:t>
            </a:r>
            <a:r>
              <a:rPr lang="zh-CN" altLang="en-US" sz="4000" dirty="0">
                <a:latin typeface="Times New Roman" panose="02020603050405020304" pitchFamily="18" charset="0"/>
              </a:rPr>
              <a:t>：什么意思呢？</a:t>
            </a:r>
            <a:endParaRPr lang="en-US" altLang="zh-CN" sz="4000" dirty="0">
              <a:latin typeface="Times New Roman" panose="02020603050405020304" pitchFamily="18" charset="0"/>
            </a:endParaRPr>
          </a:p>
        </p:txBody>
      </p:sp>
      <p:sp>
        <p:nvSpPr>
          <p:cNvPr id="10245" name="文本框 7173"/>
          <p:cNvSpPr txBox="1"/>
          <p:nvPr/>
        </p:nvSpPr>
        <p:spPr>
          <a:xfrm>
            <a:off x="827088" y="333375"/>
            <a:ext cx="3168650" cy="579438"/>
          </a:xfrm>
          <a:prstGeom prst="rect">
            <a:avLst/>
          </a:prstGeom>
          <a:noFill/>
          <a:ln w="9525">
            <a:noFill/>
          </a:ln>
        </p:spPr>
        <p:txBody>
          <a:bodyPr anchor="t" anchorCtr="0">
            <a:spAutoFit/>
          </a:bodyPr>
          <a:p>
            <a:pPr algn="ctr">
              <a:spcBef>
                <a:spcPct val="50000"/>
              </a:spcBef>
            </a:pPr>
            <a:r>
              <a:rPr lang="zh-CN" altLang="en-US" sz="3200" b="1" dirty="0">
                <a:solidFill>
                  <a:srgbClr val="00FF00"/>
                </a:solidFill>
                <a:latin typeface="Times New Roman" panose="02020603050405020304" pitchFamily="18" charset="0"/>
              </a:rPr>
              <a:t>（读一读）：</a:t>
            </a:r>
            <a:endParaRPr lang="zh-CN" altLang="en-US" sz="3200" b="1" dirty="0">
              <a:solidFill>
                <a:srgbClr val="00FF00"/>
              </a:solidFill>
              <a:latin typeface="Times New Roman" panose="02020603050405020304" pitchFamily="18"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500"/>
                                        <p:tgtEl>
                                          <p:spTgt spid="7171"/>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checkerboard(across)">
                                      <p:cBhvr>
                                        <p:cTn id="12" dur="500"/>
                                        <p:tgtEl>
                                          <p:spTgt spid="7172"/>
                                        </p:tgtEl>
                                      </p:cBhvr>
                                    </p:animEffect>
                                  </p:childTnLst>
                                  <p:subTnLst>
                                    <p:audio>
                                      <p:cMediaNode>
                                        <p:cTn display="0" masterRel="sameClick">
                                          <p:stCondLst>
                                            <p:cond evt="begin" delay="0">
                                              <p:tn val="10"/>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8193"/>
          <p:cNvSpPr>
            <a:spLocks noGrp="1"/>
          </p:cNvSpPr>
          <p:nvPr>
            <p:ph type="title"/>
          </p:nvPr>
        </p:nvSpPr>
        <p:spPr>
          <a:xfrm>
            <a:off x="611188" y="609600"/>
            <a:ext cx="7847012" cy="5483225"/>
          </a:xfrm>
        </p:spPr>
        <p:txBody>
          <a:bodyPr anchor="ctr" anchorCtr="0"/>
          <a:p>
            <a:pPr algn="l"/>
            <a:r>
              <a:rPr lang="zh-CN" altLang="en-US" sz="3200" dirty="0">
                <a:solidFill>
                  <a:srgbClr val="33CC33"/>
                </a:solidFill>
              </a:rPr>
              <a:t>       朗读第一自然段：</a:t>
            </a:r>
            <a:br>
              <a:rPr lang="zh-CN" altLang="en-US" sz="3200" dirty="0">
                <a:solidFill>
                  <a:srgbClr val="33CC33"/>
                </a:solidFill>
              </a:rPr>
            </a:br>
            <a:r>
              <a:rPr lang="zh-CN" altLang="en-US" sz="3200" dirty="0">
                <a:solidFill>
                  <a:srgbClr val="33CC33"/>
                </a:solidFill>
              </a:rPr>
              <a:t>        </a:t>
            </a:r>
            <a:r>
              <a:rPr lang="zh-CN" altLang="en-US" sz="3200" dirty="0">
                <a:solidFill>
                  <a:srgbClr val="CC0000"/>
                </a:solidFill>
              </a:rPr>
              <a:t>鲜花朵朵，争奇斗艳，芬芳迷人。</a:t>
            </a:r>
            <a:r>
              <a:rPr lang="zh-CN" altLang="en-US" sz="3200" dirty="0">
                <a:solidFill>
                  <a:srgbClr val="000066"/>
                </a:solidFill>
              </a:rPr>
              <a:t>要是我们留心观察，就会发现，一天之内，不同的花开放的时间是不同的。</a:t>
            </a:r>
            <a:r>
              <a:rPr lang="zh-CN" altLang="en-US" sz="3200" dirty="0">
                <a:solidFill>
                  <a:srgbClr val="CC0000"/>
                </a:solidFill>
              </a:rPr>
              <a:t>凌晨四点，牵牛花吹起了紫色的小喇叭；五点左右，艳丽的蔷薇绽开了笑脸；七点，睡莲从梦中醒来；中午十二点左右，午时花开花了；下午三点，万寿菊欣然怒放；傍晚六点，烟草花在暮色中苏醒；月光花在七点左右舒展开自己的花瓣；夜来香在晚上八点开花；昙花却在九点左右含笑一现</a:t>
            </a:r>
            <a:r>
              <a:rPr lang="en-US" altLang="zh-CN" sz="3200">
                <a:solidFill>
                  <a:srgbClr val="CC0000"/>
                </a:solidFill>
              </a:rPr>
              <a:t>……</a:t>
            </a:r>
            <a:endParaRPr lang="en-US" altLang="zh-CN" sz="3200">
              <a:solidFill>
                <a:srgbClr val="CC0000"/>
              </a:solidFill>
            </a:endParaRPr>
          </a:p>
        </p:txBody>
      </p:sp>
    </p:spTree>
  </p:cSld>
  <p:clrMapOvr>
    <a:masterClrMapping/>
  </p:clrMapOvr>
  <p:transition advTm="1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内容占位符 3" descr="牵牛花2.jpg"/>
          <p:cNvPicPr>
            <a:picLocks noGrp="1" noChangeAspect="1"/>
          </p:cNvPicPr>
          <p:nvPr>
            <p:ph idx="4294967295"/>
          </p:nvPr>
        </p:nvPicPr>
        <p:blipFill>
          <a:blip r:embed="rId1"/>
          <a:srcRect r="29175"/>
          <a:stretch>
            <a:fillRect/>
          </a:stretch>
        </p:blipFill>
        <p:spPr>
          <a:xfrm>
            <a:off x="717550" y="503238"/>
            <a:ext cx="2946400" cy="3125787"/>
          </a:xfrm>
        </p:spPr>
      </p:pic>
      <p:pic>
        <p:nvPicPr>
          <p:cNvPr id="12290" name="图片 4" descr="牵牛.jpg"/>
          <p:cNvPicPr>
            <a:picLocks noChangeAspect="1"/>
          </p:cNvPicPr>
          <p:nvPr/>
        </p:nvPicPr>
        <p:blipFill>
          <a:blip r:embed="rId2"/>
          <a:stretch>
            <a:fillRect/>
          </a:stretch>
        </p:blipFill>
        <p:spPr>
          <a:xfrm>
            <a:off x="4479925" y="2728913"/>
            <a:ext cx="4164013" cy="3124200"/>
          </a:xfrm>
          <a:prstGeom prst="rect">
            <a:avLst/>
          </a:prstGeom>
          <a:noFill/>
          <a:ln w="9525">
            <a:noFill/>
          </a:ln>
        </p:spPr>
      </p:pic>
      <p:sp>
        <p:nvSpPr>
          <p:cNvPr id="12291" name="TextBox 5"/>
          <p:cNvSpPr txBox="1"/>
          <p:nvPr/>
        </p:nvSpPr>
        <p:spPr>
          <a:xfrm>
            <a:off x="500063" y="4643438"/>
            <a:ext cx="2357437" cy="923925"/>
          </a:xfrm>
          <a:prstGeom prst="rect">
            <a:avLst/>
          </a:prstGeom>
          <a:noFill/>
          <a:ln w="9525">
            <a:noFill/>
          </a:ln>
        </p:spPr>
        <p:txBody>
          <a:bodyPr anchor="t" anchorCtr="0">
            <a:spAutoFit/>
          </a:bodyPr>
          <a:p>
            <a:r>
              <a:rPr lang="zh-CN" altLang="en-US" sz="5400" b="1" dirty="0">
                <a:solidFill>
                  <a:srgbClr val="00B050"/>
                </a:solidFill>
                <a:latin typeface="Arial" panose="020B0604020202020204" pitchFamily="34" charset="0"/>
              </a:rPr>
              <a:t>牵牛花</a:t>
            </a:r>
            <a:endParaRPr lang="zh-CN" altLang="en-US" sz="5400" b="1" dirty="0">
              <a:solidFill>
                <a:srgbClr val="00B050"/>
              </a:solidFill>
              <a:latin typeface="Arial" panose="020B0604020202020204" pitchFamily="34" charset="0"/>
            </a:endParaRPr>
          </a:p>
        </p:txBody>
      </p:sp>
      <p:sp>
        <p:nvSpPr>
          <p:cNvPr id="12292" name="下弧形箭头 5">
            <a:hlinkClick r:id="rId3" action="ppaction://hlinksldjump"/>
          </p:cNvPr>
          <p:cNvSpPr/>
          <p:nvPr/>
        </p:nvSpPr>
        <p:spPr>
          <a:xfrm>
            <a:off x="8643938" y="6429375"/>
            <a:ext cx="357187" cy="214313"/>
          </a:xfrm>
          <a:prstGeom prst="curvedUpArrow">
            <a:avLst>
              <a:gd name="adj1" fmla="val 24999"/>
              <a:gd name="adj2" fmla="val 49999"/>
              <a:gd name="adj3" fmla="val 25000"/>
            </a:avLst>
          </a:prstGeom>
          <a:solidFill>
            <a:srgbClr val="FF0000"/>
          </a:solidFill>
          <a:ln w="25400" cap="flat" cmpd="sng">
            <a:solidFill>
              <a:srgbClr val="325881"/>
            </a:solidFill>
            <a:prstDash val="solid"/>
            <a:miter/>
            <a:headEnd type="none" w="med" len="med"/>
            <a:tailEnd type="none" w="med" len="med"/>
          </a:ln>
        </p:spPr>
        <p:txBody>
          <a:bodyPr anchor="ctr" anchorCtr="0"/>
          <a:p>
            <a:pPr algn="ctr"/>
            <a:endParaRPr lang="zh-CN" altLang="en-US" sz="1800" dirty="0">
              <a:latin typeface="Cambria" panose="02040503050406030204" pitchFamily="2" charset="0"/>
              <a:ea typeface="华文楷体" panose="02010600040101010101" pitchFamily="2" charset="-122"/>
            </a:endParaRPr>
          </a:p>
        </p:txBody>
      </p:sp>
      <p:sp>
        <p:nvSpPr>
          <p:cNvPr id="12293" name="文本框 9222"/>
          <p:cNvSpPr txBox="1"/>
          <p:nvPr/>
        </p:nvSpPr>
        <p:spPr>
          <a:xfrm>
            <a:off x="320675" y="6070600"/>
            <a:ext cx="8393113" cy="644525"/>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凌晨四点，牵牛花吹起了</a:t>
            </a:r>
            <a:r>
              <a:rPr lang="zh-CN" altLang="en-US" sz="3600" b="1" dirty="0">
                <a:solidFill>
                  <a:srgbClr val="FF0000"/>
                </a:solidFill>
                <a:latin typeface="Times New Roman" panose="02020603050405020304" pitchFamily="18" charset="0"/>
                <a:ea typeface="华文楷体" panose="02010600040101010101" pitchFamily="2" charset="-122"/>
              </a:rPr>
              <a:t>紫色的小喇叭</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内容占位符 3" descr="蔷薇5.jpg"/>
          <p:cNvPicPr>
            <a:picLocks noGrp="1" noChangeAspect="1"/>
          </p:cNvPicPr>
          <p:nvPr>
            <p:ph idx="4294967295"/>
          </p:nvPr>
        </p:nvPicPr>
        <p:blipFill>
          <a:blip r:embed="rId1"/>
          <a:srcRect b="29866"/>
          <a:stretch>
            <a:fillRect/>
          </a:stretch>
        </p:blipFill>
        <p:spPr>
          <a:xfrm>
            <a:off x="0" y="0"/>
            <a:ext cx="5867400" cy="2303463"/>
          </a:xfrm>
        </p:spPr>
      </p:pic>
      <p:pic>
        <p:nvPicPr>
          <p:cNvPr id="13314" name="图片 4" descr="蔷薇1.jpg"/>
          <p:cNvPicPr>
            <a:picLocks noChangeAspect="1"/>
          </p:cNvPicPr>
          <p:nvPr/>
        </p:nvPicPr>
        <p:blipFill>
          <a:blip r:embed="rId2"/>
          <a:stretch>
            <a:fillRect/>
          </a:stretch>
        </p:blipFill>
        <p:spPr>
          <a:xfrm>
            <a:off x="0" y="2303463"/>
            <a:ext cx="5867400" cy="3573462"/>
          </a:xfrm>
          <a:prstGeom prst="rect">
            <a:avLst/>
          </a:prstGeom>
          <a:noFill/>
          <a:ln w="9525">
            <a:noFill/>
          </a:ln>
        </p:spPr>
      </p:pic>
      <p:sp>
        <p:nvSpPr>
          <p:cNvPr id="13315" name="TextBox 6"/>
          <p:cNvSpPr txBox="1"/>
          <p:nvPr/>
        </p:nvSpPr>
        <p:spPr>
          <a:xfrm>
            <a:off x="6659563" y="981075"/>
            <a:ext cx="1152525" cy="2835275"/>
          </a:xfrm>
          <a:prstGeom prst="rect">
            <a:avLst/>
          </a:prstGeom>
          <a:noFill/>
          <a:ln w="9525">
            <a:noFill/>
          </a:ln>
        </p:spPr>
        <p:txBody>
          <a:bodyPr anchor="t" anchorCtr="0">
            <a:spAutoFit/>
          </a:bodyPr>
          <a:p>
            <a:r>
              <a:rPr lang="zh-CN" altLang="en-US" sz="6000" b="1" dirty="0">
                <a:solidFill>
                  <a:srgbClr val="00B050"/>
                </a:solidFill>
                <a:latin typeface="Arial" panose="020B0604020202020204" pitchFamily="34" charset="0"/>
              </a:rPr>
              <a:t>蔷</a:t>
            </a:r>
            <a:endParaRPr lang="zh-CN" altLang="en-US" sz="6000" b="1" dirty="0">
              <a:solidFill>
                <a:srgbClr val="00B050"/>
              </a:solidFill>
              <a:latin typeface="Arial" panose="020B0604020202020204" pitchFamily="34" charset="0"/>
            </a:endParaRPr>
          </a:p>
          <a:p>
            <a:endParaRPr lang="zh-CN" altLang="en-US" sz="6000" b="1" dirty="0">
              <a:solidFill>
                <a:srgbClr val="00B050"/>
              </a:solidFill>
              <a:latin typeface="Arial" panose="020B0604020202020204" pitchFamily="34" charset="0"/>
            </a:endParaRPr>
          </a:p>
          <a:p>
            <a:r>
              <a:rPr lang="zh-CN" altLang="en-US" sz="6000" b="1" dirty="0">
                <a:solidFill>
                  <a:srgbClr val="00B050"/>
                </a:solidFill>
                <a:latin typeface="Arial" panose="020B0604020202020204" pitchFamily="34" charset="0"/>
              </a:rPr>
              <a:t>薇</a:t>
            </a:r>
            <a:endParaRPr lang="zh-CN" altLang="en-US" sz="6000" b="1" dirty="0">
              <a:solidFill>
                <a:srgbClr val="00B050"/>
              </a:solidFill>
              <a:latin typeface="Arial" panose="020B0604020202020204" pitchFamily="34" charset="0"/>
            </a:endParaRPr>
          </a:p>
        </p:txBody>
      </p:sp>
      <p:sp>
        <p:nvSpPr>
          <p:cNvPr id="13316" name="文本框 10244"/>
          <p:cNvSpPr txBox="1"/>
          <p:nvPr/>
        </p:nvSpPr>
        <p:spPr>
          <a:xfrm>
            <a:off x="587375" y="5988050"/>
            <a:ext cx="7791450" cy="646113"/>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华文楷体" panose="02010600040101010101" pitchFamily="2" charset="-122"/>
              </a:rPr>
              <a:t>      五点左右，艳丽的蔷薇</a:t>
            </a:r>
            <a:r>
              <a:rPr lang="zh-CN" altLang="en-US" sz="3600" b="1" dirty="0">
                <a:solidFill>
                  <a:srgbClr val="FF0000"/>
                </a:solidFill>
                <a:latin typeface="Times New Roman" panose="02020603050405020304" pitchFamily="18" charset="0"/>
                <a:ea typeface="华文楷体" panose="02010600040101010101" pitchFamily="2" charset="-122"/>
              </a:rPr>
              <a:t>绽开了笑脸</a:t>
            </a:r>
            <a:r>
              <a:rPr lang="zh-CN" altLang="en-US" sz="3600" b="1" dirty="0">
                <a:latin typeface="Times New Roman" panose="02020603050405020304" pitchFamily="18" charset="0"/>
                <a:ea typeface="华文楷体" panose="02010600040101010101" pitchFamily="2" charset="-122"/>
              </a:rPr>
              <a:t>；</a:t>
            </a:r>
            <a:endParaRPr lang="zh-CN" altLang="en-US" sz="3600" b="1" dirty="0">
              <a:latin typeface="Times New Roman" panose="02020603050405020304" pitchFamily="18" charset="0"/>
              <a:ea typeface="华文楷体" panose="02010600040101010101" pitchFamily="2" charset="-122"/>
            </a:endParaRPr>
          </a:p>
        </p:txBody>
      </p:sp>
    </p:spTree>
  </p:cSld>
  <p:clrMapOvr>
    <a:masterClrMapping/>
  </p:clrMapOvr>
  <p:transition advTm="1000"/>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2625</Words>
  <Application>WPS 演示</Application>
  <PresentationFormat>在屏幕上显示</PresentationFormat>
  <Paragraphs>253</Paragraphs>
  <Slides>48</Slides>
  <Notes>0</Notes>
  <HiddenSlides>0</HiddenSlides>
  <MMClips>2</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48</vt:i4>
      </vt:variant>
    </vt:vector>
  </HeadingPairs>
  <TitlesOfParts>
    <vt:vector size="67" baseType="lpstr">
      <vt:lpstr>Arial</vt:lpstr>
      <vt:lpstr>宋体</vt:lpstr>
      <vt:lpstr>Wingdings</vt:lpstr>
      <vt:lpstr>Times New Roman</vt:lpstr>
      <vt:lpstr>微软雅黑</vt:lpstr>
      <vt:lpstr>楷体_GB2312</vt:lpstr>
      <vt:lpstr>新宋体</vt:lpstr>
      <vt:lpstr>Cambria</vt:lpstr>
      <vt:lpstr>华文楷体</vt:lpstr>
      <vt:lpstr>Arial Unicode MS</vt:lpstr>
      <vt:lpstr>Calibri</vt:lpstr>
      <vt:lpstr>隶书</vt:lpstr>
      <vt:lpstr>华文新魏</vt:lpstr>
      <vt:lpstr>黑体</vt:lpstr>
      <vt:lpstr>Arial</vt:lpstr>
      <vt:lpstr>等线</vt:lpstr>
      <vt:lpstr>默认设计模板</vt:lpstr>
      <vt:lpstr>1_默认设计模板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       朗读第一自然段：         鲜花朵朵，争奇斗艳，芬芳迷人。要是我们留心观察，就会发现，一天之内，不同的花开放的时间是不同的。凌晨四点，牵牛花吹起了紫色的小喇叭；五点左右，艳丽的蔷薇绽开了笑脸；七点，睡莲从梦中醒来；中午十二点左右，午时花开花了；下午三点，万寿菊欣然怒放；傍晚六点，烟草花在暮色中苏醒；月光花在七点左右舒展开自己的花瓣；夜来香在晚上八点开花；昙花却在九点左右含笑一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朗读一:</vt:lpstr>
      <vt:lpstr>朗读二:</vt:lpstr>
      <vt:lpstr>PowerPoint 演示文稿</vt:lpstr>
      <vt:lpstr>比较朗读一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不同的植物为什么开花的时间不同呢？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同学们,再见!</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69</cp:revision>
  <dcterms:created xsi:type="dcterms:W3CDTF">2018-08-14T00:35:00Z</dcterms:created>
  <dcterms:modified xsi:type="dcterms:W3CDTF">2023-11-13T12:50:05Z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DCFB9D41706746AABFC7BCEEA4A79441_13</vt:lpwstr>
  </property>
</Properties>
</file>