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21.svg" ContentType="image/svg+xml"/>
  <Override PartName="/ppt/media/image2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handoutMasterIdLst>
    <p:handoutMasterId r:id="rId24"/>
  </p:handoutMasterIdLst>
  <p:sldIdLst>
    <p:sldId id="256" r:id="rId4"/>
    <p:sldId id="453" r:id="rId5"/>
    <p:sldId id="455" r:id="rId6"/>
    <p:sldId id="480" r:id="rId7"/>
    <p:sldId id="478" r:id="rId8"/>
    <p:sldId id="483" r:id="rId9"/>
    <p:sldId id="481" r:id="rId10"/>
    <p:sldId id="482" r:id="rId11"/>
    <p:sldId id="457" r:id="rId12"/>
    <p:sldId id="458" r:id="rId13"/>
    <p:sldId id="485" r:id="rId14"/>
    <p:sldId id="460" r:id="rId15"/>
    <p:sldId id="484" r:id="rId16"/>
    <p:sldId id="461" r:id="rId17"/>
    <p:sldId id="462" r:id="rId18"/>
    <p:sldId id="464" r:id="rId19"/>
    <p:sldId id="450" r:id="rId20"/>
    <p:sldId id="263" r:id="rId21"/>
    <p:sldId id="498" r:id="rId22"/>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8" userDrawn="1">
          <p15:clr>
            <a:srgbClr val="A4A3A4"/>
          </p15:clr>
        </p15:guide>
        <p15:guide id="2" pos="38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F3F5"/>
    <a:srgbClr val="DDE2E6"/>
    <a:srgbClr val="0B31F3"/>
    <a:srgbClr val="F806DE"/>
    <a:srgbClr val="FFFFFF"/>
    <a:srgbClr val="113870"/>
    <a:srgbClr val="00B4FF"/>
    <a:srgbClr val="ECECEC"/>
    <a:srgbClr val="DCDCD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38"/>
        <p:guide pos="383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2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22.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audio" Target="../media/audio3.wav"/><Relationship Id="rId2" Type="http://schemas.openxmlformats.org/officeDocument/2006/relationships/image" Target="../media/image24.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亿以内数的读法</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605280" cy="521970"/>
          </a:xfrm>
          <a:prstGeom prst="rect">
            <a:avLst/>
          </a:prstGeom>
          <a:noFill/>
        </p:spPr>
        <p:txBody>
          <a:bodyPr wrap="none" rtlCol="0">
            <a:spAutoFit/>
          </a:bodyPr>
          <a:p>
            <a:r>
              <a:rPr kumimoji="1" lang="zh-CN" altLang="en-US" sz="2800" b="1" dirty="0">
                <a:latin typeface="+mn-ea"/>
              </a:rPr>
              <a:t>新课讲解</a:t>
            </a:r>
            <a:endParaRPr kumimoji="1" lang="zh-CN" altLang="en-US" sz="2800" b="1" dirty="0">
              <a:latin typeface="+mn-ea"/>
            </a:endParaRPr>
          </a:p>
        </p:txBody>
      </p:sp>
      <p:sp>
        <p:nvSpPr>
          <p:cNvPr id="14338" name="Text Box 2"/>
          <p:cNvSpPr txBox="1"/>
          <p:nvPr/>
        </p:nvSpPr>
        <p:spPr>
          <a:xfrm>
            <a:off x="5110480" y="1224280"/>
            <a:ext cx="2882900" cy="521970"/>
          </a:xfrm>
          <a:prstGeom prst="rect">
            <a:avLst/>
          </a:prstGeom>
          <a:noFill/>
          <a:ln w="9525">
            <a:noFill/>
          </a:ln>
        </p:spPr>
        <p:txBody>
          <a:bodyPr wrap="square">
            <a:spAutoFit/>
          </a:bodyPr>
          <a:p>
            <a:pPr>
              <a:spcBef>
                <a:spcPct val="50000"/>
              </a:spcBef>
            </a:pPr>
            <a:r>
              <a:rPr lang="en-US" altLang="zh-CN" sz="2800" dirty="0">
                <a:latin typeface="+mn-ea"/>
              </a:rPr>
              <a:t>1 0 2 0 6 0 0 0</a:t>
            </a:r>
            <a:endParaRPr lang="en-US" altLang="zh-CN" sz="2800" dirty="0">
              <a:latin typeface="+mn-ea"/>
            </a:endParaRPr>
          </a:p>
        </p:txBody>
      </p:sp>
      <p:sp>
        <p:nvSpPr>
          <p:cNvPr id="24580" name="Line 4"/>
          <p:cNvSpPr/>
          <p:nvPr/>
        </p:nvSpPr>
        <p:spPr>
          <a:xfrm>
            <a:off x="6397308" y="1183323"/>
            <a:ext cx="0" cy="612000"/>
          </a:xfrm>
          <a:prstGeom prst="line">
            <a:avLst/>
          </a:prstGeom>
          <a:ln w="53975" cap="flat" cmpd="sng">
            <a:solidFill>
              <a:srgbClr val="FF0000"/>
            </a:solidFill>
            <a:prstDash val="sysDot"/>
            <a:headEnd type="none" w="med" len="med"/>
            <a:tailEnd type="none" w="med" len="med"/>
          </a:ln>
        </p:spPr>
      </p:sp>
      <p:grpSp>
        <p:nvGrpSpPr>
          <p:cNvPr id="31" name="组合 30"/>
          <p:cNvGrpSpPr/>
          <p:nvPr/>
        </p:nvGrpSpPr>
        <p:grpSpPr>
          <a:xfrm>
            <a:off x="6500495" y="1795145"/>
            <a:ext cx="1079500" cy="614045"/>
            <a:chOff x="9838" y="2187"/>
            <a:chExt cx="1700" cy="967"/>
          </a:xfrm>
        </p:grpSpPr>
        <p:sp>
          <p:nvSpPr>
            <p:cNvPr id="14352" name="Line 8"/>
            <p:cNvSpPr/>
            <p:nvPr/>
          </p:nvSpPr>
          <p:spPr>
            <a:xfrm>
              <a:off x="9838" y="2187"/>
              <a:ext cx="1701" cy="0"/>
            </a:xfrm>
            <a:prstGeom prst="line">
              <a:avLst/>
            </a:prstGeom>
            <a:ln w="38100" cap="flat" cmpd="sng">
              <a:solidFill>
                <a:schemeClr val="tx1"/>
              </a:solidFill>
              <a:prstDash val="solid"/>
              <a:headEnd type="none" w="med" len="med"/>
              <a:tailEnd type="none" w="med" len="med"/>
            </a:ln>
          </p:spPr>
        </p:sp>
        <p:sp>
          <p:nvSpPr>
            <p:cNvPr id="14353" name="Text Box 9"/>
            <p:cNvSpPr txBox="1"/>
            <p:nvPr/>
          </p:nvSpPr>
          <p:spPr>
            <a:xfrm>
              <a:off x="9967" y="2332"/>
              <a:ext cx="1442" cy="822"/>
            </a:xfrm>
            <a:prstGeom prst="rect">
              <a:avLst/>
            </a:prstGeom>
            <a:noFill/>
            <a:ln w="9525">
              <a:noFill/>
            </a:ln>
          </p:spPr>
          <p:txBody>
            <a:bodyPr wrap="square">
              <a:spAutoFit/>
            </a:bodyPr>
            <a:p>
              <a:pPr>
                <a:spcBef>
                  <a:spcPct val="50000"/>
                </a:spcBef>
              </a:pPr>
              <a:r>
                <a:rPr lang="zh-CN" altLang="en-US" sz="2800" dirty="0">
                  <a:solidFill>
                    <a:schemeClr val="accent1">
                      <a:lumMod val="50000"/>
                    </a:schemeClr>
                  </a:solidFill>
                  <a:latin typeface="+mn-ea"/>
                </a:rPr>
                <a:t>个级</a:t>
              </a:r>
              <a:endParaRPr lang="zh-CN" altLang="en-US" sz="2800" dirty="0">
                <a:solidFill>
                  <a:schemeClr val="accent1">
                    <a:lumMod val="50000"/>
                  </a:schemeClr>
                </a:solidFill>
                <a:latin typeface="+mn-ea"/>
              </a:endParaRPr>
            </a:p>
          </p:txBody>
        </p:sp>
      </p:grpSp>
      <p:grpSp>
        <p:nvGrpSpPr>
          <p:cNvPr id="32" name="组合 31"/>
          <p:cNvGrpSpPr/>
          <p:nvPr/>
        </p:nvGrpSpPr>
        <p:grpSpPr>
          <a:xfrm>
            <a:off x="5248910" y="1795145"/>
            <a:ext cx="1079500" cy="614680"/>
            <a:chOff x="7867" y="2187"/>
            <a:chExt cx="1700" cy="968"/>
          </a:xfrm>
        </p:grpSpPr>
        <p:sp>
          <p:nvSpPr>
            <p:cNvPr id="14350" name="Line 11"/>
            <p:cNvSpPr/>
            <p:nvPr/>
          </p:nvSpPr>
          <p:spPr>
            <a:xfrm>
              <a:off x="7867" y="2187"/>
              <a:ext cx="1701" cy="0"/>
            </a:xfrm>
            <a:prstGeom prst="line">
              <a:avLst/>
            </a:prstGeom>
            <a:ln w="38100" cap="flat" cmpd="sng">
              <a:solidFill>
                <a:schemeClr val="tx1"/>
              </a:solidFill>
              <a:prstDash val="solid"/>
              <a:headEnd type="none" w="med" len="med"/>
              <a:tailEnd type="none" w="med" len="med"/>
            </a:ln>
          </p:spPr>
        </p:sp>
        <p:sp>
          <p:nvSpPr>
            <p:cNvPr id="14351" name="Text Box 12"/>
            <p:cNvSpPr txBox="1"/>
            <p:nvPr/>
          </p:nvSpPr>
          <p:spPr>
            <a:xfrm>
              <a:off x="7927" y="2333"/>
              <a:ext cx="1581" cy="822"/>
            </a:xfrm>
            <a:prstGeom prst="rect">
              <a:avLst/>
            </a:prstGeom>
            <a:noFill/>
            <a:ln w="9525">
              <a:noFill/>
            </a:ln>
          </p:spPr>
          <p:txBody>
            <a:bodyPr wrap="square">
              <a:spAutoFit/>
            </a:bodyPr>
            <a:p>
              <a:pPr>
                <a:spcBef>
                  <a:spcPct val="50000"/>
                </a:spcBef>
              </a:pPr>
              <a:r>
                <a:rPr lang="zh-CN" altLang="en-US" sz="2800" dirty="0">
                  <a:solidFill>
                    <a:srgbClr val="FF0000"/>
                  </a:solidFill>
                  <a:latin typeface="+mn-ea"/>
                </a:rPr>
                <a:t>万级</a:t>
              </a:r>
              <a:endParaRPr lang="zh-CN" altLang="en-US" sz="2800" dirty="0">
                <a:solidFill>
                  <a:srgbClr val="FF0000"/>
                </a:solidFill>
                <a:latin typeface="+mn-ea"/>
              </a:endParaRPr>
            </a:p>
          </p:txBody>
        </p:sp>
      </p:grpSp>
      <p:sp>
        <p:nvSpPr>
          <p:cNvPr id="24594" name="Text Box 18"/>
          <p:cNvSpPr txBox="1"/>
          <p:nvPr/>
        </p:nvSpPr>
        <p:spPr>
          <a:xfrm>
            <a:off x="6748145" y="3749040"/>
            <a:ext cx="4062095" cy="521970"/>
          </a:xfrm>
          <a:prstGeom prst="rect">
            <a:avLst/>
          </a:prstGeom>
          <a:noFill/>
          <a:ln w="9525">
            <a:noFill/>
          </a:ln>
        </p:spPr>
        <p:txBody>
          <a:bodyPr wrap="square">
            <a:spAutoFit/>
          </a:bodyPr>
          <a:p>
            <a:pPr>
              <a:spcBef>
                <a:spcPct val="50000"/>
              </a:spcBef>
            </a:pPr>
            <a:r>
              <a:rPr lang="en-US" altLang="zh-CN" sz="2800" dirty="0">
                <a:latin typeface="+mn-ea"/>
                <a:cs typeface="+mn-ea"/>
              </a:rPr>
              <a:t>1020</a:t>
            </a:r>
            <a:r>
              <a:rPr lang="zh-CN" altLang="en-US" sz="2800" dirty="0">
                <a:latin typeface="+mn-ea"/>
                <a:cs typeface="+mn-ea"/>
              </a:rPr>
              <a:t>读作</a:t>
            </a:r>
            <a:r>
              <a:rPr lang="zh-CN" altLang="en-US" sz="2800" dirty="0">
                <a:latin typeface="+mn-ea"/>
                <a:cs typeface="+mn-ea"/>
              </a:rPr>
              <a:t>：一千零二十</a:t>
            </a:r>
            <a:endParaRPr lang="en-US" altLang="zh-CN" sz="2800" dirty="0">
              <a:latin typeface="+mn-ea"/>
              <a:cs typeface="+mn-ea"/>
            </a:endParaRPr>
          </a:p>
        </p:txBody>
      </p:sp>
      <p:sp>
        <p:nvSpPr>
          <p:cNvPr id="24595" name="Text Box 19"/>
          <p:cNvSpPr txBox="1"/>
          <p:nvPr/>
        </p:nvSpPr>
        <p:spPr>
          <a:xfrm>
            <a:off x="10549890" y="3735070"/>
            <a:ext cx="792163"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万</a:t>
            </a:r>
            <a:endParaRPr lang="zh-CN" altLang="en-US" sz="2800" dirty="0">
              <a:solidFill>
                <a:srgbClr val="FF0000"/>
              </a:solidFill>
              <a:latin typeface="+mn-ea"/>
            </a:endParaRPr>
          </a:p>
        </p:txBody>
      </p:sp>
      <p:sp>
        <p:nvSpPr>
          <p:cNvPr id="24599" name="Text Box 23"/>
          <p:cNvSpPr txBox="1"/>
          <p:nvPr/>
        </p:nvSpPr>
        <p:spPr>
          <a:xfrm>
            <a:off x="5749925" y="3748405"/>
            <a:ext cx="998220" cy="521970"/>
          </a:xfrm>
          <a:prstGeom prst="rect">
            <a:avLst/>
          </a:prstGeom>
          <a:noFill/>
          <a:ln w="9525">
            <a:noFill/>
          </a:ln>
        </p:spPr>
        <p:txBody>
          <a:bodyPr wrap="square">
            <a:spAutoFit/>
          </a:bodyPr>
          <a:p>
            <a:pPr>
              <a:spcBef>
                <a:spcPct val="50000"/>
              </a:spcBef>
            </a:pPr>
            <a:r>
              <a:rPr lang="zh-CN" altLang="en-US" sz="2800" dirty="0">
                <a:solidFill>
                  <a:srgbClr val="FF0000"/>
                </a:solidFill>
                <a:latin typeface="+mn-ea"/>
              </a:rPr>
              <a:t>万级</a:t>
            </a:r>
            <a:endParaRPr lang="zh-CN" altLang="en-US" sz="2800" dirty="0">
              <a:solidFill>
                <a:srgbClr val="FF0000"/>
              </a:solidFill>
              <a:latin typeface="+mn-ea"/>
            </a:endParaRPr>
          </a:p>
        </p:txBody>
      </p:sp>
      <p:sp>
        <p:nvSpPr>
          <p:cNvPr id="26" name="Text Box 10"/>
          <p:cNvSpPr txBox="1"/>
          <p:nvPr/>
        </p:nvSpPr>
        <p:spPr>
          <a:xfrm>
            <a:off x="4360387" y="5827713"/>
            <a:ext cx="4094480" cy="521970"/>
          </a:xfrm>
          <a:prstGeom prst="rect">
            <a:avLst/>
          </a:prstGeom>
          <a:noFill/>
          <a:ln w="9525">
            <a:noFill/>
          </a:ln>
        </p:spPr>
        <p:txBody>
          <a:bodyPr wrap="none">
            <a:spAutoFit/>
          </a:bodyPr>
          <a:p>
            <a:pPr algn="ctr"/>
            <a:r>
              <a:rPr lang="zh-CN" altLang="en-US" sz="2800" dirty="0">
                <a:latin typeface="+mn-ea"/>
              </a:rPr>
              <a:t>读作：一千零二十万六千</a:t>
            </a:r>
            <a:endParaRPr lang="zh-CN" altLang="en-US" sz="2800" dirty="0">
              <a:latin typeface="+mn-ea"/>
            </a:endParaRPr>
          </a:p>
        </p:txBody>
      </p:sp>
      <p:grpSp>
        <p:nvGrpSpPr>
          <p:cNvPr id="44" name="组合 43"/>
          <p:cNvGrpSpPr/>
          <p:nvPr/>
        </p:nvGrpSpPr>
        <p:grpSpPr>
          <a:xfrm>
            <a:off x="1310005" y="1862455"/>
            <a:ext cx="2789555" cy="858520"/>
            <a:chOff x="1939" y="4423"/>
            <a:chExt cx="4393" cy="1352"/>
          </a:xfrm>
        </p:grpSpPr>
        <p:grpSp>
          <p:nvGrpSpPr>
            <p:cNvPr id="38" name="组合 37"/>
            <p:cNvGrpSpPr/>
            <p:nvPr/>
          </p:nvGrpSpPr>
          <p:grpSpPr>
            <a:xfrm>
              <a:off x="1939" y="4423"/>
              <a:ext cx="4393" cy="1352"/>
              <a:chOff x="1939" y="4423"/>
              <a:chExt cx="4393" cy="1352"/>
            </a:xfrm>
          </p:grpSpPr>
          <p:pic>
            <p:nvPicPr>
              <p:cNvPr id="6" name="图片 5" descr="c3eafe90-a924-4f62-8d17-c4437f65ed14"/>
              <p:cNvPicPr>
                <a:picLocks noChangeAspect="1"/>
              </p:cNvPicPr>
              <p:nvPr/>
            </p:nvPicPr>
            <p:blipFill>
              <a:blip r:embed="rId2"/>
              <a:srcRect r="59019" b="55714"/>
              <a:stretch>
                <a:fillRect/>
              </a:stretch>
            </p:blipFill>
            <p:spPr>
              <a:xfrm>
                <a:off x="1939" y="4639"/>
                <a:ext cx="993" cy="1028"/>
              </a:xfrm>
              <a:prstGeom prst="rect">
                <a:avLst/>
              </a:prstGeom>
            </p:spPr>
          </p:pic>
          <p:grpSp>
            <p:nvGrpSpPr>
              <p:cNvPr id="29" name="组合 28"/>
              <p:cNvGrpSpPr/>
              <p:nvPr/>
            </p:nvGrpSpPr>
            <p:grpSpPr>
              <a:xfrm>
                <a:off x="2932" y="4423"/>
                <a:ext cx="3400" cy="1352"/>
                <a:chOff x="3817" y="4679"/>
                <a:chExt cx="3400" cy="1352"/>
              </a:xfrm>
            </p:grpSpPr>
            <p:grpSp>
              <p:nvGrpSpPr>
                <p:cNvPr id="10" name="组合 9"/>
                <p:cNvGrpSpPr/>
                <p:nvPr/>
              </p:nvGrpSpPr>
              <p:grpSpPr>
                <a:xfrm>
                  <a:off x="3817" y="4679"/>
                  <a:ext cx="3401" cy="1334"/>
                  <a:chOff x="3817" y="4679"/>
                  <a:chExt cx="3401" cy="1334"/>
                </a:xfrm>
              </p:grpSpPr>
              <p:sp>
                <p:nvSpPr>
                  <p:cNvPr id="8" name="右箭头 7"/>
                  <p:cNvSpPr/>
                  <p:nvPr/>
                </p:nvSpPr>
                <p:spPr>
                  <a:xfrm>
                    <a:off x="3835" y="4694"/>
                    <a:ext cx="3383"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nvSpPr>
                <p:spPr>
                  <a:xfrm>
                    <a:off x="3817" y="4679"/>
                    <a:ext cx="3383"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a:off x="3883" y="4759"/>
                  <a:ext cx="3288" cy="1273"/>
                  <a:chOff x="4158" y="6370"/>
                  <a:chExt cx="3288" cy="1273"/>
                </a:xfrm>
                <a:solidFill>
                  <a:srgbClr val="92D050"/>
                </a:solidFill>
              </p:grpSpPr>
              <p:sp>
                <p:nvSpPr>
                  <p:cNvPr id="13" name="右箭头 12"/>
                  <p:cNvSpPr/>
                  <p:nvPr/>
                </p:nvSpPr>
                <p:spPr>
                  <a:xfrm>
                    <a:off x="4158" y="6370"/>
                    <a:ext cx="3288" cy="1247"/>
                  </a:xfrm>
                  <a:prstGeom prst="rightArrow">
                    <a:avLst>
                      <a:gd name="adj1" fmla="val 69371"/>
                      <a:gd name="adj2" fmla="val 48553"/>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右箭头 14"/>
                  <p:cNvSpPr/>
                  <p:nvPr/>
                </p:nvSpPr>
                <p:spPr>
                  <a:xfrm>
                    <a:off x="4158" y="6396"/>
                    <a:ext cx="3288" cy="1247"/>
                  </a:xfrm>
                  <a:prstGeom prst="rightArrow">
                    <a:avLst>
                      <a:gd name="adj1" fmla="val 69371"/>
                      <a:gd name="adj2" fmla="val 48553"/>
                    </a:avLst>
                  </a:prstGeom>
                  <a:grp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41" name="文本框 40"/>
            <p:cNvSpPr txBox="1"/>
            <p:nvPr/>
          </p:nvSpPr>
          <p:spPr>
            <a:xfrm>
              <a:off x="3416" y="4720"/>
              <a:ext cx="1968" cy="822"/>
            </a:xfrm>
            <a:prstGeom prst="rect">
              <a:avLst/>
            </a:prstGeom>
            <a:noFill/>
          </p:spPr>
          <p:txBody>
            <a:bodyPr wrap="none" rtlCol="0">
              <a:spAutoFit/>
            </a:bodyPr>
            <a:p>
              <a:r>
                <a:rPr lang="zh-CN" altLang="en-US" sz="2800"/>
                <a:t>先分级</a:t>
              </a:r>
              <a:endParaRPr lang="zh-CN" altLang="en-US" sz="2800"/>
            </a:p>
          </p:txBody>
        </p:sp>
      </p:grpSp>
      <p:grpSp>
        <p:nvGrpSpPr>
          <p:cNvPr id="34" name="组合 33"/>
          <p:cNvGrpSpPr/>
          <p:nvPr/>
        </p:nvGrpSpPr>
        <p:grpSpPr>
          <a:xfrm>
            <a:off x="1572260" y="2984500"/>
            <a:ext cx="2832100" cy="905510"/>
            <a:chOff x="1604" y="4794"/>
            <a:chExt cx="4460" cy="1426"/>
          </a:xfrm>
        </p:grpSpPr>
        <p:grpSp>
          <p:nvGrpSpPr>
            <p:cNvPr id="33" name="组合 32"/>
            <p:cNvGrpSpPr/>
            <p:nvPr/>
          </p:nvGrpSpPr>
          <p:grpSpPr>
            <a:xfrm>
              <a:off x="1604" y="4794"/>
              <a:ext cx="4460" cy="1426"/>
              <a:chOff x="1604" y="4794"/>
              <a:chExt cx="4460" cy="1426"/>
            </a:xfrm>
          </p:grpSpPr>
          <p:pic>
            <p:nvPicPr>
              <p:cNvPr id="7" name="图片 6" descr="c3eafe90-a924-4f62-8d17-c4437f65ed14"/>
              <p:cNvPicPr>
                <a:picLocks noChangeAspect="1"/>
              </p:cNvPicPr>
              <p:nvPr/>
            </p:nvPicPr>
            <p:blipFill>
              <a:blip r:embed="rId2"/>
              <a:srcRect l="59000" b="56096"/>
              <a:stretch>
                <a:fillRect/>
              </a:stretch>
            </p:blipFill>
            <p:spPr>
              <a:xfrm>
                <a:off x="1604" y="5118"/>
                <a:ext cx="936" cy="956"/>
              </a:xfrm>
              <a:prstGeom prst="rect">
                <a:avLst/>
              </a:prstGeom>
            </p:spPr>
          </p:pic>
          <p:grpSp>
            <p:nvGrpSpPr>
              <p:cNvPr id="36" name="组合 35"/>
              <p:cNvGrpSpPr/>
              <p:nvPr/>
            </p:nvGrpSpPr>
            <p:grpSpPr>
              <a:xfrm rot="0">
                <a:off x="2614" y="4794"/>
                <a:ext cx="3451" cy="1426"/>
                <a:chOff x="4092" y="6379"/>
                <a:chExt cx="4912" cy="1426"/>
              </a:xfrm>
            </p:grpSpPr>
            <p:grpSp>
              <p:nvGrpSpPr>
                <p:cNvPr id="22" name="组合 21"/>
                <p:cNvGrpSpPr/>
                <p:nvPr/>
              </p:nvGrpSpPr>
              <p:grpSpPr>
                <a:xfrm>
                  <a:off x="4092" y="6379"/>
                  <a:ext cx="4912" cy="1376"/>
                  <a:chOff x="3794" y="4694"/>
                  <a:chExt cx="4912" cy="1376"/>
                </a:xfrm>
              </p:grpSpPr>
              <p:sp>
                <p:nvSpPr>
                  <p:cNvPr id="23" name="右箭头 22"/>
                  <p:cNvSpPr/>
                  <p:nvPr/>
                </p:nvSpPr>
                <p:spPr>
                  <a:xfrm>
                    <a:off x="3835" y="4694"/>
                    <a:ext cx="4871"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右箭头 23"/>
                  <p:cNvSpPr/>
                  <p:nvPr/>
                </p:nvSpPr>
                <p:spPr>
                  <a:xfrm>
                    <a:off x="3794" y="4751"/>
                    <a:ext cx="4892"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6" name="组合 15"/>
                <p:cNvGrpSpPr/>
                <p:nvPr/>
              </p:nvGrpSpPr>
              <p:grpSpPr>
                <a:xfrm>
                  <a:off x="4169" y="6531"/>
                  <a:ext cx="4781" cy="1274"/>
                  <a:chOff x="4146" y="6436"/>
                  <a:chExt cx="4781" cy="1274"/>
                </a:xfrm>
                <a:solidFill>
                  <a:srgbClr val="92D050"/>
                </a:solidFill>
              </p:grpSpPr>
              <p:sp>
                <p:nvSpPr>
                  <p:cNvPr id="17" name="右箭头 16"/>
                  <p:cNvSpPr/>
                  <p:nvPr/>
                </p:nvSpPr>
                <p:spPr>
                  <a:xfrm>
                    <a:off x="4203" y="6436"/>
                    <a:ext cx="4724" cy="1247"/>
                  </a:xfrm>
                  <a:prstGeom prst="rightArrow">
                    <a:avLst>
                      <a:gd name="adj1" fmla="val 69371"/>
                      <a:gd name="adj2" fmla="val 48553"/>
                    </a:avLst>
                  </a:pr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右箭头 17"/>
                  <p:cNvSpPr/>
                  <p:nvPr/>
                </p:nvSpPr>
                <p:spPr>
                  <a:xfrm>
                    <a:off x="4146" y="6463"/>
                    <a:ext cx="4735" cy="1247"/>
                  </a:xfrm>
                  <a:prstGeom prst="rightArrow">
                    <a:avLst>
                      <a:gd name="adj1" fmla="val 69371"/>
                      <a:gd name="adj2" fmla="val 48553"/>
                    </a:avLst>
                  </a:prstGeom>
                  <a:solidFill>
                    <a:schemeClr val="accent2">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24582" name="Text Box 6"/>
            <p:cNvSpPr txBox="1"/>
            <p:nvPr/>
          </p:nvSpPr>
          <p:spPr>
            <a:xfrm>
              <a:off x="3047" y="5178"/>
              <a:ext cx="2087" cy="822"/>
            </a:xfrm>
            <a:prstGeom prst="rect">
              <a:avLst/>
            </a:prstGeom>
            <a:noFill/>
            <a:ln w="9525">
              <a:noFill/>
            </a:ln>
          </p:spPr>
          <p:txBody>
            <a:bodyPr wrap="square">
              <a:spAutoFit/>
            </a:bodyPr>
            <a:p>
              <a:pPr>
                <a:spcBef>
                  <a:spcPct val="50000"/>
                </a:spcBef>
              </a:pPr>
              <a:r>
                <a:rPr lang="zh-CN" altLang="en-US" sz="2800" dirty="0">
                  <a:latin typeface="+mn-ea"/>
                  <a:cs typeface="+mn-ea"/>
                </a:rPr>
                <a:t>标数级</a:t>
              </a:r>
              <a:endParaRPr lang="zh-CN" altLang="en-US" sz="2800" dirty="0">
                <a:latin typeface="+mn-ea"/>
                <a:cs typeface="+mn-ea"/>
              </a:endParaRPr>
            </a:p>
          </p:txBody>
        </p:sp>
      </p:grpSp>
      <p:grpSp>
        <p:nvGrpSpPr>
          <p:cNvPr id="47" name="组合 46"/>
          <p:cNvGrpSpPr/>
          <p:nvPr/>
        </p:nvGrpSpPr>
        <p:grpSpPr>
          <a:xfrm>
            <a:off x="1787525" y="4052570"/>
            <a:ext cx="2799080" cy="886460"/>
            <a:chOff x="1587" y="6183"/>
            <a:chExt cx="4408" cy="1396"/>
          </a:xfrm>
        </p:grpSpPr>
        <p:grpSp>
          <p:nvGrpSpPr>
            <p:cNvPr id="35" name="组合 34"/>
            <p:cNvGrpSpPr/>
            <p:nvPr/>
          </p:nvGrpSpPr>
          <p:grpSpPr>
            <a:xfrm>
              <a:off x="1587" y="6183"/>
              <a:ext cx="4408" cy="1396"/>
              <a:chOff x="1587" y="6183"/>
              <a:chExt cx="4408" cy="1396"/>
            </a:xfrm>
          </p:grpSpPr>
          <p:pic>
            <p:nvPicPr>
              <p:cNvPr id="5" name="图片 4" descr="c3eafe90-a924-4f62-8d17-c4437f65ed14"/>
              <p:cNvPicPr>
                <a:picLocks noChangeAspect="1"/>
              </p:cNvPicPr>
              <p:nvPr/>
            </p:nvPicPr>
            <p:blipFill>
              <a:blip r:embed="rId2"/>
              <a:srcRect t="55714" r="57500"/>
              <a:stretch>
                <a:fillRect/>
              </a:stretch>
            </p:blipFill>
            <p:spPr>
              <a:xfrm>
                <a:off x="1587" y="6328"/>
                <a:ext cx="1031" cy="1029"/>
              </a:xfrm>
              <a:prstGeom prst="rect">
                <a:avLst/>
              </a:prstGeom>
            </p:spPr>
          </p:pic>
          <p:grpSp>
            <p:nvGrpSpPr>
              <p:cNvPr id="37" name="组合 36"/>
              <p:cNvGrpSpPr/>
              <p:nvPr/>
            </p:nvGrpSpPr>
            <p:grpSpPr>
              <a:xfrm rot="0">
                <a:off x="2599" y="6183"/>
                <a:ext cx="3396" cy="1397"/>
                <a:chOff x="3817" y="7683"/>
                <a:chExt cx="3929" cy="1397"/>
              </a:xfrm>
            </p:grpSpPr>
            <p:grpSp>
              <p:nvGrpSpPr>
                <p:cNvPr id="25" name="组合 24"/>
                <p:cNvGrpSpPr/>
                <p:nvPr/>
              </p:nvGrpSpPr>
              <p:grpSpPr>
                <a:xfrm>
                  <a:off x="3817" y="7683"/>
                  <a:ext cx="3929" cy="1375"/>
                  <a:chOff x="3817" y="4694"/>
                  <a:chExt cx="3929" cy="1375"/>
                </a:xfrm>
              </p:grpSpPr>
              <p:sp>
                <p:nvSpPr>
                  <p:cNvPr id="12" name="右箭头 11"/>
                  <p:cNvSpPr/>
                  <p:nvPr/>
                </p:nvSpPr>
                <p:spPr>
                  <a:xfrm>
                    <a:off x="3835" y="4694"/>
                    <a:ext cx="3911"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右箭头 26"/>
                  <p:cNvSpPr/>
                  <p:nvPr/>
                </p:nvSpPr>
                <p:spPr>
                  <a:xfrm>
                    <a:off x="3817" y="4750"/>
                    <a:ext cx="3928"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a:off x="3902" y="7830"/>
                  <a:ext cx="3749" cy="1250"/>
                  <a:chOff x="3713" y="7438"/>
                  <a:chExt cx="3749" cy="1250"/>
                </a:xfrm>
                <a:solidFill>
                  <a:srgbClr val="92D050"/>
                </a:solidFill>
              </p:grpSpPr>
              <p:sp>
                <p:nvSpPr>
                  <p:cNvPr id="20" name="右箭头 19"/>
                  <p:cNvSpPr/>
                  <p:nvPr/>
                </p:nvSpPr>
                <p:spPr>
                  <a:xfrm>
                    <a:off x="3713" y="7438"/>
                    <a:ext cx="3739" cy="1247"/>
                  </a:xfrm>
                  <a:prstGeom prst="rightArrow">
                    <a:avLst>
                      <a:gd name="adj1" fmla="val 69371"/>
                      <a:gd name="adj2" fmla="val 48553"/>
                    </a:avLst>
                  </a:prstGeom>
                  <a:solidFill>
                    <a:srgbClr val="FFC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右箭头 20"/>
                  <p:cNvSpPr/>
                  <p:nvPr/>
                </p:nvSpPr>
                <p:spPr>
                  <a:xfrm>
                    <a:off x="3723" y="7441"/>
                    <a:ext cx="3739" cy="1247"/>
                  </a:xfrm>
                  <a:prstGeom prst="rightArrow">
                    <a:avLst>
                      <a:gd name="adj1" fmla="val 69371"/>
                      <a:gd name="adj2" fmla="val 48553"/>
                    </a:avLst>
                  </a:prstGeom>
                  <a:solidFill>
                    <a:srgbClr val="FFC00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46" name="Text Box 6"/>
            <p:cNvSpPr txBox="1"/>
            <p:nvPr/>
          </p:nvSpPr>
          <p:spPr>
            <a:xfrm>
              <a:off x="3142" y="6539"/>
              <a:ext cx="2087" cy="822"/>
            </a:xfrm>
            <a:prstGeom prst="rect">
              <a:avLst/>
            </a:prstGeom>
            <a:noFill/>
            <a:ln w="9525">
              <a:noFill/>
            </a:ln>
          </p:spPr>
          <p:txBody>
            <a:bodyPr wrap="square">
              <a:spAutoFit/>
            </a:bodyPr>
            <a:p>
              <a:pPr>
                <a:spcBef>
                  <a:spcPct val="50000"/>
                </a:spcBef>
              </a:pPr>
              <a:r>
                <a:rPr lang="zh-CN" altLang="en-US" sz="2800" dirty="0">
                  <a:latin typeface="+mn-ea"/>
                  <a:cs typeface="+mn-ea"/>
                </a:rPr>
                <a:t>读</a:t>
              </a:r>
              <a:r>
                <a:rPr lang="en-US" altLang="zh-CN" sz="2800" dirty="0">
                  <a:latin typeface="+mn-ea"/>
                  <a:cs typeface="+mn-ea"/>
                </a:rPr>
                <a:t>  </a:t>
              </a:r>
              <a:r>
                <a:rPr lang="zh-CN" altLang="en-US" sz="2800" dirty="0">
                  <a:latin typeface="+mn-ea"/>
                  <a:cs typeface="+mn-ea"/>
                </a:rPr>
                <a:t>数</a:t>
              </a:r>
              <a:endParaRPr lang="zh-CN" altLang="en-US" sz="2800" dirty="0">
                <a:latin typeface="+mn-ea"/>
                <a:cs typeface="+mn-ea"/>
              </a:endParaRPr>
            </a:p>
          </p:txBody>
        </p:sp>
      </p:grpSp>
      <p:sp>
        <p:nvSpPr>
          <p:cNvPr id="48" name="Text Box 9"/>
          <p:cNvSpPr txBox="1"/>
          <p:nvPr/>
        </p:nvSpPr>
        <p:spPr>
          <a:xfrm>
            <a:off x="5750560" y="4671060"/>
            <a:ext cx="915670" cy="521970"/>
          </a:xfrm>
          <a:prstGeom prst="rect">
            <a:avLst/>
          </a:prstGeom>
          <a:noFill/>
          <a:ln w="9525">
            <a:noFill/>
          </a:ln>
        </p:spPr>
        <p:txBody>
          <a:bodyPr wrap="square">
            <a:spAutoFit/>
          </a:bodyPr>
          <a:p>
            <a:pPr>
              <a:spcBef>
                <a:spcPct val="50000"/>
              </a:spcBef>
            </a:pPr>
            <a:r>
              <a:rPr lang="zh-CN" altLang="en-US" sz="2800" dirty="0">
                <a:solidFill>
                  <a:schemeClr val="accent1">
                    <a:lumMod val="50000"/>
                  </a:schemeClr>
                </a:solidFill>
                <a:latin typeface="+mn-ea"/>
              </a:rPr>
              <a:t>个级</a:t>
            </a:r>
            <a:endParaRPr lang="zh-CN" altLang="en-US" sz="2800" dirty="0">
              <a:solidFill>
                <a:schemeClr val="accent1">
                  <a:lumMod val="50000"/>
                </a:schemeClr>
              </a:solidFill>
              <a:latin typeface="+mn-ea"/>
            </a:endParaRPr>
          </a:p>
        </p:txBody>
      </p:sp>
      <p:sp>
        <p:nvSpPr>
          <p:cNvPr id="49" name="Text Box 18"/>
          <p:cNvSpPr txBox="1"/>
          <p:nvPr/>
        </p:nvSpPr>
        <p:spPr>
          <a:xfrm>
            <a:off x="6748145" y="4671060"/>
            <a:ext cx="4062095" cy="521970"/>
          </a:xfrm>
          <a:prstGeom prst="rect">
            <a:avLst/>
          </a:prstGeom>
          <a:noFill/>
          <a:ln w="9525">
            <a:noFill/>
          </a:ln>
        </p:spPr>
        <p:txBody>
          <a:bodyPr wrap="square">
            <a:spAutoFit/>
          </a:bodyPr>
          <a:p>
            <a:pPr>
              <a:spcBef>
                <a:spcPct val="50000"/>
              </a:spcBef>
            </a:pPr>
            <a:r>
              <a:rPr lang="en-US" altLang="zh-CN" sz="2800" dirty="0">
                <a:latin typeface="+mn-ea"/>
                <a:cs typeface="+mn-ea"/>
              </a:rPr>
              <a:t>6000</a:t>
            </a:r>
            <a:r>
              <a:rPr lang="zh-CN" altLang="en-US" sz="2800" dirty="0">
                <a:latin typeface="+mn-ea"/>
                <a:cs typeface="+mn-ea"/>
              </a:rPr>
              <a:t>读作</a:t>
            </a:r>
            <a:r>
              <a:rPr lang="zh-CN" altLang="en-US" sz="2800" dirty="0">
                <a:latin typeface="+mn-ea"/>
                <a:cs typeface="+mn-ea"/>
              </a:rPr>
              <a:t>：六千</a:t>
            </a:r>
            <a:endParaRPr lang="en-US" altLang="zh-CN" sz="2800" dirty="0">
              <a:latin typeface="+mn-ea"/>
              <a:cs typeface="+mn-ea"/>
            </a:endParaRPr>
          </a:p>
        </p:txBody>
      </p:sp>
      <p:sp>
        <p:nvSpPr>
          <p:cNvPr id="51" name="右箭头 50"/>
          <p:cNvSpPr/>
          <p:nvPr/>
        </p:nvSpPr>
        <p:spPr>
          <a:xfrm rot="19620000">
            <a:off x="4718685" y="4200525"/>
            <a:ext cx="967105" cy="198755"/>
          </a:xfrm>
          <a:prstGeom prst="rightArrow">
            <a:avLst>
              <a:gd name="adj1" fmla="val 50000"/>
              <a:gd name="adj2" fmla="val 14987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右箭头 51"/>
          <p:cNvSpPr/>
          <p:nvPr/>
        </p:nvSpPr>
        <p:spPr>
          <a:xfrm rot="1320000">
            <a:off x="4758055" y="4668520"/>
            <a:ext cx="967105" cy="198755"/>
          </a:xfrm>
          <a:prstGeom prst="rightArrow">
            <a:avLst>
              <a:gd name="adj1" fmla="val 50000"/>
              <a:gd name="adj2" fmla="val 14987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p:tgtEl>
                                          <p:spTgt spid="14338"/>
                                        </p:tgtEl>
                                        <p:attrNameLst>
                                          <p:attrName>ppt_y</p:attrName>
                                        </p:attrNameLst>
                                      </p:cBhvr>
                                      <p:tavLst>
                                        <p:tav tm="0">
                                          <p:val>
                                            <p:strVal val="#ppt_y+#ppt_h*1.125000"/>
                                          </p:val>
                                        </p:tav>
                                        <p:tav tm="100000">
                                          <p:val>
                                            <p:strVal val="#ppt_y"/>
                                          </p:val>
                                        </p:tav>
                                      </p:tavLst>
                                    </p:anim>
                                    <p:animEffect transition="in" filter="wipe(up)">
                                      <p:cBhvr>
                                        <p:cTn id="8" dur="500"/>
                                        <p:tgtEl>
                                          <p:spTgt spid="14338"/>
                                        </p:tgtEl>
                                      </p:cBhvr>
                                    </p:animEffect>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from="(-#ppt_w/2)" to="(#ppt_x)" calcmode="lin" valueType="num">
                                      <p:cBhvr>
                                        <p:cTn id="13" dur="600" fill="hold">
                                          <p:stCondLst>
                                            <p:cond delay="0"/>
                                          </p:stCondLst>
                                        </p:cTn>
                                        <p:tgtEl>
                                          <p:spTgt spid="44"/>
                                        </p:tgtEl>
                                        <p:attrNameLst>
                                          <p:attrName>ppt_x</p:attrName>
                                        </p:attrNameLst>
                                      </p:cBhvr>
                                    </p:anim>
                                    <p:anim from="0" to="-1.0" calcmode="lin" valueType="num">
                                      <p:cBhvr>
                                        <p:cTn id="14" dur="200" decel="50000" autoRev="1" fill="hold">
                                          <p:stCondLst>
                                            <p:cond delay="600"/>
                                          </p:stCondLst>
                                        </p:cTn>
                                        <p:tgtEl>
                                          <p:spTgt spid="44"/>
                                        </p:tgtEl>
                                        <p:attrNameLst>
                                          <p:attrName>xshear</p:attrName>
                                        </p:attrNameLst>
                                      </p:cBhvr>
                                    </p:anim>
                                    <p:animScale>
                                      <p:cBhvr>
                                        <p:cTn id="15" dur="200" decel="100000" autoRev="1" fill="hold">
                                          <p:stCondLst>
                                            <p:cond delay="600"/>
                                          </p:stCondLst>
                                        </p:cTn>
                                        <p:tgtEl>
                                          <p:spTgt spid="44"/>
                                        </p:tgtEl>
                                      </p:cBhvr>
                                      <p:from x="100000" y="100000"/>
                                      <p:to x="80000" y="100000"/>
                                    </p:animScale>
                                    <p:anim by="(#ppt_h/3+#ppt_w*0.1)" calcmode="lin" valueType="num">
                                      <p:cBhvr additive="sum">
                                        <p:cTn id="16" dur="200" decel="100000" autoRev="1" fill="hold">
                                          <p:stCondLst>
                                            <p:cond delay="600"/>
                                          </p:stCondLst>
                                        </p:cTn>
                                        <p:tgtEl>
                                          <p:spTgt spid="44"/>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nodeType="clickEffect">
                                  <p:stCondLst>
                                    <p:cond delay="0"/>
                                  </p:stCondLst>
                                  <p:childTnLst>
                                    <p:set>
                                      <p:cBhvr>
                                        <p:cTn id="20" dur="1" fill="hold">
                                          <p:stCondLst>
                                            <p:cond delay="0"/>
                                          </p:stCondLst>
                                        </p:cTn>
                                        <p:tgtEl>
                                          <p:spTgt spid="24580"/>
                                        </p:tgtEl>
                                        <p:attrNameLst>
                                          <p:attrName>style.visibility</p:attrName>
                                        </p:attrNameLst>
                                      </p:cBhvr>
                                      <p:to>
                                        <p:strVal val="visible"/>
                                      </p:to>
                                    </p:set>
                                    <p:animEffect transition="in" filter="slide(fromTop)">
                                      <p:cBhvr>
                                        <p:cTn id="21" dur="500"/>
                                        <p:tgtEl>
                                          <p:spTgt spid="24580"/>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p:tgtEl>
                                      </p:cMediaNode>
                                    </p:audio>
                                  </p:subTnLst>
                                </p:cTn>
                              </p:par>
                            </p:childTnLst>
                          </p:cTn>
                        </p:par>
                      </p:childTnLst>
                    </p:cTn>
                  </p:par>
                  <p:par>
                    <p:cTn id="22" fill="hold">
                      <p:stCondLst>
                        <p:cond delay="indefinite"/>
                      </p:stCondLst>
                      <p:childTnLst>
                        <p:par>
                          <p:cTn id="23" fill="hold">
                            <p:stCondLst>
                              <p:cond delay="0"/>
                            </p:stCondLst>
                            <p:childTnLst>
                              <p:par>
                                <p:cTn id="24" presetID="34" presetClass="entr" presetSubtype="0"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 from="(-#ppt_w/2)" to="(#ppt_x)" calcmode="lin" valueType="num">
                                      <p:cBhvr>
                                        <p:cTn id="26" dur="600" fill="hold">
                                          <p:stCondLst>
                                            <p:cond delay="0"/>
                                          </p:stCondLst>
                                        </p:cTn>
                                        <p:tgtEl>
                                          <p:spTgt spid="34"/>
                                        </p:tgtEl>
                                        <p:attrNameLst>
                                          <p:attrName>ppt_x</p:attrName>
                                        </p:attrNameLst>
                                      </p:cBhvr>
                                    </p:anim>
                                    <p:anim from="0" to="-1.0" calcmode="lin" valueType="num">
                                      <p:cBhvr>
                                        <p:cTn id="27" dur="200" decel="50000" autoRev="1" fill="hold">
                                          <p:stCondLst>
                                            <p:cond delay="600"/>
                                          </p:stCondLst>
                                        </p:cTn>
                                        <p:tgtEl>
                                          <p:spTgt spid="34"/>
                                        </p:tgtEl>
                                        <p:attrNameLst>
                                          <p:attrName>xshear</p:attrName>
                                        </p:attrNameLst>
                                      </p:cBhvr>
                                    </p:anim>
                                    <p:animScale>
                                      <p:cBhvr>
                                        <p:cTn id="28" dur="200" decel="100000" autoRev="1" fill="hold">
                                          <p:stCondLst>
                                            <p:cond delay="600"/>
                                          </p:stCondLst>
                                        </p:cTn>
                                        <p:tgtEl>
                                          <p:spTgt spid="34"/>
                                        </p:tgtEl>
                                      </p:cBhvr>
                                      <p:from x="100000" y="100000"/>
                                      <p:to x="80000" y="100000"/>
                                    </p:animScale>
                                    <p:anim by="(#ppt_h/3+#ppt_w*0.1)" calcmode="lin" valueType="num">
                                      <p:cBhvr additive="sum">
                                        <p:cTn id="29" dur="200" decel="100000" autoRev="1" fill="hold">
                                          <p:stCondLst>
                                            <p:cond delay="600"/>
                                          </p:stCondLst>
                                        </p:cTn>
                                        <p:tgtEl>
                                          <p:spTgt spid="34"/>
                                        </p:tgtEl>
                                        <p:attrNameLst>
                                          <p:attrName>ppt_x</p:attrName>
                                        </p:attrNameLst>
                                      </p:cBhvr>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500"/>
                            </p:stCondLst>
                            <p:childTnLst>
                              <p:par>
                                <p:cTn id="36" presetID="22" presetClass="entr" presetSubtype="4"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34" presetClass="entr" presetSubtype="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anim from="(-#ppt_w/2)" to="(#ppt_x)" calcmode="lin" valueType="num">
                                      <p:cBhvr>
                                        <p:cTn id="43" dur="600" fill="hold">
                                          <p:stCondLst>
                                            <p:cond delay="0"/>
                                          </p:stCondLst>
                                        </p:cTn>
                                        <p:tgtEl>
                                          <p:spTgt spid="47"/>
                                        </p:tgtEl>
                                        <p:attrNameLst>
                                          <p:attrName>ppt_x</p:attrName>
                                        </p:attrNameLst>
                                      </p:cBhvr>
                                    </p:anim>
                                    <p:anim from="0" to="-1.0" calcmode="lin" valueType="num">
                                      <p:cBhvr>
                                        <p:cTn id="44" dur="200" decel="50000" autoRev="1" fill="hold">
                                          <p:stCondLst>
                                            <p:cond delay="600"/>
                                          </p:stCondLst>
                                        </p:cTn>
                                        <p:tgtEl>
                                          <p:spTgt spid="47"/>
                                        </p:tgtEl>
                                        <p:attrNameLst>
                                          <p:attrName>xshear</p:attrName>
                                        </p:attrNameLst>
                                      </p:cBhvr>
                                    </p:anim>
                                    <p:animScale>
                                      <p:cBhvr>
                                        <p:cTn id="45" dur="200" decel="100000" autoRev="1" fill="hold">
                                          <p:stCondLst>
                                            <p:cond delay="600"/>
                                          </p:stCondLst>
                                        </p:cTn>
                                        <p:tgtEl>
                                          <p:spTgt spid="47"/>
                                        </p:tgtEl>
                                      </p:cBhvr>
                                      <p:from x="100000" y="100000"/>
                                      <p:to x="80000" y="100000"/>
                                    </p:animScale>
                                    <p:anim by="(#ppt_h/3+#ppt_w*0.1)" calcmode="lin" valueType="num">
                                      <p:cBhvr additive="sum">
                                        <p:cTn id="46" dur="200" decel="100000" autoRev="1" fill="hold">
                                          <p:stCondLst>
                                            <p:cond delay="600"/>
                                          </p:stCondLst>
                                        </p:cTn>
                                        <p:tgtEl>
                                          <p:spTgt spid="47"/>
                                        </p:tgtEl>
                                        <p:attrNameLst>
                                          <p:attrName>ppt_x</p:attrName>
                                        </p:attrNameLst>
                                      </p:cBhvr>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4599"/>
                                        </p:tgtEl>
                                        <p:attrNameLst>
                                          <p:attrName>style.visibility</p:attrName>
                                        </p:attrNameLst>
                                      </p:cBhvr>
                                      <p:to>
                                        <p:strVal val="visible"/>
                                      </p:to>
                                    </p:set>
                                    <p:animEffect transition="in" filter="slide(fromBottom)">
                                      <p:cBhvr>
                                        <p:cTn id="56" dur="500"/>
                                        <p:tgtEl>
                                          <p:spTgt spid="24599"/>
                                        </p:tgtEl>
                                      </p:cBhvr>
                                    </p:animEffect>
                                  </p:childTnLst>
                                  <p:subTnLst>
                                    <p:audio>
                                      <p:cMediaNode>
                                        <p:cTn display="0" masterRel="sameClick">
                                          <p:stCondLst>
                                            <p:cond evt="begin" delay="0">
                                              <p:tn val="54"/>
                                            </p:cond>
                                          </p:stCondLst>
                                          <p:endCondLst>
                                            <p:cond evt="onStopAudio" delay="0">
                                              <p:tgtEl>
                                                <p:sldTgt/>
                                              </p:tgtEl>
                                            </p:cond>
                                          </p:endCondLst>
                                        </p:cTn>
                                        <p:tgtEl>
                                          <p:sndTgt r:embed="rId3" name="whoosh.wav"/>
                                        </p:tgtEl>
                                      </p:cMediaNode>
                                    </p:audio>
                                  </p:sub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24594"/>
                                        </p:tgtEl>
                                        <p:attrNameLst>
                                          <p:attrName>style.visibility</p:attrName>
                                        </p:attrNameLst>
                                      </p:cBhvr>
                                      <p:to>
                                        <p:strVal val="visible"/>
                                      </p:to>
                                    </p:set>
                                    <p:animEffect transition="in" filter="slide(fromBottom)">
                                      <p:cBhvr>
                                        <p:cTn id="61" dur="500"/>
                                        <p:tgtEl>
                                          <p:spTgt spid="24594"/>
                                        </p:tgtEl>
                                      </p:cBhvr>
                                    </p:animEffect>
                                  </p:childTnLst>
                                  <p:subTnLst>
                                    <p:audio>
                                      <p:cMediaNode>
                                        <p:cTn display="0" masterRel="sameClick">
                                          <p:stCondLst>
                                            <p:cond evt="begin" delay="0">
                                              <p:tn val="59"/>
                                            </p:cond>
                                          </p:stCondLst>
                                          <p:endCondLst>
                                            <p:cond evt="onStopAudio" delay="0">
                                              <p:tgtEl>
                                                <p:sldTgt/>
                                              </p:tgtEl>
                                            </p:cond>
                                          </p:endCondLst>
                                        </p:cTn>
                                        <p:tgtEl>
                                          <p:sndTgt r:embed="rId3" name="whoosh.wav"/>
                                        </p:tgtEl>
                                      </p:cMediaNode>
                                    </p:audio>
                                  </p:sub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24595"/>
                                        </p:tgtEl>
                                        <p:attrNameLst>
                                          <p:attrName>style.visibility</p:attrName>
                                        </p:attrNameLst>
                                      </p:cBhvr>
                                      <p:to>
                                        <p:strVal val="visible"/>
                                      </p:to>
                                    </p:set>
                                    <p:animEffect transition="in" filter="slide(fromBottom)">
                                      <p:cBhvr>
                                        <p:cTn id="66" dur="500"/>
                                        <p:tgtEl>
                                          <p:spTgt spid="24595"/>
                                        </p:tgtEl>
                                      </p:cBhvr>
                                    </p:animEffect>
                                  </p:childTnLst>
                                  <p:subTnLst>
                                    <p:audio>
                                      <p:cMediaNode>
                                        <p:cTn display="0" masterRel="sameClick">
                                          <p:stCondLst>
                                            <p:cond evt="begin" delay="0">
                                              <p:tn val="64"/>
                                            </p:cond>
                                          </p:stCondLst>
                                          <p:endCondLst>
                                            <p:cond evt="onStopAudio" delay="0">
                                              <p:tgtEl>
                                                <p:sldTgt/>
                                              </p:tgtEl>
                                            </p:cond>
                                          </p:endCondLst>
                                        </p:cTn>
                                        <p:tgtEl>
                                          <p:sndTgt r:embed="rId3" name="whoosh.wav"/>
                                        </p:tgtEl>
                                      </p:cMediaNode>
                                    </p:audio>
                                  </p:sub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up)">
                                      <p:cBhvr>
                                        <p:cTn id="71" dur="500"/>
                                        <p:tgtEl>
                                          <p:spTgt spid="52"/>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additive="base">
                                        <p:cTn id="76" dur="500"/>
                                        <p:tgtEl>
                                          <p:spTgt spid="48"/>
                                        </p:tgtEl>
                                        <p:attrNameLst>
                                          <p:attrName>ppt_y</p:attrName>
                                        </p:attrNameLst>
                                      </p:cBhvr>
                                      <p:tavLst>
                                        <p:tav tm="0">
                                          <p:val>
                                            <p:strVal val="#ppt_y+#ppt_h*1.125000"/>
                                          </p:val>
                                        </p:tav>
                                        <p:tav tm="100000">
                                          <p:val>
                                            <p:strVal val="#ppt_y"/>
                                          </p:val>
                                        </p:tav>
                                      </p:tavLst>
                                    </p:anim>
                                    <p:animEffect transition="in" filter="wipe(up)">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slide(fromBottom)">
                                      <p:cBhvr>
                                        <p:cTn id="82" dur="500"/>
                                        <p:tgtEl>
                                          <p:spTgt spid="49"/>
                                        </p:tgtEl>
                                      </p:cBhvr>
                                    </p:animEffect>
                                  </p:childTnLst>
                                  <p:subTnLst>
                                    <p:audio>
                                      <p:cMediaNode>
                                        <p:cTn display="0" masterRel="sameClick">
                                          <p:stCondLst>
                                            <p:cond evt="begin" delay="0">
                                              <p:tn val="80"/>
                                            </p:cond>
                                          </p:stCondLst>
                                          <p:endCondLst>
                                            <p:cond evt="onStopAudio" delay="0">
                                              <p:tgtEl>
                                                <p:sldTgt/>
                                              </p:tgtEl>
                                            </p:cond>
                                          </p:endCondLst>
                                        </p:cTn>
                                        <p:tgtEl>
                                          <p:sndTgt r:embed="rId3" name="whoosh.wav"/>
                                        </p:tgtEl>
                                      </p:cMediaNode>
                                    </p:audio>
                                  </p:subTnLst>
                                </p:cTn>
                              </p:par>
                            </p:childTnLst>
                          </p:cTn>
                        </p:par>
                      </p:childTnLst>
                    </p:cTn>
                  </p:par>
                  <p:par>
                    <p:cTn id="83" fill="hold">
                      <p:stCondLst>
                        <p:cond delay="indefinite"/>
                      </p:stCondLst>
                      <p:childTnLst>
                        <p:par>
                          <p:cTn id="84" fill="hold">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ox(in)">
                                      <p:cBhvr>
                                        <p:cTn id="87" dur="500"/>
                                        <p:tgtEl>
                                          <p:spTgt spid="26"/>
                                        </p:tgtEl>
                                      </p:cBhvr>
                                    </p:animEffect>
                                  </p:childTnLst>
                                  <p:subTnLst>
                                    <p:audio>
                                      <p:cMediaNode>
                                        <p:cTn display="0" masterRel="sameClick">
                                          <p:stCondLst>
                                            <p:cond evt="begin" delay="0">
                                              <p:tn val="85"/>
                                            </p:cond>
                                          </p:stCondLst>
                                          <p:endCondLst>
                                            <p:cond evt="onStopAudio" delay="0">
                                              <p:tgtEl>
                                                <p:sldTgt/>
                                              </p:tgtEl>
                                            </p:cond>
                                          </p:endCondLst>
                                        </p:cTn>
                                        <p:tgtEl>
                                          <p:sndTgt r:embed="rId4"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4" grpId="0"/>
      <p:bldP spid="24595" grpId="0"/>
      <p:bldP spid="24599" grpId="0"/>
      <p:bldP spid="26" grpId="0"/>
      <p:bldP spid="49" grpId="0"/>
      <p:bldP spid="14338" grpId="0"/>
      <p:bldP spid="51" grpId="0" animBg="1"/>
      <p:bldP spid="52" grpId="0" animBg="1"/>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605280" cy="521970"/>
          </a:xfrm>
          <a:prstGeom prst="rect">
            <a:avLst/>
          </a:prstGeom>
          <a:noFill/>
        </p:spPr>
        <p:txBody>
          <a:bodyPr wrap="none" rtlCol="0">
            <a:spAutoFit/>
          </a:bodyPr>
          <a:p>
            <a:r>
              <a:rPr kumimoji="1" lang="zh-CN" altLang="en-US" sz="2800" b="1" dirty="0">
                <a:latin typeface="+mn-ea"/>
              </a:rPr>
              <a:t>新课讲解</a:t>
            </a:r>
            <a:endParaRPr kumimoji="1" lang="zh-CN" altLang="en-US" sz="2800" b="1" dirty="0">
              <a:latin typeface="+mn-ea"/>
            </a:endParaRPr>
          </a:p>
        </p:txBody>
      </p:sp>
      <p:sp>
        <p:nvSpPr>
          <p:cNvPr id="14338" name="Text Box 2"/>
          <p:cNvSpPr txBox="1"/>
          <p:nvPr/>
        </p:nvSpPr>
        <p:spPr>
          <a:xfrm>
            <a:off x="5567680" y="1224280"/>
            <a:ext cx="3580765" cy="521970"/>
          </a:xfrm>
          <a:prstGeom prst="rect">
            <a:avLst/>
          </a:prstGeom>
          <a:noFill/>
          <a:ln w="9525">
            <a:noFill/>
          </a:ln>
        </p:spPr>
        <p:txBody>
          <a:bodyPr wrap="square">
            <a:spAutoFit/>
          </a:bodyPr>
          <a:p>
            <a:pPr>
              <a:spcBef>
                <a:spcPct val="50000"/>
              </a:spcBef>
            </a:pPr>
            <a:r>
              <a:rPr lang="en-US" altLang="zh-CN" sz="2800" dirty="0">
                <a:latin typeface="+mn-ea"/>
              </a:rPr>
              <a:t>4 5 2 0 3 6 3 6 0 0 </a:t>
            </a:r>
            <a:endParaRPr lang="en-US" altLang="zh-CN" sz="2800" dirty="0">
              <a:latin typeface="+mn-ea"/>
            </a:endParaRPr>
          </a:p>
        </p:txBody>
      </p:sp>
      <p:sp>
        <p:nvSpPr>
          <p:cNvPr id="24580" name="Line 4"/>
          <p:cNvSpPr/>
          <p:nvPr/>
        </p:nvSpPr>
        <p:spPr>
          <a:xfrm>
            <a:off x="7464108" y="1183323"/>
            <a:ext cx="0" cy="612000"/>
          </a:xfrm>
          <a:prstGeom prst="line">
            <a:avLst/>
          </a:prstGeom>
          <a:ln w="53975" cap="flat" cmpd="sng">
            <a:solidFill>
              <a:srgbClr val="FF0000"/>
            </a:solidFill>
            <a:prstDash val="sysDot"/>
            <a:headEnd type="none" w="med" len="med"/>
            <a:tailEnd type="none" w="med" len="med"/>
          </a:ln>
        </p:spPr>
      </p:sp>
      <p:grpSp>
        <p:nvGrpSpPr>
          <p:cNvPr id="31" name="组合 30"/>
          <p:cNvGrpSpPr/>
          <p:nvPr/>
        </p:nvGrpSpPr>
        <p:grpSpPr>
          <a:xfrm>
            <a:off x="7567295" y="1795145"/>
            <a:ext cx="1079500" cy="614045"/>
            <a:chOff x="9838" y="2187"/>
            <a:chExt cx="1700" cy="967"/>
          </a:xfrm>
        </p:grpSpPr>
        <p:sp>
          <p:nvSpPr>
            <p:cNvPr id="14352" name="Line 8"/>
            <p:cNvSpPr/>
            <p:nvPr/>
          </p:nvSpPr>
          <p:spPr>
            <a:xfrm>
              <a:off x="9838" y="2187"/>
              <a:ext cx="1701" cy="0"/>
            </a:xfrm>
            <a:prstGeom prst="line">
              <a:avLst/>
            </a:prstGeom>
            <a:ln w="38100" cap="flat" cmpd="sng">
              <a:solidFill>
                <a:schemeClr val="tx1"/>
              </a:solidFill>
              <a:prstDash val="solid"/>
              <a:headEnd type="none" w="med" len="med"/>
              <a:tailEnd type="none" w="med" len="med"/>
            </a:ln>
          </p:spPr>
        </p:sp>
        <p:sp>
          <p:nvSpPr>
            <p:cNvPr id="14353" name="Text Box 9"/>
            <p:cNvSpPr txBox="1"/>
            <p:nvPr/>
          </p:nvSpPr>
          <p:spPr>
            <a:xfrm>
              <a:off x="9967" y="2332"/>
              <a:ext cx="1442" cy="822"/>
            </a:xfrm>
            <a:prstGeom prst="rect">
              <a:avLst/>
            </a:prstGeom>
            <a:noFill/>
            <a:ln w="9525">
              <a:noFill/>
            </a:ln>
          </p:spPr>
          <p:txBody>
            <a:bodyPr wrap="square">
              <a:spAutoFit/>
            </a:bodyPr>
            <a:p>
              <a:pPr>
                <a:spcBef>
                  <a:spcPct val="50000"/>
                </a:spcBef>
              </a:pPr>
              <a:r>
                <a:rPr lang="zh-CN" altLang="en-US" sz="2800" dirty="0">
                  <a:solidFill>
                    <a:schemeClr val="accent1">
                      <a:lumMod val="50000"/>
                    </a:schemeClr>
                  </a:solidFill>
                  <a:latin typeface="+mn-ea"/>
                </a:rPr>
                <a:t>个级</a:t>
              </a:r>
              <a:endParaRPr lang="zh-CN" altLang="en-US" sz="2800" dirty="0">
                <a:solidFill>
                  <a:schemeClr val="accent1">
                    <a:lumMod val="50000"/>
                  </a:schemeClr>
                </a:solidFill>
                <a:latin typeface="+mn-ea"/>
              </a:endParaRPr>
            </a:p>
          </p:txBody>
        </p:sp>
      </p:grpSp>
      <p:grpSp>
        <p:nvGrpSpPr>
          <p:cNvPr id="32" name="组合 31"/>
          <p:cNvGrpSpPr/>
          <p:nvPr/>
        </p:nvGrpSpPr>
        <p:grpSpPr>
          <a:xfrm>
            <a:off x="6315710" y="1795145"/>
            <a:ext cx="1079500" cy="614680"/>
            <a:chOff x="7867" y="2187"/>
            <a:chExt cx="1700" cy="968"/>
          </a:xfrm>
        </p:grpSpPr>
        <p:sp>
          <p:nvSpPr>
            <p:cNvPr id="14350" name="Line 11"/>
            <p:cNvSpPr/>
            <p:nvPr/>
          </p:nvSpPr>
          <p:spPr>
            <a:xfrm>
              <a:off x="7867" y="2187"/>
              <a:ext cx="1701" cy="0"/>
            </a:xfrm>
            <a:prstGeom prst="line">
              <a:avLst/>
            </a:prstGeom>
            <a:ln w="38100" cap="flat" cmpd="sng">
              <a:solidFill>
                <a:schemeClr val="tx1"/>
              </a:solidFill>
              <a:prstDash val="solid"/>
              <a:headEnd type="none" w="med" len="med"/>
              <a:tailEnd type="none" w="med" len="med"/>
            </a:ln>
          </p:spPr>
        </p:sp>
        <p:sp>
          <p:nvSpPr>
            <p:cNvPr id="14351" name="Text Box 12"/>
            <p:cNvSpPr txBox="1"/>
            <p:nvPr/>
          </p:nvSpPr>
          <p:spPr>
            <a:xfrm>
              <a:off x="7927" y="2333"/>
              <a:ext cx="1581" cy="822"/>
            </a:xfrm>
            <a:prstGeom prst="rect">
              <a:avLst/>
            </a:prstGeom>
            <a:noFill/>
            <a:ln w="9525">
              <a:noFill/>
            </a:ln>
          </p:spPr>
          <p:txBody>
            <a:bodyPr wrap="square">
              <a:spAutoFit/>
            </a:bodyPr>
            <a:p>
              <a:pPr>
                <a:spcBef>
                  <a:spcPct val="50000"/>
                </a:spcBef>
              </a:pPr>
              <a:r>
                <a:rPr lang="zh-CN" altLang="en-US" sz="2800" dirty="0">
                  <a:solidFill>
                    <a:srgbClr val="FF0000"/>
                  </a:solidFill>
                  <a:latin typeface="+mn-ea"/>
                </a:rPr>
                <a:t>万级</a:t>
              </a:r>
              <a:endParaRPr lang="zh-CN" altLang="en-US" sz="2800" dirty="0">
                <a:solidFill>
                  <a:srgbClr val="FF0000"/>
                </a:solidFill>
                <a:latin typeface="+mn-ea"/>
              </a:endParaRPr>
            </a:p>
          </p:txBody>
        </p:sp>
      </p:grpSp>
      <p:sp>
        <p:nvSpPr>
          <p:cNvPr id="24594" name="Text Box 18"/>
          <p:cNvSpPr txBox="1"/>
          <p:nvPr/>
        </p:nvSpPr>
        <p:spPr>
          <a:xfrm>
            <a:off x="6748145" y="3881755"/>
            <a:ext cx="4785995" cy="521970"/>
          </a:xfrm>
          <a:prstGeom prst="rect">
            <a:avLst/>
          </a:prstGeom>
          <a:noFill/>
          <a:ln w="9525">
            <a:noFill/>
          </a:ln>
        </p:spPr>
        <p:txBody>
          <a:bodyPr wrap="square">
            <a:spAutoFit/>
          </a:bodyPr>
          <a:p>
            <a:pPr>
              <a:spcBef>
                <a:spcPct val="50000"/>
              </a:spcBef>
            </a:pPr>
            <a:r>
              <a:rPr lang="en-US" altLang="zh-CN" sz="2800" dirty="0">
                <a:latin typeface="+mn-ea"/>
                <a:cs typeface="+mn-ea"/>
              </a:rPr>
              <a:t>2036</a:t>
            </a:r>
            <a:r>
              <a:rPr lang="zh-CN" altLang="en-US" sz="2800" dirty="0">
                <a:latin typeface="+mn-ea"/>
                <a:cs typeface="+mn-ea"/>
              </a:rPr>
              <a:t>读作</a:t>
            </a:r>
            <a:r>
              <a:rPr lang="zh-CN" altLang="en-US" sz="2800" dirty="0">
                <a:latin typeface="+mn-ea"/>
                <a:cs typeface="+mn-ea"/>
              </a:rPr>
              <a:t>：二千零三十六</a:t>
            </a:r>
            <a:endParaRPr lang="en-US" altLang="zh-CN" sz="2800" dirty="0">
              <a:latin typeface="+mn-ea"/>
              <a:cs typeface="+mn-ea"/>
            </a:endParaRPr>
          </a:p>
        </p:txBody>
      </p:sp>
      <p:sp>
        <p:nvSpPr>
          <p:cNvPr id="24595" name="Text Box 19"/>
          <p:cNvSpPr txBox="1"/>
          <p:nvPr/>
        </p:nvSpPr>
        <p:spPr>
          <a:xfrm>
            <a:off x="10867390" y="3879850"/>
            <a:ext cx="792163"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万</a:t>
            </a:r>
            <a:endParaRPr lang="zh-CN" altLang="en-US" sz="2800" dirty="0">
              <a:solidFill>
                <a:srgbClr val="FF0000"/>
              </a:solidFill>
              <a:latin typeface="+mn-ea"/>
            </a:endParaRPr>
          </a:p>
        </p:txBody>
      </p:sp>
      <p:sp>
        <p:nvSpPr>
          <p:cNvPr id="24599" name="Text Box 23"/>
          <p:cNvSpPr txBox="1"/>
          <p:nvPr/>
        </p:nvSpPr>
        <p:spPr>
          <a:xfrm>
            <a:off x="5749925" y="3905250"/>
            <a:ext cx="998220" cy="521970"/>
          </a:xfrm>
          <a:prstGeom prst="rect">
            <a:avLst/>
          </a:prstGeom>
          <a:noFill/>
          <a:ln w="9525">
            <a:noFill/>
          </a:ln>
        </p:spPr>
        <p:txBody>
          <a:bodyPr wrap="square">
            <a:spAutoFit/>
          </a:bodyPr>
          <a:p>
            <a:pPr>
              <a:spcBef>
                <a:spcPct val="50000"/>
              </a:spcBef>
            </a:pPr>
            <a:r>
              <a:rPr lang="zh-CN" altLang="en-US" sz="2800" dirty="0">
                <a:solidFill>
                  <a:srgbClr val="FF0000"/>
                </a:solidFill>
                <a:latin typeface="+mn-ea"/>
              </a:rPr>
              <a:t>万级</a:t>
            </a:r>
            <a:endParaRPr lang="zh-CN" altLang="en-US" sz="2800" dirty="0">
              <a:solidFill>
                <a:srgbClr val="FF0000"/>
              </a:solidFill>
              <a:latin typeface="+mn-ea"/>
            </a:endParaRPr>
          </a:p>
        </p:txBody>
      </p:sp>
      <p:sp>
        <p:nvSpPr>
          <p:cNvPr id="26" name="Text Box 10"/>
          <p:cNvSpPr txBox="1"/>
          <p:nvPr/>
        </p:nvSpPr>
        <p:spPr>
          <a:xfrm>
            <a:off x="3115787" y="5827713"/>
            <a:ext cx="6583680" cy="521970"/>
          </a:xfrm>
          <a:prstGeom prst="rect">
            <a:avLst/>
          </a:prstGeom>
          <a:noFill/>
          <a:ln w="9525">
            <a:noFill/>
          </a:ln>
        </p:spPr>
        <p:txBody>
          <a:bodyPr wrap="none">
            <a:spAutoFit/>
          </a:bodyPr>
          <a:p>
            <a:pPr algn="ctr"/>
            <a:r>
              <a:rPr lang="zh-CN" altLang="en-US" sz="2800" dirty="0">
                <a:latin typeface="+mn-ea"/>
              </a:rPr>
              <a:t>读作：四十五亿二千零三十六万三千六百</a:t>
            </a:r>
            <a:endParaRPr lang="zh-CN" altLang="en-US" sz="2800" dirty="0">
              <a:latin typeface="+mn-ea"/>
            </a:endParaRPr>
          </a:p>
        </p:txBody>
      </p:sp>
      <p:grpSp>
        <p:nvGrpSpPr>
          <p:cNvPr id="44" name="组合 43"/>
          <p:cNvGrpSpPr/>
          <p:nvPr/>
        </p:nvGrpSpPr>
        <p:grpSpPr>
          <a:xfrm>
            <a:off x="1310005" y="1862455"/>
            <a:ext cx="2789555" cy="858520"/>
            <a:chOff x="1939" y="4423"/>
            <a:chExt cx="4393" cy="1352"/>
          </a:xfrm>
        </p:grpSpPr>
        <p:grpSp>
          <p:nvGrpSpPr>
            <p:cNvPr id="38" name="组合 37"/>
            <p:cNvGrpSpPr/>
            <p:nvPr/>
          </p:nvGrpSpPr>
          <p:grpSpPr>
            <a:xfrm>
              <a:off x="1939" y="4423"/>
              <a:ext cx="4393" cy="1352"/>
              <a:chOff x="1939" y="4423"/>
              <a:chExt cx="4393" cy="1352"/>
            </a:xfrm>
          </p:grpSpPr>
          <p:pic>
            <p:nvPicPr>
              <p:cNvPr id="6" name="图片 5" descr="c3eafe90-a924-4f62-8d17-c4437f65ed14"/>
              <p:cNvPicPr>
                <a:picLocks noChangeAspect="1"/>
              </p:cNvPicPr>
              <p:nvPr/>
            </p:nvPicPr>
            <p:blipFill>
              <a:blip r:embed="rId2"/>
              <a:srcRect r="59019" b="55714"/>
              <a:stretch>
                <a:fillRect/>
              </a:stretch>
            </p:blipFill>
            <p:spPr>
              <a:xfrm>
                <a:off x="1939" y="4639"/>
                <a:ext cx="993" cy="1028"/>
              </a:xfrm>
              <a:prstGeom prst="rect">
                <a:avLst/>
              </a:prstGeom>
            </p:spPr>
          </p:pic>
          <p:grpSp>
            <p:nvGrpSpPr>
              <p:cNvPr id="29" name="组合 28"/>
              <p:cNvGrpSpPr/>
              <p:nvPr/>
            </p:nvGrpSpPr>
            <p:grpSpPr>
              <a:xfrm>
                <a:off x="2932" y="4423"/>
                <a:ext cx="3400" cy="1352"/>
                <a:chOff x="3817" y="4679"/>
                <a:chExt cx="3400" cy="1352"/>
              </a:xfrm>
            </p:grpSpPr>
            <p:grpSp>
              <p:nvGrpSpPr>
                <p:cNvPr id="10" name="组合 9"/>
                <p:cNvGrpSpPr/>
                <p:nvPr/>
              </p:nvGrpSpPr>
              <p:grpSpPr>
                <a:xfrm>
                  <a:off x="3817" y="4679"/>
                  <a:ext cx="3401" cy="1334"/>
                  <a:chOff x="3817" y="4679"/>
                  <a:chExt cx="3401" cy="1334"/>
                </a:xfrm>
              </p:grpSpPr>
              <p:sp>
                <p:nvSpPr>
                  <p:cNvPr id="8" name="右箭头 7"/>
                  <p:cNvSpPr/>
                  <p:nvPr/>
                </p:nvSpPr>
                <p:spPr>
                  <a:xfrm>
                    <a:off x="3835" y="4694"/>
                    <a:ext cx="3383"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nvSpPr>
                <p:spPr>
                  <a:xfrm>
                    <a:off x="3817" y="4679"/>
                    <a:ext cx="3383"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1" name="组合 10"/>
                <p:cNvGrpSpPr/>
                <p:nvPr/>
              </p:nvGrpSpPr>
              <p:grpSpPr>
                <a:xfrm>
                  <a:off x="3883" y="4759"/>
                  <a:ext cx="3288" cy="1273"/>
                  <a:chOff x="4158" y="6370"/>
                  <a:chExt cx="3288" cy="1273"/>
                </a:xfrm>
                <a:solidFill>
                  <a:srgbClr val="92D050"/>
                </a:solidFill>
              </p:grpSpPr>
              <p:sp>
                <p:nvSpPr>
                  <p:cNvPr id="13" name="右箭头 12"/>
                  <p:cNvSpPr/>
                  <p:nvPr/>
                </p:nvSpPr>
                <p:spPr>
                  <a:xfrm>
                    <a:off x="4158" y="6370"/>
                    <a:ext cx="3288" cy="1247"/>
                  </a:xfrm>
                  <a:prstGeom prst="rightArrow">
                    <a:avLst>
                      <a:gd name="adj1" fmla="val 69371"/>
                      <a:gd name="adj2" fmla="val 48553"/>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右箭头 14"/>
                  <p:cNvSpPr/>
                  <p:nvPr/>
                </p:nvSpPr>
                <p:spPr>
                  <a:xfrm>
                    <a:off x="4158" y="6396"/>
                    <a:ext cx="3288" cy="1247"/>
                  </a:xfrm>
                  <a:prstGeom prst="rightArrow">
                    <a:avLst>
                      <a:gd name="adj1" fmla="val 69371"/>
                      <a:gd name="adj2" fmla="val 48553"/>
                    </a:avLst>
                  </a:prstGeom>
                  <a:grp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41" name="文本框 40"/>
            <p:cNvSpPr txBox="1"/>
            <p:nvPr/>
          </p:nvSpPr>
          <p:spPr>
            <a:xfrm>
              <a:off x="3416" y="4720"/>
              <a:ext cx="1968" cy="822"/>
            </a:xfrm>
            <a:prstGeom prst="rect">
              <a:avLst/>
            </a:prstGeom>
            <a:noFill/>
          </p:spPr>
          <p:txBody>
            <a:bodyPr wrap="none" rtlCol="0">
              <a:spAutoFit/>
            </a:bodyPr>
            <a:p>
              <a:r>
                <a:rPr lang="zh-CN" altLang="en-US" sz="2800"/>
                <a:t>先分级</a:t>
              </a:r>
              <a:endParaRPr lang="zh-CN" altLang="en-US" sz="2800"/>
            </a:p>
          </p:txBody>
        </p:sp>
      </p:grpSp>
      <p:grpSp>
        <p:nvGrpSpPr>
          <p:cNvPr id="34" name="组合 33"/>
          <p:cNvGrpSpPr/>
          <p:nvPr/>
        </p:nvGrpSpPr>
        <p:grpSpPr>
          <a:xfrm>
            <a:off x="1572260" y="2984500"/>
            <a:ext cx="2832100" cy="905510"/>
            <a:chOff x="1604" y="4794"/>
            <a:chExt cx="4460" cy="1426"/>
          </a:xfrm>
        </p:grpSpPr>
        <p:grpSp>
          <p:nvGrpSpPr>
            <p:cNvPr id="33" name="组合 32"/>
            <p:cNvGrpSpPr/>
            <p:nvPr/>
          </p:nvGrpSpPr>
          <p:grpSpPr>
            <a:xfrm>
              <a:off x="1604" y="4794"/>
              <a:ext cx="4460" cy="1426"/>
              <a:chOff x="1604" y="4794"/>
              <a:chExt cx="4460" cy="1426"/>
            </a:xfrm>
          </p:grpSpPr>
          <p:pic>
            <p:nvPicPr>
              <p:cNvPr id="7" name="图片 6" descr="c3eafe90-a924-4f62-8d17-c4437f65ed14"/>
              <p:cNvPicPr>
                <a:picLocks noChangeAspect="1"/>
              </p:cNvPicPr>
              <p:nvPr/>
            </p:nvPicPr>
            <p:blipFill>
              <a:blip r:embed="rId2"/>
              <a:srcRect l="59000" b="56096"/>
              <a:stretch>
                <a:fillRect/>
              </a:stretch>
            </p:blipFill>
            <p:spPr>
              <a:xfrm>
                <a:off x="1604" y="5118"/>
                <a:ext cx="936" cy="956"/>
              </a:xfrm>
              <a:prstGeom prst="rect">
                <a:avLst/>
              </a:prstGeom>
            </p:spPr>
          </p:pic>
          <p:grpSp>
            <p:nvGrpSpPr>
              <p:cNvPr id="36" name="组合 35"/>
              <p:cNvGrpSpPr/>
              <p:nvPr/>
            </p:nvGrpSpPr>
            <p:grpSpPr>
              <a:xfrm rot="0">
                <a:off x="2614" y="4794"/>
                <a:ext cx="3451" cy="1426"/>
                <a:chOff x="4092" y="6379"/>
                <a:chExt cx="4912" cy="1426"/>
              </a:xfrm>
            </p:grpSpPr>
            <p:grpSp>
              <p:nvGrpSpPr>
                <p:cNvPr id="22" name="组合 21"/>
                <p:cNvGrpSpPr/>
                <p:nvPr/>
              </p:nvGrpSpPr>
              <p:grpSpPr>
                <a:xfrm>
                  <a:off x="4092" y="6379"/>
                  <a:ext cx="4912" cy="1376"/>
                  <a:chOff x="3794" y="4694"/>
                  <a:chExt cx="4912" cy="1376"/>
                </a:xfrm>
              </p:grpSpPr>
              <p:sp>
                <p:nvSpPr>
                  <p:cNvPr id="23" name="右箭头 22"/>
                  <p:cNvSpPr/>
                  <p:nvPr/>
                </p:nvSpPr>
                <p:spPr>
                  <a:xfrm>
                    <a:off x="3835" y="4694"/>
                    <a:ext cx="4871"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右箭头 23"/>
                  <p:cNvSpPr/>
                  <p:nvPr/>
                </p:nvSpPr>
                <p:spPr>
                  <a:xfrm>
                    <a:off x="3794" y="4751"/>
                    <a:ext cx="4892"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6" name="组合 15"/>
                <p:cNvGrpSpPr/>
                <p:nvPr/>
              </p:nvGrpSpPr>
              <p:grpSpPr>
                <a:xfrm>
                  <a:off x="4169" y="6531"/>
                  <a:ext cx="4781" cy="1274"/>
                  <a:chOff x="4146" y="6436"/>
                  <a:chExt cx="4781" cy="1274"/>
                </a:xfrm>
                <a:solidFill>
                  <a:srgbClr val="92D050"/>
                </a:solidFill>
              </p:grpSpPr>
              <p:sp>
                <p:nvSpPr>
                  <p:cNvPr id="17" name="右箭头 16"/>
                  <p:cNvSpPr/>
                  <p:nvPr/>
                </p:nvSpPr>
                <p:spPr>
                  <a:xfrm>
                    <a:off x="4203" y="6436"/>
                    <a:ext cx="4724" cy="1247"/>
                  </a:xfrm>
                  <a:prstGeom prst="rightArrow">
                    <a:avLst>
                      <a:gd name="adj1" fmla="val 69371"/>
                      <a:gd name="adj2" fmla="val 48553"/>
                    </a:avLst>
                  </a:pr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右箭头 17"/>
                  <p:cNvSpPr/>
                  <p:nvPr/>
                </p:nvSpPr>
                <p:spPr>
                  <a:xfrm>
                    <a:off x="4146" y="6463"/>
                    <a:ext cx="4735" cy="1247"/>
                  </a:xfrm>
                  <a:prstGeom prst="rightArrow">
                    <a:avLst>
                      <a:gd name="adj1" fmla="val 69371"/>
                      <a:gd name="adj2" fmla="val 48553"/>
                    </a:avLst>
                  </a:prstGeom>
                  <a:solidFill>
                    <a:schemeClr val="accent2">
                      <a:lumMod val="75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24582" name="Text Box 6"/>
            <p:cNvSpPr txBox="1"/>
            <p:nvPr/>
          </p:nvSpPr>
          <p:spPr>
            <a:xfrm>
              <a:off x="3047" y="5178"/>
              <a:ext cx="2087" cy="822"/>
            </a:xfrm>
            <a:prstGeom prst="rect">
              <a:avLst/>
            </a:prstGeom>
            <a:noFill/>
            <a:ln w="9525">
              <a:noFill/>
            </a:ln>
          </p:spPr>
          <p:txBody>
            <a:bodyPr wrap="square">
              <a:spAutoFit/>
            </a:bodyPr>
            <a:p>
              <a:pPr>
                <a:spcBef>
                  <a:spcPct val="50000"/>
                </a:spcBef>
              </a:pPr>
              <a:r>
                <a:rPr lang="zh-CN" altLang="en-US" sz="2800" dirty="0">
                  <a:latin typeface="+mn-ea"/>
                  <a:cs typeface="+mn-ea"/>
                </a:rPr>
                <a:t>标数级</a:t>
              </a:r>
              <a:endParaRPr lang="zh-CN" altLang="en-US" sz="2800" dirty="0">
                <a:latin typeface="+mn-ea"/>
                <a:cs typeface="+mn-ea"/>
              </a:endParaRPr>
            </a:p>
          </p:txBody>
        </p:sp>
      </p:grpSp>
      <p:grpSp>
        <p:nvGrpSpPr>
          <p:cNvPr id="47" name="组合 46"/>
          <p:cNvGrpSpPr/>
          <p:nvPr/>
        </p:nvGrpSpPr>
        <p:grpSpPr>
          <a:xfrm>
            <a:off x="1787525" y="4052570"/>
            <a:ext cx="2799080" cy="886460"/>
            <a:chOff x="1587" y="6183"/>
            <a:chExt cx="4408" cy="1396"/>
          </a:xfrm>
        </p:grpSpPr>
        <p:grpSp>
          <p:nvGrpSpPr>
            <p:cNvPr id="35" name="组合 34"/>
            <p:cNvGrpSpPr/>
            <p:nvPr/>
          </p:nvGrpSpPr>
          <p:grpSpPr>
            <a:xfrm>
              <a:off x="1587" y="6183"/>
              <a:ext cx="4408" cy="1396"/>
              <a:chOff x="1587" y="6183"/>
              <a:chExt cx="4408" cy="1396"/>
            </a:xfrm>
          </p:grpSpPr>
          <p:pic>
            <p:nvPicPr>
              <p:cNvPr id="5" name="图片 4" descr="c3eafe90-a924-4f62-8d17-c4437f65ed14"/>
              <p:cNvPicPr>
                <a:picLocks noChangeAspect="1"/>
              </p:cNvPicPr>
              <p:nvPr/>
            </p:nvPicPr>
            <p:blipFill>
              <a:blip r:embed="rId2"/>
              <a:srcRect t="55714" r="57500"/>
              <a:stretch>
                <a:fillRect/>
              </a:stretch>
            </p:blipFill>
            <p:spPr>
              <a:xfrm>
                <a:off x="1587" y="6328"/>
                <a:ext cx="1031" cy="1029"/>
              </a:xfrm>
              <a:prstGeom prst="rect">
                <a:avLst/>
              </a:prstGeom>
            </p:spPr>
          </p:pic>
          <p:grpSp>
            <p:nvGrpSpPr>
              <p:cNvPr id="37" name="组合 36"/>
              <p:cNvGrpSpPr/>
              <p:nvPr/>
            </p:nvGrpSpPr>
            <p:grpSpPr>
              <a:xfrm rot="0">
                <a:off x="2599" y="6183"/>
                <a:ext cx="3396" cy="1397"/>
                <a:chOff x="3817" y="7683"/>
                <a:chExt cx="3929" cy="1397"/>
              </a:xfrm>
            </p:grpSpPr>
            <p:grpSp>
              <p:nvGrpSpPr>
                <p:cNvPr id="25" name="组合 24"/>
                <p:cNvGrpSpPr/>
                <p:nvPr/>
              </p:nvGrpSpPr>
              <p:grpSpPr>
                <a:xfrm>
                  <a:off x="3817" y="7683"/>
                  <a:ext cx="3929" cy="1375"/>
                  <a:chOff x="3817" y="4694"/>
                  <a:chExt cx="3929" cy="1375"/>
                </a:xfrm>
              </p:grpSpPr>
              <p:sp>
                <p:nvSpPr>
                  <p:cNvPr id="12" name="右箭头 11"/>
                  <p:cNvSpPr/>
                  <p:nvPr/>
                </p:nvSpPr>
                <p:spPr>
                  <a:xfrm>
                    <a:off x="3835" y="4694"/>
                    <a:ext cx="3911" cy="1319"/>
                  </a:xfrm>
                  <a:prstGeom prst="rightArrow">
                    <a:avLst>
                      <a:gd name="adj1" fmla="val 69371"/>
                      <a:gd name="adj2" fmla="val 48553"/>
                    </a:avLst>
                  </a:prstGeom>
                  <a:solidFill>
                    <a:srgbClr val="FFFF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右箭头 26"/>
                  <p:cNvSpPr/>
                  <p:nvPr/>
                </p:nvSpPr>
                <p:spPr>
                  <a:xfrm>
                    <a:off x="3817" y="4750"/>
                    <a:ext cx="3928" cy="1319"/>
                  </a:xfrm>
                  <a:prstGeom prst="rightArrow">
                    <a:avLst>
                      <a:gd name="adj1" fmla="val 69371"/>
                      <a:gd name="adj2" fmla="val 48553"/>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a:off x="3902" y="7830"/>
                  <a:ext cx="3749" cy="1250"/>
                  <a:chOff x="3713" y="7438"/>
                  <a:chExt cx="3749" cy="1250"/>
                </a:xfrm>
                <a:solidFill>
                  <a:srgbClr val="92D050"/>
                </a:solidFill>
              </p:grpSpPr>
              <p:sp>
                <p:nvSpPr>
                  <p:cNvPr id="20" name="右箭头 19"/>
                  <p:cNvSpPr/>
                  <p:nvPr/>
                </p:nvSpPr>
                <p:spPr>
                  <a:xfrm>
                    <a:off x="3713" y="7438"/>
                    <a:ext cx="3739" cy="1247"/>
                  </a:xfrm>
                  <a:prstGeom prst="rightArrow">
                    <a:avLst>
                      <a:gd name="adj1" fmla="val 69371"/>
                      <a:gd name="adj2" fmla="val 48553"/>
                    </a:avLst>
                  </a:prstGeom>
                  <a:solidFill>
                    <a:srgbClr val="FFC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右箭头 20"/>
                  <p:cNvSpPr/>
                  <p:nvPr/>
                </p:nvSpPr>
                <p:spPr>
                  <a:xfrm>
                    <a:off x="3723" y="7441"/>
                    <a:ext cx="3739" cy="1247"/>
                  </a:xfrm>
                  <a:prstGeom prst="rightArrow">
                    <a:avLst>
                      <a:gd name="adj1" fmla="val 69371"/>
                      <a:gd name="adj2" fmla="val 48553"/>
                    </a:avLst>
                  </a:prstGeom>
                  <a:solidFill>
                    <a:srgbClr val="FFC000"/>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
          <p:nvSpPr>
            <p:cNvPr id="46" name="Text Box 6"/>
            <p:cNvSpPr txBox="1"/>
            <p:nvPr/>
          </p:nvSpPr>
          <p:spPr>
            <a:xfrm>
              <a:off x="3142" y="6539"/>
              <a:ext cx="2087" cy="822"/>
            </a:xfrm>
            <a:prstGeom prst="rect">
              <a:avLst/>
            </a:prstGeom>
            <a:noFill/>
            <a:ln w="9525">
              <a:noFill/>
            </a:ln>
          </p:spPr>
          <p:txBody>
            <a:bodyPr wrap="square">
              <a:spAutoFit/>
            </a:bodyPr>
            <a:p>
              <a:pPr>
                <a:spcBef>
                  <a:spcPct val="50000"/>
                </a:spcBef>
              </a:pPr>
              <a:r>
                <a:rPr lang="zh-CN" altLang="en-US" sz="2800" dirty="0">
                  <a:latin typeface="+mn-ea"/>
                  <a:cs typeface="+mn-ea"/>
                </a:rPr>
                <a:t>读</a:t>
              </a:r>
              <a:r>
                <a:rPr lang="en-US" altLang="zh-CN" sz="2800" dirty="0">
                  <a:latin typeface="+mn-ea"/>
                  <a:cs typeface="+mn-ea"/>
                </a:rPr>
                <a:t>  </a:t>
              </a:r>
              <a:r>
                <a:rPr lang="zh-CN" altLang="en-US" sz="2800" dirty="0">
                  <a:latin typeface="+mn-ea"/>
                  <a:cs typeface="+mn-ea"/>
                </a:rPr>
                <a:t>数</a:t>
              </a:r>
              <a:endParaRPr lang="zh-CN" altLang="en-US" sz="2800" dirty="0">
                <a:latin typeface="+mn-ea"/>
                <a:cs typeface="+mn-ea"/>
              </a:endParaRPr>
            </a:p>
          </p:txBody>
        </p:sp>
      </p:grpSp>
      <p:sp>
        <p:nvSpPr>
          <p:cNvPr id="48" name="Text Box 9"/>
          <p:cNvSpPr txBox="1"/>
          <p:nvPr/>
        </p:nvSpPr>
        <p:spPr>
          <a:xfrm>
            <a:off x="5750560" y="4671060"/>
            <a:ext cx="915670" cy="521970"/>
          </a:xfrm>
          <a:prstGeom prst="rect">
            <a:avLst/>
          </a:prstGeom>
          <a:noFill/>
          <a:ln w="9525">
            <a:noFill/>
          </a:ln>
        </p:spPr>
        <p:txBody>
          <a:bodyPr wrap="square">
            <a:spAutoFit/>
          </a:bodyPr>
          <a:p>
            <a:pPr>
              <a:spcBef>
                <a:spcPct val="50000"/>
              </a:spcBef>
            </a:pPr>
            <a:r>
              <a:rPr lang="zh-CN" altLang="en-US" sz="2800" dirty="0">
                <a:solidFill>
                  <a:schemeClr val="accent1">
                    <a:lumMod val="50000"/>
                  </a:schemeClr>
                </a:solidFill>
                <a:latin typeface="+mn-ea"/>
              </a:rPr>
              <a:t>个级</a:t>
            </a:r>
            <a:endParaRPr lang="zh-CN" altLang="en-US" sz="2800" dirty="0">
              <a:solidFill>
                <a:schemeClr val="accent1">
                  <a:lumMod val="50000"/>
                </a:schemeClr>
              </a:solidFill>
              <a:latin typeface="+mn-ea"/>
            </a:endParaRPr>
          </a:p>
        </p:txBody>
      </p:sp>
      <p:sp>
        <p:nvSpPr>
          <p:cNvPr id="49" name="Text Box 18"/>
          <p:cNvSpPr txBox="1"/>
          <p:nvPr/>
        </p:nvSpPr>
        <p:spPr>
          <a:xfrm>
            <a:off x="6748145" y="4671060"/>
            <a:ext cx="4062095" cy="521970"/>
          </a:xfrm>
          <a:prstGeom prst="rect">
            <a:avLst/>
          </a:prstGeom>
          <a:noFill/>
          <a:ln w="9525">
            <a:noFill/>
          </a:ln>
        </p:spPr>
        <p:txBody>
          <a:bodyPr wrap="square">
            <a:spAutoFit/>
          </a:bodyPr>
          <a:p>
            <a:pPr>
              <a:spcBef>
                <a:spcPct val="50000"/>
              </a:spcBef>
            </a:pPr>
            <a:r>
              <a:rPr lang="en-US" altLang="zh-CN" sz="2800" dirty="0">
                <a:latin typeface="+mn-ea"/>
                <a:cs typeface="+mn-ea"/>
              </a:rPr>
              <a:t>3600</a:t>
            </a:r>
            <a:r>
              <a:rPr lang="zh-CN" altLang="en-US" sz="2800" dirty="0">
                <a:latin typeface="+mn-ea"/>
                <a:cs typeface="+mn-ea"/>
              </a:rPr>
              <a:t>读作</a:t>
            </a:r>
            <a:r>
              <a:rPr lang="zh-CN" altLang="en-US" sz="2800" dirty="0">
                <a:latin typeface="+mn-ea"/>
                <a:cs typeface="+mn-ea"/>
              </a:rPr>
              <a:t>：三千六百</a:t>
            </a:r>
            <a:endParaRPr lang="en-US" altLang="zh-CN" sz="2800" dirty="0">
              <a:latin typeface="+mn-ea"/>
              <a:cs typeface="+mn-ea"/>
            </a:endParaRPr>
          </a:p>
        </p:txBody>
      </p:sp>
      <p:sp>
        <p:nvSpPr>
          <p:cNvPr id="51" name="右箭头 50"/>
          <p:cNvSpPr/>
          <p:nvPr/>
        </p:nvSpPr>
        <p:spPr>
          <a:xfrm rot="20640000">
            <a:off x="4769485" y="4284980"/>
            <a:ext cx="967105" cy="198755"/>
          </a:xfrm>
          <a:prstGeom prst="rightArrow">
            <a:avLst>
              <a:gd name="adj1" fmla="val 50000"/>
              <a:gd name="adj2" fmla="val 14987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右箭头 51"/>
          <p:cNvSpPr/>
          <p:nvPr/>
        </p:nvSpPr>
        <p:spPr>
          <a:xfrm rot="1320000">
            <a:off x="4758055" y="4668520"/>
            <a:ext cx="967105" cy="198755"/>
          </a:xfrm>
          <a:prstGeom prst="rightArrow">
            <a:avLst>
              <a:gd name="adj1" fmla="val 50000"/>
              <a:gd name="adj2" fmla="val 14987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Line 4"/>
          <p:cNvSpPr/>
          <p:nvPr/>
        </p:nvSpPr>
        <p:spPr>
          <a:xfrm>
            <a:off x="6246813" y="1199833"/>
            <a:ext cx="0" cy="612000"/>
          </a:xfrm>
          <a:prstGeom prst="line">
            <a:avLst/>
          </a:prstGeom>
          <a:ln w="53975" cap="flat" cmpd="sng">
            <a:solidFill>
              <a:srgbClr val="FF0000"/>
            </a:solidFill>
            <a:prstDash val="sysDot"/>
            <a:headEnd type="none" w="med" len="med"/>
            <a:tailEnd type="none" w="med" len="med"/>
          </a:ln>
        </p:spPr>
      </p:sp>
      <p:grpSp>
        <p:nvGrpSpPr>
          <p:cNvPr id="3" name="组合 2"/>
          <p:cNvGrpSpPr/>
          <p:nvPr/>
        </p:nvGrpSpPr>
        <p:grpSpPr>
          <a:xfrm>
            <a:off x="5099050" y="1795145"/>
            <a:ext cx="1080135" cy="614680"/>
            <a:chOff x="7867" y="2187"/>
            <a:chExt cx="1701" cy="968"/>
          </a:xfrm>
        </p:grpSpPr>
        <p:sp>
          <p:nvSpPr>
            <p:cNvPr id="4" name="Line 11"/>
            <p:cNvSpPr/>
            <p:nvPr/>
          </p:nvSpPr>
          <p:spPr>
            <a:xfrm>
              <a:off x="7867" y="2187"/>
              <a:ext cx="1701" cy="0"/>
            </a:xfrm>
            <a:prstGeom prst="line">
              <a:avLst/>
            </a:prstGeom>
            <a:ln w="38100" cap="flat" cmpd="sng">
              <a:solidFill>
                <a:schemeClr val="tx1"/>
              </a:solidFill>
              <a:prstDash val="solid"/>
              <a:headEnd type="none" w="med" len="med"/>
              <a:tailEnd type="none" w="med" len="med"/>
            </a:ln>
          </p:spPr>
        </p:sp>
        <p:sp>
          <p:nvSpPr>
            <p:cNvPr id="14" name="Text Box 12"/>
            <p:cNvSpPr txBox="1"/>
            <p:nvPr/>
          </p:nvSpPr>
          <p:spPr>
            <a:xfrm>
              <a:off x="7927" y="2333"/>
              <a:ext cx="1581" cy="822"/>
            </a:xfrm>
            <a:prstGeom prst="rect">
              <a:avLst/>
            </a:prstGeom>
            <a:noFill/>
            <a:ln w="9525">
              <a:noFill/>
            </a:ln>
          </p:spPr>
          <p:txBody>
            <a:bodyPr wrap="square">
              <a:spAutoFit/>
            </a:bodyPr>
            <a:p>
              <a:pPr>
                <a:spcBef>
                  <a:spcPct val="50000"/>
                </a:spcBef>
              </a:pPr>
              <a:r>
                <a:rPr lang="zh-CN" altLang="en-US" sz="2800" dirty="0">
                  <a:solidFill>
                    <a:srgbClr val="7030A0"/>
                  </a:solidFill>
                  <a:latin typeface="+mn-ea"/>
                </a:rPr>
                <a:t>亿级</a:t>
              </a:r>
              <a:endParaRPr lang="zh-CN" altLang="en-US" sz="2800" dirty="0">
                <a:solidFill>
                  <a:srgbClr val="7030A0"/>
                </a:solidFill>
                <a:latin typeface="+mn-ea"/>
              </a:endParaRPr>
            </a:p>
          </p:txBody>
        </p:sp>
      </p:grpSp>
      <p:sp>
        <p:nvSpPr>
          <p:cNvPr id="28" name="Text Box 12"/>
          <p:cNvSpPr txBox="1"/>
          <p:nvPr/>
        </p:nvSpPr>
        <p:spPr>
          <a:xfrm>
            <a:off x="5750560" y="3018790"/>
            <a:ext cx="1003935" cy="521970"/>
          </a:xfrm>
          <a:prstGeom prst="rect">
            <a:avLst/>
          </a:prstGeom>
          <a:noFill/>
          <a:ln w="9525">
            <a:noFill/>
          </a:ln>
        </p:spPr>
        <p:txBody>
          <a:bodyPr wrap="square">
            <a:spAutoFit/>
          </a:bodyPr>
          <a:p>
            <a:pPr>
              <a:spcBef>
                <a:spcPct val="50000"/>
              </a:spcBef>
            </a:pPr>
            <a:r>
              <a:rPr lang="zh-CN" altLang="en-US" sz="2800" dirty="0">
                <a:solidFill>
                  <a:srgbClr val="7030A0"/>
                </a:solidFill>
                <a:latin typeface="+mn-ea"/>
              </a:rPr>
              <a:t>亿级</a:t>
            </a:r>
            <a:endParaRPr lang="zh-CN" altLang="en-US" sz="2800" dirty="0">
              <a:solidFill>
                <a:srgbClr val="7030A0"/>
              </a:solidFill>
              <a:latin typeface="+mn-ea"/>
            </a:endParaRPr>
          </a:p>
        </p:txBody>
      </p:sp>
      <p:sp>
        <p:nvSpPr>
          <p:cNvPr id="39" name="Text Box 18"/>
          <p:cNvSpPr txBox="1"/>
          <p:nvPr/>
        </p:nvSpPr>
        <p:spPr>
          <a:xfrm>
            <a:off x="7078345" y="3028315"/>
            <a:ext cx="3087370" cy="521970"/>
          </a:xfrm>
          <a:prstGeom prst="rect">
            <a:avLst/>
          </a:prstGeom>
          <a:noFill/>
          <a:ln w="9525">
            <a:noFill/>
          </a:ln>
        </p:spPr>
        <p:txBody>
          <a:bodyPr wrap="square">
            <a:spAutoFit/>
          </a:bodyPr>
          <a:p>
            <a:pPr>
              <a:spcBef>
                <a:spcPct val="50000"/>
              </a:spcBef>
            </a:pPr>
            <a:r>
              <a:rPr lang="en-US" altLang="zh-CN" sz="2800" dirty="0">
                <a:latin typeface="+mn-ea"/>
                <a:cs typeface="+mn-ea"/>
              </a:rPr>
              <a:t>45</a:t>
            </a:r>
            <a:r>
              <a:rPr lang="zh-CN" altLang="en-US" sz="2800" dirty="0">
                <a:latin typeface="+mn-ea"/>
                <a:cs typeface="+mn-ea"/>
              </a:rPr>
              <a:t>读作</a:t>
            </a:r>
            <a:r>
              <a:rPr lang="zh-CN" altLang="en-US" sz="2800" dirty="0">
                <a:latin typeface="+mn-ea"/>
                <a:cs typeface="+mn-ea"/>
              </a:rPr>
              <a:t>：四十五</a:t>
            </a:r>
            <a:endParaRPr lang="en-US" altLang="zh-CN" sz="2800" dirty="0">
              <a:latin typeface="+mn-ea"/>
              <a:cs typeface="+mn-ea"/>
            </a:endParaRPr>
          </a:p>
        </p:txBody>
      </p:sp>
      <p:sp>
        <p:nvSpPr>
          <p:cNvPr id="40" name="Text Box 19"/>
          <p:cNvSpPr txBox="1"/>
          <p:nvPr/>
        </p:nvSpPr>
        <p:spPr>
          <a:xfrm>
            <a:off x="9757410" y="3016250"/>
            <a:ext cx="792163" cy="521970"/>
          </a:xfrm>
          <a:prstGeom prst="rect">
            <a:avLst/>
          </a:prstGeom>
          <a:noFill/>
          <a:ln w="9525">
            <a:noFill/>
          </a:ln>
        </p:spPr>
        <p:txBody>
          <a:bodyPr>
            <a:spAutoFit/>
          </a:bodyPr>
          <a:p>
            <a:pPr>
              <a:spcBef>
                <a:spcPct val="50000"/>
              </a:spcBef>
            </a:pPr>
            <a:r>
              <a:rPr lang="zh-CN" altLang="en-US" sz="2800" dirty="0">
                <a:solidFill>
                  <a:srgbClr val="7030A0"/>
                </a:solidFill>
                <a:latin typeface="+mn-ea"/>
              </a:rPr>
              <a:t>亿</a:t>
            </a:r>
            <a:endParaRPr lang="zh-CN" altLang="en-US" sz="2800" dirty="0">
              <a:solidFill>
                <a:srgbClr val="7030A0"/>
              </a:solidFill>
              <a:latin typeface="+mn-ea"/>
            </a:endParaRPr>
          </a:p>
        </p:txBody>
      </p:sp>
      <p:sp>
        <p:nvSpPr>
          <p:cNvPr id="42" name="右箭头 41"/>
          <p:cNvSpPr/>
          <p:nvPr/>
        </p:nvSpPr>
        <p:spPr>
          <a:xfrm rot="18900000">
            <a:off x="4628515" y="3957320"/>
            <a:ext cx="1003300" cy="213360"/>
          </a:xfrm>
          <a:prstGeom prst="rightArrow">
            <a:avLst>
              <a:gd name="adj1" fmla="val 50000"/>
              <a:gd name="adj2" fmla="val 14987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p:tgtEl>
                                          <p:spTgt spid="14338"/>
                                        </p:tgtEl>
                                        <p:attrNameLst>
                                          <p:attrName>ppt_y</p:attrName>
                                        </p:attrNameLst>
                                      </p:cBhvr>
                                      <p:tavLst>
                                        <p:tav tm="0">
                                          <p:val>
                                            <p:strVal val="#ppt_y+#ppt_h*1.125000"/>
                                          </p:val>
                                        </p:tav>
                                        <p:tav tm="100000">
                                          <p:val>
                                            <p:strVal val="#ppt_y"/>
                                          </p:val>
                                        </p:tav>
                                      </p:tavLst>
                                    </p:anim>
                                    <p:animEffect transition="in" filter="wipe(up)">
                                      <p:cBhvr>
                                        <p:cTn id="8" dur="500"/>
                                        <p:tgtEl>
                                          <p:spTgt spid="14338"/>
                                        </p:tgtEl>
                                      </p:cBhvr>
                                    </p:animEffect>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from="(-#ppt_w/2)" to="(#ppt_x)" calcmode="lin" valueType="num">
                                      <p:cBhvr>
                                        <p:cTn id="13" dur="600" fill="hold">
                                          <p:stCondLst>
                                            <p:cond delay="0"/>
                                          </p:stCondLst>
                                        </p:cTn>
                                        <p:tgtEl>
                                          <p:spTgt spid="44"/>
                                        </p:tgtEl>
                                        <p:attrNameLst>
                                          <p:attrName>ppt_x</p:attrName>
                                        </p:attrNameLst>
                                      </p:cBhvr>
                                    </p:anim>
                                    <p:anim from="0" to="-1.0" calcmode="lin" valueType="num">
                                      <p:cBhvr>
                                        <p:cTn id="14" dur="200" decel="50000" autoRev="1" fill="hold">
                                          <p:stCondLst>
                                            <p:cond delay="600"/>
                                          </p:stCondLst>
                                        </p:cTn>
                                        <p:tgtEl>
                                          <p:spTgt spid="44"/>
                                        </p:tgtEl>
                                        <p:attrNameLst>
                                          <p:attrName>xshear</p:attrName>
                                        </p:attrNameLst>
                                      </p:cBhvr>
                                    </p:anim>
                                    <p:animScale>
                                      <p:cBhvr>
                                        <p:cTn id="15" dur="200" decel="100000" autoRev="1" fill="hold">
                                          <p:stCondLst>
                                            <p:cond delay="600"/>
                                          </p:stCondLst>
                                        </p:cTn>
                                        <p:tgtEl>
                                          <p:spTgt spid="44"/>
                                        </p:tgtEl>
                                      </p:cBhvr>
                                      <p:from x="100000" y="100000"/>
                                      <p:to x="80000" y="100000"/>
                                    </p:animScale>
                                    <p:anim by="(#ppt_h/3+#ppt_w*0.1)" calcmode="lin" valueType="num">
                                      <p:cBhvr additive="sum">
                                        <p:cTn id="16" dur="200" decel="100000" autoRev="1" fill="hold">
                                          <p:stCondLst>
                                            <p:cond delay="600"/>
                                          </p:stCondLst>
                                        </p:cTn>
                                        <p:tgtEl>
                                          <p:spTgt spid="44"/>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nodeType="clickEffect">
                                  <p:stCondLst>
                                    <p:cond delay="0"/>
                                  </p:stCondLst>
                                  <p:childTnLst>
                                    <p:set>
                                      <p:cBhvr>
                                        <p:cTn id="20" dur="1" fill="hold">
                                          <p:stCondLst>
                                            <p:cond delay="0"/>
                                          </p:stCondLst>
                                        </p:cTn>
                                        <p:tgtEl>
                                          <p:spTgt spid="24580"/>
                                        </p:tgtEl>
                                        <p:attrNameLst>
                                          <p:attrName>style.visibility</p:attrName>
                                        </p:attrNameLst>
                                      </p:cBhvr>
                                      <p:to>
                                        <p:strVal val="visible"/>
                                      </p:to>
                                    </p:set>
                                    <p:animEffect transition="in" filter="slide(fromTop)">
                                      <p:cBhvr>
                                        <p:cTn id="21" dur="500"/>
                                        <p:tgtEl>
                                          <p:spTgt spid="24580"/>
                                        </p:tgtEl>
                                      </p:cBhvr>
                                    </p:animEffect>
                                  </p:childTnLst>
                                  <p:subTnLst>
                                    <p:audio>
                                      <p:cMediaNode>
                                        <p:cTn display="0" masterRel="sameClick">
                                          <p:stCondLst>
                                            <p:cond evt="begin" delay="0">
                                              <p:tn val="19"/>
                                            </p:cond>
                                          </p:stCondLst>
                                          <p:endCondLst>
                                            <p:cond evt="onStopAudio" delay="0">
                                              <p:tgtEl>
                                                <p:sldTgt/>
                                              </p:tgtEl>
                                            </p:cond>
                                          </p:endCondLst>
                                        </p:cTn>
                                        <p:tgtEl>
                                          <p:sndTgt r:embed="rId3" name="whoosh.wav"/>
                                        </p:tgtEl>
                                      </p:cMediaNode>
                                    </p:audio>
                                  </p:sub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Top)">
                                      <p:cBhvr>
                                        <p:cTn id="26" dur="500"/>
                                        <p:tgtEl>
                                          <p:spTgt spid="2"/>
                                        </p:tgtEl>
                                      </p:cBhvr>
                                    </p:animEffect>
                                  </p:childTnLst>
                                  <p:subTnLst>
                                    <p:audio>
                                      <p:cMediaNode>
                                        <p:cTn display="0" masterRel="sameClick">
                                          <p:stCondLst>
                                            <p:cond evt="begin" delay="0">
                                              <p:tn val="24"/>
                                            </p:cond>
                                          </p:stCondLst>
                                          <p:endCondLst>
                                            <p:cond evt="onStopAudio" delay="0">
                                              <p:tgtEl>
                                                <p:sldTgt/>
                                              </p:tgtEl>
                                            </p:cond>
                                          </p:endCondLst>
                                        </p:cTn>
                                        <p:tgtEl>
                                          <p:sndTgt r:embed="rId3" name="whoosh.wav"/>
                                        </p:tgtEl>
                                      </p:cMediaNode>
                                    </p:audio>
                                  </p:sub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from="(-#ppt_w/2)" to="(#ppt_x)" calcmode="lin" valueType="num">
                                      <p:cBhvr>
                                        <p:cTn id="31" dur="600" fill="hold">
                                          <p:stCondLst>
                                            <p:cond delay="0"/>
                                          </p:stCondLst>
                                        </p:cTn>
                                        <p:tgtEl>
                                          <p:spTgt spid="34"/>
                                        </p:tgtEl>
                                        <p:attrNameLst>
                                          <p:attrName>ppt_x</p:attrName>
                                        </p:attrNameLst>
                                      </p:cBhvr>
                                    </p:anim>
                                    <p:anim from="0" to="-1.0" calcmode="lin" valueType="num">
                                      <p:cBhvr>
                                        <p:cTn id="32" dur="200" decel="50000" autoRev="1" fill="hold">
                                          <p:stCondLst>
                                            <p:cond delay="600"/>
                                          </p:stCondLst>
                                        </p:cTn>
                                        <p:tgtEl>
                                          <p:spTgt spid="34"/>
                                        </p:tgtEl>
                                        <p:attrNameLst>
                                          <p:attrName>xshear</p:attrName>
                                        </p:attrNameLst>
                                      </p:cBhvr>
                                    </p:anim>
                                    <p:animScale>
                                      <p:cBhvr>
                                        <p:cTn id="33" dur="200" decel="100000" autoRev="1" fill="hold">
                                          <p:stCondLst>
                                            <p:cond delay="600"/>
                                          </p:stCondLst>
                                        </p:cTn>
                                        <p:tgtEl>
                                          <p:spTgt spid="34"/>
                                        </p:tgtEl>
                                      </p:cBhvr>
                                      <p:from x="100000" y="100000"/>
                                      <p:to x="80000" y="100000"/>
                                    </p:animScale>
                                    <p:anim by="(#ppt_h/3+#ppt_w*0.1)" calcmode="lin" valueType="num">
                                      <p:cBhvr additive="sum">
                                        <p:cTn id="34" dur="200" decel="100000" autoRev="1" fill="hold">
                                          <p:stCondLst>
                                            <p:cond delay="600"/>
                                          </p:stCondLst>
                                        </p:cTn>
                                        <p:tgtEl>
                                          <p:spTgt spid="34"/>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down)">
                                      <p:cBhvr>
                                        <p:cTn id="39" dur="500"/>
                                        <p:tgtEl>
                                          <p:spTgt spid="31"/>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par>
                          <p:cTn id="44" fill="hold">
                            <p:stCondLst>
                              <p:cond delay="1000"/>
                            </p:stCondLst>
                            <p:childTnLst>
                              <p:par>
                                <p:cTn id="45" presetID="2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34" presetClass="entr" presetSubtype="0" fill="hold" nodeType="clickEffect">
                                  <p:stCondLst>
                                    <p:cond delay="0"/>
                                  </p:stCondLst>
                                  <p:childTnLst>
                                    <p:set>
                                      <p:cBhvr>
                                        <p:cTn id="51" dur="1" fill="hold">
                                          <p:stCondLst>
                                            <p:cond delay="0"/>
                                          </p:stCondLst>
                                        </p:cTn>
                                        <p:tgtEl>
                                          <p:spTgt spid="47"/>
                                        </p:tgtEl>
                                        <p:attrNameLst>
                                          <p:attrName>style.visibility</p:attrName>
                                        </p:attrNameLst>
                                      </p:cBhvr>
                                      <p:to>
                                        <p:strVal val="visible"/>
                                      </p:to>
                                    </p:set>
                                    <p:anim from="(-#ppt_w/2)" to="(#ppt_x)" calcmode="lin" valueType="num">
                                      <p:cBhvr>
                                        <p:cTn id="52" dur="600" fill="hold">
                                          <p:stCondLst>
                                            <p:cond delay="0"/>
                                          </p:stCondLst>
                                        </p:cTn>
                                        <p:tgtEl>
                                          <p:spTgt spid="47"/>
                                        </p:tgtEl>
                                        <p:attrNameLst>
                                          <p:attrName>ppt_x</p:attrName>
                                        </p:attrNameLst>
                                      </p:cBhvr>
                                    </p:anim>
                                    <p:anim from="0" to="-1.0" calcmode="lin" valueType="num">
                                      <p:cBhvr>
                                        <p:cTn id="53" dur="200" decel="50000" autoRev="1" fill="hold">
                                          <p:stCondLst>
                                            <p:cond delay="600"/>
                                          </p:stCondLst>
                                        </p:cTn>
                                        <p:tgtEl>
                                          <p:spTgt spid="47"/>
                                        </p:tgtEl>
                                        <p:attrNameLst>
                                          <p:attrName>xshear</p:attrName>
                                        </p:attrNameLst>
                                      </p:cBhvr>
                                    </p:anim>
                                    <p:animScale>
                                      <p:cBhvr>
                                        <p:cTn id="54" dur="200" decel="100000" autoRev="1" fill="hold">
                                          <p:stCondLst>
                                            <p:cond delay="600"/>
                                          </p:stCondLst>
                                        </p:cTn>
                                        <p:tgtEl>
                                          <p:spTgt spid="47"/>
                                        </p:tgtEl>
                                      </p:cBhvr>
                                      <p:from x="100000" y="100000"/>
                                      <p:to x="80000" y="100000"/>
                                    </p:animScale>
                                    <p:anim by="(#ppt_h/3+#ppt_w*0.1)" calcmode="lin" valueType="num">
                                      <p:cBhvr additive="sum">
                                        <p:cTn id="55" dur="200" decel="100000" autoRev="1" fill="hold">
                                          <p:stCondLst>
                                            <p:cond delay="600"/>
                                          </p:stCondLst>
                                        </p:cTn>
                                        <p:tgtEl>
                                          <p:spTgt spid="47"/>
                                        </p:tgtEl>
                                        <p:attrNameLst>
                                          <p:attrName>ppt_x</p:attrName>
                                        </p:attrNameLst>
                                      </p:cBhvr>
                                    </p:anim>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down)">
                                      <p:cBhvr>
                                        <p:cTn id="60" dur="500"/>
                                        <p:tgtEl>
                                          <p:spTgt spid="4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p:tgtEl>
                                          <p:spTgt spid="28"/>
                                        </p:tgtEl>
                                        <p:attrNameLst>
                                          <p:attrName>ppt_y</p:attrName>
                                        </p:attrNameLst>
                                      </p:cBhvr>
                                      <p:tavLst>
                                        <p:tav tm="0">
                                          <p:val>
                                            <p:strVal val="#ppt_y+#ppt_h*1.125000"/>
                                          </p:val>
                                        </p:tav>
                                        <p:tav tm="100000">
                                          <p:val>
                                            <p:strVal val="#ppt_y"/>
                                          </p:val>
                                        </p:tav>
                                      </p:tavLst>
                                    </p:anim>
                                    <p:animEffect transition="in" filter="wipe(up)">
                                      <p:cBhvr>
                                        <p:cTn id="66" dur="500"/>
                                        <p:tgtEl>
                                          <p:spTgt spid="28"/>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slide(fromBottom)">
                                      <p:cBhvr>
                                        <p:cTn id="71" dur="500"/>
                                        <p:tgtEl>
                                          <p:spTgt spid="39"/>
                                        </p:tgtEl>
                                      </p:cBhvr>
                                    </p:animEffect>
                                  </p:childTnLst>
                                  <p:subTnLst>
                                    <p:audio>
                                      <p:cMediaNode>
                                        <p:cTn display="0" masterRel="sameClick">
                                          <p:stCondLst>
                                            <p:cond evt="begin" delay="0">
                                              <p:tn val="69"/>
                                            </p:cond>
                                          </p:stCondLst>
                                          <p:endCondLst>
                                            <p:cond evt="onStopAudio" delay="0">
                                              <p:tgtEl>
                                                <p:sldTgt/>
                                              </p:tgtEl>
                                            </p:cond>
                                          </p:endCondLst>
                                        </p:cTn>
                                        <p:tgtEl>
                                          <p:sndTgt r:embed="rId3" name="whoosh.wav"/>
                                        </p:tgtEl>
                                      </p:cMediaNode>
                                    </p:audio>
                                  </p:sub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slide(fromBottom)">
                                      <p:cBhvr>
                                        <p:cTn id="76" dur="500"/>
                                        <p:tgtEl>
                                          <p:spTgt spid="40"/>
                                        </p:tgtEl>
                                      </p:cBhvr>
                                    </p:animEffect>
                                  </p:childTnLst>
                                  <p:subTnLst>
                                    <p:audio>
                                      <p:cMediaNode>
                                        <p:cTn display="0" masterRel="sameClick">
                                          <p:stCondLst>
                                            <p:cond evt="begin" delay="0">
                                              <p:tn val="74"/>
                                            </p:cond>
                                          </p:stCondLst>
                                          <p:endCondLst>
                                            <p:cond evt="onStopAudio" delay="0">
                                              <p:tgtEl>
                                                <p:sldTgt/>
                                              </p:tgtEl>
                                            </p:cond>
                                          </p:endCondLst>
                                        </p:cTn>
                                        <p:tgtEl>
                                          <p:sndTgt r:embed="rId3" name="whoosh.wav"/>
                                        </p:tgtEl>
                                      </p:cMediaNode>
                                    </p:audio>
                                  </p:sub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wipe(down)">
                                      <p:cBhvr>
                                        <p:cTn id="81" dur="500"/>
                                        <p:tgtEl>
                                          <p:spTgt spid="51"/>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24599"/>
                                        </p:tgtEl>
                                        <p:attrNameLst>
                                          <p:attrName>style.visibility</p:attrName>
                                        </p:attrNameLst>
                                      </p:cBhvr>
                                      <p:to>
                                        <p:strVal val="visible"/>
                                      </p:to>
                                    </p:set>
                                    <p:animEffect transition="in" filter="slide(fromBottom)">
                                      <p:cBhvr>
                                        <p:cTn id="86" dur="500"/>
                                        <p:tgtEl>
                                          <p:spTgt spid="24599"/>
                                        </p:tgtEl>
                                      </p:cBhvr>
                                    </p:animEffect>
                                  </p:childTnLst>
                                  <p:subTnLst>
                                    <p:audio>
                                      <p:cMediaNode>
                                        <p:cTn display="0" masterRel="sameClick">
                                          <p:stCondLst>
                                            <p:cond evt="begin" delay="0">
                                              <p:tn val="84"/>
                                            </p:cond>
                                          </p:stCondLst>
                                          <p:endCondLst>
                                            <p:cond evt="onStopAudio" delay="0">
                                              <p:tgtEl>
                                                <p:sldTgt/>
                                              </p:tgtEl>
                                            </p:cond>
                                          </p:endCondLst>
                                        </p:cTn>
                                        <p:tgtEl>
                                          <p:sndTgt r:embed="rId3" name="whoosh.wav"/>
                                        </p:tgtEl>
                                      </p:cMediaNode>
                                    </p:audio>
                                  </p:sub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24594"/>
                                        </p:tgtEl>
                                        <p:attrNameLst>
                                          <p:attrName>style.visibility</p:attrName>
                                        </p:attrNameLst>
                                      </p:cBhvr>
                                      <p:to>
                                        <p:strVal val="visible"/>
                                      </p:to>
                                    </p:set>
                                    <p:animEffect transition="in" filter="slide(fromBottom)">
                                      <p:cBhvr>
                                        <p:cTn id="91" dur="500"/>
                                        <p:tgtEl>
                                          <p:spTgt spid="24594"/>
                                        </p:tgtEl>
                                      </p:cBhvr>
                                    </p:animEffect>
                                  </p:childTnLst>
                                  <p:subTnLst>
                                    <p:audio>
                                      <p:cMediaNode>
                                        <p:cTn display="0" masterRel="sameClick">
                                          <p:stCondLst>
                                            <p:cond evt="begin" delay="0">
                                              <p:tn val="89"/>
                                            </p:cond>
                                          </p:stCondLst>
                                          <p:endCondLst>
                                            <p:cond evt="onStopAudio" delay="0">
                                              <p:tgtEl>
                                                <p:sldTgt/>
                                              </p:tgtEl>
                                            </p:cond>
                                          </p:endCondLst>
                                        </p:cTn>
                                        <p:tgtEl>
                                          <p:sndTgt r:embed="rId3" name="whoosh.wav"/>
                                        </p:tgtEl>
                                      </p:cMediaNode>
                                    </p:audio>
                                  </p:subTnLst>
                                </p:cTn>
                              </p:par>
                            </p:childTnLst>
                          </p:cTn>
                        </p:par>
                      </p:childTnLst>
                    </p:cTn>
                  </p:par>
                  <p:par>
                    <p:cTn id="92" fill="hold">
                      <p:stCondLst>
                        <p:cond delay="indefinite"/>
                      </p:stCondLst>
                      <p:childTnLst>
                        <p:par>
                          <p:cTn id="93" fill="hold">
                            <p:stCondLst>
                              <p:cond delay="0"/>
                            </p:stCondLst>
                            <p:childTnLst>
                              <p:par>
                                <p:cTn id="94" presetID="12" presetClass="entr" presetSubtype="4" fill="hold" grpId="0" nodeType="clickEffect">
                                  <p:stCondLst>
                                    <p:cond delay="0"/>
                                  </p:stCondLst>
                                  <p:childTnLst>
                                    <p:set>
                                      <p:cBhvr>
                                        <p:cTn id="95" dur="1" fill="hold">
                                          <p:stCondLst>
                                            <p:cond delay="0"/>
                                          </p:stCondLst>
                                        </p:cTn>
                                        <p:tgtEl>
                                          <p:spTgt spid="24595"/>
                                        </p:tgtEl>
                                        <p:attrNameLst>
                                          <p:attrName>style.visibility</p:attrName>
                                        </p:attrNameLst>
                                      </p:cBhvr>
                                      <p:to>
                                        <p:strVal val="visible"/>
                                      </p:to>
                                    </p:set>
                                    <p:animEffect transition="in" filter="slide(fromBottom)">
                                      <p:cBhvr>
                                        <p:cTn id="96" dur="500"/>
                                        <p:tgtEl>
                                          <p:spTgt spid="24595"/>
                                        </p:tgtEl>
                                      </p:cBhvr>
                                    </p:animEffect>
                                  </p:childTnLst>
                                  <p:subTnLst>
                                    <p:audio>
                                      <p:cMediaNode>
                                        <p:cTn display="0" masterRel="sameClick">
                                          <p:stCondLst>
                                            <p:cond evt="begin" delay="0">
                                              <p:tn val="94"/>
                                            </p:cond>
                                          </p:stCondLst>
                                          <p:endCondLst>
                                            <p:cond evt="onStopAudio" delay="0">
                                              <p:tgtEl>
                                                <p:sldTgt/>
                                              </p:tgtEl>
                                            </p:cond>
                                          </p:endCondLst>
                                        </p:cTn>
                                        <p:tgtEl>
                                          <p:sndTgt r:embed="rId3" name="whoosh.wav"/>
                                        </p:tgtEl>
                                      </p:cMediaNode>
                                    </p:audio>
                                  </p:sub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childTnLst>
                    </p:cTn>
                  </p:par>
                  <p:par>
                    <p:cTn id="102" fill="hold">
                      <p:stCondLst>
                        <p:cond delay="indefinite"/>
                      </p:stCondLst>
                      <p:childTnLst>
                        <p:par>
                          <p:cTn id="103" fill="hold">
                            <p:stCondLst>
                              <p:cond delay="0"/>
                            </p:stCondLst>
                            <p:childTnLst>
                              <p:par>
                                <p:cTn id="104" presetID="12" presetClass="entr" presetSubtype="4" fill="hold" grpId="0" nodeType="clickEffect">
                                  <p:stCondLst>
                                    <p:cond delay="0"/>
                                  </p:stCondLst>
                                  <p:childTnLst>
                                    <p:set>
                                      <p:cBhvr>
                                        <p:cTn id="105" dur="1" fill="hold">
                                          <p:stCondLst>
                                            <p:cond delay="0"/>
                                          </p:stCondLst>
                                        </p:cTn>
                                        <p:tgtEl>
                                          <p:spTgt spid="48"/>
                                        </p:tgtEl>
                                        <p:attrNameLst>
                                          <p:attrName>style.visibility</p:attrName>
                                        </p:attrNameLst>
                                      </p:cBhvr>
                                      <p:to>
                                        <p:strVal val="visible"/>
                                      </p:to>
                                    </p:set>
                                    <p:anim calcmode="lin" valueType="num">
                                      <p:cBhvr additive="base">
                                        <p:cTn id="106" dur="500"/>
                                        <p:tgtEl>
                                          <p:spTgt spid="48"/>
                                        </p:tgtEl>
                                        <p:attrNameLst>
                                          <p:attrName>ppt_y</p:attrName>
                                        </p:attrNameLst>
                                      </p:cBhvr>
                                      <p:tavLst>
                                        <p:tav tm="0">
                                          <p:val>
                                            <p:strVal val="#ppt_y+#ppt_h*1.125000"/>
                                          </p:val>
                                        </p:tav>
                                        <p:tav tm="100000">
                                          <p:val>
                                            <p:strVal val="#ppt_y"/>
                                          </p:val>
                                        </p:tav>
                                      </p:tavLst>
                                    </p:anim>
                                    <p:animEffect transition="in" filter="wipe(up)">
                                      <p:cBhvr>
                                        <p:cTn id="107" dur="500"/>
                                        <p:tgtEl>
                                          <p:spTgt spid="48"/>
                                        </p:tgtEl>
                                      </p:cBhvr>
                                    </p:animEffect>
                                  </p:childTnLst>
                                </p:cTn>
                              </p:par>
                            </p:childTnLst>
                          </p:cTn>
                        </p:par>
                      </p:childTnLst>
                    </p:cTn>
                  </p:par>
                  <p:par>
                    <p:cTn id="108" fill="hold">
                      <p:stCondLst>
                        <p:cond delay="indefinite"/>
                      </p:stCondLst>
                      <p:childTnLst>
                        <p:par>
                          <p:cTn id="109" fill="hold">
                            <p:stCondLst>
                              <p:cond delay="0"/>
                            </p:stCondLst>
                            <p:childTnLst>
                              <p:par>
                                <p:cTn id="110" presetID="12" presetClass="entr" presetSubtype="4" fill="hold" grpId="0" nodeType="click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slide(fromBottom)">
                                      <p:cBhvr>
                                        <p:cTn id="112" dur="500"/>
                                        <p:tgtEl>
                                          <p:spTgt spid="49"/>
                                        </p:tgtEl>
                                      </p:cBhvr>
                                    </p:animEffect>
                                  </p:childTnLst>
                                  <p:subTnLst>
                                    <p:audio>
                                      <p:cMediaNode>
                                        <p:cTn display="0" masterRel="sameClick">
                                          <p:stCondLst>
                                            <p:cond evt="begin" delay="0">
                                              <p:tn val="110"/>
                                            </p:cond>
                                          </p:stCondLst>
                                          <p:endCondLst>
                                            <p:cond evt="onStopAudio" delay="0">
                                              <p:tgtEl>
                                                <p:sldTgt/>
                                              </p:tgtEl>
                                            </p:cond>
                                          </p:endCondLst>
                                        </p:cTn>
                                        <p:tgtEl>
                                          <p:sndTgt r:embed="rId3" name="whoosh.wav"/>
                                        </p:tgtEl>
                                      </p:cMediaNode>
                                    </p:audio>
                                  </p:subTnLst>
                                </p:cTn>
                              </p:par>
                            </p:childTnLst>
                          </p:cTn>
                        </p:par>
                      </p:childTnLst>
                    </p:cTn>
                  </p:par>
                  <p:par>
                    <p:cTn id="113" fill="hold">
                      <p:stCondLst>
                        <p:cond delay="indefinite"/>
                      </p:stCondLst>
                      <p:childTnLst>
                        <p:par>
                          <p:cTn id="114" fill="hold">
                            <p:stCondLst>
                              <p:cond delay="0"/>
                            </p:stCondLst>
                            <p:childTnLst>
                              <p:par>
                                <p:cTn id="115" presetID="4" presetClass="entr" presetSubtype="16" fill="hold" grpId="0" nodeType="click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box(in)">
                                      <p:cBhvr>
                                        <p:cTn id="117" dur="500"/>
                                        <p:tgtEl>
                                          <p:spTgt spid="26"/>
                                        </p:tgtEl>
                                      </p:cBhvr>
                                    </p:animEffect>
                                  </p:childTnLst>
                                  <p:subTnLst>
                                    <p:audio>
                                      <p:cMediaNode>
                                        <p:cTn display="0" masterRel="sameClick">
                                          <p:stCondLst>
                                            <p:cond evt="begin" delay="0">
                                              <p:tn val="115"/>
                                            </p:cond>
                                          </p:stCondLst>
                                          <p:endCondLst>
                                            <p:cond evt="onStopAudio" delay="0">
                                              <p:tgtEl>
                                                <p:sldTgt/>
                                              </p:tgtEl>
                                            </p:cond>
                                          </p:endCondLst>
                                        </p:cTn>
                                        <p:tgtEl>
                                          <p:sndTgt r:embed="rId4"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4" grpId="0"/>
      <p:bldP spid="24595" grpId="0"/>
      <p:bldP spid="24599" grpId="0"/>
      <p:bldP spid="26" grpId="0"/>
      <p:bldP spid="49" grpId="0"/>
      <p:bldP spid="14338" grpId="0"/>
      <p:bldP spid="51" grpId="0" bldLvl="0" animBg="1"/>
      <p:bldP spid="52" grpId="0" bldLvl="0" animBg="1"/>
      <p:bldP spid="48" grpId="0"/>
      <p:bldP spid="39" grpId="0"/>
      <p:bldP spid="40" grpId="0"/>
      <p:bldP spid="42" grpId="0" bldLvl="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172970" y="1209040"/>
            <a:ext cx="8582660" cy="1383665"/>
          </a:xfrm>
          <a:prstGeom prst="rect">
            <a:avLst/>
          </a:prstGeom>
        </p:spPr>
        <p:txBody>
          <a:bodyPr wrap="square">
            <a:spAutoFit/>
          </a:bodyPr>
          <a:p>
            <a:pPr>
              <a:lnSpc>
                <a:spcPct val="150000"/>
              </a:lnSpc>
              <a:spcBef>
                <a:spcPct val="0"/>
              </a:spcBef>
              <a:buFontTx/>
              <a:buNone/>
            </a:pPr>
            <a:r>
              <a:rPr lang="en-US" altLang="zh-CN" sz="2800" dirty="0">
                <a:latin typeface="微软雅黑" panose="020B0503020204020204" pitchFamily="34" charset="-122"/>
                <a:ea typeface="微软雅黑" panose="020B0503020204020204" pitchFamily="34" charset="-122"/>
              </a:rPr>
              <a:t>32680        520500        1200605        107070</a:t>
            </a:r>
            <a:endParaRPr lang="en-US" altLang="zh-CN" sz="2800"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en-US" altLang="zh-CN" sz="2800" dirty="0">
                <a:latin typeface="微软雅黑" panose="020B0503020204020204" pitchFamily="34" charset="-122"/>
                <a:ea typeface="微软雅黑" panose="020B0503020204020204" pitchFamily="34" charset="-122"/>
              </a:rPr>
              <a:t>470050      3070800      30600900      100000000         </a:t>
            </a:r>
            <a:endParaRPr lang="zh-CN" altLang="en-US" sz="2800" dirty="0">
              <a:latin typeface="微软雅黑" panose="020B0503020204020204" pitchFamily="34" charset="-122"/>
              <a:ea typeface="微软雅黑" panose="020B0503020204020204" pitchFamily="34" charset="-122"/>
            </a:endParaRPr>
          </a:p>
        </p:txBody>
      </p:sp>
      <p:sp>
        <p:nvSpPr>
          <p:cNvPr id="9" name="矩形 8"/>
          <p:cNvSpPr/>
          <p:nvPr/>
        </p:nvSpPr>
        <p:spPr>
          <a:xfrm>
            <a:off x="2929890" y="3109595"/>
            <a:ext cx="1928495"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3 2680 </a:t>
            </a:r>
            <a:endParaRPr lang="en-US" altLang="zh-CN" sz="2800" dirty="0">
              <a:latin typeface="微软雅黑" panose="020B0503020204020204" pitchFamily="34" charset="-122"/>
              <a:ea typeface="微软雅黑" panose="020B0503020204020204" pitchFamily="34" charset="-122"/>
            </a:endParaRPr>
          </a:p>
        </p:txBody>
      </p:sp>
      <p:sp>
        <p:nvSpPr>
          <p:cNvPr id="10" name="矩形 9"/>
          <p:cNvSpPr/>
          <p:nvPr/>
        </p:nvSpPr>
        <p:spPr>
          <a:xfrm>
            <a:off x="5017888" y="2910645"/>
            <a:ext cx="5464810" cy="737235"/>
          </a:xfrm>
          <a:prstGeom prst="rect">
            <a:avLst/>
          </a:prstGeom>
        </p:spPr>
        <p:txBody>
          <a:bodyPr wrap="none">
            <a:spAutoFit/>
          </a:bodyPr>
          <a:p>
            <a:pPr>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读作：三万二千六百八十             </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2736850" y="3891280"/>
            <a:ext cx="215646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52 0500</a:t>
            </a:r>
            <a:endParaRPr lang="en-US" altLang="zh-CN" sz="2800" dirty="0">
              <a:latin typeface="微软雅黑" panose="020B0503020204020204" pitchFamily="34" charset="-122"/>
              <a:ea typeface="微软雅黑" panose="020B0503020204020204" pitchFamily="34" charset="-122"/>
            </a:endParaRPr>
          </a:p>
        </p:txBody>
      </p:sp>
      <p:sp>
        <p:nvSpPr>
          <p:cNvPr id="12" name="矩形 11"/>
          <p:cNvSpPr/>
          <p:nvPr/>
        </p:nvSpPr>
        <p:spPr>
          <a:xfrm>
            <a:off x="5043500" y="3648286"/>
            <a:ext cx="3738880" cy="737235"/>
          </a:xfrm>
          <a:prstGeom prst="rect">
            <a:avLst/>
          </a:prstGeom>
        </p:spPr>
        <p:txBody>
          <a:bodyPr wrap="none">
            <a:spAutoFit/>
          </a:bodyPr>
          <a:p>
            <a:pPr>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rPr>
              <a:t>读作：五十二万零五百</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2550795" y="4609465"/>
            <a:ext cx="249301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120 0605</a:t>
            </a:r>
            <a:endParaRPr lang="en-US" altLang="zh-CN" sz="2800" dirty="0">
              <a:latin typeface="微软雅黑" panose="020B0503020204020204" pitchFamily="34" charset="-122"/>
              <a:ea typeface="微软雅黑" panose="020B0503020204020204" pitchFamily="34" charset="-122"/>
            </a:endParaRPr>
          </a:p>
        </p:txBody>
      </p:sp>
      <p:sp>
        <p:nvSpPr>
          <p:cNvPr id="14" name="矩形 13"/>
          <p:cNvSpPr/>
          <p:nvPr/>
        </p:nvSpPr>
        <p:spPr>
          <a:xfrm>
            <a:off x="5038052" y="4385016"/>
            <a:ext cx="5438140" cy="737235"/>
          </a:xfrm>
          <a:prstGeom prst="rect">
            <a:avLst/>
          </a:prstGeom>
        </p:spPr>
        <p:txBody>
          <a:bodyPr wrap="none">
            <a:spAutoFit/>
          </a:bodyPr>
          <a:p>
            <a:pPr>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读作：一百二十万零六百零五</a:t>
            </a: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2721610" y="5327650"/>
            <a:ext cx="229616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10 7070</a:t>
            </a:r>
            <a:endParaRPr lang="en-US" altLang="zh-CN" sz="2800" dirty="0">
              <a:latin typeface="微软雅黑" panose="020B0503020204020204" pitchFamily="34" charset="-122"/>
              <a:ea typeface="微软雅黑" panose="020B0503020204020204" pitchFamily="34" charset="-122"/>
            </a:endParaRPr>
          </a:p>
        </p:txBody>
      </p:sp>
      <p:sp>
        <p:nvSpPr>
          <p:cNvPr id="16" name="矩形 15"/>
          <p:cNvSpPr/>
          <p:nvPr/>
        </p:nvSpPr>
        <p:spPr>
          <a:xfrm>
            <a:off x="5043500" y="5122350"/>
            <a:ext cx="3738880" cy="737235"/>
          </a:xfrm>
          <a:prstGeom prst="rect">
            <a:avLst/>
          </a:prstGeom>
        </p:spPr>
        <p:txBody>
          <a:bodyPr wrap="none">
            <a:spAutoFit/>
          </a:bodyPr>
          <a:p>
            <a:pPr>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rPr>
              <a:t>读作：十万七千零七十</a:t>
            </a:r>
            <a:endParaRPr lang="zh-CN" altLang="en-US" sz="2800" dirty="0">
              <a:solidFill>
                <a:srgbClr val="FF0000"/>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282621" y="315445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299131" y="390438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99131" y="465432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299131" y="535536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280535" y="513080"/>
            <a:ext cx="2891790" cy="872490"/>
            <a:chOff x="6741" y="808"/>
            <a:chExt cx="4554" cy="1374"/>
          </a:xfrm>
        </p:grpSpPr>
        <p:pic>
          <p:nvPicPr>
            <p:cNvPr id="21" name="图片 20"/>
            <p:cNvPicPr>
              <a:picLocks noChangeAspect="1"/>
            </p:cNvPicPr>
            <p:nvPr/>
          </p:nvPicPr>
          <p:blipFill>
            <a:blip r:embed="rId2" cstate="screen"/>
            <a:stretch>
              <a:fillRect/>
            </a:stretch>
          </p:blipFill>
          <p:spPr>
            <a:xfrm>
              <a:off x="6741" y="808"/>
              <a:ext cx="4555" cy="1374"/>
            </a:xfrm>
            <a:prstGeom prst="rect">
              <a:avLst/>
            </a:prstGeom>
          </p:spPr>
        </p:pic>
        <p:sp>
          <p:nvSpPr>
            <p:cNvPr id="22" name="文本框 21"/>
            <p:cNvSpPr txBox="1"/>
            <p:nvPr/>
          </p:nvSpPr>
          <p:spPr>
            <a:xfrm>
              <a:off x="7195" y="1117"/>
              <a:ext cx="3648" cy="822"/>
            </a:xfrm>
            <a:prstGeom prst="rect">
              <a:avLst/>
            </a:prstGeom>
            <a:noFill/>
          </p:spPr>
          <p:txBody>
            <a:bodyPr wrap="none" rtlCol="0">
              <a:spAutoFit/>
            </a:bodyPr>
            <a:p>
              <a:r>
                <a:rPr lang="zh-CN" altLang="en-US" sz="2800"/>
                <a:t>读出下面各数</a:t>
              </a:r>
              <a:endParaRPr lang="zh-CN" altLang="en-US" sz="2800"/>
            </a:p>
          </p:txBody>
        </p:sp>
      </p:grpSp>
      <p:sp>
        <p:nvSpPr>
          <p:cNvPr id="24" name="文本框 2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up)">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5" name="矩形 4"/>
          <p:cNvSpPr/>
          <p:nvPr/>
        </p:nvSpPr>
        <p:spPr>
          <a:xfrm>
            <a:off x="2172970" y="1209040"/>
            <a:ext cx="8582660" cy="1383665"/>
          </a:xfrm>
          <a:prstGeom prst="rect">
            <a:avLst/>
          </a:prstGeom>
        </p:spPr>
        <p:txBody>
          <a:bodyPr wrap="square">
            <a:spAutoFit/>
          </a:bodyPr>
          <a:p>
            <a:pPr>
              <a:lnSpc>
                <a:spcPct val="150000"/>
              </a:lnSpc>
              <a:spcBef>
                <a:spcPct val="0"/>
              </a:spcBef>
              <a:buFontTx/>
              <a:buNone/>
            </a:pPr>
            <a:r>
              <a:rPr lang="en-US" altLang="zh-CN" sz="2800" dirty="0">
                <a:latin typeface="微软雅黑" panose="020B0503020204020204" pitchFamily="34" charset="-122"/>
                <a:ea typeface="微软雅黑" panose="020B0503020204020204" pitchFamily="34" charset="-122"/>
              </a:rPr>
              <a:t>32680        520500        1200605        107070</a:t>
            </a:r>
            <a:endParaRPr lang="en-US" altLang="zh-CN" sz="2800" dirty="0">
              <a:latin typeface="微软雅黑" panose="020B0503020204020204" pitchFamily="34" charset="-122"/>
              <a:ea typeface="微软雅黑" panose="020B0503020204020204" pitchFamily="34" charset="-122"/>
            </a:endParaRPr>
          </a:p>
          <a:p>
            <a:pPr>
              <a:lnSpc>
                <a:spcPct val="150000"/>
              </a:lnSpc>
              <a:spcBef>
                <a:spcPct val="0"/>
              </a:spcBef>
              <a:buFontTx/>
              <a:buNone/>
            </a:pPr>
            <a:r>
              <a:rPr lang="en-US" altLang="zh-CN" sz="2800" dirty="0">
                <a:latin typeface="微软雅黑" panose="020B0503020204020204" pitchFamily="34" charset="-122"/>
                <a:ea typeface="微软雅黑" panose="020B0503020204020204" pitchFamily="34" charset="-122"/>
              </a:rPr>
              <a:t>470050      3070800      30600900      100000000         </a:t>
            </a:r>
            <a:endParaRPr lang="zh-CN" altLang="en-US" sz="2800" dirty="0">
              <a:latin typeface="微软雅黑" panose="020B0503020204020204" pitchFamily="34" charset="-122"/>
              <a:ea typeface="微软雅黑" panose="020B0503020204020204" pitchFamily="34" charset="-122"/>
            </a:endParaRPr>
          </a:p>
        </p:txBody>
      </p:sp>
      <p:sp>
        <p:nvSpPr>
          <p:cNvPr id="9" name="矩形 8"/>
          <p:cNvSpPr/>
          <p:nvPr/>
        </p:nvSpPr>
        <p:spPr>
          <a:xfrm>
            <a:off x="2748915" y="3109595"/>
            <a:ext cx="1928495"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47 0050</a:t>
            </a:r>
            <a:endParaRPr lang="en-US" altLang="zh-CN" sz="2800" dirty="0">
              <a:latin typeface="微软雅黑" panose="020B0503020204020204" pitchFamily="34" charset="-122"/>
              <a:ea typeface="微软雅黑" panose="020B0503020204020204" pitchFamily="34" charset="-122"/>
            </a:endParaRPr>
          </a:p>
        </p:txBody>
      </p:sp>
      <p:sp>
        <p:nvSpPr>
          <p:cNvPr id="10" name="矩形 9"/>
          <p:cNvSpPr/>
          <p:nvPr/>
        </p:nvSpPr>
        <p:spPr>
          <a:xfrm>
            <a:off x="5017888" y="2910645"/>
            <a:ext cx="4476750" cy="737235"/>
          </a:xfrm>
          <a:prstGeom prst="rect">
            <a:avLst/>
          </a:prstGeom>
        </p:spPr>
        <p:txBody>
          <a:bodyPr wrap="none">
            <a:spAutoFit/>
          </a:bodyPr>
          <a:p>
            <a:pPr algn="l">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读作：</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四十七万零五十 </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2531745" y="3891280"/>
            <a:ext cx="215646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307 0800</a:t>
            </a:r>
            <a:endParaRPr lang="en-US" altLang="zh-CN" sz="2800" dirty="0">
              <a:latin typeface="微软雅黑" panose="020B0503020204020204" pitchFamily="34" charset="-122"/>
              <a:ea typeface="微软雅黑" panose="020B0503020204020204" pitchFamily="34" charset="-122"/>
            </a:endParaRPr>
          </a:p>
        </p:txBody>
      </p:sp>
      <p:sp>
        <p:nvSpPr>
          <p:cNvPr id="12" name="矩形 11"/>
          <p:cNvSpPr/>
          <p:nvPr/>
        </p:nvSpPr>
        <p:spPr>
          <a:xfrm>
            <a:off x="5043500" y="3648286"/>
            <a:ext cx="4094480" cy="737235"/>
          </a:xfrm>
          <a:prstGeom prst="rect">
            <a:avLst/>
          </a:prstGeom>
        </p:spPr>
        <p:txBody>
          <a:bodyPr wrap="none">
            <a:spAutoFit/>
          </a:bodyPr>
          <a:p>
            <a:pPr algn="l">
              <a:lnSpc>
                <a:spcPct val="150000"/>
              </a:lnSpc>
              <a:spcBef>
                <a:spcPct val="0"/>
              </a:spcBef>
              <a:buFontTx/>
              <a:buNone/>
            </a:pPr>
            <a:r>
              <a:rPr lang="zh-CN" altLang="en-US" sz="2800" dirty="0">
                <a:solidFill>
                  <a:srgbClr val="FF0000"/>
                </a:solidFill>
                <a:latin typeface="+mn-ea"/>
              </a:rPr>
              <a:t>读作：</a:t>
            </a:r>
            <a:r>
              <a:rPr lang="zh-CN" altLang="en-US" sz="2800" dirty="0">
                <a:solidFill>
                  <a:srgbClr val="FF0000"/>
                </a:solidFill>
                <a:latin typeface="+mn-ea"/>
                <a:sym typeface="+mn-ea"/>
              </a:rPr>
              <a:t>三百零七万零八百</a:t>
            </a:r>
            <a:endParaRPr lang="zh-CN" altLang="en-US" sz="2800" dirty="0">
              <a:solidFill>
                <a:srgbClr val="FF0000"/>
              </a:solidFill>
              <a:latin typeface="+mn-ea"/>
            </a:endParaRPr>
          </a:p>
        </p:txBody>
      </p:sp>
      <p:sp>
        <p:nvSpPr>
          <p:cNvPr id="13" name="矩形 12"/>
          <p:cNvSpPr/>
          <p:nvPr/>
        </p:nvSpPr>
        <p:spPr>
          <a:xfrm>
            <a:off x="2357755" y="4609465"/>
            <a:ext cx="249301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3060 0900</a:t>
            </a:r>
            <a:endParaRPr lang="en-US" altLang="zh-CN" sz="2800" dirty="0">
              <a:latin typeface="微软雅黑" panose="020B0503020204020204" pitchFamily="34" charset="-122"/>
              <a:ea typeface="微软雅黑" panose="020B0503020204020204" pitchFamily="34" charset="-122"/>
            </a:endParaRPr>
          </a:p>
        </p:txBody>
      </p:sp>
      <p:sp>
        <p:nvSpPr>
          <p:cNvPr id="14" name="矩形 13"/>
          <p:cNvSpPr/>
          <p:nvPr/>
        </p:nvSpPr>
        <p:spPr>
          <a:xfrm>
            <a:off x="5038090" y="4385310"/>
            <a:ext cx="5050155" cy="737235"/>
          </a:xfrm>
          <a:prstGeom prst="rect">
            <a:avLst/>
          </a:prstGeom>
        </p:spPr>
        <p:txBody>
          <a:bodyPr wrap="square">
            <a:spAutoFit/>
          </a:bodyPr>
          <a:p>
            <a:pPr algn="l">
              <a:lnSpc>
                <a:spcPct val="150000"/>
              </a:lnSpc>
              <a:spcBef>
                <a:spcPct val="0"/>
              </a:spcBef>
              <a:buFontTx/>
              <a:buNone/>
            </a:pPr>
            <a:r>
              <a:rPr lang="zh-CN" altLang="en-US" sz="2800" dirty="0">
                <a:solidFill>
                  <a:srgbClr val="FF0000"/>
                </a:solidFill>
                <a:latin typeface="+mn-ea"/>
                <a:cs typeface="+mn-ea"/>
              </a:rPr>
              <a:t>读作：</a:t>
            </a:r>
            <a:r>
              <a:rPr lang="zh-CN" altLang="en-US" sz="2800" dirty="0">
                <a:solidFill>
                  <a:srgbClr val="FF0000"/>
                </a:solidFill>
                <a:latin typeface="+mn-ea"/>
                <a:cs typeface="+mn-ea"/>
                <a:sym typeface="+mn-ea"/>
              </a:rPr>
              <a:t>三千零六十万零九百</a:t>
            </a:r>
            <a:r>
              <a:rPr lang="en-US" altLang="zh-CN" sz="2800" dirty="0">
                <a:solidFill>
                  <a:srgbClr val="FF0000"/>
                </a:solidFill>
                <a:latin typeface="+mn-ea"/>
                <a:cs typeface="+mn-ea"/>
              </a:rPr>
              <a:t>  </a:t>
            </a:r>
            <a:endParaRPr lang="en-US" altLang="zh-CN" sz="2800" dirty="0">
              <a:solidFill>
                <a:srgbClr val="FF0000"/>
              </a:solidFill>
              <a:latin typeface="+mn-ea"/>
              <a:cs typeface="+mn-ea"/>
            </a:endParaRPr>
          </a:p>
        </p:txBody>
      </p:sp>
      <p:sp>
        <p:nvSpPr>
          <p:cNvPr id="15" name="矩形 14"/>
          <p:cNvSpPr/>
          <p:nvPr/>
        </p:nvSpPr>
        <p:spPr>
          <a:xfrm>
            <a:off x="2033905" y="5327650"/>
            <a:ext cx="2296160" cy="521970"/>
          </a:xfrm>
          <a:prstGeom prst="rect">
            <a:avLst/>
          </a:prstGeom>
        </p:spPr>
        <p:txBody>
          <a:bodyPr wrap="square">
            <a:spAutoFit/>
          </a:bodyPr>
          <a:p>
            <a:r>
              <a:rPr lang="en-US" altLang="zh-CN" sz="2800" dirty="0">
                <a:latin typeface="微软雅黑" panose="020B0503020204020204" pitchFamily="34" charset="-122"/>
                <a:ea typeface="微软雅黑" panose="020B0503020204020204" pitchFamily="34" charset="-122"/>
              </a:rPr>
              <a:t>1 0000 0000</a:t>
            </a:r>
            <a:endParaRPr lang="en-US" altLang="zh-CN" sz="2800" dirty="0">
              <a:latin typeface="微软雅黑" panose="020B0503020204020204" pitchFamily="34" charset="-122"/>
              <a:ea typeface="微软雅黑" panose="020B0503020204020204" pitchFamily="34" charset="-122"/>
            </a:endParaRPr>
          </a:p>
        </p:txBody>
      </p:sp>
      <p:sp>
        <p:nvSpPr>
          <p:cNvPr id="16" name="矩形 15"/>
          <p:cNvSpPr/>
          <p:nvPr/>
        </p:nvSpPr>
        <p:spPr>
          <a:xfrm>
            <a:off x="5043500" y="5122350"/>
            <a:ext cx="1960880" cy="737235"/>
          </a:xfrm>
          <a:prstGeom prst="rect">
            <a:avLst/>
          </a:prstGeom>
        </p:spPr>
        <p:txBody>
          <a:bodyPr wrap="none">
            <a:spAutoFit/>
          </a:bodyPr>
          <a:p>
            <a:pPr>
              <a:lnSpc>
                <a:spcPct val="150000"/>
              </a:lnSpc>
              <a:spcBef>
                <a:spcPct val="0"/>
              </a:spcBef>
              <a:buFontTx/>
              <a:buNone/>
            </a:pPr>
            <a:r>
              <a:rPr lang="zh-CN" altLang="en-US" sz="2800" dirty="0">
                <a:solidFill>
                  <a:srgbClr val="FF0000"/>
                </a:solidFill>
                <a:latin typeface="微软雅黑" panose="020B0503020204020204" pitchFamily="34" charset="-122"/>
                <a:ea typeface="微软雅黑" panose="020B0503020204020204" pitchFamily="34" charset="-122"/>
              </a:rPr>
              <a:t>读作：一亿</a:t>
            </a:r>
            <a:endParaRPr lang="zh-CN" altLang="en-US" sz="2800" dirty="0">
              <a:solidFill>
                <a:srgbClr val="FF0000"/>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282621" y="315445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299131" y="390438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99131" y="465432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299131" y="535536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2388541" y="536806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280535" y="513080"/>
            <a:ext cx="2891790" cy="872490"/>
            <a:chOff x="6741" y="808"/>
            <a:chExt cx="4554" cy="1374"/>
          </a:xfrm>
        </p:grpSpPr>
        <p:pic>
          <p:nvPicPr>
            <p:cNvPr id="21" name="图片 20"/>
            <p:cNvPicPr>
              <a:picLocks noChangeAspect="1"/>
            </p:cNvPicPr>
            <p:nvPr/>
          </p:nvPicPr>
          <p:blipFill>
            <a:blip r:embed="rId2" cstate="screen"/>
            <a:stretch>
              <a:fillRect/>
            </a:stretch>
          </p:blipFill>
          <p:spPr>
            <a:xfrm>
              <a:off x="6741" y="808"/>
              <a:ext cx="4555" cy="1374"/>
            </a:xfrm>
            <a:prstGeom prst="rect">
              <a:avLst/>
            </a:prstGeom>
          </p:spPr>
        </p:pic>
        <p:sp>
          <p:nvSpPr>
            <p:cNvPr id="22" name="文本框 21"/>
            <p:cNvSpPr txBox="1"/>
            <p:nvPr/>
          </p:nvSpPr>
          <p:spPr>
            <a:xfrm>
              <a:off x="7195" y="1117"/>
              <a:ext cx="3648" cy="822"/>
            </a:xfrm>
            <a:prstGeom prst="rect">
              <a:avLst/>
            </a:prstGeom>
            <a:noFill/>
          </p:spPr>
          <p:txBody>
            <a:bodyPr wrap="none" rtlCol="0">
              <a:spAutoFit/>
            </a:bodyPr>
            <a:p>
              <a:r>
                <a:rPr lang="zh-CN" altLang="en-US" sz="2800"/>
                <a:t>读出下面各数</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up)">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up)">
                                      <p:cBhvr>
                                        <p:cTn id="66" dur="500"/>
                                        <p:tgtEl>
                                          <p:spTgt spid="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2" name="文本框 1"/>
          <p:cNvSpPr txBox="1"/>
          <p:nvPr/>
        </p:nvSpPr>
        <p:spPr>
          <a:xfrm>
            <a:off x="1717040" y="1605915"/>
            <a:ext cx="8757920" cy="3969385"/>
          </a:xfrm>
          <a:prstGeom prst="rect">
            <a:avLst/>
          </a:prstGeom>
          <a:noFill/>
        </p:spPr>
        <p:txBody>
          <a:bodyPr wrap="none" rtlCol="0">
            <a:spAutoFit/>
          </a:bodyPr>
          <a:p>
            <a:pPr algn="l">
              <a:lnSpc>
                <a:spcPct val="150000"/>
              </a:lnSpc>
            </a:pPr>
            <a:r>
              <a:rPr lang="zh-CN" altLang="en-US" sz="2800"/>
              <a:t>下面的八位数中，一个零也不读出来的数是（</a:t>
            </a:r>
            <a:r>
              <a:rPr lang="en-US" altLang="zh-CN" sz="2800"/>
              <a:t>    </a:t>
            </a:r>
            <a:r>
              <a:rPr lang="zh-CN" altLang="en-US" sz="2800"/>
              <a:t>）。</a:t>
            </a:r>
            <a:endParaRPr lang="zh-CN" altLang="en-US" sz="2800"/>
          </a:p>
          <a:p>
            <a:pPr algn="l">
              <a:lnSpc>
                <a:spcPct val="150000"/>
              </a:lnSpc>
            </a:pPr>
            <a:r>
              <a:rPr lang="en-US" altLang="zh-CN" sz="2800"/>
              <a:t>A. 50005000      B. 50050000      C. 50000500</a:t>
            </a:r>
            <a:endParaRPr lang="en-US" altLang="zh-CN" sz="2800"/>
          </a:p>
          <a:p>
            <a:pPr algn="l">
              <a:lnSpc>
                <a:spcPct val="150000"/>
              </a:lnSpc>
            </a:pPr>
            <a:r>
              <a:rPr lang="zh-CN" altLang="en-US" sz="2800"/>
              <a:t>在下面的数中，（</a:t>
            </a:r>
            <a:r>
              <a:rPr lang="en-US" altLang="zh-CN" sz="2800"/>
              <a:t>    </a:t>
            </a:r>
            <a:r>
              <a:rPr lang="zh-CN" altLang="en-US" sz="2800"/>
              <a:t>）读作三千零二十万六千零八十八</a:t>
            </a:r>
            <a:endParaRPr lang="zh-CN" altLang="en-US" sz="2800"/>
          </a:p>
          <a:p>
            <a:pPr algn="l">
              <a:lnSpc>
                <a:spcPct val="150000"/>
              </a:lnSpc>
            </a:pPr>
            <a:r>
              <a:rPr lang="en-US" altLang="zh-CN" sz="2800">
                <a:sym typeface="+mn-ea"/>
              </a:rPr>
              <a:t>A. 32060088      B. 30206088      C. 302060808</a:t>
            </a:r>
            <a:endParaRPr lang="en-US" altLang="zh-CN" sz="2800">
              <a:sym typeface="+mn-ea"/>
            </a:endParaRPr>
          </a:p>
          <a:p>
            <a:pPr algn="l">
              <a:lnSpc>
                <a:spcPct val="150000"/>
              </a:lnSpc>
            </a:pPr>
            <a:r>
              <a:rPr lang="zh-CN" altLang="en-US" sz="2800"/>
              <a:t>下面的数中，只读一个零的是（</a:t>
            </a:r>
            <a:r>
              <a:rPr lang="en-US" altLang="zh-CN" sz="2800"/>
              <a:t>    </a:t>
            </a:r>
            <a:r>
              <a:rPr lang="zh-CN" altLang="en-US" sz="2800"/>
              <a:t>）。</a:t>
            </a:r>
            <a:endParaRPr lang="zh-CN" altLang="en-US" sz="2800"/>
          </a:p>
          <a:p>
            <a:pPr algn="l">
              <a:lnSpc>
                <a:spcPct val="150000"/>
              </a:lnSpc>
            </a:pPr>
            <a:r>
              <a:rPr lang="en-US" altLang="zh-CN" sz="2800">
                <a:sym typeface="+mn-ea"/>
              </a:rPr>
              <a:t>A. 705600          B. 84000530      C. 3040702</a:t>
            </a:r>
            <a:endParaRPr lang="zh-CN" altLang="en-US" sz="2800"/>
          </a:p>
        </p:txBody>
      </p:sp>
      <p:cxnSp>
        <p:nvCxnSpPr>
          <p:cNvPr id="17" name="直接连接符 16"/>
          <p:cNvCxnSpPr/>
          <p:nvPr/>
        </p:nvCxnSpPr>
        <p:spPr>
          <a:xfrm>
            <a:off x="3045131" y="246738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32756" y="246738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268641" y="245468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021001" y="375579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32756" y="375579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0571" y="375579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673646" y="3755796"/>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629206" y="500738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32756" y="505437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059091" y="5054371"/>
            <a:ext cx="0" cy="4320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8929370" y="1805305"/>
            <a:ext cx="420370" cy="521970"/>
          </a:xfrm>
          <a:prstGeom prst="rect">
            <a:avLst/>
          </a:prstGeom>
          <a:noFill/>
        </p:spPr>
        <p:txBody>
          <a:bodyPr wrap="none" rtlCol="0">
            <a:spAutoFit/>
          </a:bodyPr>
          <a:p>
            <a:r>
              <a:rPr lang="en-US" altLang="zh-CN" sz="2800">
                <a:solidFill>
                  <a:srgbClr val="FF0000"/>
                </a:solidFill>
              </a:rPr>
              <a:t>A</a:t>
            </a:r>
            <a:endParaRPr lang="en-US" altLang="zh-CN" sz="2800">
              <a:solidFill>
                <a:srgbClr val="FF0000"/>
              </a:solidFill>
            </a:endParaRPr>
          </a:p>
        </p:txBody>
      </p:sp>
      <p:sp>
        <p:nvSpPr>
          <p:cNvPr id="14" name="文本框 13"/>
          <p:cNvSpPr txBox="1"/>
          <p:nvPr/>
        </p:nvSpPr>
        <p:spPr>
          <a:xfrm>
            <a:off x="4646930" y="3068955"/>
            <a:ext cx="420370" cy="521970"/>
          </a:xfrm>
          <a:prstGeom prst="rect">
            <a:avLst/>
          </a:prstGeom>
          <a:noFill/>
        </p:spPr>
        <p:txBody>
          <a:bodyPr wrap="none" rtlCol="0">
            <a:spAutoFit/>
          </a:bodyPr>
          <a:p>
            <a:r>
              <a:rPr lang="en-US" altLang="zh-CN" sz="2800">
                <a:solidFill>
                  <a:srgbClr val="FF0000"/>
                </a:solidFill>
              </a:rPr>
              <a:t>B</a:t>
            </a:r>
            <a:endParaRPr lang="en-US" altLang="zh-CN" sz="2800">
              <a:solidFill>
                <a:srgbClr val="FF0000"/>
              </a:solidFill>
            </a:endParaRPr>
          </a:p>
        </p:txBody>
      </p:sp>
      <p:sp>
        <p:nvSpPr>
          <p:cNvPr id="15" name="文本框 14"/>
          <p:cNvSpPr txBox="1"/>
          <p:nvPr/>
        </p:nvSpPr>
        <p:spPr>
          <a:xfrm>
            <a:off x="6759575" y="4345940"/>
            <a:ext cx="420370" cy="521970"/>
          </a:xfrm>
          <a:prstGeom prst="rect">
            <a:avLst/>
          </a:prstGeom>
          <a:noFill/>
        </p:spPr>
        <p:txBody>
          <a:bodyPr wrap="none" rtlCol="0">
            <a:spAutoFit/>
          </a:bodyPr>
          <a:p>
            <a:r>
              <a:rPr lang="en-US" altLang="zh-CN" sz="2800">
                <a:solidFill>
                  <a:srgbClr val="FF0000"/>
                </a:solidFill>
              </a:rPr>
              <a:t>B</a:t>
            </a:r>
            <a:endParaRPr lang="en-US" altLang="zh-CN" sz="2800">
              <a:solidFill>
                <a:srgbClr val="FF0000"/>
              </a:solidFill>
            </a:endParaRPr>
          </a:p>
        </p:txBody>
      </p:sp>
      <p:pic>
        <p:nvPicPr>
          <p:cNvPr id="16" name="图片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141" y="1728789"/>
            <a:ext cx="59690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141" y="3030539"/>
            <a:ext cx="59690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141" y="4269424"/>
            <a:ext cx="596900"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p:nvPr/>
        </p:nvGrpSpPr>
        <p:grpSpPr>
          <a:xfrm>
            <a:off x="3020695" y="150495"/>
            <a:ext cx="4189730" cy="1878330"/>
            <a:chOff x="4757" y="237"/>
            <a:chExt cx="6598" cy="2958"/>
          </a:xfrm>
        </p:grpSpPr>
        <p:pic>
          <p:nvPicPr>
            <p:cNvPr id="33819" name="图片 2"/>
            <p:cNvPicPr>
              <a:picLocks noChangeAspect="1"/>
            </p:cNvPicPr>
            <p:nvPr/>
          </p:nvPicPr>
          <p:blipFill>
            <a:blip r:embed="rId3"/>
            <a:stretch>
              <a:fillRect/>
            </a:stretch>
          </p:blipFill>
          <p:spPr>
            <a:xfrm>
              <a:off x="4757" y="237"/>
              <a:ext cx="6599" cy="2958"/>
            </a:xfrm>
            <a:prstGeom prst="rect">
              <a:avLst/>
            </a:prstGeom>
            <a:noFill/>
            <a:ln w="9525">
              <a:noFill/>
            </a:ln>
          </p:spPr>
        </p:pic>
        <p:sp>
          <p:nvSpPr>
            <p:cNvPr id="20" name="文本框 19"/>
            <p:cNvSpPr txBox="1"/>
            <p:nvPr/>
          </p:nvSpPr>
          <p:spPr>
            <a:xfrm>
              <a:off x="6826" y="1305"/>
              <a:ext cx="2904" cy="822"/>
            </a:xfrm>
            <a:prstGeom prst="rect">
              <a:avLst/>
            </a:prstGeom>
            <a:noFill/>
          </p:spPr>
          <p:txBody>
            <a:bodyPr wrap="none" rtlCol="0">
              <a:spAutoFit/>
            </a:bodyPr>
            <a:p>
              <a:r>
                <a:rPr lang="zh-CN" altLang="en-US" sz="2800"/>
                <a:t>选</a:t>
              </a:r>
              <a:r>
                <a:rPr lang="en-US" altLang="zh-CN" sz="2800"/>
                <a:t>   </a:t>
              </a:r>
              <a:r>
                <a:rPr lang="zh-CN" altLang="en-US" sz="2800"/>
                <a:t>一</a:t>
              </a:r>
              <a:r>
                <a:rPr lang="en-US" altLang="zh-CN" sz="2800"/>
                <a:t>   </a:t>
              </a:r>
              <a:r>
                <a:rPr lang="zh-CN" altLang="en-US" sz="2800"/>
                <a:t>选</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up)">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p:tgtEl>
                                          <p:spTgt spid="15"/>
                                        </p:tgtEl>
                                        <p:attrNameLst>
                                          <p:attrName>ppt_y</p:attrName>
                                        </p:attrNameLst>
                                      </p:cBhvr>
                                      <p:tavLst>
                                        <p:tav tm="0">
                                          <p:val>
                                            <p:strVal val="#ppt_y+#ppt_h*1.125000"/>
                                          </p:val>
                                        </p:tav>
                                        <p:tav tm="100000">
                                          <p:val>
                                            <p:strVal val="#ppt_y"/>
                                          </p:val>
                                        </p:tav>
                                      </p:tavLst>
                                    </p:anim>
                                    <p:animEffect transition="in" filter="wipe(up)">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a:off x="1666875" y="3987800"/>
            <a:ext cx="8537575" cy="2068868"/>
            <a:chOff x="2625" y="6071"/>
            <a:chExt cx="13445" cy="3143"/>
          </a:xfrm>
        </p:grpSpPr>
        <p:sp>
          <p:nvSpPr>
            <p:cNvPr id="22" name="圆角矩形 21"/>
            <p:cNvSpPr/>
            <p:nvPr/>
          </p:nvSpPr>
          <p:spPr>
            <a:xfrm>
              <a:off x="2625" y="6205"/>
              <a:ext cx="13445" cy="3009"/>
            </a:xfrm>
            <a:prstGeom prst="roundRect">
              <a:avLst/>
            </a:prstGeom>
            <a:solidFill>
              <a:schemeClr val="accent6">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99" y="6071"/>
              <a:ext cx="12179" cy="3084"/>
              <a:chOff x="2619" y="6280"/>
              <a:chExt cx="12179" cy="3084"/>
            </a:xfrm>
          </p:grpSpPr>
          <p:sp>
            <p:nvSpPr>
              <p:cNvPr id="2" name="文本框 1"/>
              <p:cNvSpPr txBox="1"/>
              <p:nvPr/>
            </p:nvSpPr>
            <p:spPr>
              <a:xfrm>
                <a:off x="3559" y="6280"/>
                <a:ext cx="11239" cy="3084"/>
              </a:xfrm>
              <a:prstGeom prst="rect">
                <a:avLst/>
              </a:prstGeom>
              <a:noFill/>
            </p:spPr>
            <p:txBody>
              <a:bodyPr wrap="square" rtlCol="0">
                <a:spAutoFit/>
              </a:bodyPr>
              <a:p>
                <a:pPr>
                  <a:lnSpc>
                    <a:spcPct val="150000"/>
                  </a:lnSpc>
                </a:pPr>
                <a:r>
                  <a:rPr lang="zh-CN" altLang="en-US" sz="2800"/>
                  <a:t>读含有两级的数，每级末尾不管有几个</a:t>
                </a:r>
                <a:r>
                  <a:rPr lang="en-US" altLang="zh-CN" sz="2800"/>
                  <a:t>0</a:t>
                </a:r>
                <a:r>
                  <a:rPr lang="zh-CN" altLang="en-US" sz="2800"/>
                  <a:t>，都</a:t>
                </a:r>
                <a:endParaRPr lang="zh-CN" altLang="en-US" sz="2800"/>
              </a:p>
              <a:p>
                <a:pPr>
                  <a:lnSpc>
                    <a:spcPct val="150000"/>
                  </a:lnSpc>
                </a:pPr>
                <a:r>
                  <a:rPr lang="zh-CN" altLang="en-US" sz="2800"/>
                  <a:t>（</a:t>
                </a:r>
                <a:r>
                  <a:rPr lang="en-US" altLang="zh-CN" sz="2800"/>
                  <a:t>     </a:t>
                </a:r>
                <a:r>
                  <a:rPr lang="zh-CN" altLang="en-US" sz="2800"/>
                  <a:t>），其他数位有一个</a:t>
                </a:r>
                <a:r>
                  <a:rPr lang="en-US" altLang="zh-CN" sz="2800"/>
                  <a:t>0</a:t>
                </a:r>
                <a:r>
                  <a:rPr lang="zh-CN" altLang="en-US" sz="2800"/>
                  <a:t>或者连续几个</a:t>
                </a:r>
                <a:r>
                  <a:rPr lang="en-US" altLang="zh-CN" sz="2800"/>
                  <a:t>0</a:t>
                </a:r>
                <a:r>
                  <a:rPr lang="zh-CN" altLang="en-US" sz="2800"/>
                  <a:t>，</a:t>
                </a:r>
                <a:endParaRPr lang="zh-CN" altLang="en-US" sz="2800"/>
              </a:p>
              <a:p>
                <a:pPr>
                  <a:lnSpc>
                    <a:spcPct val="150000"/>
                  </a:lnSpc>
                </a:pPr>
                <a:r>
                  <a:rPr lang="zh-CN" altLang="en-US" sz="2800"/>
                  <a:t>都（</a:t>
                </a:r>
                <a:r>
                  <a:rPr lang="en-US" altLang="zh-CN" sz="2800"/>
                  <a:t>                   </a:t>
                </a:r>
                <a:r>
                  <a:rPr lang="zh-CN" altLang="en-US" sz="2800"/>
                  <a:t>）。</a:t>
                </a:r>
                <a:endParaRPr lang="en-US" altLang="zh-CN" sz="2800"/>
              </a:p>
            </p:txBody>
          </p:sp>
          <p:pic>
            <p:nvPicPr>
              <p:cNvPr id="11"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9" y="6395"/>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 name="组合 20"/>
          <p:cNvGrpSpPr/>
          <p:nvPr/>
        </p:nvGrpSpPr>
        <p:grpSpPr>
          <a:xfrm>
            <a:off x="1694180" y="2504440"/>
            <a:ext cx="8510270" cy="1383030"/>
            <a:chOff x="2668" y="3944"/>
            <a:chExt cx="13402" cy="2178"/>
          </a:xfrm>
        </p:grpSpPr>
        <p:sp>
          <p:nvSpPr>
            <p:cNvPr id="20" name="圆角矩形 19"/>
            <p:cNvSpPr/>
            <p:nvPr/>
          </p:nvSpPr>
          <p:spPr>
            <a:xfrm>
              <a:off x="2668" y="4212"/>
              <a:ext cx="13403" cy="1908"/>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899" y="3944"/>
              <a:ext cx="12492" cy="2179"/>
              <a:chOff x="2619" y="4286"/>
              <a:chExt cx="12492" cy="2179"/>
            </a:xfrm>
          </p:grpSpPr>
          <p:pic>
            <p:nvPicPr>
              <p:cNvPr id="10"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9" y="4502"/>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3559" y="4286"/>
                <a:ext cx="11552" cy="2179"/>
              </a:xfrm>
              <a:prstGeom prst="rect">
                <a:avLst/>
              </a:prstGeom>
              <a:noFill/>
            </p:spPr>
            <p:txBody>
              <a:bodyPr wrap="none" rtlCol="0">
                <a:spAutoFit/>
              </a:bodyPr>
              <a:p>
                <a:pPr>
                  <a:lnSpc>
                    <a:spcPct val="150000"/>
                  </a:lnSpc>
                </a:pPr>
                <a:r>
                  <a:rPr lang="zh-CN" altLang="en-US" sz="2800"/>
                  <a:t>万级的数按照（</a:t>
                </a:r>
                <a:r>
                  <a:rPr lang="en-US" altLang="zh-CN" sz="2800"/>
                  <a:t>    </a:t>
                </a:r>
                <a:r>
                  <a:rPr lang="zh-CN" altLang="en-US" sz="2800"/>
                  <a:t>）级的数的读法来读，再在</a:t>
                </a:r>
                <a:endParaRPr lang="zh-CN" altLang="en-US" sz="2800"/>
              </a:p>
              <a:p>
                <a:pPr>
                  <a:lnSpc>
                    <a:spcPct val="150000"/>
                  </a:lnSpc>
                </a:pPr>
                <a:r>
                  <a:rPr lang="zh-CN" altLang="en-US" sz="2800"/>
                  <a:t>后面加上一个</a:t>
                </a:r>
                <a:r>
                  <a:rPr lang="en-US" altLang="zh-CN" sz="2800"/>
                  <a:t>“</a:t>
                </a:r>
                <a:r>
                  <a:rPr lang="zh-CN" altLang="en-US" sz="2800"/>
                  <a:t>（</a:t>
                </a:r>
                <a:r>
                  <a:rPr lang="en-US" altLang="zh-CN" sz="2800"/>
                  <a:t>    </a:t>
                </a:r>
                <a:r>
                  <a:rPr lang="zh-CN" altLang="en-US" sz="2800"/>
                  <a:t>）</a:t>
                </a:r>
                <a:r>
                  <a:rPr lang="en-US" altLang="zh-CN" sz="2800"/>
                  <a:t>”</a:t>
                </a:r>
                <a:r>
                  <a:rPr lang="zh-CN" altLang="en-US" sz="2800"/>
                  <a:t>字。</a:t>
                </a:r>
                <a:endParaRPr lang="en-US" altLang="zh-CN" sz="2800"/>
              </a:p>
            </p:txBody>
          </p:sp>
        </p:grpSp>
      </p:grpSp>
      <p:grpSp>
        <p:nvGrpSpPr>
          <p:cNvPr id="19" name="组合 18"/>
          <p:cNvGrpSpPr/>
          <p:nvPr/>
        </p:nvGrpSpPr>
        <p:grpSpPr>
          <a:xfrm>
            <a:off x="1694180" y="1113155"/>
            <a:ext cx="8510270" cy="1383030"/>
            <a:chOff x="2668" y="1905"/>
            <a:chExt cx="13402" cy="2178"/>
          </a:xfrm>
        </p:grpSpPr>
        <p:sp>
          <p:nvSpPr>
            <p:cNvPr id="18" name="圆角矩形 17"/>
            <p:cNvSpPr/>
            <p:nvPr/>
          </p:nvSpPr>
          <p:spPr>
            <a:xfrm>
              <a:off x="2668" y="2116"/>
              <a:ext cx="13402" cy="1908"/>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899" y="1905"/>
              <a:ext cx="12412" cy="2178"/>
              <a:chOff x="2619" y="2247"/>
              <a:chExt cx="12412" cy="2178"/>
            </a:xfrm>
          </p:grpSpPr>
          <p:pic>
            <p:nvPicPr>
              <p:cNvPr id="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9" y="2457"/>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3603" y="2247"/>
                <a:ext cx="11428" cy="2179"/>
              </a:xfrm>
              <a:prstGeom prst="rect">
                <a:avLst/>
              </a:prstGeom>
              <a:noFill/>
            </p:spPr>
            <p:txBody>
              <a:bodyPr wrap="none" rtlCol="0">
                <a:spAutoFit/>
              </a:bodyPr>
              <a:p>
                <a:pPr>
                  <a:lnSpc>
                    <a:spcPct val="150000"/>
                  </a:lnSpc>
                </a:pPr>
                <a:r>
                  <a:rPr lang="zh-CN" altLang="en-US" sz="2800"/>
                  <a:t>个级的数表示多少个</a:t>
                </a:r>
                <a:r>
                  <a:rPr lang="en-US" altLang="zh-CN" sz="2800"/>
                  <a:t>“</a:t>
                </a:r>
                <a:r>
                  <a:rPr lang="zh-CN" altLang="en-US" sz="2800"/>
                  <a:t>（</a:t>
                </a:r>
                <a:r>
                  <a:rPr lang="en-US" altLang="zh-CN" sz="2800"/>
                  <a:t>    </a:t>
                </a:r>
                <a:r>
                  <a:rPr lang="zh-CN" altLang="en-US" sz="2800"/>
                  <a:t>）</a:t>
                </a:r>
                <a:r>
                  <a:rPr lang="en-US" altLang="zh-CN" sz="2800"/>
                  <a:t>”</a:t>
                </a:r>
                <a:r>
                  <a:rPr lang="zh-CN" altLang="en-US" sz="2800"/>
                  <a:t>，（</a:t>
                </a:r>
                <a:r>
                  <a:rPr lang="en-US" altLang="zh-CN" sz="2800"/>
                  <a:t>    </a:t>
                </a:r>
                <a:r>
                  <a:rPr lang="zh-CN" altLang="en-US" sz="2800"/>
                  <a:t>）级的数</a:t>
                </a:r>
                <a:endParaRPr lang="zh-CN" altLang="en-US" sz="2800"/>
              </a:p>
              <a:p>
                <a:pPr>
                  <a:lnSpc>
                    <a:spcPct val="150000"/>
                  </a:lnSpc>
                </a:pPr>
                <a:r>
                  <a:rPr lang="zh-CN" altLang="en-US" sz="2800"/>
                  <a:t>表示多少个</a:t>
                </a:r>
                <a:r>
                  <a:rPr lang="en-US" altLang="zh-CN" sz="2800"/>
                  <a:t>“</a:t>
                </a:r>
                <a:r>
                  <a:rPr lang="zh-CN" altLang="en-US" sz="2800"/>
                  <a:t>万</a:t>
                </a:r>
                <a:r>
                  <a:rPr lang="en-US" altLang="zh-CN" sz="2800"/>
                  <a:t>”</a:t>
                </a:r>
                <a:r>
                  <a:rPr lang="zh-CN" altLang="en-US" sz="2800"/>
                  <a:t>。</a:t>
                </a:r>
                <a:endParaRPr lang="en-US" altLang="zh-CN" sz="2800"/>
              </a:p>
            </p:txBody>
          </p:sp>
        </p:grpSp>
      </p:grpSp>
      <p:sp>
        <p:nvSpPr>
          <p:cNvPr id="3" name="文本框 2"/>
          <p:cNvSpPr txBox="1"/>
          <p:nvPr/>
        </p:nvSpPr>
        <p:spPr>
          <a:xfrm>
            <a:off x="6137910" y="1310640"/>
            <a:ext cx="538480" cy="521970"/>
          </a:xfrm>
          <a:prstGeom prst="rect">
            <a:avLst/>
          </a:prstGeom>
          <a:noFill/>
        </p:spPr>
        <p:txBody>
          <a:bodyPr wrap="none" rtlCol="0">
            <a:spAutoFit/>
          </a:bodyPr>
          <a:p>
            <a:r>
              <a:rPr lang="zh-CN" altLang="en-US" sz="2800">
                <a:solidFill>
                  <a:srgbClr val="FF0000"/>
                </a:solidFill>
              </a:rPr>
              <a:t>一</a:t>
            </a:r>
            <a:endParaRPr lang="zh-CN" altLang="en-US" sz="2800">
              <a:solidFill>
                <a:srgbClr val="FF0000"/>
              </a:solidFill>
            </a:endParaRPr>
          </a:p>
        </p:txBody>
      </p:sp>
      <p:sp>
        <p:nvSpPr>
          <p:cNvPr id="4" name="文本框 3"/>
          <p:cNvSpPr txBox="1"/>
          <p:nvPr/>
        </p:nvSpPr>
        <p:spPr>
          <a:xfrm>
            <a:off x="7701280" y="1310640"/>
            <a:ext cx="538480" cy="521970"/>
          </a:xfrm>
          <a:prstGeom prst="rect">
            <a:avLst/>
          </a:prstGeom>
          <a:noFill/>
        </p:spPr>
        <p:txBody>
          <a:bodyPr wrap="none" rtlCol="0">
            <a:spAutoFit/>
          </a:bodyPr>
          <a:p>
            <a:r>
              <a:rPr lang="zh-CN" altLang="en-US" sz="2800">
                <a:solidFill>
                  <a:srgbClr val="FF0000"/>
                </a:solidFill>
              </a:rPr>
              <a:t>万</a:t>
            </a:r>
            <a:endParaRPr lang="zh-CN" altLang="en-US" sz="2800">
              <a:solidFill>
                <a:srgbClr val="FF0000"/>
              </a:solidFill>
            </a:endParaRPr>
          </a:p>
        </p:txBody>
      </p:sp>
      <p:sp>
        <p:nvSpPr>
          <p:cNvPr id="5" name="文本框 4"/>
          <p:cNvSpPr txBox="1"/>
          <p:nvPr/>
        </p:nvSpPr>
        <p:spPr>
          <a:xfrm>
            <a:off x="5029835" y="3328670"/>
            <a:ext cx="538480" cy="521970"/>
          </a:xfrm>
          <a:prstGeom prst="rect">
            <a:avLst/>
          </a:prstGeom>
          <a:noFill/>
        </p:spPr>
        <p:txBody>
          <a:bodyPr wrap="none" rtlCol="0">
            <a:spAutoFit/>
          </a:bodyPr>
          <a:p>
            <a:r>
              <a:rPr lang="zh-CN" altLang="en-US" sz="2800">
                <a:solidFill>
                  <a:srgbClr val="FF0000"/>
                </a:solidFill>
              </a:rPr>
              <a:t>万</a:t>
            </a:r>
            <a:endParaRPr lang="zh-CN" altLang="en-US" sz="2800">
              <a:solidFill>
                <a:srgbClr val="FF0000"/>
              </a:solidFill>
            </a:endParaRPr>
          </a:p>
        </p:txBody>
      </p:sp>
      <p:sp>
        <p:nvSpPr>
          <p:cNvPr id="6" name="文本框 5"/>
          <p:cNvSpPr txBox="1"/>
          <p:nvPr/>
        </p:nvSpPr>
        <p:spPr>
          <a:xfrm>
            <a:off x="4945380" y="2669540"/>
            <a:ext cx="538480" cy="521970"/>
          </a:xfrm>
          <a:prstGeom prst="rect">
            <a:avLst/>
          </a:prstGeom>
          <a:noFill/>
        </p:spPr>
        <p:txBody>
          <a:bodyPr wrap="none" rtlCol="0">
            <a:spAutoFit/>
          </a:bodyPr>
          <a:p>
            <a:r>
              <a:rPr lang="zh-CN" altLang="en-US" sz="2800">
                <a:solidFill>
                  <a:srgbClr val="FF0000"/>
                </a:solidFill>
              </a:rPr>
              <a:t>个</a:t>
            </a:r>
            <a:endParaRPr lang="zh-CN" altLang="en-US" sz="2800">
              <a:solidFill>
                <a:srgbClr val="FF0000"/>
              </a:solidFill>
            </a:endParaRPr>
          </a:p>
        </p:txBody>
      </p:sp>
      <p:sp>
        <p:nvSpPr>
          <p:cNvPr id="7" name="文本框 6"/>
          <p:cNvSpPr txBox="1"/>
          <p:nvPr/>
        </p:nvSpPr>
        <p:spPr>
          <a:xfrm>
            <a:off x="2663190" y="4801235"/>
            <a:ext cx="894080" cy="521970"/>
          </a:xfrm>
          <a:prstGeom prst="rect">
            <a:avLst/>
          </a:prstGeom>
          <a:noFill/>
        </p:spPr>
        <p:txBody>
          <a:bodyPr wrap="none" rtlCol="0">
            <a:spAutoFit/>
          </a:bodyPr>
          <a:p>
            <a:r>
              <a:rPr lang="zh-CN" altLang="en-US" sz="2800">
                <a:solidFill>
                  <a:srgbClr val="FF0000"/>
                </a:solidFill>
              </a:rPr>
              <a:t>不读</a:t>
            </a:r>
            <a:endParaRPr lang="zh-CN" altLang="en-US" sz="2800">
              <a:solidFill>
                <a:srgbClr val="FF0000"/>
              </a:solidFill>
            </a:endParaRPr>
          </a:p>
        </p:txBody>
      </p:sp>
      <p:sp>
        <p:nvSpPr>
          <p:cNvPr id="8" name="文本框 7"/>
          <p:cNvSpPr txBox="1"/>
          <p:nvPr/>
        </p:nvSpPr>
        <p:spPr>
          <a:xfrm>
            <a:off x="3152775" y="5462270"/>
            <a:ext cx="1960880" cy="521970"/>
          </a:xfrm>
          <a:prstGeom prst="rect">
            <a:avLst/>
          </a:prstGeom>
          <a:noFill/>
        </p:spPr>
        <p:txBody>
          <a:bodyPr wrap="none" rtlCol="0">
            <a:spAutoFit/>
          </a:bodyPr>
          <a:p>
            <a:r>
              <a:rPr lang="zh-CN" altLang="en-US" sz="2800">
                <a:solidFill>
                  <a:srgbClr val="FF0000"/>
                </a:solidFill>
              </a:rPr>
              <a:t>只读一个零</a:t>
            </a:r>
            <a:endParaRPr lang="zh-CN" altLang="en-US" sz="2800">
              <a:solidFill>
                <a:srgbClr val="FF0000"/>
              </a:solidFill>
            </a:endParaRPr>
          </a:p>
        </p:txBody>
      </p:sp>
      <p:sp>
        <p:nvSpPr>
          <p:cNvPr id="24" name="文本框 2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up)">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ppt_y</p:attrName>
                                        </p:attrNameLst>
                                      </p:cBhvr>
                                      <p:tavLst>
                                        <p:tav tm="0">
                                          <p:val>
                                            <p:strVal val="#ppt_y+#ppt_h*1.125000"/>
                                          </p:val>
                                        </p:tav>
                                        <p:tav tm="100000">
                                          <p:val>
                                            <p:strVal val="#ppt_y"/>
                                          </p:val>
                                        </p:tav>
                                      </p:tavLst>
                                    </p:anim>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p:tgtEl>
                                          <p:spTgt spid="23"/>
                                        </p:tgtEl>
                                        <p:attrNameLst>
                                          <p:attrName>ppt_y</p:attrName>
                                        </p:attrNameLst>
                                      </p:cBhvr>
                                      <p:tavLst>
                                        <p:tav tm="0">
                                          <p:val>
                                            <p:strVal val="#ppt_y+#ppt_h*1.125000"/>
                                          </p:val>
                                        </p:tav>
                                        <p:tav tm="100000">
                                          <p:val>
                                            <p:strVal val="#ppt_y"/>
                                          </p:val>
                                        </p:tav>
                                      </p:tavLst>
                                    </p:anim>
                                    <p:animEffect transition="in" filter="wipe(up)">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p:tgtEl>
                                          <p:spTgt spid="7"/>
                                        </p:tgtEl>
                                        <p:attrNameLst>
                                          <p:attrName>ppt_y</p:attrName>
                                        </p:attrNameLst>
                                      </p:cBhvr>
                                      <p:tavLst>
                                        <p:tav tm="0">
                                          <p:val>
                                            <p:strVal val="#ppt_y+#ppt_h*1.125000"/>
                                          </p:val>
                                        </p:tav>
                                        <p:tav tm="100000">
                                          <p:val>
                                            <p:strVal val="#ppt_y"/>
                                          </p:val>
                                        </p:tav>
                                      </p:tavLst>
                                    </p:anim>
                                    <p:animEffect transition="in" filter="wipe(up)">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p:tgtEl>
                                          <p:spTgt spid="8"/>
                                        </p:tgtEl>
                                        <p:attrNameLst>
                                          <p:attrName>ppt_y</p:attrName>
                                        </p:attrNameLst>
                                      </p:cBhvr>
                                      <p:tavLst>
                                        <p:tav tm="0">
                                          <p:val>
                                            <p:strVal val="#ppt_y+#ppt_h*1.125000"/>
                                          </p:val>
                                        </p:tav>
                                        <p:tav tm="100000">
                                          <p:val>
                                            <p:strVal val="#ppt_y"/>
                                          </p:val>
                                        </p:tav>
                                      </p:tavLst>
                                    </p:anim>
                                    <p:animEffect transition="in" filter="wipe(up)">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694180" y="2641600"/>
            <a:ext cx="8947150" cy="1244600"/>
            <a:chOff x="2668" y="4160"/>
            <a:chExt cx="14090" cy="1960"/>
          </a:xfrm>
        </p:grpSpPr>
        <p:grpSp>
          <p:nvGrpSpPr>
            <p:cNvPr id="21" name="组合 20"/>
            <p:cNvGrpSpPr/>
            <p:nvPr/>
          </p:nvGrpSpPr>
          <p:grpSpPr>
            <a:xfrm>
              <a:off x="2668" y="4160"/>
              <a:ext cx="13579" cy="1960"/>
              <a:chOff x="2668" y="4160"/>
              <a:chExt cx="13579" cy="1960"/>
            </a:xfrm>
          </p:grpSpPr>
          <p:sp>
            <p:nvSpPr>
              <p:cNvPr id="20" name="圆角矩形 19"/>
              <p:cNvSpPr/>
              <p:nvPr/>
            </p:nvSpPr>
            <p:spPr>
              <a:xfrm>
                <a:off x="2668" y="4212"/>
                <a:ext cx="13579" cy="1908"/>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pic>
            <p:nvPicPr>
              <p:cNvPr id="10" name="图片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9" y="4160"/>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2" name="Text Box 4"/>
            <p:cNvSpPr txBox="1"/>
            <p:nvPr/>
          </p:nvSpPr>
          <p:spPr>
            <a:xfrm>
              <a:off x="3839" y="4383"/>
              <a:ext cx="12919" cy="1567"/>
            </a:xfrm>
            <a:prstGeom prst="rect">
              <a:avLst/>
            </a:prstGeom>
            <a:noFill/>
            <a:ln w="9525">
              <a:noFill/>
            </a:ln>
          </p:spPr>
          <p:txBody>
            <a:bodyPr wrap="square">
              <a:spAutoFit/>
            </a:bodyPr>
            <a:p>
              <a:pPr>
                <a:lnSpc>
                  <a:spcPct val="80000"/>
                </a:lnSpc>
                <a:spcBef>
                  <a:spcPct val="50000"/>
                </a:spcBef>
              </a:pPr>
              <a:r>
                <a:rPr lang="zh-CN" altLang="en-US" sz="2800" dirty="0">
                  <a:solidFill>
                    <a:schemeClr val="tx1"/>
                  </a:solidFill>
                  <a:latin typeface="+mn-ea"/>
                  <a:cs typeface="+mn-ea"/>
                </a:rPr>
                <a:t>由</a:t>
              </a:r>
              <a:r>
                <a:rPr lang="zh-CN" altLang="zh-CN" sz="2800" dirty="0">
                  <a:solidFill>
                    <a:schemeClr val="tx1"/>
                  </a:solidFill>
                  <a:latin typeface="+mn-ea"/>
                  <a:cs typeface="+mn-ea"/>
                </a:rPr>
                <a:t>4</a:t>
              </a:r>
              <a:r>
                <a:rPr lang="zh-CN" altLang="en-US" sz="2800" dirty="0">
                  <a:solidFill>
                    <a:schemeClr val="tx1"/>
                  </a:solidFill>
                  <a:latin typeface="+mn-ea"/>
                  <a:cs typeface="+mn-ea"/>
                </a:rPr>
                <a:t>个千万、</a:t>
              </a:r>
              <a:r>
                <a:rPr lang="zh-CN" altLang="zh-CN" sz="2800" dirty="0">
                  <a:solidFill>
                    <a:schemeClr val="tx1"/>
                  </a:solidFill>
                  <a:latin typeface="+mn-ea"/>
                  <a:cs typeface="+mn-ea"/>
                </a:rPr>
                <a:t>3</a:t>
              </a:r>
              <a:r>
                <a:rPr lang="zh-CN" altLang="en-US" sz="2800" dirty="0">
                  <a:solidFill>
                    <a:schemeClr val="tx1"/>
                  </a:solidFill>
                  <a:latin typeface="+mn-ea"/>
                  <a:cs typeface="+mn-ea"/>
                </a:rPr>
                <a:t>个百组成的数是（      </a:t>
              </a:r>
              <a:r>
                <a:rPr lang="en-US" altLang="zh-CN" sz="2800" dirty="0">
                  <a:solidFill>
                    <a:schemeClr val="tx1"/>
                  </a:solidFill>
                  <a:latin typeface="+mn-ea"/>
                  <a:cs typeface="+mn-ea"/>
                </a:rPr>
                <a:t>          </a:t>
              </a:r>
              <a:r>
                <a:rPr lang="zh-CN" altLang="en-US" sz="2800" dirty="0">
                  <a:solidFill>
                    <a:schemeClr val="tx1"/>
                  </a:solidFill>
                  <a:latin typeface="+mn-ea"/>
                  <a:cs typeface="+mn-ea"/>
                </a:rPr>
                <a:t>    ），</a:t>
              </a:r>
              <a:endParaRPr lang="zh-CN" altLang="en-US" sz="2800" dirty="0">
                <a:solidFill>
                  <a:schemeClr val="tx1"/>
                </a:solidFill>
                <a:latin typeface="+mn-ea"/>
                <a:cs typeface="+mn-ea"/>
              </a:endParaRPr>
            </a:p>
            <a:p>
              <a:pPr>
                <a:lnSpc>
                  <a:spcPct val="80000"/>
                </a:lnSpc>
                <a:spcBef>
                  <a:spcPct val="50000"/>
                </a:spcBef>
              </a:pPr>
              <a:r>
                <a:rPr lang="zh-CN" altLang="en-US" sz="2800" dirty="0">
                  <a:solidFill>
                    <a:schemeClr val="tx1"/>
                  </a:solidFill>
                  <a:latin typeface="+mn-ea"/>
                  <a:cs typeface="+mn-ea"/>
                </a:rPr>
                <a:t>读作（             </a:t>
              </a:r>
              <a:r>
                <a:rPr lang="en-US" altLang="zh-CN" sz="2800" dirty="0">
                  <a:solidFill>
                    <a:schemeClr val="tx1"/>
                  </a:solidFill>
                  <a:latin typeface="+mn-ea"/>
                  <a:cs typeface="+mn-ea"/>
                </a:rPr>
                <a:t>      </a:t>
              </a:r>
              <a:r>
                <a:rPr lang="zh-CN" altLang="en-US" sz="2800" dirty="0">
                  <a:solidFill>
                    <a:schemeClr val="tx1"/>
                  </a:solidFill>
                  <a:latin typeface="+mn-ea"/>
                  <a:cs typeface="+mn-ea"/>
                </a:rPr>
                <a:t> ）。</a:t>
              </a:r>
              <a:endParaRPr lang="zh-CN" altLang="en-US" sz="2800" dirty="0">
                <a:solidFill>
                  <a:schemeClr val="tx1"/>
                </a:solidFill>
                <a:latin typeface="+mn-ea"/>
                <a:cs typeface="+mn-ea"/>
              </a:endParaRPr>
            </a:p>
          </p:txBody>
        </p:sp>
      </p:grpSp>
      <p:grpSp>
        <p:nvGrpSpPr>
          <p:cNvPr id="5" name="组合 4"/>
          <p:cNvGrpSpPr/>
          <p:nvPr/>
        </p:nvGrpSpPr>
        <p:grpSpPr>
          <a:xfrm>
            <a:off x="1666875" y="4063365"/>
            <a:ext cx="9914890" cy="1992630"/>
            <a:chOff x="2625" y="6399"/>
            <a:chExt cx="15614" cy="3138"/>
          </a:xfrm>
        </p:grpSpPr>
        <p:grpSp>
          <p:nvGrpSpPr>
            <p:cNvPr id="23" name="组合 22"/>
            <p:cNvGrpSpPr/>
            <p:nvPr/>
          </p:nvGrpSpPr>
          <p:grpSpPr>
            <a:xfrm>
              <a:off x="2625" y="6399"/>
              <a:ext cx="13622" cy="3139"/>
              <a:chOff x="2625" y="6186"/>
              <a:chExt cx="13445" cy="3028"/>
            </a:xfrm>
          </p:grpSpPr>
          <p:sp>
            <p:nvSpPr>
              <p:cNvPr id="22" name="圆角矩形 21"/>
              <p:cNvSpPr/>
              <p:nvPr/>
            </p:nvSpPr>
            <p:spPr>
              <a:xfrm>
                <a:off x="2625" y="6205"/>
                <a:ext cx="13445" cy="3009"/>
              </a:xfrm>
              <a:prstGeom prst="roundRect">
                <a:avLst/>
              </a:prstGeom>
              <a:solidFill>
                <a:schemeClr val="accent6">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pic>
            <p:nvPicPr>
              <p:cNvPr id="11" name="图片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9" y="6186"/>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23" name="Text Box 15"/>
            <p:cNvSpPr txBox="1"/>
            <p:nvPr/>
          </p:nvSpPr>
          <p:spPr>
            <a:xfrm>
              <a:off x="3839" y="6641"/>
              <a:ext cx="14400" cy="2858"/>
            </a:xfrm>
            <a:prstGeom prst="rect">
              <a:avLst/>
            </a:prstGeom>
            <a:noFill/>
            <a:ln w="9525">
              <a:noFill/>
            </a:ln>
          </p:spPr>
          <p:txBody>
            <a:bodyPr>
              <a:spAutoFit/>
            </a:bodyPr>
            <a:p>
              <a:pPr>
                <a:lnSpc>
                  <a:spcPct val="100000"/>
                </a:lnSpc>
                <a:spcBef>
                  <a:spcPct val="50000"/>
                </a:spcBef>
              </a:pPr>
              <a:r>
                <a:rPr lang="zh-CN" altLang="zh-CN" sz="2800" dirty="0">
                  <a:solidFill>
                    <a:schemeClr val="tx1"/>
                  </a:solidFill>
                  <a:latin typeface="+mn-ea"/>
                  <a:cs typeface="+mn-ea"/>
                </a:rPr>
                <a:t>4800300</a:t>
              </a:r>
              <a:r>
                <a:rPr lang="zh-CN" altLang="en-US" sz="2800" dirty="0">
                  <a:solidFill>
                    <a:schemeClr val="tx1"/>
                  </a:solidFill>
                  <a:latin typeface="+mn-ea"/>
                  <a:cs typeface="+mn-ea"/>
                </a:rPr>
                <a:t>是（   ）位数，最高位是（</a:t>
              </a:r>
              <a:r>
                <a:rPr lang="en-US" altLang="zh-CN" sz="2800" dirty="0">
                  <a:solidFill>
                    <a:schemeClr val="tx1"/>
                  </a:solidFill>
                  <a:latin typeface="+mn-ea"/>
                  <a:cs typeface="+mn-ea"/>
                </a:rPr>
                <a:t>  </a:t>
              </a:r>
              <a:r>
                <a:rPr lang="zh-CN" altLang="en-US" sz="2800" dirty="0">
                  <a:solidFill>
                    <a:schemeClr val="tx1"/>
                  </a:solidFill>
                  <a:latin typeface="+mn-ea"/>
                  <a:cs typeface="+mn-ea"/>
                </a:rPr>
                <a:t>   ）位；</a:t>
              </a:r>
              <a:endParaRPr lang="zh-CN" altLang="en-US" sz="2800" dirty="0">
                <a:solidFill>
                  <a:schemeClr val="tx1"/>
                </a:solidFill>
                <a:latin typeface="+mn-ea"/>
                <a:cs typeface="+mn-ea"/>
              </a:endParaRPr>
            </a:p>
            <a:p>
              <a:pPr>
                <a:lnSpc>
                  <a:spcPct val="100000"/>
                </a:lnSpc>
                <a:spcBef>
                  <a:spcPct val="50000"/>
                </a:spcBef>
              </a:pPr>
              <a:r>
                <a:rPr lang="zh-CN" altLang="en-US" sz="2800" dirty="0">
                  <a:solidFill>
                    <a:schemeClr val="tx1"/>
                  </a:solidFill>
                  <a:latin typeface="+mn-ea"/>
                  <a:cs typeface="+mn-ea"/>
                </a:rPr>
                <a:t>“</a:t>
              </a:r>
              <a:r>
                <a:rPr lang="zh-CN" altLang="zh-CN" sz="2800" dirty="0">
                  <a:solidFill>
                    <a:schemeClr val="tx1"/>
                  </a:solidFill>
                  <a:latin typeface="+mn-ea"/>
                  <a:cs typeface="+mn-ea"/>
                </a:rPr>
                <a:t>8”</a:t>
              </a:r>
              <a:r>
                <a:rPr lang="zh-CN" altLang="en-US" sz="2800" dirty="0">
                  <a:solidFill>
                    <a:schemeClr val="tx1"/>
                  </a:solidFill>
                  <a:latin typeface="+mn-ea"/>
                  <a:cs typeface="+mn-ea"/>
                </a:rPr>
                <a:t>在（      ）位上，表示</a:t>
              </a:r>
              <a:r>
                <a:rPr lang="zh-CN" altLang="zh-CN" sz="2800" dirty="0">
                  <a:solidFill>
                    <a:schemeClr val="tx1"/>
                  </a:solidFill>
                  <a:latin typeface="+mn-ea"/>
                  <a:cs typeface="+mn-ea"/>
                </a:rPr>
                <a:t>8</a:t>
              </a:r>
              <a:r>
                <a:rPr lang="zh-CN" altLang="en-US" sz="2800" dirty="0">
                  <a:solidFill>
                    <a:schemeClr val="tx1"/>
                  </a:solidFill>
                  <a:latin typeface="+mn-ea"/>
                  <a:cs typeface="+mn-ea"/>
                </a:rPr>
                <a:t>个（      ），</a:t>
              </a:r>
              <a:endParaRPr lang="zh-CN" altLang="en-US" sz="2800" dirty="0">
                <a:solidFill>
                  <a:schemeClr val="tx1"/>
                </a:solidFill>
                <a:latin typeface="+mn-ea"/>
                <a:cs typeface="+mn-ea"/>
              </a:endParaRPr>
            </a:p>
            <a:p>
              <a:pPr>
                <a:lnSpc>
                  <a:spcPct val="100000"/>
                </a:lnSpc>
                <a:spcBef>
                  <a:spcPct val="50000"/>
                </a:spcBef>
              </a:pPr>
              <a:r>
                <a:rPr lang="zh-CN" altLang="en-US" sz="2800" dirty="0">
                  <a:solidFill>
                    <a:schemeClr val="tx1"/>
                  </a:solidFill>
                  <a:latin typeface="+mn-ea"/>
                  <a:cs typeface="+mn-ea"/>
                </a:rPr>
                <a:t>“</a:t>
              </a:r>
              <a:r>
                <a:rPr lang="zh-CN" altLang="zh-CN" sz="2800" dirty="0">
                  <a:solidFill>
                    <a:schemeClr val="tx1"/>
                  </a:solidFill>
                  <a:latin typeface="+mn-ea"/>
                  <a:cs typeface="+mn-ea"/>
                </a:rPr>
                <a:t>3”</a:t>
              </a:r>
              <a:r>
                <a:rPr lang="zh-CN" altLang="en-US" sz="2800" dirty="0">
                  <a:solidFill>
                    <a:schemeClr val="tx1"/>
                  </a:solidFill>
                  <a:latin typeface="+mn-ea"/>
                  <a:cs typeface="+mn-ea"/>
                </a:rPr>
                <a:t>表示（ </a:t>
              </a:r>
              <a:r>
                <a:rPr lang="en-US" altLang="zh-CN" sz="2800" dirty="0">
                  <a:solidFill>
                    <a:schemeClr val="tx1"/>
                  </a:solidFill>
                  <a:latin typeface="+mn-ea"/>
                  <a:cs typeface="+mn-ea"/>
                </a:rPr>
                <a:t>        </a:t>
              </a:r>
              <a:r>
                <a:rPr lang="zh-CN" altLang="en-US" sz="2800" dirty="0">
                  <a:solidFill>
                    <a:schemeClr val="tx1"/>
                  </a:solidFill>
                  <a:latin typeface="+mn-ea"/>
                  <a:cs typeface="+mn-ea"/>
                </a:rPr>
                <a:t>）。  </a:t>
              </a:r>
              <a:endParaRPr lang="zh-CN" altLang="en-US" sz="2800" dirty="0">
                <a:solidFill>
                  <a:schemeClr val="tx1"/>
                </a:solidFill>
                <a:latin typeface="+mn-ea"/>
                <a:cs typeface="+mn-ea"/>
              </a:endParaRPr>
            </a:p>
          </p:txBody>
        </p:sp>
      </p:grpSp>
      <p:grpSp>
        <p:nvGrpSpPr>
          <p:cNvPr id="4" name="组合 3"/>
          <p:cNvGrpSpPr/>
          <p:nvPr/>
        </p:nvGrpSpPr>
        <p:grpSpPr>
          <a:xfrm>
            <a:off x="1694180" y="1246505"/>
            <a:ext cx="8622665" cy="1212215"/>
            <a:chOff x="2668" y="1963"/>
            <a:chExt cx="13579" cy="1909"/>
          </a:xfrm>
        </p:grpSpPr>
        <p:grpSp>
          <p:nvGrpSpPr>
            <p:cNvPr id="19" name="组合 18"/>
            <p:cNvGrpSpPr/>
            <p:nvPr/>
          </p:nvGrpSpPr>
          <p:grpSpPr>
            <a:xfrm>
              <a:off x="2668" y="1963"/>
              <a:ext cx="13579" cy="1909"/>
              <a:chOff x="2668" y="2115"/>
              <a:chExt cx="13402" cy="1909"/>
            </a:xfrm>
          </p:grpSpPr>
          <p:sp>
            <p:nvSpPr>
              <p:cNvPr id="18" name="圆角矩形 17"/>
              <p:cNvSpPr/>
              <p:nvPr/>
            </p:nvSpPr>
            <p:spPr>
              <a:xfrm>
                <a:off x="2668" y="2116"/>
                <a:ext cx="13402" cy="1908"/>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9" y="2115"/>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5" name="Text Box 7"/>
            <p:cNvSpPr txBox="1"/>
            <p:nvPr/>
          </p:nvSpPr>
          <p:spPr>
            <a:xfrm>
              <a:off x="3497" y="1999"/>
              <a:ext cx="12682" cy="1840"/>
            </a:xfrm>
            <a:prstGeom prst="rect">
              <a:avLst/>
            </a:prstGeom>
            <a:noFill/>
            <a:ln w="9525">
              <a:noFill/>
            </a:ln>
          </p:spPr>
          <p:txBody>
            <a:bodyPr wrap="square">
              <a:spAutoFit/>
            </a:bodyPr>
            <a:p>
              <a:pPr>
                <a:lnSpc>
                  <a:spcPct val="100000"/>
                </a:lnSpc>
                <a:spcBef>
                  <a:spcPct val="50000"/>
                </a:spcBef>
              </a:pPr>
              <a:r>
                <a:rPr lang="en-US" altLang="zh-CN" sz="2800" dirty="0">
                  <a:solidFill>
                    <a:schemeClr val="tx1"/>
                  </a:solidFill>
                  <a:latin typeface="+mn-ea"/>
                  <a:cs typeface="+mn-ea"/>
                </a:rPr>
                <a:t>   </a:t>
              </a:r>
              <a:r>
                <a:rPr lang="zh-CN" altLang="zh-CN" sz="2800" dirty="0">
                  <a:solidFill>
                    <a:schemeClr val="tx1"/>
                  </a:solidFill>
                  <a:latin typeface="+mn-ea"/>
                  <a:cs typeface="+mn-ea"/>
                </a:rPr>
                <a:t>50048060</a:t>
              </a:r>
              <a:r>
                <a:rPr lang="zh-CN" altLang="en-US" sz="2800" dirty="0">
                  <a:solidFill>
                    <a:schemeClr val="tx1"/>
                  </a:solidFill>
                  <a:latin typeface="+mn-ea"/>
                  <a:cs typeface="+mn-ea"/>
                </a:rPr>
                <a:t>读作（               </a:t>
              </a:r>
              <a:r>
                <a:rPr lang="en-US" altLang="zh-CN" sz="2800" dirty="0">
                  <a:solidFill>
                    <a:schemeClr val="tx1"/>
                  </a:solidFill>
                  <a:latin typeface="+mn-ea"/>
                  <a:cs typeface="+mn-ea"/>
                </a:rPr>
                <a:t>           </a:t>
              </a:r>
              <a:r>
                <a:rPr lang="zh-CN" altLang="en-US" sz="2800" dirty="0">
                  <a:solidFill>
                    <a:schemeClr val="tx1"/>
                  </a:solidFill>
                  <a:latin typeface="+mn-ea"/>
                  <a:cs typeface="+mn-ea"/>
                </a:rPr>
                <a:t>      ）；它由</a:t>
              </a:r>
              <a:endParaRPr lang="zh-CN" altLang="en-US" sz="2800" dirty="0">
                <a:solidFill>
                  <a:schemeClr val="tx1"/>
                </a:solidFill>
                <a:latin typeface="+mn-ea"/>
                <a:cs typeface="+mn-ea"/>
              </a:endParaRPr>
            </a:p>
            <a:p>
              <a:pPr>
                <a:lnSpc>
                  <a:spcPct val="100000"/>
                </a:lnSpc>
                <a:spcBef>
                  <a:spcPct val="50000"/>
                </a:spcBef>
              </a:pPr>
              <a:r>
                <a:rPr lang="zh-CN" altLang="en-US" sz="2800" dirty="0">
                  <a:solidFill>
                    <a:schemeClr val="tx1"/>
                  </a:solidFill>
                  <a:latin typeface="+mn-ea"/>
                  <a:cs typeface="+mn-ea"/>
                </a:rPr>
                <a:t>（     </a:t>
              </a:r>
              <a:r>
                <a:rPr lang="en-US" altLang="zh-CN" sz="2800" dirty="0">
                  <a:solidFill>
                    <a:schemeClr val="tx1"/>
                  </a:solidFill>
                  <a:latin typeface="+mn-ea"/>
                  <a:cs typeface="+mn-ea"/>
                </a:rPr>
                <a:t>   </a:t>
              </a:r>
              <a:r>
                <a:rPr lang="zh-CN" altLang="en-US" sz="2800" dirty="0">
                  <a:solidFill>
                    <a:schemeClr val="tx1"/>
                  </a:solidFill>
                  <a:latin typeface="+mn-ea"/>
                  <a:cs typeface="+mn-ea"/>
                </a:rPr>
                <a:t>  ）、（      ）、（      ）、（       ）组成。</a:t>
              </a:r>
              <a:endParaRPr lang="zh-CN" altLang="en-US" sz="2800" dirty="0">
                <a:solidFill>
                  <a:schemeClr val="tx1"/>
                </a:solidFill>
                <a:latin typeface="+mn-ea"/>
                <a:cs typeface="+mn-ea"/>
              </a:endParaRPr>
            </a:p>
          </p:txBody>
        </p:sp>
      </p:grpSp>
      <p:sp>
        <p:nvSpPr>
          <p:cNvPr id="26629" name="Text Box 5"/>
          <p:cNvSpPr txBox="1"/>
          <p:nvPr/>
        </p:nvSpPr>
        <p:spPr>
          <a:xfrm>
            <a:off x="3477260" y="3268345"/>
            <a:ext cx="3017520" cy="521970"/>
          </a:xfrm>
          <a:prstGeom prst="rect">
            <a:avLst/>
          </a:prstGeom>
          <a:noFill/>
          <a:ln w="9525">
            <a:noFill/>
          </a:ln>
        </p:spPr>
        <p:txBody>
          <a:bodyPr wrap="square">
            <a:spAutoFit/>
          </a:bodyPr>
          <a:p>
            <a:pPr>
              <a:spcBef>
                <a:spcPct val="50000"/>
              </a:spcBef>
            </a:pPr>
            <a:r>
              <a:rPr lang="zh-CN" altLang="en-US" sz="2800" dirty="0">
                <a:solidFill>
                  <a:srgbClr val="FF0000"/>
                </a:solidFill>
                <a:latin typeface="+mn-ea"/>
              </a:rPr>
              <a:t>四千万零三百</a:t>
            </a:r>
            <a:endParaRPr lang="zh-CN" altLang="en-US" sz="2800" dirty="0">
              <a:solidFill>
                <a:srgbClr val="FF0000"/>
              </a:solidFill>
              <a:latin typeface="+mn-ea"/>
            </a:endParaRPr>
          </a:p>
        </p:txBody>
      </p:sp>
      <p:sp>
        <p:nvSpPr>
          <p:cNvPr id="26627" name="Text Box 3"/>
          <p:cNvSpPr txBox="1"/>
          <p:nvPr/>
        </p:nvSpPr>
        <p:spPr>
          <a:xfrm>
            <a:off x="7616825" y="2746375"/>
            <a:ext cx="2112645" cy="521970"/>
          </a:xfrm>
          <a:prstGeom prst="rect">
            <a:avLst/>
          </a:prstGeom>
          <a:noFill/>
          <a:ln w="9525">
            <a:noFill/>
          </a:ln>
        </p:spPr>
        <p:txBody>
          <a:bodyPr wrap="square">
            <a:spAutoFit/>
          </a:bodyPr>
          <a:p>
            <a:pPr>
              <a:spcBef>
                <a:spcPct val="50000"/>
              </a:spcBef>
            </a:pPr>
            <a:r>
              <a:rPr lang="zh-CN" altLang="zh-CN" sz="2800" dirty="0">
                <a:solidFill>
                  <a:srgbClr val="FF0000"/>
                </a:solidFill>
                <a:latin typeface="+mn-ea"/>
              </a:rPr>
              <a:t>40000300</a:t>
            </a:r>
            <a:endParaRPr lang="zh-CN" altLang="zh-CN" sz="2800" dirty="0">
              <a:solidFill>
                <a:srgbClr val="FF0000"/>
              </a:solidFill>
              <a:latin typeface="+mn-ea"/>
            </a:endParaRPr>
          </a:p>
        </p:txBody>
      </p:sp>
      <p:sp>
        <p:nvSpPr>
          <p:cNvPr id="26634" name="Text Box 10"/>
          <p:cNvSpPr txBox="1"/>
          <p:nvPr/>
        </p:nvSpPr>
        <p:spPr>
          <a:xfrm>
            <a:off x="2478723" y="1924050"/>
            <a:ext cx="2160587" cy="521970"/>
          </a:xfrm>
          <a:prstGeom prst="rect">
            <a:avLst/>
          </a:prstGeom>
          <a:noFill/>
          <a:ln w="9525">
            <a:noFill/>
          </a:ln>
        </p:spPr>
        <p:txBody>
          <a:bodyPr>
            <a:spAutoFit/>
          </a:bodyPr>
          <a:p>
            <a:pPr>
              <a:spcBef>
                <a:spcPct val="50000"/>
              </a:spcBef>
            </a:pPr>
            <a:r>
              <a:rPr lang="zh-CN" altLang="zh-CN" sz="2800" dirty="0">
                <a:solidFill>
                  <a:srgbClr val="FF0000"/>
                </a:solidFill>
                <a:latin typeface="+mn-ea"/>
                <a:cs typeface="+mn-ea"/>
              </a:rPr>
              <a:t>5</a:t>
            </a:r>
            <a:r>
              <a:rPr lang="zh-CN" altLang="en-US" sz="2800" dirty="0">
                <a:solidFill>
                  <a:srgbClr val="FF0000"/>
                </a:solidFill>
                <a:latin typeface="+mn-ea"/>
                <a:cs typeface="+mn-ea"/>
              </a:rPr>
              <a:t>个千万</a:t>
            </a:r>
            <a:endParaRPr lang="zh-CN" altLang="en-US" sz="2800" dirty="0">
              <a:solidFill>
                <a:srgbClr val="FF0000"/>
              </a:solidFill>
              <a:latin typeface="+mn-ea"/>
              <a:cs typeface="+mn-ea"/>
            </a:endParaRPr>
          </a:p>
        </p:txBody>
      </p:sp>
      <p:sp>
        <p:nvSpPr>
          <p:cNvPr id="26635" name="Text Box 11"/>
          <p:cNvSpPr txBox="1"/>
          <p:nvPr/>
        </p:nvSpPr>
        <p:spPr>
          <a:xfrm>
            <a:off x="4557395" y="1925320"/>
            <a:ext cx="2160588" cy="521970"/>
          </a:xfrm>
          <a:prstGeom prst="rect">
            <a:avLst/>
          </a:prstGeom>
          <a:noFill/>
          <a:ln w="9525">
            <a:noFill/>
          </a:ln>
        </p:spPr>
        <p:txBody>
          <a:bodyPr>
            <a:spAutoFit/>
          </a:bodyPr>
          <a:p>
            <a:pPr>
              <a:spcBef>
                <a:spcPct val="50000"/>
              </a:spcBef>
            </a:pPr>
            <a:r>
              <a:rPr lang="zh-CN" altLang="zh-CN" sz="2800" dirty="0">
                <a:solidFill>
                  <a:srgbClr val="FF0000"/>
                </a:solidFill>
                <a:latin typeface="+mn-ea"/>
                <a:cs typeface="+mn-ea"/>
              </a:rPr>
              <a:t>4</a:t>
            </a:r>
            <a:r>
              <a:rPr lang="zh-CN" altLang="en-US" sz="2800" dirty="0">
                <a:solidFill>
                  <a:srgbClr val="FF0000"/>
                </a:solidFill>
                <a:latin typeface="+mn-ea"/>
                <a:cs typeface="+mn-ea"/>
              </a:rPr>
              <a:t>个万</a:t>
            </a:r>
            <a:endParaRPr lang="zh-CN" altLang="en-US" sz="2800" dirty="0">
              <a:solidFill>
                <a:srgbClr val="FF0000"/>
              </a:solidFill>
              <a:latin typeface="+mn-ea"/>
              <a:cs typeface="+mn-ea"/>
            </a:endParaRPr>
          </a:p>
        </p:txBody>
      </p:sp>
      <p:sp>
        <p:nvSpPr>
          <p:cNvPr id="26636" name="Text Box 12"/>
          <p:cNvSpPr txBox="1"/>
          <p:nvPr/>
        </p:nvSpPr>
        <p:spPr>
          <a:xfrm>
            <a:off x="6291580" y="1924685"/>
            <a:ext cx="2160588" cy="521970"/>
          </a:xfrm>
          <a:prstGeom prst="rect">
            <a:avLst/>
          </a:prstGeom>
          <a:noFill/>
          <a:ln w="9525">
            <a:noFill/>
          </a:ln>
        </p:spPr>
        <p:txBody>
          <a:bodyPr>
            <a:spAutoFit/>
          </a:bodyPr>
          <a:p>
            <a:pPr>
              <a:spcBef>
                <a:spcPct val="50000"/>
              </a:spcBef>
            </a:pPr>
            <a:r>
              <a:rPr lang="zh-CN" altLang="zh-CN" sz="2800" dirty="0">
                <a:solidFill>
                  <a:srgbClr val="FF0000"/>
                </a:solidFill>
                <a:latin typeface="+mn-ea"/>
                <a:cs typeface="+mn-ea"/>
              </a:rPr>
              <a:t>8</a:t>
            </a:r>
            <a:r>
              <a:rPr lang="zh-CN" altLang="en-US" sz="2800" dirty="0">
                <a:solidFill>
                  <a:srgbClr val="FF0000"/>
                </a:solidFill>
                <a:latin typeface="+mn-ea"/>
                <a:cs typeface="+mn-ea"/>
              </a:rPr>
              <a:t>个千</a:t>
            </a:r>
            <a:endParaRPr lang="zh-CN" altLang="en-US" sz="2800" dirty="0">
              <a:solidFill>
                <a:srgbClr val="FF0000"/>
              </a:solidFill>
              <a:latin typeface="+mn-ea"/>
              <a:cs typeface="+mn-ea"/>
            </a:endParaRPr>
          </a:p>
        </p:txBody>
      </p:sp>
      <p:sp>
        <p:nvSpPr>
          <p:cNvPr id="26637" name="Text Box 13"/>
          <p:cNvSpPr txBox="1"/>
          <p:nvPr/>
        </p:nvSpPr>
        <p:spPr>
          <a:xfrm>
            <a:off x="8041958" y="1917700"/>
            <a:ext cx="2160587" cy="521970"/>
          </a:xfrm>
          <a:prstGeom prst="rect">
            <a:avLst/>
          </a:prstGeom>
          <a:noFill/>
          <a:ln w="9525">
            <a:noFill/>
          </a:ln>
        </p:spPr>
        <p:txBody>
          <a:bodyPr>
            <a:spAutoFit/>
          </a:bodyPr>
          <a:p>
            <a:pPr>
              <a:spcBef>
                <a:spcPct val="50000"/>
              </a:spcBef>
            </a:pPr>
            <a:r>
              <a:rPr lang="zh-CN" altLang="zh-CN" sz="2800" dirty="0">
                <a:solidFill>
                  <a:srgbClr val="FF0000"/>
                </a:solidFill>
                <a:latin typeface="+mn-ea"/>
                <a:cs typeface="+mn-ea"/>
              </a:rPr>
              <a:t>6</a:t>
            </a:r>
            <a:r>
              <a:rPr lang="zh-CN" altLang="en-US" sz="2800" dirty="0">
                <a:solidFill>
                  <a:srgbClr val="FF0000"/>
                </a:solidFill>
                <a:latin typeface="+mn-ea"/>
                <a:cs typeface="+mn-ea"/>
              </a:rPr>
              <a:t>个十</a:t>
            </a:r>
            <a:endParaRPr lang="zh-CN" altLang="en-US" sz="2800" dirty="0">
              <a:solidFill>
                <a:srgbClr val="FF0000"/>
              </a:solidFill>
              <a:latin typeface="+mn-ea"/>
              <a:cs typeface="+mn-ea"/>
            </a:endParaRPr>
          </a:p>
        </p:txBody>
      </p:sp>
      <p:sp>
        <p:nvSpPr>
          <p:cNvPr id="26632" name="Text Box 8"/>
          <p:cNvSpPr txBox="1"/>
          <p:nvPr/>
        </p:nvSpPr>
        <p:spPr>
          <a:xfrm>
            <a:off x="5213985" y="1275398"/>
            <a:ext cx="5616575"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五千零四万八千零六十</a:t>
            </a:r>
            <a:endParaRPr lang="zh-CN" altLang="en-US" sz="2800" dirty="0">
              <a:solidFill>
                <a:srgbClr val="FF0000"/>
              </a:solidFill>
              <a:latin typeface="+mn-ea"/>
            </a:endParaRPr>
          </a:p>
        </p:txBody>
      </p:sp>
      <p:sp>
        <p:nvSpPr>
          <p:cNvPr id="26638" name="Text Box 14"/>
          <p:cNvSpPr txBox="1"/>
          <p:nvPr/>
        </p:nvSpPr>
        <p:spPr>
          <a:xfrm>
            <a:off x="4658360" y="4241165"/>
            <a:ext cx="720725" cy="521970"/>
          </a:xfrm>
          <a:prstGeom prst="rect">
            <a:avLst/>
          </a:prstGeom>
          <a:noFill/>
          <a:ln w="9525">
            <a:noFill/>
          </a:ln>
        </p:spPr>
        <p:txBody>
          <a:bodyPr>
            <a:spAutoFit/>
          </a:bodyPr>
          <a:p>
            <a:pPr>
              <a:spcBef>
                <a:spcPct val="50000"/>
              </a:spcBef>
            </a:pPr>
            <a:r>
              <a:rPr lang="zh-CN" altLang="zh-CN" sz="2800" dirty="0">
                <a:solidFill>
                  <a:srgbClr val="FF0000"/>
                </a:solidFill>
                <a:latin typeface="+mn-ea"/>
              </a:rPr>
              <a:t>7</a:t>
            </a:r>
            <a:endParaRPr lang="zh-CN" altLang="zh-CN" sz="2800" dirty="0">
              <a:solidFill>
                <a:srgbClr val="FF0000"/>
              </a:solidFill>
              <a:latin typeface="+mn-ea"/>
            </a:endParaRPr>
          </a:p>
        </p:txBody>
      </p:sp>
      <p:sp>
        <p:nvSpPr>
          <p:cNvPr id="26640" name="Text Box 16"/>
          <p:cNvSpPr txBox="1"/>
          <p:nvPr/>
        </p:nvSpPr>
        <p:spPr>
          <a:xfrm>
            <a:off x="8042275" y="4251325"/>
            <a:ext cx="1938338"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百万</a:t>
            </a:r>
            <a:endParaRPr lang="zh-CN" altLang="en-US" sz="2800" dirty="0">
              <a:solidFill>
                <a:srgbClr val="FF0000"/>
              </a:solidFill>
              <a:latin typeface="+mn-ea"/>
            </a:endParaRPr>
          </a:p>
        </p:txBody>
      </p:sp>
      <p:sp>
        <p:nvSpPr>
          <p:cNvPr id="26641" name="Text Box 17"/>
          <p:cNvSpPr txBox="1"/>
          <p:nvPr/>
        </p:nvSpPr>
        <p:spPr>
          <a:xfrm>
            <a:off x="4058603" y="4863148"/>
            <a:ext cx="1854200"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十万</a:t>
            </a:r>
            <a:endParaRPr lang="zh-CN" altLang="en-US" sz="2800" dirty="0">
              <a:solidFill>
                <a:srgbClr val="FF0000"/>
              </a:solidFill>
              <a:latin typeface="+mn-ea"/>
            </a:endParaRPr>
          </a:p>
        </p:txBody>
      </p:sp>
      <p:sp>
        <p:nvSpPr>
          <p:cNvPr id="26644" name="Text Box 20"/>
          <p:cNvSpPr txBox="1"/>
          <p:nvPr/>
        </p:nvSpPr>
        <p:spPr>
          <a:xfrm>
            <a:off x="7746048" y="4863465"/>
            <a:ext cx="1854200" cy="521970"/>
          </a:xfrm>
          <a:prstGeom prst="rect">
            <a:avLst/>
          </a:prstGeom>
          <a:noFill/>
          <a:ln w="9525">
            <a:noFill/>
          </a:ln>
        </p:spPr>
        <p:txBody>
          <a:bodyPr>
            <a:spAutoFit/>
          </a:bodyPr>
          <a:p>
            <a:pPr>
              <a:spcBef>
                <a:spcPct val="50000"/>
              </a:spcBef>
            </a:pPr>
            <a:r>
              <a:rPr lang="zh-CN" altLang="en-US" sz="2800" dirty="0">
                <a:solidFill>
                  <a:srgbClr val="FF0000"/>
                </a:solidFill>
                <a:latin typeface="+mn-ea"/>
              </a:rPr>
              <a:t>十万</a:t>
            </a:r>
            <a:endParaRPr lang="zh-CN" altLang="en-US" sz="2800" dirty="0">
              <a:solidFill>
                <a:srgbClr val="FF0000"/>
              </a:solidFill>
              <a:latin typeface="+mn-ea"/>
            </a:endParaRPr>
          </a:p>
        </p:txBody>
      </p:sp>
      <p:sp>
        <p:nvSpPr>
          <p:cNvPr id="26642" name="Text Box 18"/>
          <p:cNvSpPr txBox="1"/>
          <p:nvPr/>
        </p:nvSpPr>
        <p:spPr>
          <a:xfrm>
            <a:off x="4437063" y="5485448"/>
            <a:ext cx="1854200" cy="521970"/>
          </a:xfrm>
          <a:prstGeom prst="rect">
            <a:avLst/>
          </a:prstGeom>
          <a:noFill/>
          <a:ln w="9525">
            <a:noFill/>
          </a:ln>
        </p:spPr>
        <p:txBody>
          <a:bodyPr>
            <a:spAutoFit/>
          </a:bodyPr>
          <a:p>
            <a:pPr>
              <a:spcBef>
                <a:spcPct val="50000"/>
              </a:spcBef>
            </a:pPr>
            <a:r>
              <a:rPr lang="zh-CN" altLang="zh-CN" sz="2800" dirty="0">
                <a:solidFill>
                  <a:srgbClr val="FF0000"/>
                </a:solidFill>
                <a:latin typeface="+mn-ea"/>
                <a:cs typeface="+mn-ea"/>
              </a:rPr>
              <a:t>3</a:t>
            </a:r>
            <a:r>
              <a:rPr lang="zh-CN" altLang="en-US" sz="2800" dirty="0">
                <a:solidFill>
                  <a:srgbClr val="FF0000"/>
                </a:solidFill>
                <a:latin typeface="+mn-ea"/>
                <a:cs typeface="+mn-ea"/>
              </a:rPr>
              <a:t>个百</a:t>
            </a:r>
            <a:endParaRPr lang="zh-CN" altLang="en-US" sz="2800" dirty="0">
              <a:solidFill>
                <a:srgbClr val="FF0000"/>
              </a:solidFill>
              <a:latin typeface="+mn-ea"/>
              <a:cs typeface="+mn-ea"/>
            </a:endParaRPr>
          </a:p>
        </p:txBody>
      </p:sp>
      <p:sp>
        <p:nvSpPr>
          <p:cNvPr id="6" name="文本框 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6632"/>
                                        </p:tgtEl>
                                        <p:attrNameLst>
                                          <p:attrName>style.visibility</p:attrName>
                                        </p:attrNameLst>
                                      </p:cBhvr>
                                      <p:to>
                                        <p:strVal val="visible"/>
                                      </p:to>
                                    </p:set>
                                    <p:animEffect transition="in" filter="randombar(horizontal)">
                                      <p:cBhvr>
                                        <p:cTn id="13" dur="500"/>
                                        <p:tgtEl>
                                          <p:spTgt spid="26632"/>
                                        </p:tgtEl>
                                      </p:cBhvr>
                                    </p:animEffect>
                                  </p:childTnLst>
                                  <p:subTnLst>
                                    <p:audio>
                                      <p:cMediaNode>
                                        <p:cTn display="0" masterRel="sameClick">
                                          <p:stCondLst>
                                            <p:cond evt="begin" delay="0">
                                              <p:tn val="11"/>
                                            </p:cond>
                                          </p:stCondLst>
                                          <p:endCondLst>
                                            <p:cond evt="onStopAudio" delay="0">
                                              <p:tgtEl>
                                                <p:sldTgt/>
                                              </p:tgtEl>
                                            </p:cond>
                                          </p:endCondLst>
                                        </p:cTn>
                                        <p:tgtEl>
                                          <p:sndTgt r:embed="rId3" name="type.wav"/>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26634"/>
                                        </p:tgtEl>
                                        <p:attrNameLst>
                                          <p:attrName>style.visibility</p:attrName>
                                        </p:attrNameLst>
                                      </p:cBhvr>
                                      <p:to>
                                        <p:strVal val="visible"/>
                                      </p:to>
                                    </p:set>
                                    <p:animEffect transition="in" filter="box(in)">
                                      <p:cBhvr>
                                        <p:cTn id="18" dur="500"/>
                                        <p:tgtEl>
                                          <p:spTgt spid="26634"/>
                                        </p:tgtEl>
                                      </p:cBhvr>
                                    </p:animEffect>
                                  </p:childTnLst>
                                  <p:subTnLst>
                                    <p:audio>
                                      <p:cMediaNode>
                                        <p:cTn display="0" masterRel="sameClick">
                                          <p:stCondLst>
                                            <p:cond evt="begin" delay="0">
                                              <p:tn val="16"/>
                                            </p:cond>
                                          </p:stCondLst>
                                          <p:endCondLst>
                                            <p:cond evt="onStopAudio" delay="0">
                                              <p:tgtEl>
                                                <p:sldTgt/>
                                              </p:tgtEl>
                                            </p:cond>
                                          </p:endCondLst>
                                        </p:cTn>
                                        <p:tgtEl>
                                          <p:sndTgt r:embed="rId3" name="type.wav"/>
                                        </p:tgtEl>
                                      </p:cMediaNode>
                                    </p:audio>
                                  </p:sub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6635"/>
                                        </p:tgtEl>
                                        <p:attrNameLst>
                                          <p:attrName>style.visibility</p:attrName>
                                        </p:attrNameLst>
                                      </p:cBhvr>
                                      <p:to>
                                        <p:strVal val="visible"/>
                                      </p:to>
                                    </p:set>
                                    <p:animEffect transition="in" filter="box(in)">
                                      <p:cBhvr>
                                        <p:cTn id="23" dur="500"/>
                                        <p:tgtEl>
                                          <p:spTgt spid="26635"/>
                                        </p:tgtEl>
                                      </p:cBhvr>
                                    </p:animEffect>
                                  </p:childTnLst>
                                  <p:subTnLst>
                                    <p:audio>
                                      <p:cMediaNode>
                                        <p:cTn display="0" masterRel="sameClick">
                                          <p:stCondLst>
                                            <p:cond evt="begin" delay="0">
                                              <p:tn val="21"/>
                                            </p:cond>
                                          </p:stCondLst>
                                          <p:endCondLst>
                                            <p:cond evt="onStopAudio" delay="0">
                                              <p:tgtEl>
                                                <p:sldTgt/>
                                              </p:tgtEl>
                                            </p:cond>
                                          </p:endCondLst>
                                        </p:cTn>
                                        <p:tgtEl>
                                          <p:sndTgt r:embed="rId3" name="type.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26636"/>
                                        </p:tgtEl>
                                        <p:attrNameLst>
                                          <p:attrName>style.visibility</p:attrName>
                                        </p:attrNameLst>
                                      </p:cBhvr>
                                      <p:to>
                                        <p:strVal val="visible"/>
                                      </p:to>
                                    </p:set>
                                    <p:animEffect transition="in" filter="box(in)">
                                      <p:cBhvr>
                                        <p:cTn id="28" dur="500"/>
                                        <p:tgtEl>
                                          <p:spTgt spid="26636"/>
                                        </p:tgtEl>
                                      </p:cBhvr>
                                    </p:animEffect>
                                  </p:childTnLst>
                                  <p:subTnLst>
                                    <p:audio>
                                      <p:cMediaNode>
                                        <p:cTn display="0" masterRel="sameClick">
                                          <p:stCondLst>
                                            <p:cond evt="begin" delay="0">
                                              <p:tn val="26"/>
                                            </p:cond>
                                          </p:stCondLst>
                                          <p:endCondLst>
                                            <p:cond evt="onStopAudio" delay="0">
                                              <p:tgtEl>
                                                <p:sldTgt/>
                                              </p:tgtEl>
                                            </p:cond>
                                          </p:endCondLst>
                                        </p:cTn>
                                        <p:tgtEl>
                                          <p:sndTgt r:embed="rId3" name="type.wav"/>
                                        </p:tgtEl>
                                      </p:cMediaNode>
                                    </p:audio>
                                  </p:sub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6637"/>
                                        </p:tgtEl>
                                        <p:attrNameLst>
                                          <p:attrName>style.visibility</p:attrName>
                                        </p:attrNameLst>
                                      </p:cBhvr>
                                      <p:to>
                                        <p:strVal val="visible"/>
                                      </p:to>
                                    </p:set>
                                    <p:animEffect transition="in" filter="box(in)">
                                      <p:cBhvr>
                                        <p:cTn id="33" dur="500"/>
                                        <p:tgtEl>
                                          <p:spTgt spid="26637"/>
                                        </p:tgtEl>
                                      </p:cBhvr>
                                    </p:animEffect>
                                  </p:childTnLst>
                                  <p:subTnLst>
                                    <p:audio>
                                      <p:cMediaNode>
                                        <p:cTn display="0" masterRel="sameClick">
                                          <p:stCondLst>
                                            <p:cond evt="begin" delay="0">
                                              <p:tn val="31"/>
                                            </p:cond>
                                          </p:stCondLst>
                                          <p:endCondLst>
                                            <p:cond evt="onStopAudio" delay="0">
                                              <p:tgtEl>
                                                <p:sldTgt/>
                                              </p:tgtEl>
                                            </p:cond>
                                          </p:endCondLst>
                                        </p:cTn>
                                        <p:tgtEl>
                                          <p:sndTgt r:embed="rId3" name="type.wav"/>
                                        </p:tgtEl>
                                      </p:cMediaNode>
                                    </p:audio>
                                  </p:sub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p:tgtEl>
                                          <p:spTgt spid="2"/>
                                        </p:tgtEl>
                                        <p:attrNameLst>
                                          <p:attrName>ppt_y</p:attrName>
                                        </p:attrNameLst>
                                      </p:cBhvr>
                                      <p:tavLst>
                                        <p:tav tm="0">
                                          <p:val>
                                            <p:strVal val="#ppt_y+#ppt_h*1.125000"/>
                                          </p:val>
                                        </p:tav>
                                        <p:tav tm="100000">
                                          <p:val>
                                            <p:strVal val="#ppt_y"/>
                                          </p:val>
                                        </p:tav>
                                      </p:tavLst>
                                    </p:anim>
                                    <p:animEffect transition="in" filter="wipe(up)">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26627"/>
                                        </p:tgtEl>
                                        <p:attrNameLst>
                                          <p:attrName>style.visibility</p:attrName>
                                        </p:attrNameLst>
                                      </p:cBhvr>
                                      <p:to>
                                        <p:strVal val="visible"/>
                                      </p:to>
                                    </p:set>
                                    <p:animEffect transition="in" filter="box(in)">
                                      <p:cBhvr>
                                        <p:cTn id="44" dur="500"/>
                                        <p:tgtEl>
                                          <p:spTgt spid="26627"/>
                                        </p:tgtEl>
                                      </p:cBhvr>
                                    </p:animEffect>
                                  </p:childTnLst>
                                  <p:subTnLst>
                                    <p:audio>
                                      <p:cMediaNode>
                                        <p:cTn display="0" masterRel="sameClick">
                                          <p:stCondLst>
                                            <p:cond evt="begin" delay="0">
                                              <p:tn val="42"/>
                                            </p:cond>
                                          </p:stCondLst>
                                          <p:endCondLst>
                                            <p:cond evt="onStopAudio" delay="0">
                                              <p:tgtEl>
                                                <p:sldTgt/>
                                              </p:tgtEl>
                                            </p:cond>
                                          </p:endCondLst>
                                        </p:cTn>
                                        <p:tgtEl>
                                          <p:sndTgt r:embed="rId3" name="type.wav"/>
                                        </p:tgtEl>
                                      </p:cMediaNode>
                                    </p:audio>
                                  </p:sub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26629"/>
                                        </p:tgtEl>
                                        <p:attrNameLst>
                                          <p:attrName>style.visibility</p:attrName>
                                        </p:attrNameLst>
                                      </p:cBhvr>
                                      <p:to>
                                        <p:strVal val="visible"/>
                                      </p:to>
                                    </p:set>
                                    <p:animEffect transition="in" filter="box(in)">
                                      <p:cBhvr>
                                        <p:cTn id="49" dur="500"/>
                                        <p:tgtEl>
                                          <p:spTgt spid="26629"/>
                                        </p:tgtEl>
                                      </p:cBhvr>
                                    </p:animEffect>
                                  </p:childTnLst>
                                  <p:subTnLst>
                                    <p:audio>
                                      <p:cMediaNode>
                                        <p:cTn display="0" masterRel="sameClick">
                                          <p:stCondLst>
                                            <p:cond evt="begin" delay="0">
                                              <p:tn val="47"/>
                                            </p:cond>
                                          </p:stCondLst>
                                          <p:endCondLst>
                                            <p:cond evt="onStopAudio" delay="0">
                                              <p:tgtEl>
                                                <p:sldTgt/>
                                              </p:tgtEl>
                                            </p:cond>
                                          </p:endCondLst>
                                        </p:cTn>
                                        <p:tgtEl>
                                          <p:sndTgt r:embed="rId3" name="type.wav"/>
                                        </p:tgtEl>
                                      </p:cMediaNode>
                                    </p:audio>
                                  </p:sub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p:tgtEl>
                                          <p:spTgt spid="5"/>
                                        </p:tgtEl>
                                        <p:attrNameLst>
                                          <p:attrName>ppt_y</p:attrName>
                                        </p:attrNameLst>
                                      </p:cBhvr>
                                      <p:tavLst>
                                        <p:tav tm="0">
                                          <p:val>
                                            <p:strVal val="#ppt_y+#ppt_h*1.125000"/>
                                          </p:val>
                                        </p:tav>
                                        <p:tav tm="100000">
                                          <p:val>
                                            <p:strVal val="#ppt_y"/>
                                          </p:val>
                                        </p:tav>
                                      </p:tavLst>
                                    </p:anim>
                                    <p:animEffect transition="in" filter="wipe(up)">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26638"/>
                                        </p:tgtEl>
                                        <p:attrNameLst>
                                          <p:attrName>style.visibility</p:attrName>
                                        </p:attrNameLst>
                                      </p:cBhvr>
                                      <p:to>
                                        <p:strVal val="visible"/>
                                      </p:to>
                                    </p:set>
                                    <p:animEffect transition="in" filter="box(in)">
                                      <p:cBhvr>
                                        <p:cTn id="60" dur="500"/>
                                        <p:tgtEl>
                                          <p:spTgt spid="26638"/>
                                        </p:tgtEl>
                                      </p:cBhvr>
                                    </p:animEffect>
                                  </p:childTnLst>
                                  <p:subTnLst>
                                    <p:audio>
                                      <p:cMediaNode>
                                        <p:cTn display="0" masterRel="sameClick">
                                          <p:stCondLst>
                                            <p:cond evt="begin" delay="0">
                                              <p:tn val="58"/>
                                            </p:cond>
                                          </p:stCondLst>
                                          <p:endCondLst>
                                            <p:cond evt="onStopAudio" delay="0">
                                              <p:tgtEl>
                                                <p:sldTgt/>
                                              </p:tgtEl>
                                            </p:cond>
                                          </p:endCondLst>
                                        </p:cTn>
                                        <p:tgtEl>
                                          <p:sndTgt r:embed="rId3" name="type.wav"/>
                                        </p:tgtEl>
                                      </p:cMediaNode>
                                    </p:audio>
                                  </p:sub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26640"/>
                                        </p:tgtEl>
                                        <p:attrNameLst>
                                          <p:attrName>style.visibility</p:attrName>
                                        </p:attrNameLst>
                                      </p:cBhvr>
                                      <p:to>
                                        <p:strVal val="visible"/>
                                      </p:to>
                                    </p:set>
                                    <p:animEffect transition="in" filter="box(in)">
                                      <p:cBhvr>
                                        <p:cTn id="65" dur="500"/>
                                        <p:tgtEl>
                                          <p:spTgt spid="26640"/>
                                        </p:tgtEl>
                                      </p:cBhvr>
                                    </p:animEffect>
                                  </p:childTnLst>
                                  <p:subTnLst>
                                    <p:audio>
                                      <p:cMediaNode>
                                        <p:cTn display="0" masterRel="sameClick">
                                          <p:stCondLst>
                                            <p:cond evt="begin" delay="0">
                                              <p:tn val="63"/>
                                            </p:cond>
                                          </p:stCondLst>
                                          <p:endCondLst>
                                            <p:cond evt="onStopAudio" delay="0">
                                              <p:tgtEl>
                                                <p:sldTgt/>
                                              </p:tgtEl>
                                            </p:cond>
                                          </p:endCondLst>
                                        </p:cTn>
                                        <p:tgtEl>
                                          <p:sndTgt r:embed="rId3" name="type.wav"/>
                                        </p:tgtEl>
                                      </p:cMediaNode>
                                    </p:audio>
                                  </p:sub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26641"/>
                                        </p:tgtEl>
                                        <p:attrNameLst>
                                          <p:attrName>style.visibility</p:attrName>
                                        </p:attrNameLst>
                                      </p:cBhvr>
                                      <p:to>
                                        <p:strVal val="visible"/>
                                      </p:to>
                                    </p:set>
                                    <p:animEffect transition="in" filter="box(in)">
                                      <p:cBhvr>
                                        <p:cTn id="70" dur="500"/>
                                        <p:tgtEl>
                                          <p:spTgt spid="26641"/>
                                        </p:tgtEl>
                                      </p:cBhvr>
                                    </p:animEffect>
                                  </p:childTnLst>
                                  <p:subTnLst>
                                    <p:audio>
                                      <p:cMediaNode>
                                        <p:cTn display="0" masterRel="sameClick">
                                          <p:stCondLst>
                                            <p:cond evt="begin" delay="0">
                                              <p:tn val="68"/>
                                            </p:cond>
                                          </p:stCondLst>
                                          <p:endCondLst>
                                            <p:cond evt="onStopAudio" delay="0">
                                              <p:tgtEl>
                                                <p:sldTgt/>
                                              </p:tgtEl>
                                            </p:cond>
                                          </p:endCondLst>
                                        </p:cTn>
                                        <p:tgtEl>
                                          <p:sndTgt r:embed="rId3" name="type.wav"/>
                                        </p:tgtEl>
                                      </p:cMediaNode>
                                    </p:audio>
                                  </p:sub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26644"/>
                                        </p:tgtEl>
                                        <p:attrNameLst>
                                          <p:attrName>style.visibility</p:attrName>
                                        </p:attrNameLst>
                                      </p:cBhvr>
                                      <p:to>
                                        <p:strVal val="visible"/>
                                      </p:to>
                                    </p:set>
                                    <p:animEffect transition="in" filter="box(in)">
                                      <p:cBhvr>
                                        <p:cTn id="75" dur="500"/>
                                        <p:tgtEl>
                                          <p:spTgt spid="26644"/>
                                        </p:tgtEl>
                                      </p:cBhvr>
                                    </p:animEffect>
                                  </p:childTnLst>
                                  <p:subTnLst>
                                    <p:audio>
                                      <p:cMediaNode>
                                        <p:cTn display="0" masterRel="sameClick">
                                          <p:stCondLst>
                                            <p:cond evt="begin" delay="0">
                                              <p:tn val="73"/>
                                            </p:cond>
                                          </p:stCondLst>
                                          <p:endCondLst>
                                            <p:cond evt="onStopAudio" delay="0">
                                              <p:tgtEl>
                                                <p:sldTgt/>
                                              </p:tgtEl>
                                            </p:cond>
                                          </p:endCondLst>
                                        </p:cTn>
                                        <p:tgtEl>
                                          <p:sndTgt r:embed="rId3" name="type.wav"/>
                                        </p:tgtEl>
                                      </p:cMediaNode>
                                    </p:audio>
                                  </p:sub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0" nodeType="clickEffect">
                                  <p:stCondLst>
                                    <p:cond delay="0"/>
                                  </p:stCondLst>
                                  <p:childTnLst>
                                    <p:set>
                                      <p:cBhvr>
                                        <p:cTn id="79" dur="1" fill="hold">
                                          <p:stCondLst>
                                            <p:cond delay="0"/>
                                          </p:stCondLst>
                                        </p:cTn>
                                        <p:tgtEl>
                                          <p:spTgt spid="26642"/>
                                        </p:tgtEl>
                                        <p:attrNameLst>
                                          <p:attrName>style.visibility</p:attrName>
                                        </p:attrNameLst>
                                      </p:cBhvr>
                                      <p:to>
                                        <p:strVal val="visible"/>
                                      </p:to>
                                    </p:set>
                                    <p:animEffect transition="in" filter="box(in)">
                                      <p:cBhvr>
                                        <p:cTn id="80" dur="500"/>
                                        <p:tgtEl>
                                          <p:spTgt spid="26642"/>
                                        </p:tgtEl>
                                      </p:cBhvr>
                                    </p:animEffect>
                                  </p:childTnLst>
                                  <p:subTnLst>
                                    <p:audio>
                                      <p:cMediaNode>
                                        <p:cTn display="0" masterRel="sameClick">
                                          <p:stCondLst>
                                            <p:cond evt="begin" delay="0">
                                              <p:tn val="78"/>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27" grpId="0"/>
      <p:bldP spid="26634" grpId="0"/>
      <p:bldP spid="26635" grpId="0"/>
      <p:bldP spid="26636" grpId="0"/>
      <p:bldP spid="26637" grpId="0"/>
      <p:bldP spid="26632" grpId="0"/>
      <p:bldP spid="26638" grpId="0"/>
      <p:bldP spid="26640" grpId="0"/>
      <p:bldP spid="26641" grpId="0"/>
      <p:bldP spid="26644" grpId="0"/>
      <p:bldP spid="2664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pic>
        <p:nvPicPr>
          <p:cNvPr id="2" name="图片 1" descr="31393938393834333b31393939333436353bb5a5cff2c1f7b3cc"/>
          <p:cNvPicPr>
            <a:picLocks noChangeAspect="1"/>
          </p:cNvPicPr>
          <p:nvPr/>
        </p:nvPicPr>
        <p:blipFill>
          <a:blip r:embed="rId2">
            <a:extLst>
              <a:ext uri="{96DAC541-7B7A-43D3-8B79-37D633B846F1}">
                <asvg:svgBlip xmlns:asvg="http://schemas.microsoft.com/office/drawing/2016/SVG/main" r:embed="rId3"/>
              </a:ext>
            </a:extLst>
          </a:blip>
          <a:srcRect t="24373" r="77210" b="54999"/>
          <a:stretch>
            <a:fillRect/>
          </a:stretch>
        </p:blipFill>
        <p:spPr>
          <a:xfrm>
            <a:off x="1716405" y="2152015"/>
            <a:ext cx="1050925" cy="1188085"/>
          </a:xfrm>
          <a:prstGeom prst="rect">
            <a:avLst/>
          </a:prstGeom>
        </p:spPr>
      </p:pic>
      <p:grpSp>
        <p:nvGrpSpPr>
          <p:cNvPr id="5" name="组合 4"/>
          <p:cNvGrpSpPr/>
          <p:nvPr/>
        </p:nvGrpSpPr>
        <p:grpSpPr>
          <a:xfrm>
            <a:off x="1496060" y="1452245"/>
            <a:ext cx="4179570" cy="699770"/>
            <a:chOff x="10104" y="4440"/>
            <a:chExt cx="6582" cy="1102"/>
          </a:xfrm>
        </p:grpSpPr>
        <p:sp>
          <p:nvSpPr>
            <p:cNvPr id="7" name="圆角矩形 6"/>
            <p:cNvSpPr/>
            <p:nvPr/>
          </p:nvSpPr>
          <p:spPr>
            <a:xfrm>
              <a:off x="10104" y="4440"/>
              <a:ext cx="6583"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451" y="4580"/>
              <a:ext cx="588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先读</a:t>
              </a:r>
              <a:r>
                <a:rPr lang="zh-CN" altLang="en-US" sz="2800" dirty="0">
                  <a:solidFill>
                    <a:srgbClr val="FF0000"/>
                  </a:solidFill>
                  <a:latin typeface="微软雅黑" panose="020B0503020204020204" pitchFamily="34" charset="-122"/>
                  <a:ea typeface="微软雅黑" panose="020B0503020204020204" pitchFamily="34" charset="-122"/>
                  <a:sym typeface="+mn-ea"/>
                </a:rPr>
                <a:t>万级</a:t>
              </a:r>
              <a:r>
                <a:rPr lang="zh-CN" altLang="en-US" sz="2800" dirty="0">
                  <a:latin typeface="微软雅黑" panose="020B0503020204020204" pitchFamily="34" charset="-122"/>
                  <a:ea typeface="微软雅黑" panose="020B0503020204020204" pitchFamily="34" charset="-122"/>
                  <a:sym typeface="+mn-ea"/>
                </a:rPr>
                <a:t>，再读</a:t>
              </a:r>
              <a:r>
                <a:rPr lang="zh-CN" altLang="en-US" sz="2800" dirty="0">
                  <a:solidFill>
                    <a:srgbClr val="FF0000"/>
                  </a:solidFill>
                  <a:latin typeface="微软雅黑" panose="020B0503020204020204" pitchFamily="34" charset="-122"/>
                  <a:ea typeface="微软雅黑" panose="020B0503020204020204" pitchFamily="34" charset="-122"/>
                  <a:sym typeface="+mn-ea"/>
                </a:rPr>
                <a:t>个级</a:t>
              </a:r>
              <a:r>
                <a:rPr lang="zh-CN" altLang="en-US" sz="2800" dirty="0">
                  <a:latin typeface="微软雅黑" panose="020B0503020204020204" pitchFamily="34" charset="-122"/>
                  <a:ea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846705" y="2447925"/>
            <a:ext cx="5974080" cy="1273810"/>
            <a:chOff x="4976" y="7724"/>
            <a:chExt cx="9408" cy="2006"/>
          </a:xfrm>
        </p:grpSpPr>
        <p:sp>
          <p:nvSpPr>
            <p:cNvPr id="3" name="圆角矩形 2"/>
            <p:cNvSpPr/>
            <p:nvPr/>
          </p:nvSpPr>
          <p:spPr>
            <a:xfrm>
              <a:off x="4976" y="7724"/>
              <a:ext cx="9249" cy="2006"/>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nvSpPr>
          <p:spPr>
            <a:xfrm>
              <a:off x="5136" y="7857"/>
              <a:ext cx="9248" cy="1719"/>
            </a:xfrm>
            <a:prstGeom prst="rect">
              <a:avLst/>
            </a:prstGeom>
            <a:noFill/>
          </p:spPr>
          <p:txBody>
            <a:bodyPr wrap="none" rtlCol="0" anchor="t">
              <a:spAutoFit/>
            </a:bodyPr>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万级的数，要按照个级的读法来读，</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再在后面加上一个“</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”字。</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4268470" y="4106545"/>
            <a:ext cx="5679440" cy="1736090"/>
            <a:chOff x="5917" y="6327"/>
            <a:chExt cx="8944" cy="2734"/>
          </a:xfrm>
        </p:grpSpPr>
        <p:sp>
          <p:nvSpPr>
            <p:cNvPr id="14" name="圆角矩形 13"/>
            <p:cNvSpPr/>
            <p:nvPr/>
          </p:nvSpPr>
          <p:spPr>
            <a:xfrm>
              <a:off x="5917" y="6327"/>
              <a:ext cx="8783" cy="2735"/>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文本框 63"/>
            <p:cNvSpPr txBox="1"/>
            <p:nvPr/>
          </p:nvSpPr>
          <p:spPr>
            <a:xfrm>
              <a:off x="6077" y="6403"/>
              <a:ext cx="8784" cy="2506"/>
            </a:xfrm>
            <a:prstGeom prst="rect">
              <a:avLst/>
            </a:prstGeom>
            <a:noFill/>
          </p:spPr>
          <p:txBody>
            <a:bodyPr wrap="none" rtlCol="0" anchor="t">
              <a:spAutoFit/>
            </a:bodyPr>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每级末尾不管有几个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，都不读，</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其他数位上有一个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或连续几个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都只读一个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6" name="图片 15" descr="31393938393834333b31393939333436353bb5a5cff2c1f7b3cc"/>
          <p:cNvPicPr>
            <a:picLocks noChangeAspect="1"/>
          </p:cNvPicPr>
          <p:nvPr/>
        </p:nvPicPr>
        <p:blipFill>
          <a:blip r:embed="rId2">
            <a:extLst>
              <a:ext uri="{96DAC541-7B7A-43D3-8B79-37D633B846F1}">
                <asvg:svgBlip xmlns:asvg="http://schemas.microsoft.com/office/drawing/2016/SVG/main" r:embed="rId3"/>
              </a:ext>
            </a:extLst>
          </a:blip>
          <a:srcRect t="24373" r="77210" b="54999"/>
          <a:stretch>
            <a:fillRect/>
          </a:stretch>
        </p:blipFill>
        <p:spPr>
          <a:xfrm>
            <a:off x="3217545" y="3721735"/>
            <a:ext cx="1050925" cy="1188085"/>
          </a:xfrm>
          <a:prstGeom prst="rect">
            <a:avLst/>
          </a:prstGeom>
        </p:spPr>
      </p:pic>
      <p:grpSp>
        <p:nvGrpSpPr>
          <p:cNvPr id="19" name="组合 18"/>
          <p:cNvGrpSpPr/>
          <p:nvPr/>
        </p:nvGrpSpPr>
        <p:grpSpPr>
          <a:xfrm>
            <a:off x="6134735" y="-700405"/>
            <a:ext cx="5034280" cy="3135630"/>
            <a:chOff x="9661" y="-1103"/>
            <a:chExt cx="7928" cy="4938"/>
          </a:xfrm>
        </p:grpSpPr>
        <p:pic>
          <p:nvPicPr>
            <p:cNvPr id="18" name="图片 17" descr="c294686b-84eb-4001-aa75-68853e1b4cc6"/>
            <p:cNvPicPr>
              <a:picLocks noChangeAspect="1"/>
            </p:cNvPicPr>
            <p:nvPr/>
          </p:nvPicPr>
          <p:blipFill>
            <a:blip r:embed="rId4"/>
            <a:stretch>
              <a:fillRect/>
            </a:stretch>
          </p:blipFill>
          <p:spPr>
            <a:xfrm>
              <a:off x="9661" y="-1103"/>
              <a:ext cx="7928" cy="4939"/>
            </a:xfrm>
            <a:prstGeom prst="rect">
              <a:avLst/>
            </a:prstGeom>
          </p:spPr>
        </p:pic>
        <p:sp>
          <p:nvSpPr>
            <p:cNvPr id="17" name="文本框 16"/>
            <p:cNvSpPr txBox="1"/>
            <p:nvPr/>
          </p:nvSpPr>
          <p:spPr>
            <a:xfrm>
              <a:off x="11040" y="1278"/>
              <a:ext cx="5742" cy="822"/>
            </a:xfrm>
            <a:prstGeom prst="rect">
              <a:avLst/>
            </a:prstGeom>
            <a:noFill/>
          </p:spPr>
          <p:txBody>
            <a:bodyPr wrap="square" rtlCol="0" anchor="t">
              <a:spAutoFit/>
            </a:bodyPr>
            <a:p>
              <a:pPr eaLnBrk="1" hangingPunct="1">
                <a:lnSpc>
                  <a:spcPct val="100000"/>
                </a:lnSpc>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含有两级的数的读法</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36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style.rotation</p:attrName>
                                        </p:attrNameLst>
                                      </p:cBhvr>
                                      <p:tavLst>
                                        <p:tav tm="0">
                                          <p:val>
                                            <p:fltVal val="360"/>
                                          </p:val>
                                        </p:tav>
                                        <p:tav tm="100000">
                                          <p:val>
                                            <p:fltVal val="0"/>
                                          </p:val>
                                        </p:tav>
                                      </p:tavLst>
                                    </p:anim>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2999740" y="4386580"/>
            <a:ext cx="6235065" cy="1384935"/>
            <a:chOff x="4724" y="6908"/>
            <a:chExt cx="9819" cy="2181"/>
          </a:xfrm>
        </p:grpSpPr>
        <p:grpSp>
          <p:nvGrpSpPr>
            <p:cNvPr id="21" name="组合 20"/>
            <p:cNvGrpSpPr/>
            <p:nvPr/>
          </p:nvGrpSpPr>
          <p:grpSpPr>
            <a:xfrm>
              <a:off x="4724" y="7987"/>
              <a:ext cx="8968" cy="1102"/>
              <a:chOff x="4724" y="7987"/>
              <a:chExt cx="8968" cy="1102"/>
            </a:xfrm>
          </p:grpSpPr>
          <p:sp>
            <p:nvSpPr>
              <p:cNvPr id="4" name="圆角矩形 3"/>
              <p:cNvSpPr/>
              <p:nvPr/>
            </p:nvSpPr>
            <p:spPr>
              <a:xfrm>
                <a:off x="4724" y="7987"/>
                <a:ext cx="8968" cy="1102"/>
              </a:xfrm>
              <a:prstGeom prst="roundRect">
                <a:avLst/>
              </a:prstGeom>
              <a:solidFill>
                <a:srgbClr val="00B0F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5202" y="8127"/>
                <a:ext cx="3187" cy="822"/>
              </a:xfrm>
              <a:prstGeom prst="rect">
                <a:avLst/>
              </a:prstGeom>
              <a:noFill/>
            </p:spPr>
            <p:txBody>
              <a:bodyPr wrap="none" rtlCol="0" anchor="t">
                <a:spAutoFit/>
              </a:bodyPr>
              <a:p>
                <a:pPr eaLnBrk="1" hangingPunct="1">
                  <a:spcBef>
                    <a:spcPct val="50000"/>
                  </a:spcBef>
                </a:pP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7009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gr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67" y="6908"/>
              <a:ext cx="1377" cy="1377"/>
            </a:xfrm>
            <a:prstGeom prst="rect">
              <a:avLst/>
            </a:prstGeom>
          </p:spPr>
        </p:pic>
      </p:grpSp>
      <p:grpSp>
        <p:nvGrpSpPr>
          <p:cNvPr id="34" name="组合 33"/>
          <p:cNvGrpSpPr/>
          <p:nvPr/>
        </p:nvGrpSpPr>
        <p:grpSpPr>
          <a:xfrm>
            <a:off x="2678430" y="3300095"/>
            <a:ext cx="6167120" cy="1280795"/>
            <a:chOff x="4218" y="5197"/>
            <a:chExt cx="9712" cy="2017"/>
          </a:xfrm>
        </p:grpSpPr>
        <p:grpSp>
          <p:nvGrpSpPr>
            <p:cNvPr id="20" name="组合 19"/>
            <p:cNvGrpSpPr/>
            <p:nvPr/>
          </p:nvGrpSpPr>
          <p:grpSpPr>
            <a:xfrm>
              <a:off x="4218" y="6112"/>
              <a:ext cx="8948" cy="1102"/>
              <a:chOff x="4218" y="6112"/>
              <a:chExt cx="8948" cy="1102"/>
            </a:xfrm>
          </p:grpSpPr>
          <p:sp>
            <p:nvSpPr>
              <p:cNvPr id="14" name="圆角矩形 13"/>
              <p:cNvSpPr/>
              <p:nvPr/>
            </p:nvSpPr>
            <p:spPr>
              <a:xfrm>
                <a:off x="4218" y="6112"/>
                <a:ext cx="8949" cy="1102"/>
              </a:xfrm>
              <a:prstGeom prst="roundRect">
                <a:avLst/>
              </a:prstGeom>
              <a:solidFill>
                <a:schemeClr val="accent5">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724" y="6252"/>
                <a:ext cx="3187" cy="822"/>
              </a:xfrm>
              <a:prstGeom prst="rect">
                <a:avLst/>
              </a:prstGeom>
              <a:noFill/>
            </p:spPr>
            <p:txBody>
              <a:bodyPr wrap="none" rtlCol="0" anchor="t">
                <a:spAutoFit/>
              </a:bodyPr>
              <a:p>
                <a:pPr eaLnBrk="1" hangingPunct="1">
                  <a:spcBef>
                    <a:spcPct val="50000"/>
                  </a:spcBef>
                </a:pP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1567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gr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54" y="5197"/>
              <a:ext cx="1377" cy="1377"/>
            </a:xfrm>
            <a:prstGeom prst="rect">
              <a:avLst/>
            </a:prstGeom>
          </p:spPr>
        </p:pic>
      </p:grpSp>
      <p:grpSp>
        <p:nvGrpSpPr>
          <p:cNvPr id="33" name="组合 32"/>
          <p:cNvGrpSpPr/>
          <p:nvPr/>
        </p:nvGrpSpPr>
        <p:grpSpPr>
          <a:xfrm>
            <a:off x="2399030" y="2098040"/>
            <a:ext cx="6210300" cy="1292225"/>
            <a:chOff x="3778" y="3304"/>
            <a:chExt cx="9780" cy="2035"/>
          </a:xfrm>
        </p:grpSpPr>
        <p:grpSp>
          <p:nvGrpSpPr>
            <p:cNvPr id="19" name="组合 18"/>
            <p:cNvGrpSpPr/>
            <p:nvPr/>
          </p:nvGrpSpPr>
          <p:grpSpPr>
            <a:xfrm>
              <a:off x="3778" y="4237"/>
              <a:ext cx="8948" cy="1102"/>
              <a:chOff x="3778" y="4237"/>
              <a:chExt cx="8948" cy="1102"/>
            </a:xfrm>
          </p:grpSpPr>
          <p:sp>
            <p:nvSpPr>
              <p:cNvPr id="2" name="圆角矩形 1"/>
              <p:cNvSpPr/>
              <p:nvPr/>
            </p:nvSpPr>
            <p:spPr>
              <a:xfrm>
                <a:off x="3778" y="4237"/>
                <a:ext cx="8949"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218" y="4377"/>
                <a:ext cx="3187" cy="822"/>
              </a:xfrm>
              <a:prstGeom prst="rect">
                <a:avLst/>
              </a:prstGeom>
              <a:noFill/>
            </p:spPr>
            <p:txBody>
              <a:bodyPr wrap="none" rtlCol="0" anchor="t">
                <a:spAutoFit/>
              </a:bodyPr>
              <a:p>
                <a:pPr eaLnBrk="1" hangingPunct="1">
                  <a:spcBef>
                    <a:spcPct val="50000"/>
                  </a:spcBef>
                </a:pP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5600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grpSp>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82" y="3304"/>
              <a:ext cx="1377" cy="1377"/>
            </a:xfrm>
            <a:prstGeom prst="rect">
              <a:avLst/>
            </a:prstGeom>
          </p:spPr>
        </p:pic>
      </p:grpSp>
      <p:grpSp>
        <p:nvGrpSpPr>
          <p:cNvPr id="32" name="组合 31"/>
          <p:cNvGrpSpPr/>
          <p:nvPr/>
        </p:nvGrpSpPr>
        <p:grpSpPr>
          <a:xfrm>
            <a:off x="2186305" y="811530"/>
            <a:ext cx="6007735" cy="1388110"/>
            <a:chOff x="3443" y="1278"/>
            <a:chExt cx="9461" cy="2186"/>
          </a:xfrm>
        </p:grpSpPr>
        <p:grpSp>
          <p:nvGrpSpPr>
            <p:cNvPr id="13" name="组合 12"/>
            <p:cNvGrpSpPr/>
            <p:nvPr/>
          </p:nvGrpSpPr>
          <p:grpSpPr>
            <a:xfrm>
              <a:off x="3443" y="2362"/>
              <a:ext cx="8738" cy="1102"/>
              <a:chOff x="3443" y="2362"/>
              <a:chExt cx="8738" cy="1102"/>
            </a:xfrm>
          </p:grpSpPr>
          <p:sp>
            <p:nvSpPr>
              <p:cNvPr id="7" name="圆角矩形 6"/>
              <p:cNvSpPr/>
              <p:nvPr/>
            </p:nvSpPr>
            <p:spPr>
              <a:xfrm>
                <a:off x="3443" y="2362"/>
                <a:ext cx="8739"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3778" y="2502"/>
                <a:ext cx="3187" cy="822"/>
              </a:xfrm>
              <a:prstGeom prst="rect">
                <a:avLst/>
              </a:prstGeom>
              <a:noFill/>
            </p:spPr>
            <p:txBody>
              <a:bodyPr wrap="none" rtlCol="0" anchor="t">
                <a:spAutoFit/>
              </a:bodyPr>
              <a:p>
                <a:pPr eaLnBrk="1" hangingPunct="1">
                  <a:spcBef>
                    <a:spcPct val="50000"/>
                  </a:spcBef>
                </a:pP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2308 </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800"/>
              </a:p>
            </p:txBody>
          </p:sp>
        </p:gr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28" y="1278"/>
              <a:ext cx="1377" cy="1377"/>
            </a:xfrm>
            <a:prstGeom prst="rect">
              <a:avLst/>
            </a:prstGeom>
          </p:spPr>
        </p:pic>
      </p:gr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
        <p:nvSpPr>
          <p:cNvPr id="22" name="TextBox 18"/>
          <p:cNvSpPr txBox="1">
            <a:spLocks noChangeArrowheads="1"/>
          </p:cNvSpPr>
          <p:nvPr/>
        </p:nvSpPr>
        <p:spPr bwMode="auto">
          <a:xfrm>
            <a:off x="4531458" y="1576151"/>
            <a:ext cx="236125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rgbClr val="C00000"/>
                </a:solidFill>
                <a:latin typeface="微软雅黑" panose="020B0503020204020204" pitchFamily="34" charset="-122"/>
                <a:ea typeface="微软雅黑" panose="020B0503020204020204" pitchFamily="34" charset="-122"/>
              </a:rPr>
              <a:t>两千三百零八</a:t>
            </a: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23" name="TextBox 18"/>
          <p:cNvSpPr txBox="1">
            <a:spLocks noChangeArrowheads="1"/>
          </p:cNvSpPr>
          <p:nvPr/>
        </p:nvSpPr>
        <p:spPr bwMode="auto">
          <a:xfrm>
            <a:off x="4781647" y="2778084"/>
            <a:ext cx="236125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rgbClr val="C00000"/>
                </a:solidFill>
                <a:latin typeface="微软雅黑" panose="020B0503020204020204" pitchFamily="34" charset="-122"/>
                <a:ea typeface="微软雅黑" panose="020B0503020204020204" pitchFamily="34" charset="-122"/>
              </a:rPr>
              <a:t>五千六百</a:t>
            </a: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24" name="TextBox 18"/>
          <p:cNvSpPr txBox="1">
            <a:spLocks noChangeArrowheads="1"/>
          </p:cNvSpPr>
          <p:nvPr/>
        </p:nvSpPr>
        <p:spPr bwMode="auto">
          <a:xfrm>
            <a:off x="4996963" y="3970057"/>
            <a:ext cx="27990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rgbClr val="C00000"/>
                </a:solidFill>
                <a:latin typeface="微软雅黑" panose="020B0503020204020204" pitchFamily="34" charset="-122"/>
                <a:ea typeface="微软雅黑" panose="020B0503020204020204" pitchFamily="34" charset="-122"/>
              </a:rPr>
              <a:t>一千五百六十七</a:t>
            </a: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25" name="TextBox 18"/>
          <p:cNvSpPr txBox="1">
            <a:spLocks noChangeArrowheads="1"/>
          </p:cNvSpPr>
          <p:nvPr/>
        </p:nvSpPr>
        <p:spPr bwMode="auto">
          <a:xfrm>
            <a:off x="5571004" y="5161663"/>
            <a:ext cx="165158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800" dirty="0">
                <a:solidFill>
                  <a:srgbClr val="C00000"/>
                </a:solidFill>
                <a:latin typeface="微软雅黑" panose="020B0503020204020204" pitchFamily="34" charset="-122"/>
                <a:ea typeface="微软雅黑" panose="020B0503020204020204" pitchFamily="34" charset="-122"/>
              </a:rPr>
              <a:t>七千零九</a:t>
            </a:r>
            <a:endParaRPr lang="zh-CN" altLang="en-US" sz="2800" dirty="0">
              <a:solidFill>
                <a:srgbClr val="C00000"/>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4550" y="351155"/>
            <a:ext cx="2061845" cy="2061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from="(-#ppt_w/2)" to="(#ppt_x)" calcmode="lin" valueType="num">
                                      <p:cBhvr>
                                        <p:cTn id="7" dur="600" fill="hold">
                                          <p:stCondLst>
                                            <p:cond delay="0"/>
                                          </p:stCondLst>
                                        </p:cTn>
                                        <p:tgtEl>
                                          <p:spTgt spid="32"/>
                                        </p:tgtEl>
                                        <p:attrNameLst>
                                          <p:attrName>ppt_x</p:attrName>
                                        </p:attrNameLst>
                                      </p:cBhvr>
                                    </p:anim>
                                    <p:anim from="0" to="-1.0" calcmode="lin" valueType="num">
                                      <p:cBhvr>
                                        <p:cTn id="8" dur="200" decel="50000" autoRev="1" fill="hold">
                                          <p:stCondLst>
                                            <p:cond delay="600"/>
                                          </p:stCondLst>
                                        </p:cTn>
                                        <p:tgtEl>
                                          <p:spTgt spid="32"/>
                                        </p:tgtEl>
                                        <p:attrNameLst>
                                          <p:attrName>xshear</p:attrName>
                                        </p:attrNameLst>
                                      </p:cBhvr>
                                    </p:anim>
                                    <p:animScale>
                                      <p:cBhvr>
                                        <p:cTn id="9" dur="200" decel="100000" autoRev="1" fill="hold">
                                          <p:stCondLst>
                                            <p:cond delay="600"/>
                                          </p:stCondLst>
                                        </p:cTn>
                                        <p:tgtEl>
                                          <p:spTgt spid="32"/>
                                        </p:tgtEl>
                                      </p:cBhvr>
                                      <p:from x="100000" y="100000"/>
                                      <p:to x="80000" y="100000"/>
                                    </p:animScale>
                                    <p:anim by="(#ppt_h/3+#ppt_w*0.1)" calcmode="lin" valueType="num">
                                      <p:cBhvr additive="sum">
                                        <p:cTn id="10" dur="200" decel="100000" autoRev="1" fill="hold">
                                          <p:stCondLst>
                                            <p:cond delay="600"/>
                                          </p:stCondLst>
                                        </p:cTn>
                                        <p:tgtEl>
                                          <p:spTgt spid="3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ntr" presetSubtype="0"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 from="(-#ppt_w/2)" to="(#ppt_x)" calcmode="lin" valueType="num">
                                      <p:cBhvr>
                                        <p:cTn id="20" dur="600" fill="hold">
                                          <p:stCondLst>
                                            <p:cond delay="0"/>
                                          </p:stCondLst>
                                        </p:cTn>
                                        <p:tgtEl>
                                          <p:spTgt spid="33"/>
                                        </p:tgtEl>
                                        <p:attrNameLst>
                                          <p:attrName>ppt_x</p:attrName>
                                        </p:attrNameLst>
                                      </p:cBhvr>
                                    </p:anim>
                                    <p:anim from="0" to="-1.0" calcmode="lin" valueType="num">
                                      <p:cBhvr>
                                        <p:cTn id="21" dur="200" decel="50000" autoRev="1" fill="hold">
                                          <p:stCondLst>
                                            <p:cond delay="600"/>
                                          </p:stCondLst>
                                        </p:cTn>
                                        <p:tgtEl>
                                          <p:spTgt spid="33"/>
                                        </p:tgtEl>
                                        <p:attrNameLst>
                                          <p:attrName>xshear</p:attrName>
                                        </p:attrNameLst>
                                      </p:cBhvr>
                                    </p:anim>
                                    <p:animScale>
                                      <p:cBhvr>
                                        <p:cTn id="22" dur="200" decel="100000" autoRev="1" fill="hold">
                                          <p:stCondLst>
                                            <p:cond delay="600"/>
                                          </p:stCondLst>
                                        </p:cTn>
                                        <p:tgtEl>
                                          <p:spTgt spid="33"/>
                                        </p:tgtEl>
                                      </p:cBhvr>
                                      <p:from x="100000" y="100000"/>
                                      <p:to x="80000" y="100000"/>
                                    </p:animScale>
                                    <p:anim by="(#ppt_h/3+#ppt_w*0.1)" calcmode="lin" valueType="num">
                                      <p:cBhvr additive="sum">
                                        <p:cTn id="23" dur="200" decel="100000" autoRev="1" fill="hold">
                                          <p:stCondLst>
                                            <p:cond delay="600"/>
                                          </p:stCondLst>
                                        </p:cTn>
                                        <p:tgtEl>
                                          <p:spTgt spid="33"/>
                                        </p:tgtEl>
                                        <p:attrNameLst>
                                          <p:attrName>ppt_x</p:attrName>
                                        </p:attrNameLst>
                                      </p:cBhvr>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 from="(-#ppt_w/2)" to="(#ppt_x)" calcmode="lin" valueType="num">
                                      <p:cBhvr>
                                        <p:cTn id="33" dur="600" fill="hold">
                                          <p:stCondLst>
                                            <p:cond delay="0"/>
                                          </p:stCondLst>
                                        </p:cTn>
                                        <p:tgtEl>
                                          <p:spTgt spid="34"/>
                                        </p:tgtEl>
                                        <p:attrNameLst>
                                          <p:attrName>ppt_x</p:attrName>
                                        </p:attrNameLst>
                                      </p:cBhvr>
                                    </p:anim>
                                    <p:anim from="0" to="-1.0" calcmode="lin" valueType="num">
                                      <p:cBhvr>
                                        <p:cTn id="34" dur="200" decel="50000" autoRev="1" fill="hold">
                                          <p:stCondLst>
                                            <p:cond delay="600"/>
                                          </p:stCondLst>
                                        </p:cTn>
                                        <p:tgtEl>
                                          <p:spTgt spid="34"/>
                                        </p:tgtEl>
                                        <p:attrNameLst>
                                          <p:attrName>xshear</p:attrName>
                                        </p:attrNameLst>
                                      </p:cBhvr>
                                    </p:anim>
                                    <p:animScale>
                                      <p:cBhvr>
                                        <p:cTn id="35" dur="200" decel="100000" autoRev="1" fill="hold">
                                          <p:stCondLst>
                                            <p:cond delay="600"/>
                                          </p:stCondLst>
                                        </p:cTn>
                                        <p:tgtEl>
                                          <p:spTgt spid="34"/>
                                        </p:tgtEl>
                                      </p:cBhvr>
                                      <p:from x="100000" y="100000"/>
                                      <p:to x="80000" y="100000"/>
                                    </p:animScale>
                                    <p:anim by="(#ppt_h/3+#ppt_w*0.1)" calcmode="lin" valueType="num">
                                      <p:cBhvr additive="sum">
                                        <p:cTn id="36" dur="200" decel="100000" autoRev="1" fill="hold">
                                          <p:stCondLst>
                                            <p:cond delay="600"/>
                                          </p:stCondLst>
                                        </p:cTn>
                                        <p:tgtEl>
                                          <p:spTgt spid="34"/>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34" presetClass="entr" presetSubtype="0" fill="hold" nodeType="clickEffect">
                                  <p:stCondLst>
                                    <p:cond delay="0"/>
                                  </p:stCondLst>
                                  <p:childTnLst>
                                    <p:set>
                                      <p:cBhvr>
                                        <p:cTn id="45" dur="1" fill="hold">
                                          <p:stCondLst>
                                            <p:cond delay="0"/>
                                          </p:stCondLst>
                                        </p:cTn>
                                        <p:tgtEl>
                                          <p:spTgt spid="35"/>
                                        </p:tgtEl>
                                        <p:attrNameLst>
                                          <p:attrName>style.visibility</p:attrName>
                                        </p:attrNameLst>
                                      </p:cBhvr>
                                      <p:to>
                                        <p:strVal val="visible"/>
                                      </p:to>
                                    </p:set>
                                    <p:anim from="(-#ppt_w/2)" to="(#ppt_x)" calcmode="lin" valueType="num">
                                      <p:cBhvr>
                                        <p:cTn id="46" dur="600" fill="hold">
                                          <p:stCondLst>
                                            <p:cond delay="0"/>
                                          </p:stCondLst>
                                        </p:cTn>
                                        <p:tgtEl>
                                          <p:spTgt spid="35"/>
                                        </p:tgtEl>
                                        <p:attrNameLst>
                                          <p:attrName>ppt_x</p:attrName>
                                        </p:attrNameLst>
                                      </p:cBhvr>
                                    </p:anim>
                                    <p:anim from="0" to="-1.0" calcmode="lin" valueType="num">
                                      <p:cBhvr>
                                        <p:cTn id="47" dur="200" decel="50000" autoRev="1" fill="hold">
                                          <p:stCondLst>
                                            <p:cond delay="600"/>
                                          </p:stCondLst>
                                        </p:cTn>
                                        <p:tgtEl>
                                          <p:spTgt spid="35"/>
                                        </p:tgtEl>
                                        <p:attrNameLst>
                                          <p:attrName>xshear</p:attrName>
                                        </p:attrNameLst>
                                      </p:cBhvr>
                                    </p:anim>
                                    <p:animScale>
                                      <p:cBhvr>
                                        <p:cTn id="48" dur="200" decel="100000" autoRev="1" fill="hold">
                                          <p:stCondLst>
                                            <p:cond delay="600"/>
                                          </p:stCondLst>
                                        </p:cTn>
                                        <p:tgtEl>
                                          <p:spTgt spid="35"/>
                                        </p:tgtEl>
                                      </p:cBhvr>
                                      <p:from x="100000" y="100000"/>
                                      <p:to x="80000" y="100000"/>
                                    </p:animScale>
                                    <p:anim by="(#ppt_h/3+#ppt_w*0.1)" calcmode="lin" valueType="num">
                                      <p:cBhvr additive="sum">
                                        <p:cTn id="49" dur="200" decel="100000" autoRev="1" fill="hold">
                                          <p:stCondLst>
                                            <p:cond delay="600"/>
                                          </p:stCondLst>
                                        </p:cTn>
                                        <p:tgtEl>
                                          <p:spTgt spid="35"/>
                                        </p:tgtEl>
                                        <p:attrNameLst>
                                          <p:attrName>ppt_x</p:attrName>
                                        </p:attrNameLst>
                                      </p:cBhvr>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1223010" y="1847850"/>
            <a:ext cx="4909185" cy="4321810"/>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5" name="组合 4"/>
          <p:cNvGrpSpPr/>
          <p:nvPr/>
        </p:nvGrpSpPr>
        <p:grpSpPr>
          <a:xfrm>
            <a:off x="2715260" y="441960"/>
            <a:ext cx="3888740" cy="1356360"/>
            <a:chOff x="7082" y="421"/>
            <a:chExt cx="6124" cy="2136"/>
          </a:xfrm>
        </p:grpSpPr>
        <p:pic>
          <p:nvPicPr>
            <p:cNvPr id="4" name="图片 3" descr="134e3eb3-d166-4751-bee8-82f2b5eb4a4c"/>
            <p:cNvPicPr>
              <a:picLocks noChangeAspect="1"/>
            </p:cNvPicPr>
            <p:nvPr/>
          </p:nvPicPr>
          <p:blipFill>
            <a:blip r:embed="rId2"/>
            <a:stretch>
              <a:fillRect/>
            </a:stretch>
          </p:blipFill>
          <p:spPr>
            <a:xfrm>
              <a:off x="7082" y="421"/>
              <a:ext cx="6125" cy="2137"/>
            </a:xfrm>
            <a:prstGeom prst="rect">
              <a:avLst/>
            </a:prstGeom>
          </p:spPr>
        </p:pic>
        <p:sp>
          <p:nvSpPr>
            <p:cNvPr id="2" name="Text Box 3"/>
            <p:cNvSpPr txBox="1">
              <a:spLocks noChangeArrowheads="1"/>
            </p:cNvSpPr>
            <p:nvPr/>
          </p:nvSpPr>
          <p:spPr bwMode="auto">
            <a:xfrm>
              <a:off x="8950" y="1278"/>
              <a:ext cx="425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rPr>
                <a:t>整万数的读法</a:t>
              </a:r>
              <a:endParaRPr lang="zh-CN" altLang="en-US" sz="2800" dirty="0">
                <a:solidFill>
                  <a:srgbClr val="00000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6131971" y="3502808"/>
            <a:ext cx="4223795"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3559308" y="3527981"/>
            <a:ext cx="2480038"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endParaRPr lang="en-US" altLang="zh-CN" sz="2800" dirty="0">
              <a:latin typeface="微软雅黑" panose="020B0503020204020204" pitchFamily="34" charset="-122"/>
              <a:ea typeface="微软雅黑" panose="020B0503020204020204" pitchFamily="34" charset="-122"/>
            </a:endParaRPr>
          </a:p>
        </p:txBody>
      </p:sp>
      <p:sp>
        <p:nvSpPr>
          <p:cNvPr id="15" name="矩形 14"/>
          <p:cNvSpPr/>
          <p:nvPr/>
        </p:nvSpPr>
        <p:spPr>
          <a:xfrm>
            <a:off x="1644650" y="4144645"/>
            <a:ext cx="4006850"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   0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endParaRPr lang="en-US" altLang="zh-CN"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16974" y="2162627"/>
            <a:ext cx="46573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574116" y="2148006"/>
            <a:ext cx="45894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157197" y="2144509"/>
            <a:ext cx="493848"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724329" y="2130188"/>
            <a:ext cx="301835"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6126891" y="4158322"/>
            <a:ext cx="4599781"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读作：二千四百九十六万</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20"/>
          <p:cNvSpPr txBox="1"/>
          <p:nvPr/>
        </p:nvSpPr>
        <p:spPr>
          <a:xfrm>
            <a:off x="3100264" y="2140518"/>
            <a:ext cx="529052"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654006" y="2162821"/>
            <a:ext cx="443425"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30469" y="2162627"/>
            <a:ext cx="389613"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821452" y="2162627"/>
            <a:ext cx="410541"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931016" y="3522254"/>
            <a:ext cx="3564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3696229" y="2260072"/>
            <a:ext cx="0" cy="2412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sp>
        <p:nvSpPr>
          <p:cNvPr id="27" name="圆角矩形标注 26"/>
          <p:cNvSpPr/>
          <p:nvPr/>
        </p:nvSpPr>
        <p:spPr>
          <a:xfrm>
            <a:off x="1639852" y="5039440"/>
            <a:ext cx="4275596" cy="675337"/>
          </a:xfrm>
          <a:prstGeom prst="wedgeRoundRectCallout">
            <a:avLst>
              <a:gd name="adj1" fmla="val -28350"/>
              <a:gd name="adj2" fmla="val -79715"/>
              <a:gd name="adj3" fmla="val 16667"/>
            </a:avLst>
          </a:prstGeom>
          <a:solidFill>
            <a:srgbClr val="00B050">
              <a:alpha val="67000"/>
            </a:srgbClr>
          </a:solidFill>
          <a:ln w="19050">
            <a:solidFill>
              <a:srgbClr val="FF000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800" dirty="0">
                <a:solidFill>
                  <a:schemeClr val="tx1"/>
                </a:solidFill>
                <a:latin typeface="微软雅黑" panose="020B0503020204020204" pitchFamily="34" charset="-122"/>
                <a:ea typeface="微软雅黑" panose="020B0503020204020204" pitchFamily="34" charset="-122"/>
              </a:rPr>
              <a:t>二千万四百万九十万六万</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28" name="椭圆 27"/>
          <p:cNvSpPr/>
          <p:nvPr/>
        </p:nvSpPr>
        <p:spPr>
          <a:xfrm>
            <a:off x="2512778" y="5039379"/>
            <a:ext cx="427921" cy="65491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29" name="椭圆 28"/>
          <p:cNvSpPr/>
          <p:nvPr/>
        </p:nvSpPr>
        <p:spPr>
          <a:xfrm>
            <a:off x="3559244" y="5056478"/>
            <a:ext cx="427921" cy="65491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3" name="椭圆 2"/>
          <p:cNvSpPr/>
          <p:nvPr/>
        </p:nvSpPr>
        <p:spPr>
          <a:xfrm>
            <a:off x="4643645" y="5039379"/>
            <a:ext cx="427921" cy="65491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31" name="椭圆 30"/>
          <p:cNvSpPr/>
          <p:nvPr/>
        </p:nvSpPr>
        <p:spPr>
          <a:xfrm>
            <a:off x="5340608" y="5039541"/>
            <a:ext cx="427921" cy="65491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10495280" y="1335405"/>
            <a:ext cx="1201420" cy="2097405"/>
          </a:xfrm>
          <a:prstGeom prst="rect">
            <a:avLst/>
          </a:prstGeom>
          <a:noFill/>
          <a:ln w="9525">
            <a:noFill/>
          </a:ln>
        </p:spPr>
      </p:pic>
      <p:grpSp>
        <p:nvGrpSpPr>
          <p:cNvPr id="47" name="组合 46"/>
          <p:cNvGrpSpPr/>
          <p:nvPr/>
        </p:nvGrpSpPr>
        <p:grpSpPr>
          <a:xfrm>
            <a:off x="6634480" y="1958340"/>
            <a:ext cx="3860800" cy="786765"/>
            <a:chOff x="3911" y="5428"/>
            <a:chExt cx="6080" cy="1239"/>
          </a:xfrm>
        </p:grpSpPr>
        <p:sp>
          <p:nvSpPr>
            <p:cNvPr id="48" name="圆角矩形标注 47"/>
            <p:cNvSpPr/>
            <p:nvPr/>
          </p:nvSpPr>
          <p:spPr>
            <a:xfrm>
              <a:off x="4442" y="5428"/>
              <a:ext cx="5044" cy="1239"/>
            </a:xfrm>
            <a:prstGeom prst="wedgeRoundRectCallout">
              <a:avLst>
                <a:gd name="adj1" fmla="val 61424"/>
                <a:gd name="adj2" fmla="val -40799"/>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911" y="5706"/>
              <a:ext cx="6080" cy="786"/>
            </a:xfrm>
            <a:prstGeom prst="rect">
              <a:avLst/>
            </a:prstGeom>
            <a:noFill/>
          </p:spPr>
          <p:txBody>
            <a:bodyPr wrap="square" lIns="68580" tIns="34290" rIns="68580" bIns="34290" anchor="ctr">
              <a:spAutoFit/>
            </a:bodyPr>
            <a:p>
              <a:pPr algn="ctr">
                <a:defRPr/>
              </a:pPr>
              <a:r>
                <a:rPr lang="zh-CN" altLang="en-US" sz="2800" dirty="0" smtClean="0">
                  <a:solidFill>
                    <a:schemeClr val="tx1"/>
                  </a:solidFill>
                  <a:latin typeface="微软雅黑" panose="020B0503020204020204" pitchFamily="34" charset="-122"/>
                  <a:ea typeface="微软雅黑" panose="020B0503020204020204" pitchFamily="34" charset="-122"/>
                </a:rPr>
                <a:t>哪种读法比较简单</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ppt_y</p:attrName>
                                        </p:attrNameLst>
                                      </p:cBhvr>
                                      <p:tavLst>
                                        <p:tav tm="0">
                                          <p:val>
                                            <p:strVal val="#ppt_y+#ppt_h*1.125000"/>
                                          </p:val>
                                        </p:tav>
                                        <p:tav tm="100000">
                                          <p:val>
                                            <p:strVal val="#ppt_y"/>
                                          </p:val>
                                        </p:tav>
                                      </p:tavLst>
                                    </p:anim>
                                    <p:animEffect transition="in" filter="wipe(up)">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up)">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ppt_y</p:attrName>
                                        </p:attrNameLst>
                                      </p:cBhvr>
                                      <p:tavLst>
                                        <p:tav tm="0">
                                          <p:val>
                                            <p:strVal val="#ppt_y+#ppt_h*1.125000"/>
                                          </p:val>
                                        </p:tav>
                                        <p:tav tm="100000">
                                          <p:val>
                                            <p:strVal val="#ppt_y"/>
                                          </p:val>
                                        </p:tav>
                                      </p:tavLst>
                                    </p:anim>
                                    <p:animEffect transition="in" filter="wipe(up)">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heel(1)">
                                      <p:cBhvr>
                                        <p:cTn id="80" dur="2000"/>
                                        <p:tgtEl>
                                          <p:spTgt spid="28"/>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heel(1)">
                                      <p:cBhvr>
                                        <p:cTn id="83" dur="2000"/>
                                        <p:tgtEl>
                                          <p:spTgt spid="29"/>
                                        </p:tgtEl>
                                      </p:cBhvr>
                                    </p:animEffect>
                                  </p:childTnLst>
                                </p:cTn>
                              </p:par>
                              <p:par>
                                <p:cTn id="84" presetID="21" presetClass="entr" presetSubtype="1" fill="hold" grpId="0" nodeType="with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wheel(1)">
                                      <p:cBhvr>
                                        <p:cTn id="86" dur="2000"/>
                                        <p:tgtEl>
                                          <p:spTgt spid="3"/>
                                        </p:tgtEl>
                                      </p:cBhvr>
                                    </p:animEffect>
                                  </p:childTnLst>
                                </p:cTn>
                              </p:par>
                              <p:par>
                                <p:cTn id="87" presetID="21" presetClass="entr" presetSubtype="1"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heel(1)">
                                      <p:cBhvr>
                                        <p:cTn id="89" dur="2000"/>
                                        <p:tgtEl>
                                          <p:spTgt spid="3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left)">
                                      <p:cBhvr>
                                        <p:cTn id="94" dur="500"/>
                                        <p:tgtEl>
                                          <p:spTgt spid="20"/>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500"/>
                                        <p:tgtEl>
                                          <p:spTgt spid="47"/>
                                        </p:tgtEl>
                                      </p:cBhvr>
                                    </p:animEffect>
                                  </p:childTnLst>
                                </p:cTn>
                              </p:par>
                              <p:par>
                                <p:cTn id="100" presetID="10" presetClass="entr" presetSubtype="0" fill="hold" nodeType="with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fade">
                                      <p:cBhvr>
                                        <p:cTn id="10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9" grpId="0"/>
      <p:bldP spid="15" grpId="0"/>
      <p:bldP spid="21" grpId="0"/>
      <p:bldP spid="22" grpId="0"/>
      <p:bldP spid="23" grpId="0"/>
      <p:bldP spid="24" grpId="0"/>
      <p:bldP spid="27" grpId="0" animBg="1"/>
      <p:bldP spid="28" grpId="0" animBg="1"/>
      <p:bldP spid="29" grpId="0" animBg="1"/>
      <p:bldP spid="3" grpId="0" animBg="1"/>
      <p:bldP spid="31"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6" name="圆角矩形 35"/>
          <p:cNvSpPr/>
          <p:nvPr/>
        </p:nvSpPr>
        <p:spPr>
          <a:xfrm>
            <a:off x="10209530" y="4122420"/>
            <a:ext cx="437515" cy="561975"/>
          </a:xfrm>
          <a:prstGeom prst="roundRect">
            <a:avLst/>
          </a:prstGeom>
          <a:solidFill>
            <a:schemeClr val="accent1">
              <a:lumMod val="50000"/>
              <a:alpha val="89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223010" y="1847850"/>
            <a:ext cx="4909185" cy="2973705"/>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9" name="矩形 8"/>
          <p:cNvSpPr/>
          <p:nvPr/>
        </p:nvSpPr>
        <p:spPr>
          <a:xfrm>
            <a:off x="6131971" y="3502808"/>
            <a:ext cx="4223795"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3559308" y="3527981"/>
            <a:ext cx="2480038"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endParaRPr lang="en-US" altLang="zh-CN" sz="2800" dirty="0">
              <a:latin typeface="微软雅黑" panose="020B0503020204020204" pitchFamily="34" charset="-122"/>
              <a:ea typeface="微软雅黑" panose="020B0503020204020204" pitchFamily="34" charset="-122"/>
            </a:endParaRPr>
          </a:p>
        </p:txBody>
      </p:sp>
      <p:sp>
        <p:nvSpPr>
          <p:cNvPr id="15" name="矩形 14"/>
          <p:cNvSpPr/>
          <p:nvPr/>
        </p:nvSpPr>
        <p:spPr>
          <a:xfrm>
            <a:off x="1644650" y="4144645"/>
            <a:ext cx="4006850"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   0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endParaRPr lang="en-US" altLang="zh-CN"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16974" y="2162627"/>
            <a:ext cx="46573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574116" y="2148006"/>
            <a:ext cx="45894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157197" y="2144509"/>
            <a:ext cx="493848"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724329" y="2130188"/>
            <a:ext cx="301835"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6126891" y="4158322"/>
            <a:ext cx="4599781"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a:t>
            </a:r>
            <a:r>
              <a:rPr lang="en-US" altLang="zh-CN"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20"/>
          <p:cNvSpPr txBox="1"/>
          <p:nvPr/>
        </p:nvSpPr>
        <p:spPr>
          <a:xfrm>
            <a:off x="3100264" y="2140518"/>
            <a:ext cx="529052"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654006" y="2162821"/>
            <a:ext cx="443425"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30469" y="2162627"/>
            <a:ext cx="389613"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821452" y="2162627"/>
            <a:ext cx="410541"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931016" y="3522254"/>
            <a:ext cx="3564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3696229" y="2260072"/>
            <a:ext cx="0" cy="2412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pic>
        <p:nvPicPr>
          <p:cNvPr id="8" name="图片 7"/>
          <p:cNvPicPr>
            <a:picLocks noChangeAspect="1"/>
          </p:cNvPicPr>
          <p:nvPr/>
        </p:nvPicPr>
        <p:blipFill>
          <a:blip r:embed="rId2"/>
          <a:stretch>
            <a:fillRect/>
          </a:stretch>
        </p:blipFill>
        <p:spPr>
          <a:xfrm>
            <a:off x="10495280" y="1335405"/>
            <a:ext cx="1201420" cy="2097405"/>
          </a:xfrm>
          <a:prstGeom prst="rect">
            <a:avLst/>
          </a:prstGeom>
          <a:noFill/>
          <a:ln w="9525">
            <a:noFill/>
          </a:ln>
        </p:spPr>
      </p:pic>
      <p:grpSp>
        <p:nvGrpSpPr>
          <p:cNvPr id="11" name="组合 10"/>
          <p:cNvGrpSpPr/>
          <p:nvPr/>
        </p:nvGrpSpPr>
        <p:grpSpPr>
          <a:xfrm>
            <a:off x="6734249" y="1335825"/>
            <a:ext cx="4591675" cy="1529382"/>
            <a:chOff x="4442" y="5538"/>
            <a:chExt cx="6314" cy="1129"/>
          </a:xfrm>
        </p:grpSpPr>
        <p:sp>
          <p:nvSpPr>
            <p:cNvPr id="12" name="圆角矩形标注 11"/>
            <p:cNvSpPr/>
            <p:nvPr/>
          </p:nvSpPr>
          <p:spPr>
            <a:xfrm>
              <a:off x="4442" y="5538"/>
              <a:ext cx="4736" cy="1129"/>
            </a:xfrm>
            <a:prstGeom prst="wedgeRoundRectCallout">
              <a:avLst>
                <a:gd name="adj1" fmla="val 59975"/>
                <a:gd name="adj2" fmla="val -6431"/>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4676" y="5597"/>
              <a:ext cx="6080" cy="1005"/>
            </a:xfrm>
            <a:prstGeom prst="rect">
              <a:avLst/>
            </a:prstGeom>
            <a:noFill/>
          </p:spPr>
          <p:txBody>
            <a:bodyPr wrap="square" lIns="68580" tIns="34290" rIns="68580" bIns="34290" anchor="ctr">
              <a:spAutoFit/>
            </a:bodyPr>
            <a:p>
              <a:pPr algn="l">
                <a:defRPr/>
              </a:pPr>
              <a:r>
                <a:rPr lang="zh-CN" altLang="en-US" sz="2800" dirty="0" smtClean="0">
                  <a:solidFill>
                    <a:schemeClr val="tx1"/>
                  </a:solidFill>
                  <a:latin typeface="微软雅黑" panose="020B0503020204020204" pitchFamily="34" charset="-122"/>
                  <a:ea typeface="微软雅黑" panose="020B0503020204020204" pitchFamily="34" charset="-122"/>
                </a:rPr>
                <a:t>万级的数和个级的</a:t>
              </a:r>
              <a:endParaRPr lang="zh-CN" altLang="en-US" sz="2800" dirty="0" smtClean="0">
                <a:solidFill>
                  <a:schemeClr val="tx1"/>
                </a:solidFill>
                <a:latin typeface="微软雅黑" panose="020B0503020204020204" pitchFamily="34" charset="-122"/>
                <a:ea typeface="微软雅黑" panose="020B0503020204020204" pitchFamily="34" charset="-122"/>
              </a:endParaRPr>
            </a:p>
            <a:p>
              <a:pPr algn="l">
                <a:defRPr/>
              </a:pPr>
              <a:r>
                <a:rPr lang="zh-CN" altLang="en-US" sz="2800" dirty="0" smtClean="0">
                  <a:solidFill>
                    <a:schemeClr val="tx1"/>
                  </a:solidFill>
                  <a:latin typeface="微软雅黑" panose="020B0503020204020204" pitchFamily="34" charset="-122"/>
                  <a:ea typeface="微软雅黑" panose="020B0503020204020204" pitchFamily="34" charset="-122"/>
                </a:rPr>
                <a:t>数在读法上有什么</a:t>
              </a:r>
              <a:endParaRPr lang="zh-CN" altLang="en-US" sz="2800" dirty="0" smtClean="0">
                <a:solidFill>
                  <a:schemeClr val="tx1"/>
                </a:solidFill>
                <a:latin typeface="微软雅黑" panose="020B0503020204020204" pitchFamily="34" charset="-122"/>
                <a:ea typeface="微软雅黑" panose="020B0503020204020204" pitchFamily="34" charset="-122"/>
              </a:endParaRPr>
            </a:p>
            <a:p>
              <a:pPr algn="l">
                <a:defRPr/>
              </a:pPr>
              <a:r>
                <a:rPr lang="zh-CN" altLang="en-US" sz="2800" dirty="0" smtClean="0">
                  <a:solidFill>
                    <a:schemeClr val="tx1"/>
                  </a:solidFill>
                  <a:latin typeface="微软雅黑" panose="020B0503020204020204" pitchFamily="34" charset="-122"/>
                  <a:ea typeface="微软雅黑" panose="020B0503020204020204" pitchFamily="34" charset="-122"/>
                </a:rPr>
                <a:t>相同点和不同点？</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715260" y="441960"/>
            <a:ext cx="3888740" cy="1356360"/>
            <a:chOff x="7082" y="421"/>
            <a:chExt cx="6124" cy="2136"/>
          </a:xfrm>
        </p:grpSpPr>
        <p:pic>
          <p:nvPicPr>
            <p:cNvPr id="32" name="图片 31" descr="134e3eb3-d166-4751-bee8-82f2b5eb4a4c"/>
            <p:cNvPicPr>
              <a:picLocks noChangeAspect="1"/>
            </p:cNvPicPr>
            <p:nvPr/>
          </p:nvPicPr>
          <p:blipFill>
            <a:blip r:embed="rId3"/>
            <a:stretch>
              <a:fillRect/>
            </a:stretch>
          </p:blipFill>
          <p:spPr>
            <a:xfrm>
              <a:off x="7082" y="421"/>
              <a:ext cx="6125" cy="2137"/>
            </a:xfrm>
            <a:prstGeom prst="rect">
              <a:avLst/>
            </a:prstGeom>
          </p:spPr>
        </p:pic>
        <p:sp>
          <p:nvSpPr>
            <p:cNvPr id="33" name="Text Box 3"/>
            <p:cNvSpPr txBox="1">
              <a:spLocks noChangeArrowheads="1"/>
            </p:cNvSpPr>
            <p:nvPr/>
          </p:nvSpPr>
          <p:spPr bwMode="auto">
            <a:xfrm>
              <a:off x="8950" y="1278"/>
              <a:ext cx="425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rPr>
                <a:t>整万数的读法</a:t>
              </a:r>
              <a:endParaRPr lang="zh-CN" altLang="en-US" sz="2800" dirty="0">
                <a:solidFill>
                  <a:srgbClr val="000000"/>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317625" y="5088890"/>
            <a:ext cx="8596630" cy="1459230"/>
            <a:chOff x="1657" y="8014"/>
            <a:chExt cx="13538" cy="2298"/>
          </a:xfrm>
        </p:grpSpPr>
        <p:grpSp>
          <p:nvGrpSpPr>
            <p:cNvPr id="38" name="组合 37"/>
            <p:cNvGrpSpPr/>
            <p:nvPr/>
          </p:nvGrpSpPr>
          <p:grpSpPr>
            <a:xfrm>
              <a:off x="1657" y="8014"/>
              <a:ext cx="13538" cy="2298"/>
              <a:chOff x="1679" y="4601"/>
              <a:chExt cx="14558" cy="4426"/>
            </a:xfrm>
            <a:effectLst>
              <a:outerShdw blurRad="76200" dir="13500000" sy="23000" kx="1200000" algn="br" rotWithShape="0">
                <a:prstClr val="black">
                  <a:alpha val="20000"/>
                </a:prstClr>
              </a:outerShdw>
            </a:effectLst>
          </p:grpSpPr>
          <p:sp>
            <p:nvSpPr>
              <p:cNvPr id="39" name="圆角矩形 3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1759" y="8052"/>
              <a:ext cx="10368" cy="1161"/>
            </a:xfrm>
            <a:prstGeom prst="rect">
              <a:avLst/>
            </a:prstGeom>
            <a:noFill/>
          </p:spPr>
          <p:txBody>
            <a:bodyPr wrap="none" rtlCol="0" anchor="t">
              <a:spAutoFit/>
            </a:bodyPr>
            <a:p>
              <a:pPr algn="l" defTabSz="121920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相同点：都是</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按照个级的数的读法来读</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5" name="圆角矩形 34"/>
          <p:cNvSpPr/>
          <p:nvPr/>
        </p:nvSpPr>
        <p:spPr>
          <a:xfrm>
            <a:off x="7593965" y="3471545"/>
            <a:ext cx="2660015" cy="121158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文本框 43"/>
          <p:cNvSpPr txBox="1"/>
          <p:nvPr/>
        </p:nvSpPr>
        <p:spPr>
          <a:xfrm>
            <a:off x="1382395" y="5694045"/>
            <a:ext cx="8717280" cy="737235"/>
          </a:xfrm>
          <a:prstGeom prst="rect">
            <a:avLst/>
          </a:prstGeom>
          <a:noFill/>
        </p:spPr>
        <p:txBody>
          <a:bodyPr wrap="none" rtlCol="0" anchor="t">
            <a:spAutoFit/>
          </a:bodyPr>
          <a:p>
            <a:pPr algn="l" defTabSz="121920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不同点：万级的数读完之后在后面加上一个</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字。</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heel(1)">
                                      <p:cBhvr>
                                        <p:cTn id="13" dur="20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ppt_y</p:attrName>
                                        </p:attrNameLst>
                                      </p:cBhvr>
                                      <p:tavLst>
                                        <p:tav tm="0">
                                          <p:val>
                                            <p:strVal val="#ppt_y+#ppt_h*1.125000"/>
                                          </p:val>
                                        </p:tav>
                                        <p:tav tm="100000">
                                          <p:val>
                                            <p:strVal val="#ppt_y"/>
                                          </p:val>
                                        </p:tav>
                                      </p:tavLst>
                                    </p:anim>
                                    <p:animEffect transition="in" filter="wipe(up)">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heel(1)">
                                      <p:cBhvr>
                                        <p:cTn id="24" dur="20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ppt_y</p:attrName>
                                        </p:attrNameLst>
                                      </p:cBhvr>
                                      <p:tavLst>
                                        <p:tav tm="0">
                                          <p:val>
                                            <p:strVal val="#ppt_y+#ppt_h*1.125000"/>
                                          </p:val>
                                        </p:tav>
                                        <p:tav tm="100000">
                                          <p:val>
                                            <p:strVal val="#ppt_y"/>
                                          </p:val>
                                        </p:tav>
                                      </p:tavLst>
                                    </p:anim>
                                    <p:animEffect transition="in" filter="wipe(up)">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bldLvl="0" animBg="1"/>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1223010" y="1847850"/>
            <a:ext cx="4909185" cy="4321810"/>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5" name="组合 4"/>
          <p:cNvGrpSpPr/>
          <p:nvPr/>
        </p:nvGrpSpPr>
        <p:grpSpPr>
          <a:xfrm>
            <a:off x="2715260" y="441960"/>
            <a:ext cx="3888740" cy="1356360"/>
            <a:chOff x="7082" y="421"/>
            <a:chExt cx="6124" cy="2136"/>
          </a:xfrm>
        </p:grpSpPr>
        <p:pic>
          <p:nvPicPr>
            <p:cNvPr id="4" name="图片 3" descr="134e3eb3-d166-4751-bee8-82f2b5eb4a4c"/>
            <p:cNvPicPr>
              <a:picLocks noChangeAspect="1"/>
            </p:cNvPicPr>
            <p:nvPr/>
          </p:nvPicPr>
          <p:blipFill>
            <a:blip r:embed="rId2"/>
            <a:stretch>
              <a:fillRect/>
            </a:stretch>
          </p:blipFill>
          <p:spPr>
            <a:xfrm>
              <a:off x="7082" y="421"/>
              <a:ext cx="6125" cy="2137"/>
            </a:xfrm>
            <a:prstGeom prst="rect">
              <a:avLst/>
            </a:prstGeom>
          </p:spPr>
        </p:pic>
        <p:sp>
          <p:nvSpPr>
            <p:cNvPr id="2" name="Text Box 3"/>
            <p:cNvSpPr txBox="1">
              <a:spLocks noChangeArrowheads="1"/>
            </p:cNvSpPr>
            <p:nvPr/>
          </p:nvSpPr>
          <p:spPr bwMode="auto">
            <a:xfrm>
              <a:off x="8950" y="1278"/>
              <a:ext cx="425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rPr>
                <a:t>整万数的读法</a:t>
              </a:r>
              <a:endParaRPr lang="zh-CN" altLang="en-US" sz="2800" dirty="0">
                <a:solidFill>
                  <a:srgbClr val="00000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6131971" y="3502808"/>
            <a:ext cx="4223795"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3559308" y="3527981"/>
            <a:ext cx="2480038"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endParaRPr lang="en-US" altLang="zh-CN" sz="2800" dirty="0">
              <a:latin typeface="微软雅黑" panose="020B0503020204020204" pitchFamily="34" charset="-122"/>
              <a:ea typeface="微软雅黑" panose="020B0503020204020204" pitchFamily="34" charset="-122"/>
            </a:endParaRPr>
          </a:p>
        </p:txBody>
      </p:sp>
      <p:sp>
        <p:nvSpPr>
          <p:cNvPr id="15" name="矩形 14"/>
          <p:cNvSpPr/>
          <p:nvPr/>
        </p:nvSpPr>
        <p:spPr>
          <a:xfrm>
            <a:off x="1644650" y="4144645"/>
            <a:ext cx="4006850"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2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9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   0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endParaRPr lang="en-US" altLang="zh-CN"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16974" y="2162627"/>
            <a:ext cx="46573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574116" y="2148006"/>
            <a:ext cx="45894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157197" y="2144509"/>
            <a:ext cx="493848"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724329" y="2130188"/>
            <a:ext cx="301835"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6126891" y="4158322"/>
            <a:ext cx="4599781"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读作：二千四百九十六万</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20"/>
          <p:cNvSpPr txBox="1"/>
          <p:nvPr/>
        </p:nvSpPr>
        <p:spPr>
          <a:xfrm>
            <a:off x="3100264" y="2140518"/>
            <a:ext cx="529052"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654006" y="2162821"/>
            <a:ext cx="443425"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30469" y="2162627"/>
            <a:ext cx="389613"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821452" y="2162627"/>
            <a:ext cx="410541"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931016" y="3522254"/>
            <a:ext cx="3564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3696229" y="2260072"/>
            <a:ext cx="0" cy="3600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pic>
        <p:nvPicPr>
          <p:cNvPr id="7" name="图片 6"/>
          <p:cNvPicPr>
            <a:picLocks noChangeAspect="1"/>
          </p:cNvPicPr>
          <p:nvPr/>
        </p:nvPicPr>
        <p:blipFill>
          <a:blip r:embed="rId3"/>
          <a:stretch>
            <a:fillRect/>
          </a:stretch>
        </p:blipFill>
        <p:spPr>
          <a:xfrm>
            <a:off x="10495280" y="1335405"/>
            <a:ext cx="1201420" cy="2097405"/>
          </a:xfrm>
          <a:prstGeom prst="rect">
            <a:avLst/>
          </a:prstGeom>
          <a:noFill/>
          <a:ln w="9525">
            <a:noFill/>
          </a:ln>
        </p:spPr>
      </p:pic>
      <p:grpSp>
        <p:nvGrpSpPr>
          <p:cNvPr id="47" name="组合 46"/>
          <p:cNvGrpSpPr/>
          <p:nvPr/>
        </p:nvGrpSpPr>
        <p:grpSpPr>
          <a:xfrm>
            <a:off x="6634480" y="1958340"/>
            <a:ext cx="3860800" cy="786765"/>
            <a:chOff x="3911" y="5428"/>
            <a:chExt cx="6080" cy="1239"/>
          </a:xfrm>
        </p:grpSpPr>
        <p:sp>
          <p:nvSpPr>
            <p:cNvPr id="48" name="圆角矩形标注 47"/>
            <p:cNvSpPr/>
            <p:nvPr/>
          </p:nvSpPr>
          <p:spPr>
            <a:xfrm>
              <a:off x="4442" y="5428"/>
              <a:ext cx="5044" cy="1239"/>
            </a:xfrm>
            <a:prstGeom prst="wedgeRoundRectCallout">
              <a:avLst>
                <a:gd name="adj1" fmla="val 61424"/>
                <a:gd name="adj2" fmla="val -40799"/>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911" y="5708"/>
              <a:ext cx="6080" cy="786"/>
            </a:xfrm>
            <a:prstGeom prst="rect">
              <a:avLst/>
            </a:prstGeom>
            <a:noFill/>
          </p:spPr>
          <p:txBody>
            <a:bodyPr wrap="square" lIns="68580" tIns="34290" rIns="68580" bIns="34290" anchor="ctr">
              <a:spAutoFit/>
            </a:bodyPr>
            <a:p>
              <a:pPr algn="ctr">
                <a:defRPr/>
              </a:pPr>
              <a:r>
                <a:rPr lang="zh-CN" altLang="en-US" sz="2800" dirty="0" smtClean="0">
                  <a:solidFill>
                    <a:schemeClr val="tx1"/>
                  </a:solidFill>
                  <a:latin typeface="微软雅黑" panose="020B0503020204020204" pitchFamily="34" charset="-122"/>
                  <a:ea typeface="微软雅黑" panose="020B0503020204020204" pitchFamily="34" charset="-122"/>
                </a:rPr>
                <a:t>试读这两个数</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1987550" y="4695825"/>
            <a:ext cx="4006850" cy="521970"/>
          </a:xfrm>
          <a:prstGeom prst="rect">
            <a:avLst/>
          </a:prstGeom>
        </p:spPr>
        <p:txBody>
          <a:bodyPr wrap="square">
            <a:spAutoFit/>
          </a:bodyPr>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 3  0  8    0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endParaRPr lang="en-US" altLang="zh-CN" sz="2800" dirty="0">
              <a:latin typeface="微软雅黑" panose="020B0503020204020204" pitchFamily="34" charset="-122"/>
              <a:ea typeface="微软雅黑" panose="020B0503020204020204" pitchFamily="34" charset="-122"/>
            </a:endParaRPr>
          </a:p>
        </p:txBody>
      </p:sp>
      <p:sp>
        <p:nvSpPr>
          <p:cNvPr id="38" name="矩形 37"/>
          <p:cNvSpPr/>
          <p:nvPr/>
        </p:nvSpPr>
        <p:spPr>
          <a:xfrm>
            <a:off x="6133499" y="4705847"/>
            <a:ext cx="4599781" cy="521970"/>
          </a:xfrm>
          <a:prstGeom prst="rect">
            <a:avLst/>
          </a:prstGeom>
        </p:spPr>
        <p:txBody>
          <a:bodyPr wrap="square">
            <a:spAutoFit/>
          </a:bodyPr>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读作：三百零八万</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矩形 7"/>
          <p:cNvSpPr/>
          <p:nvPr/>
        </p:nvSpPr>
        <p:spPr>
          <a:xfrm>
            <a:off x="1649730" y="5330190"/>
            <a:ext cx="4006850" cy="521970"/>
          </a:xfrm>
          <a:prstGeom prst="rect">
            <a:avLst/>
          </a:prstGeom>
        </p:spPr>
        <p:txBody>
          <a:bodyPr wrap="square">
            <a:spAutoFit/>
          </a:bodyPr>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4  0  5  0    0 </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r>
              <a:rPr lang="en-US" altLang="zh-CN" sz="2800" baseline="-25000" dirty="0">
                <a:latin typeface="微软雅黑" panose="020B0503020204020204" pitchFamily="34" charset="-122"/>
                <a:ea typeface="微软雅黑" panose="020B0503020204020204" pitchFamily="34" charset="-122"/>
                <a:cs typeface="宋体" panose="02010600030101010101" pitchFamily="2" charset="-122"/>
              </a:rPr>
              <a:t>   </a:t>
            </a:r>
            <a:r>
              <a:rPr lang="en-US" altLang="zh-CN" sz="2800" dirty="0">
                <a:latin typeface="微软雅黑" panose="020B0503020204020204" pitchFamily="34" charset="-122"/>
                <a:ea typeface="微软雅黑" panose="020B0503020204020204" pitchFamily="34" charset="-122"/>
                <a:cs typeface="宋体" panose="02010600030101010101" pitchFamily="2" charset="-122"/>
              </a:rPr>
              <a:t>0</a:t>
            </a:r>
            <a:endParaRPr lang="en-US" altLang="zh-CN" sz="2800" dirty="0">
              <a:latin typeface="微软雅黑" panose="020B0503020204020204" pitchFamily="34" charset="-122"/>
              <a:ea typeface="微软雅黑" panose="020B0503020204020204" pitchFamily="34" charset="-122"/>
            </a:endParaRPr>
          </a:p>
        </p:txBody>
      </p:sp>
      <p:sp>
        <p:nvSpPr>
          <p:cNvPr id="39" name="矩形 38"/>
          <p:cNvSpPr/>
          <p:nvPr/>
        </p:nvSpPr>
        <p:spPr>
          <a:xfrm>
            <a:off x="6155723" y="5273446"/>
            <a:ext cx="4599781" cy="521970"/>
          </a:xfrm>
          <a:prstGeom prst="rect">
            <a:avLst/>
          </a:prstGeom>
        </p:spPr>
        <p:txBody>
          <a:bodyPr wrap="square">
            <a:spAutoFit/>
          </a:bodyPr>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读作：四千零五十万</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11"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51" name="组合 50"/>
          <p:cNvGrpSpPr/>
          <p:nvPr/>
        </p:nvGrpSpPr>
        <p:grpSpPr>
          <a:xfrm>
            <a:off x="3540125" y="400685"/>
            <a:ext cx="3588385" cy="1219200"/>
            <a:chOff x="5889" y="4175"/>
            <a:chExt cx="5651" cy="1920"/>
          </a:xfrm>
        </p:grpSpPr>
        <p:pic>
          <p:nvPicPr>
            <p:cNvPr id="50" name="图片 49" descr="00c6f25c-2d4e-428e-9d7a-0f3b6a4c3e8b"/>
            <p:cNvPicPr>
              <a:picLocks noChangeAspect="1"/>
            </p:cNvPicPr>
            <p:nvPr/>
          </p:nvPicPr>
          <p:blipFill>
            <a:blip r:embed="rId2"/>
            <a:stretch>
              <a:fillRect/>
            </a:stretch>
          </p:blipFill>
          <p:spPr>
            <a:xfrm>
              <a:off x="5889" y="4175"/>
              <a:ext cx="5415" cy="1921"/>
            </a:xfrm>
            <a:prstGeom prst="rect">
              <a:avLst/>
            </a:prstGeom>
          </p:spPr>
        </p:pic>
        <p:sp>
          <p:nvSpPr>
            <p:cNvPr id="3" name="TextBox 1"/>
            <p:cNvSpPr txBox="1"/>
            <p:nvPr/>
          </p:nvSpPr>
          <p:spPr>
            <a:xfrm>
              <a:off x="6458" y="4798"/>
              <a:ext cx="5083" cy="822"/>
            </a:xfrm>
            <a:prstGeom prst="rect">
              <a:avLst/>
            </a:prstGeom>
            <a:noFill/>
          </p:spPr>
          <p:txBody>
            <a:bodyPr wrap="square" rtlCol="0">
              <a:spAutoFit/>
            </a:bodyPr>
            <a:lstStyle/>
            <a:p>
              <a:pPr>
                <a:spcBef>
                  <a:spcPct val="0"/>
                </a:spcBef>
                <a:buFontTx/>
                <a:buNone/>
                <a:defRPr/>
              </a:pPr>
              <a:r>
                <a:rPr lang="zh-CN" altLang="en-US" sz="2800" dirty="0">
                  <a:latin typeface="微软雅黑" panose="020B0503020204020204" pitchFamily="34" charset="-122"/>
                  <a:ea typeface="微软雅黑" panose="020B0503020204020204" pitchFamily="34" charset="-122"/>
                </a:rPr>
                <a:t>读出下面每组数。</a:t>
              </a:r>
              <a:endParaRPr lang="zh-CN" altLang="en-US" sz="2800"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451610" y="2159635"/>
            <a:ext cx="3153410" cy="1569720"/>
            <a:chOff x="2286" y="3401"/>
            <a:chExt cx="4966" cy="2472"/>
          </a:xfrm>
        </p:grpSpPr>
        <p:grpSp>
          <p:nvGrpSpPr>
            <p:cNvPr id="21" name="组合 20"/>
            <p:cNvGrpSpPr/>
            <p:nvPr/>
          </p:nvGrpSpPr>
          <p:grpSpPr>
            <a:xfrm rot="0">
              <a:off x="2286" y="3401"/>
              <a:ext cx="4967" cy="2473"/>
              <a:chOff x="5488" y="1621"/>
              <a:chExt cx="12197" cy="3351"/>
            </a:xfrm>
          </p:grpSpPr>
          <p:grpSp>
            <p:nvGrpSpPr>
              <p:cNvPr id="12" name="组合 11"/>
              <p:cNvGrpSpPr/>
              <p:nvPr/>
            </p:nvGrpSpPr>
            <p:grpSpPr>
              <a:xfrm>
                <a:off x="5488" y="1621"/>
                <a:ext cx="12197" cy="3351"/>
                <a:chOff x="5488" y="1621"/>
                <a:chExt cx="12197" cy="3351"/>
              </a:xfrm>
            </p:grpSpPr>
            <p:sp>
              <p:nvSpPr>
                <p:cNvPr id="13" name="圆角矩形 1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圆角矩形 14"/>
              <p:cNvSpPr/>
              <p:nvPr/>
            </p:nvSpPr>
            <p:spPr>
              <a:xfrm>
                <a:off x="5747" y="1784"/>
                <a:ext cx="11555"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TextBox 28"/>
            <p:cNvSpPr txBox="1">
              <a:spLocks noChangeArrowheads="1"/>
            </p:cNvSpPr>
            <p:nvPr/>
          </p:nvSpPr>
          <p:spPr bwMode="auto">
            <a:xfrm>
              <a:off x="2541" y="3634"/>
              <a:ext cx="430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读作：三十四</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8" name="TextBox 34"/>
          <p:cNvSpPr txBox="1">
            <a:spLocks noChangeArrowheads="1"/>
          </p:cNvSpPr>
          <p:nvPr/>
        </p:nvSpPr>
        <p:spPr bwMode="auto">
          <a:xfrm>
            <a:off x="1589360" y="3043017"/>
            <a:ext cx="283051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读作：三十四万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7" name="组合 36"/>
          <p:cNvGrpSpPr/>
          <p:nvPr/>
        </p:nvGrpSpPr>
        <p:grpSpPr>
          <a:xfrm>
            <a:off x="6231890" y="2159635"/>
            <a:ext cx="3378200" cy="1545590"/>
            <a:chOff x="9814" y="3401"/>
            <a:chExt cx="5320" cy="2434"/>
          </a:xfrm>
        </p:grpSpPr>
        <p:grpSp>
          <p:nvGrpSpPr>
            <p:cNvPr id="17" name="组合 16"/>
            <p:cNvGrpSpPr/>
            <p:nvPr/>
          </p:nvGrpSpPr>
          <p:grpSpPr>
            <a:xfrm rot="0">
              <a:off x="9814" y="3401"/>
              <a:ext cx="5321" cy="2434"/>
              <a:chOff x="5488" y="1621"/>
              <a:chExt cx="12197" cy="3351"/>
            </a:xfrm>
          </p:grpSpPr>
          <p:grpSp>
            <p:nvGrpSpPr>
              <p:cNvPr id="18" name="组合 17"/>
              <p:cNvGrpSpPr/>
              <p:nvPr/>
            </p:nvGrpSpPr>
            <p:grpSpPr>
              <a:xfrm>
                <a:off x="5488" y="1621"/>
                <a:ext cx="12197" cy="3351"/>
                <a:chOff x="5488" y="1621"/>
                <a:chExt cx="12197" cy="3351"/>
              </a:xfrm>
            </p:grpSpPr>
            <p:sp>
              <p:nvSpPr>
                <p:cNvPr id="19" name="圆角矩形 1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圆角矩形 21"/>
              <p:cNvSpPr/>
              <p:nvPr/>
            </p:nvSpPr>
            <p:spPr>
              <a:xfrm>
                <a:off x="5740" y="1808"/>
                <a:ext cx="11696" cy="296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TextBox 35"/>
            <p:cNvSpPr txBox="1">
              <a:spLocks noChangeArrowheads="1"/>
            </p:cNvSpPr>
            <p:nvPr/>
          </p:nvSpPr>
          <p:spPr bwMode="auto">
            <a:xfrm>
              <a:off x="10167" y="3623"/>
              <a:ext cx="445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读作：三千零四</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TextBox 36"/>
          <p:cNvSpPr txBox="1">
            <a:spLocks noChangeArrowheads="1"/>
          </p:cNvSpPr>
          <p:nvPr/>
        </p:nvSpPr>
        <p:spPr bwMode="auto">
          <a:xfrm>
            <a:off x="6438793" y="3047462"/>
            <a:ext cx="36385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读作：三千零四万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3" name="组合 42"/>
          <p:cNvGrpSpPr/>
          <p:nvPr/>
        </p:nvGrpSpPr>
        <p:grpSpPr>
          <a:xfrm>
            <a:off x="1419225" y="4439285"/>
            <a:ext cx="3341370" cy="1587500"/>
            <a:chOff x="2235" y="6991"/>
            <a:chExt cx="5262" cy="2500"/>
          </a:xfrm>
        </p:grpSpPr>
        <p:grpSp>
          <p:nvGrpSpPr>
            <p:cNvPr id="38" name="组合 37"/>
            <p:cNvGrpSpPr/>
            <p:nvPr/>
          </p:nvGrpSpPr>
          <p:grpSpPr>
            <a:xfrm rot="0">
              <a:off x="2235" y="6991"/>
              <a:ext cx="5262" cy="2500"/>
              <a:chOff x="5488" y="1621"/>
              <a:chExt cx="12197" cy="3351"/>
            </a:xfrm>
          </p:grpSpPr>
          <p:grpSp>
            <p:nvGrpSpPr>
              <p:cNvPr id="39" name="组合 38"/>
              <p:cNvGrpSpPr/>
              <p:nvPr/>
            </p:nvGrpSpPr>
            <p:grpSpPr>
              <a:xfrm>
                <a:off x="5488" y="1621"/>
                <a:ext cx="12197" cy="3351"/>
                <a:chOff x="5488" y="1621"/>
                <a:chExt cx="12197" cy="3351"/>
              </a:xfrm>
            </p:grpSpPr>
            <p:sp>
              <p:nvSpPr>
                <p:cNvPr id="40" name="圆角矩形 3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圆角矩形 41"/>
              <p:cNvSpPr/>
              <p:nvPr/>
            </p:nvSpPr>
            <p:spPr>
              <a:xfrm>
                <a:off x="5784" y="1808"/>
                <a:ext cx="11564"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TextBox 37"/>
            <p:cNvSpPr txBox="1">
              <a:spLocks noChangeArrowheads="1"/>
            </p:cNvSpPr>
            <p:nvPr/>
          </p:nvSpPr>
          <p:spPr bwMode="auto">
            <a:xfrm>
              <a:off x="2541" y="7284"/>
              <a:ext cx="445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读作：三百四十</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2" name="TextBox 38"/>
          <p:cNvSpPr txBox="1">
            <a:spLocks noChangeArrowheads="1"/>
          </p:cNvSpPr>
          <p:nvPr/>
        </p:nvSpPr>
        <p:spPr bwMode="auto">
          <a:xfrm>
            <a:off x="1613570" y="5365942"/>
            <a:ext cx="322738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读作：三百四十万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9" name="组合 48"/>
          <p:cNvGrpSpPr/>
          <p:nvPr/>
        </p:nvGrpSpPr>
        <p:grpSpPr>
          <a:xfrm>
            <a:off x="6223635" y="4447540"/>
            <a:ext cx="3727450" cy="1564640"/>
            <a:chOff x="9801" y="7004"/>
            <a:chExt cx="5870" cy="2464"/>
          </a:xfrm>
        </p:grpSpPr>
        <p:grpSp>
          <p:nvGrpSpPr>
            <p:cNvPr id="44" name="组合 43"/>
            <p:cNvGrpSpPr/>
            <p:nvPr/>
          </p:nvGrpSpPr>
          <p:grpSpPr>
            <a:xfrm rot="0">
              <a:off x="9801" y="7004"/>
              <a:ext cx="5871" cy="2464"/>
              <a:chOff x="5488" y="1621"/>
              <a:chExt cx="12197" cy="3351"/>
            </a:xfrm>
          </p:grpSpPr>
          <p:grpSp>
            <p:nvGrpSpPr>
              <p:cNvPr id="45" name="组合 44"/>
              <p:cNvGrpSpPr/>
              <p:nvPr/>
            </p:nvGrpSpPr>
            <p:grpSpPr>
              <a:xfrm>
                <a:off x="5488" y="1621"/>
                <a:ext cx="12197" cy="3351"/>
                <a:chOff x="5488" y="1621"/>
                <a:chExt cx="12197" cy="3351"/>
              </a:xfrm>
            </p:grpSpPr>
            <p:sp>
              <p:nvSpPr>
                <p:cNvPr id="46" name="圆角矩形 4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圆角矩形 47"/>
              <p:cNvSpPr/>
              <p:nvPr/>
            </p:nvSpPr>
            <p:spPr>
              <a:xfrm>
                <a:off x="5769" y="1808"/>
                <a:ext cx="11660"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TextBox 39"/>
            <p:cNvSpPr txBox="1">
              <a:spLocks noChangeArrowheads="1"/>
            </p:cNvSpPr>
            <p:nvPr/>
          </p:nvSpPr>
          <p:spPr bwMode="auto">
            <a:xfrm>
              <a:off x="10167" y="7273"/>
              <a:ext cx="5170"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读作：三千零四十</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4" name="TextBox 40"/>
          <p:cNvSpPr txBox="1">
            <a:spLocks noChangeArrowheads="1"/>
          </p:cNvSpPr>
          <p:nvPr/>
        </p:nvSpPr>
        <p:spPr bwMode="auto">
          <a:xfrm>
            <a:off x="6455938" y="5357767"/>
            <a:ext cx="37755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读作：三千零四十万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p:cNvGrpSpPr/>
          <p:nvPr/>
        </p:nvGrpSpPr>
        <p:grpSpPr>
          <a:xfrm>
            <a:off x="1714500" y="1513205"/>
            <a:ext cx="7999730" cy="607060"/>
            <a:chOff x="2700" y="2383"/>
            <a:chExt cx="12598" cy="956"/>
          </a:xfrm>
        </p:grpSpPr>
        <p:sp>
          <p:nvSpPr>
            <p:cNvPr id="23" name="Rectangle 11"/>
            <p:cNvSpPr>
              <a:spLocks noChangeArrowheads="1"/>
            </p:cNvSpPr>
            <p:nvPr/>
          </p:nvSpPr>
          <p:spPr bwMode="auto">
            <a:xfrm>
              <a:off x="2700" y="2383"/>
              <a:ext cx="12598"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34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和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34 0000                    3004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和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3004 0000</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Line 14"/>
            <p:cNvSpPr>
              <a:spLocks noChangeShapeType="1"/>
            </p:cNvSpPr>
            <p:nvPr/>
          </p:nvSpPr>
          <p:spPr bwMode="auto">
            <a:xfrm>
              <a:off x="5124" y="2552"/>
              <a:ext cx="0" cy="680"/>
            </a:xfrm>
            <a:prstGeom prst="line">
              <a:avLst/>
            </a:prstGeom>
            <a:noFill/>
            <a:ln w="28575" cmpd="sng">
              <a:solidFill>
                <a:srgbClr val="FF0000"/>
              </a:solidFill>
              <a:prstDash val="sysDash"/>
              <a:round/>
            </a:ln>
            <a:extLst>
              <a:ext uri="{909E8E84-426E-40DD-AFC4-6F175D3DCCD1}">
                <a14:hiddenFill xmlns:a14="http://schemas.microsoft.com/office/drawing/2010/main">
                  <a:noFill/>
                </a14:hiddenFill>
              </a:ext>
            </a:extLst>
          </p:spPr>
          <p:txBody>
            <a:bodyPr anchor="ctr"/>
            <a:lstStyle/>
            <a:p>
              <a:endParaRPr lang="zh-CN" altLang="en-US" sz="2800" b="1">
                <a:latin typeface="楷体" panose="02010609060101010101" pitchFamily="49" charset="-122"/>
                <a:ea typeface="楷体" panose="02010609060101010101" pitchFamily="49" charset="-122"/>
              </a:endParaRPr>
            </a:p>
          </p:txBody>
        </p:sp>
        <p:sp>
          <p:nvSpPr>
            <p:cNvPr id="5" name="Line 14"/>
            <p:cNvSpPr>
              <a:spLocks noChangeShapeType="1"/>
            </p:cNvSpPr>
            <p:nvPr/>
          </p:nvSpPr>
          <p:spPr bwMode="auto">
            <a:xfrm>
              <a:off x="13440" y="2555"/>
              <a:ext cx="0" cy="680"/>
            </a:xfrm>
            <a:prstGeom prst="line">
              <a:avLst/>
            </a:prstGeom>
            <a:noFill/>
            <a:ln w="28575" cmpd="sng">
              <a:solidFill>
                <a:srgbClr val="FF0000"/>
              </a:solidFill>
              <a:prstDash val="sysDash"/>
              <a:round/>
            </a:ln>
            <a:extLst>
              <a:ext uri="{909E8E84-426E-40DD-AFC4-6F175D3DCCD1}">
                <a14:hiddenFill xmlns:a14="http://schemas.microsoft.com/office/drawing/2010/main">
                  <a:noFill/>
                </a14:hiddenFill>
              </a:ext>
            </a:extLst>
          </p:spPr>
          <p:txBody>
            <a:bodyPr anchor="ctr"/>
            <a:p>
              <a:endParaRPr lang="zh-CN" altLang="en-US" sz="2800" b="1">
                <a:latin typeface="楷体" panose="02010609060101010101" pitchFamily="49" charset="-122"/>
                <a:ea typeface="楷体" panose="02010609060101010101" pitchFamily="49" charset="-122"/>
              </a:endParaRPr>
            </a:p>
          </p:txBody>
        </p:sp>
      </p:grpSp>
      <p:grpSp>
        <p:nvGrpSpPr>
          <p:cNvPr id="9" name="组合 8"/>
          <p:cNvGrpSpPr/>
          <p:nvPr/>
        </p:nvGrpSpPr>
        <p:grpSpPr>
          <a:xfrm>
            <a:off x="1714500" y="3793490"/>
            <a:ext cx="8423910" cy="607060"/>
            <a:chOff x="2700" y="5974"/>
            <a:chExt cx="13266" cy="956"/>
          </a:xfrm>
        </p:grpSpPr>
        <p:sp>
          <p:nvSpPr>
            <p:cNvPr id="36" name="Rectangle 11"/>
            <p:cNvSpPr>
              <a:spLocks noChangeArrowheads="1"/>
            </p:cNvSpPr>
            <p:nvPr/>
          </p:nvSpPr>
          <p:spPr bwMode="auto">
            <a:xfrm>
              <a:off x="2700" y="5974"/>
              <a:ext cx="13266"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340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和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340 0000               3040 </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和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3040 0000</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Line 14"/>
            <p:cNvSpPr>
              <a:spLocks noChangeShapeType="1"/>
            </p:cNvSpPr>
            <p:nvPr/>
          </p:nvSpPr>
          <p:spPr bwMode="auto">
            <a:xfrm>
              <a:off x="13279" y="6139"/>
              <a:ext cx="0" cy="680"/>
            </a:xfrm>
            <a:prstGeom prst="line">
              <a:avLst/>
            </a:prstGeom>
            <a:noFill/>
            <a:ln w="28575" cmpd="sng">
              <a:solidFill>
                <a:srgbClr val="FF0000"/>
              </a:solidFill>
              <a:prstDash val="sysDash"/>
              <a:round/>
            </a:ln>
            <a:extLst>
              <a:ext uri="{909E8E84-426E-40DD-AFC4-6F175D3DCCD1}">
                <a14:hiddenFill xmlns:a14="http://schemas.microsoft.com/office/drawing/2010/main">
                  <a:noFill/>
                </a14:hiddenFill>
              </a:ext>
            </a:extLst>
          </p:spPr>
          <p:txBody>
            <a:bodyPr anchor="ctr"/>
            <a:p>
              <a:endParaRPr lang="zh-CN" altLang="en-US" sz="2800" b="1">
                <a:latin typeface="楷体" panose="02010609060101010101" pitchFamily="49" charset="-122"/>
                <a:ea typeface="楷体" panose="02010609060101010101" pitchFamily="49" charset="-122"/>
              </a:endParaRPr>
            </a:p>
          </p:txBody>
        </p:sp>
        <p:sp>
          <p:nvSpPr>
            <p:cNvPr id="7" name="Line 14"/>
            <p:cNvSpPr>
              <a:spLocks noChangeShapeType="1"/>
            </p:cNvSpPr>
            <p:nvPr/>
          </p:nvSpPr>
          <p:spPr bwMode="auto">
            <a:xfrm>
              <a:off x="5768" y="6113"/>
              <a:ext cx="0" cy="680"/>
            </a:xfrm>
            <a:prstGeom prst="line">
              <a:avLst/>
            </a:prstGeom>
            <a:noFill/>
            <a:ln w="28575" cmpd="sng">
              <a:solidFill>
                <a:srgbClr val="FF0000"/>
              </a:solidFill>
              <a:prstDash val="sysDash"/>
              <a:round/>
            </a:ln>
            <a:extLst>
              <a:ext uri="{909E8E84-426E-40DD-AFC4-6F175D3DCCD1}">
                <a14:hiddenFill xmlns:a14="http://schemas.microsoft.com/office/drawing/2010/main">
                  <a:noFill/>
                </a14:hiddenFill>
              </a:ext>
            </a:extLst>
          </p:spPr>
          <p:txBody>
            <a:bodyPr anchor="ctr"/>
            <a:p>
              <a:endParaRPr lang="zh-CN" altLang="en-US" sz="2800" b="1">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linds(horizontal)">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ppt_y</p:attrName>
                                        </p:attrNameLst>
                                      </p:cBhvr>
                                      <p:tavLst>
                                        <p:tav tm="0">
                                          <p:val>
                                            <p:strVal val="#ppt_y+#ppt_h*1.125000"/>
                                          </p:val>
                                        </p:tav>
                                        <p:tav tm="100000">
                                          <p:val>
                                            <p:strVal val="#ppt_y"/>
                                          </p:val>
                                        </p:tav>
                                      </p:tavLst>
                                    </p:anim>
                                    <p:animEffect transition="in" filter="wipe(up)">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p:tgtEl>
                                          <p:spTgt spid="43"/>
                                        </p:tgtEl>
                                        <p:attrNameLst>
                                          <p:attrName>ppt_y</p:attrName>
                                        </p:attrNameLst>
                                      </p:cBhvr>
                                      <p:tavLst>
                                        <p:tav tm="0">
                                          <p:val>
                                            <p:strVal val="#ppt_y+#ppt_h*1.125000"/>
                                          </p:val>
                                        </p:tav>
                                        <p:tav tm="100000">
                                          <p:val>
                                            <p:strVal val="#ppt_y"/>
                                          </p:val>
                                        </p:tav>
                                      </p:tavLst>
                                    </p:anim>
                                    <p:animEffect transition="in" filter="wipe(up)">
                                      <p:cBhvr>
                                        <p:cTn id="30" dur="500"/>
                                        <p:tgtEl>
                                          <p:spTgt spid="4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linds(horizontal)">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p:tgtEl>
                                          <p:spTgt spid="49"/>
                                        </p:tgtEl>
                                        <p:attrNameLst>
                                          <p:attrName>ppt_y</p:attrName>
                                        </p:attrNameLst>
                                      </p:cBhvr>
                                      <p:tavLst>
                                        <p:tav tm="0">
                                          <p:val>
                                            <p:strVal val="#ppt_y+#ppt_h*1.125000"/>
                                          </p:val>
                                        </p:tav>
                                        <p:tav tm="100000">
                                          <p:val>
                                            <p:strVal val="#ppt_y"/>
                                          </p:val>
                                        </p:tav>
                                      </p:tavLst>
                                    </p:anim>
                                    <p:animEffect transition="in" filter="wipe(up)">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blinds(horizontal)">
                                      <p:cBhvr>
                                        <p:cTn id="4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32"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2" name="圆角矩形 11"/>
          <p:cNvSpPr/>
          <p:nvPr/>
        </p:nvSpPr>
        <p:spPr>
          <a:xfrm>
            <a:off x="1223010" y="1847850"/>
            <a:ext cx="4909185" cy="2973705"/>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4248785" y="4158615"/>
            <a:ext cx="1331595" cy="462280"/>
          </a:xfrm>
          <a:prstGeom prst="roundRect">
            <a:avLst/>
          </a:prstGeom>
          <a:solidFill>
            <a:srgbClr val="FF0000"/>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3134995" y="4184015"/>
            <a:ext cx="362585" cy="462280"/>
          </a:xfrm>
          <a:prstGeom prst="roundRect">
            <a:avLst/>
          </a:prstGeom>
          <a:solidFill>
            <a:srgbClr val="FF0000"/>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5" name="组合 4"/>
          <p:cNvGrpSpPr/>
          <p:nvPr/>
        </p:nvGrpSpPr>
        <p:grpSpPr>
          <a:xfrm>
            <a:off x="2715260" y="441960"/>
            <a:ext cx="4563745" cy="1356995"/>
            <a:chOff x="7082" y="421"/>
            <a:chExt cx="6125" cy="2137"/>
          </a:xfrm>
        </p:grpSpPr>
        <p:pic>
          <p:nvPicPr>
            <p:cNvPr id="4" name="图片 3" descr="134e3eb3-d166-4751-bee8-82f2b5eb4a4c"/>
            <p:cNvPicPr>
              <a:picLocks noChangeAspect="1"/>
            </p:cNvPicPr>
            <p:nvPr/>
          </p:nvPicPr>
          <p:blipFill>
            <a:blip r:embed="rId2"/>
            <a:stretch>
              <a:fillRect/>
            </a:stretch>
          </p:blipFill>
          <p:spPr>
            <a:xfrm>
              <a:off x="7082" y="421"/>
              <a:ext cx="6125" cy="2137"/>
            </a:xfrm>
            <a:prstGeom prst="rect">
              <a:avLst/>
            </a:prstGeom>
          </p:spPr>
        </p:pic>
        <p:sp>
          <p:nvSpPr>
            <p:cNvPr id="2" name="Text Box 3"/>
            <p:cNvSpPr txBox="1">
              <a:spLocks noChangeArrowheads="1"/>
            </p:cNvSpPr>
            <p:nvPr/>
          </p:nvSpPr>
          <p:spPr bwMode="auto">
            <a:xfrm>
              <a:off x="8775" y="1278"/>
              <a:ext cx="425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rPr>
                <a:t>含有两级数的读法</a:t>
              </a:r>
              <a:endParaRPr lang="zh-CN" altLang="en-US" sz="2800" dirty="0">
                <a:solidFill>
                  <a:srgbClr val="00000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6132195" y="3502660"/>
            <a:ext cx="4935855"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读作：五万四千六百二十一</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2931795" y="3528060"/>
            <a:ext cx="2700655"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5    4   6  2  1</a:t>
            </a:r>
            <a:endParaRPr lang="en-US" altLang="zh-CN" sz="2800" dirty="0">
              <a:latin typeface="微软雅黑" panose="020B0503020204020204" pitchFamily="34" charset="-122"/>
              <a:ea typeface="微软雅黑" panose="020B0503020204020204" pitchFamily="34" charset="-122"/>
            </a:endParaRPr>
          </a:p>
        </p:txBody>
      </p:sp>
      <p:sp>
        <p:nvSpPr>
          <p:cNvPr id="15" name="矩形 14"/>
          <p:cNvSpPr/>
          <p:nvPr/>
        </p:nvSpPr>
        <p:spPr>
          <a:xfrm>
            <a:off x="2066925" y="4144645"/>
            <a:ext cx="4006850"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6  4  0    7   0  0  0</a:t>
            </a:r>
            <a:endParaRPr lang="en-US" altLang="zh-CN"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16974" y="2162627"/>
            <a:ext cx="46573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574116" y="2148006"/>
            <a:ext cx="45894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157197" y="2144509"/>
            <a:ext cx="493848"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724329" y="2130188"/>
            <a:ext cx="301835"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6126891" y="4158322"/>
            <a:ext cx="4599781"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读作：六百四十万七千</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20"/>
          <p:cNvSpPr txBox="1"/>
          <p:nvPr/>
        </p:nvSpPr>
        <p:spPr>
          <a:xfrm>
            <a:off x="3100264" y="2140518"/>
            <a:ext cx="529052"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654006" y="2162821"/>
            <a:ext cx="443425"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30469" y="2162627"/>
            <a:ext cx="389613"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821452" y="2162627"/>
            <a:ext cx="410541"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931016" y="3522254"/>
            <a:ext cx="3564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3696229" y="2260072"/>
            <a:ext cx="0" cy="2484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pic>
        <p:nvPicPr>
          <p:cNvPr id="7" name="图片 6"/>
          <p:cNvPicPr>
            <a:picLocks noChangeAspect="1"/>
          </p:cNvPicPr>
          <p:nvPr/>
        </p:nvPicPr>
        <p:blipFill>
          <a:blip r:embed="rId3"/>
          <a:stretch>
            <a:fillRect/>
          </a:stretch>
        </p:blipFill>
        <p:spPr>
          <a:xfrm>
            <a:off x="10495280" y="1335405"/>
            <a:ext cx="1201420" cy="2097405"/>
          </a:xfrm>
          <a:prstGeom prst="rect">
            <a:avLst/>
          </a:prstGeom>
          <a:noFill/>
          <a:ln w="9525">
            <a:noFill/>
          </a:ln>
        </p:spPr>
      </p:pic>
      <p:grpSp>
        <p:nvGrpSpPr>
          <p:cNvPr id="47" name="组合 46"/>
          <p:cNvGrpSpPr/>
          <p:nvPr/>
        </p:nvGrpSpPr>
        <p:grpSpPr>
          <a:xfrm>
            <a:off x="6509385" y="1958340"/>
            <a:ext cx="3985895" cy="786765"/>
            <a:chOff x="3911" y="5428"/>
            <a:chExt cx="6080" cy="1239"/>
          </a:xfrm>
        </p:grpSpPr>
        <p:sp>
          <p:nvSpPr>
            <p:cNvPr id="48" name="圆角矩形标注 47"/>
            <p:cNvSpPr/>
            <p:nvPr/>
          </p:nvSpPr>
          <p:spPr>
            <a:xfrm>
              <a:off x="4442" y="5428"/>
              <a:ext cx="5044" cy="1239"/>
            </a:xfrm>
            <a:prstGeom prst="wedgeRoundRectCallout">
              <a:avLst>
                <a:gd name="adj1" fmla="val 61424"/>
                <a:gd name="adj2" fmla="val -40799"/>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911" y="5708"/>
              <a:ext cx="6080" cy="786"/>
            </a:xfrm>
            <a:prstGeom prst="rect">
              <a:avLst/>
            </a:prstGeom>
            <a:noFill/>
          </p:spPr>
          <p:txBody>
            <a:bodyPr wrap="square" lIns="68580" tIns="34290" rIns="68580" bIns="34290" anchor="ctr">
              <a:spAutoFit/>
            </a:bodyPr>
            <a:p>
              <a:pPr algn="ctr">
                <a:defRPr/>
              </a:pPr>
              <a:r>
                <a:rPr lang="zh-CN" altLang="en-US" sz="2800" dirty="0" smtClean="0">
                  <a:solidFill>
                    <a:schemeClr val="tx1"/>
                  </a:solidFill>
                  <a:latin typeface="微软雅黑" panose="020B0503020204020204" pitchFamily="34" charset="-122"/>
                  <a:ea typeface="微软雅黑" panose="020B0503020204020204" pitchFamily="34" charset="-122"/>
                </a:rPr>
                <a:t>每级末尾的</a:t>
              </a:r>
              <a:r>
                <a:rPr lang="en-US" altLang="zh-CN" sz="2800" dirty="0" smtClean="0">
                  <a:solidFill>
                    <a:schemeClr val="tx1"/>
                  </a:solidFill>
                  <a:latin typeface="微软雅黑" panose="020B0503020204020204" pitchFamily="34" charset="-122"/>
                  <a:ea typeface="微软雅黑" panose="020B0503020204020204" pitchFamily="34" charset="-122"/>
                </a:rPr>
                <a:t>0</a:t>
              </a:r>
              <a:r>
                <a:rPr lang="zh-CN" altLang="en-US" sz="2800" dirty="0" smtClean="0">
                  <a:solidFill>
                    <a:schemeClr val="tx1"/>
                  </a:solidFill>
                  <a:latin typeface="微软雅黑" panose="020B0503020204020204" pitchFamily="34" charset="-122"/>
                  <a:ea typeface="微软雅黑" panose="020B0503020204020204" pitchFamily="34" charset="-122"/>
                </a:rPr>
                <a:t>怎么读</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696845" y="5449570"/>
            <a:ext cx="5711190" cy="709930"/>
            <a:chOff x="5065" y="8514"/>
            <a:chExt cx="8994" cy="1118"/>
          </a:xfrm>
        </p:grpSpPr>
        <p:grpSp>
          <p:nvGrpSpPr>
            <p:cNvPr id="28" name="组合 27"/>
            <p:cNvGrpSpPr/>
            <p:nvPr/>
          </p:nvGrpSpPr>
          <p:grpSpPr>
            <a:xfrm>
              <a:off x="5065" y="8514"/>
              <a:ext cx="8994" cy="1118"/>
              <a:chOff x="1679" y="4601"/>
              <a:chExt cx="14558" cy="4426"/>
            </a:xfrm>
            <a:effectLst>
              <a:outerShdw blurRad="76200" dir="13500000" sy="23000" kx="1200000" algn="br" rotWithShape="0">
                <a:prstClr val="black">
                  <a:alpha val="20000"/>
                </a:prstClr>
              </a:outerShdw>
            </a:effectLst>
          </p:grpSpPr>
          <p:sp>
            <p:nvSpPr>
              <p:cNvPr id="29" name="圆角矩形 2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79" y="4601"/>
                <a:ext cx="14557" cy="4426"/>
              </a:xfrm>
              <a:prstGeom prst="roundRect">
                <a:avLst/>
              </a:prstGeom>
              <a:solidFill>
                <a:schemeClr val="accent6">
                  <a:lumMod val="60000"/>
                  <a:lumOff val="40000"/>
                </a:schemeClr>
              </a:solidFill>
              <a:ln>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文本框 33"/>
            <p:cNvSpPr txBox="1"/>
            <p:nvPr/>
          </p:nvSpPr>
          <p:spPr>
            <a:xfrm>
              <a:off x="5435" y="8651"/>
              <a:ext cx="7896" cy="822"/>
            </a:xfrm>
            <a:prstGeom prst="rect">
              <a:avLst/>
            </a:prstGeom>
            <a:noFill/>
          </p:spPr>
          <p:txBody>
            <a:bodyPr wrap="none" rtlCol="0" anchor="t">
              <a:spAutoFit/>
            </a:bodyPr>
            <a:p>
              <a:pPr algn="ct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每级末尾不管有几个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都不读。</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5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1000"/>
                            </p:stCondLst>
                            <p:childTnLst>
                              <p:par>
                                <p:cTn id="41" presetID="22" presetClass="entr" presetSubtype="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par>
                          <p:cTn id="44" fill="hold">
                            <p:stCondLst>
                              <p:cond delay="1500"/>
                            </p:stCondLst>
                            <p:childTnLst>
                              <p:par>
                                <p:cTn id="45" presetID="22" presetClass="entr" presetSubtype="1"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3" presetClass="entr" presetSubtype="16"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childTnLst>
                                </p:cTn>
                              </p:par>
                              <p:par>
                                <p:cTn id="75" presetID="23" presetClass="entr" presetSubtype="16" fill="hold" nodeType="with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21" presetClass="entr" presetSubtype="1" fill="hold" grpId="0" nodeType="clickEffect">
                                  <p:stCondLst>
                                    <p:cond delay="0"/>
                                  </p:stCondLst>
                                  <p:childTnLst>
                                    <p:set>
                                      <p:cBhvr>
                                        <p:cTn id="82" dur="500" fill="hold">
                                          <p:stCondLst>
                                            <p:cond delay="0"/>
                                          </p:stCondLst>
                                        </p:cTn>
                                        <p:tgtEl>
                                          <p:spTgt spid="13"/>
                                        </p:tgtEl>
                                        <p:attrNameLst>
                                          <p:attrName>style.visibility</p:attrName>
                                        </p:attrNameLst>
                                      </p:cBhvr>
                                      <p:to>
                                        <p:strVal val="visible"/>
                                      </p:to>
                                    </p:set>
                                    <p:animEffect transition="in" filter="wheel(1)">
                                      <p:cBhvr>
                                        <p:cTn id="83" dur="500"/>
                                        <p:tgtEl>
                                          <p:spTgt spid="13"/>
                                        </p:tgtEl>
                                      </p:cBhvr>
                                    </p:animEffect>
                                  </p:childTnLst>
                                </p:cTn>
                              </p:par>
                            </p:childTnLst>
                          </p:cTn>
                        </p:par>
                      </p:childTnLst>
                    </p:cTn>
                  </p:par>
                  <p:par>
                    <p:cTn id="84" fill="hold">
                      <p:stCondLst>
                        <p:cond delay="indefinite"/>
                      </p:stCondLst>
                      <p:childTnLst>
                        <p:par>
                          <p:cTn id="85" fill="hold">
                            <p:stCondLst>
                              <p:cond delay="0"/>
                            </p:stCondLst>
                            <p:childTnLst>
                              <p:par>
                                <p:cTn id="86" presetID="21" presetClass="entr" presetSubtype="1" fill="hold" grpId="0" nodeType="clickEffect">
                                  <p:stCondLst>
                                    <p:cond delay="0"/>
                                  </p:stCondLst>
                                  <p:childTnLst>
                                    <p:set>
                                      <p:cBhvr>
                                        <p:cTn id="87" dur="500" fill="hold">
                                          <p:stCondLst>
                                            <p:cond delay="0"/>
                                          </p:stCondLst>
                                        </p:cTn>
                                        <p:tgtEl>
                                          <p:spTgt spid="14"/>
                                        </p:tgtEl>
                                        <p:attrNameLst>
                                          <p:attrName>style.visibility</p:attrName>
                                        </p:attrNameLst>
                                      </p:cBhvr>
                                      <p:to>
                                        <p:strVal val="visible"/>
                                      </p:to>
                                    </p:set>
                                    <p:animEffect transition="in" filter="wheel(1)">
                                      <p:cBhvr>
                                        <p:cTn id="88" dur="500"/>
                                        <p:tgtEl>
                                          <p:spTgt spid="14"/>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nodeType="clickEffect">
                                  <p:stCondLst>
                                    <p:cond delay="0"/>
                                  </p:stCondLst>
                                  <p:childTnLst>
                                    <p:set>
                                      <p:cBhvr>
                                        <p:cTn id="92" dur="1" fill="hold">
                                          <p:stCondLst>
                                            <p:cond delay="0"/>
                                          </p:stCondLst>
                                        </p:cTn>
                                        <p:tgtEl>
                                          <p:spTgt spid="35"/>
                                        </p:tgtEl>
                                        <p:attrNameLst>
                                          <p:attrName>style.visibility</p:attrName>
                                        </p:attrNameLst>
                                      </p:cBhvr>
                                      <p:to>
                                        <p:strVal val="visible"/>
                                      </p:to>
                                    </p:set>
                                    <p:anim calcmode="lin" valueType="num">
                                      <p:cBhvr>
                                        <p:cTn id="93" dur="500" fill="hold"/>
                                        <p:tgtEl>
                                          <p:spTgt spid="35"/>
                                        </p:tgtEl>
                                        <p:attrNameLst>
                                          <p:attrName>ppt_w</p:attrName>
                                        </p:attrNameLst>
                                      </p:cBhvr>
                                      <p:tavLst>
                                        <p:tav tm="0">
                                          <p:val>
                                            <p:fltVal val="0"/>
                                          </p:val>
                                        </p:tav>
                                        <p:tav tm="100000">
                                          <p:val>
                                            <p:strVal val="#ppt_w"/>
                                          </p:val>
                                        </p:tav>
                                      </p:tavLst>
                                    </p:anim>
                                    <p:anim calcmode="lin" valueType="num">
                                      <p:cBhvr>
                                        <p:cTn id="94" dur="500" fill="hold"/>
                                        <p:tgtEl>
                                          <p:spTgt spid="35"/>
                                        </p:tgtEl>
                                        <p:attrNameLst>
                                          <p:attrName>ppt_h</p:attrName>
                                        </p:attrNameLst>
                                      </p:cBhvr>
                                      <p:tavLst>
                                        <p:tav tm="0">
                                          <p:val>
                                            <p:fltVal val="0"/>
                                          </p:val>
                                        </p:tav>
                                        <p:tav tm="100000">
                                          <p:val>
                                            <p:strVal val="#ppt_h"/>
                                          </p:val>
                                        </p:tav>
                                      </p:tavLst>
                                    </p:anim>
                                    <p:animEffect transition="in" filter="fade">
                                      <p:cBhvr>
                                        <p:cTn id="9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P spid="19" grpId="0"/>
      <p:bldP spid="21" grpId="0"/>
      <p:bldP spid="22" grpId="0"/>
      <p:bldP spid="23" grpId="0"/>
      <p:bldP spid="24" grpId="0"/>
      <p:bldP spid="9" grpId="0"/>
      <p:bldP spid="15" grpId="0"/>
      <p:bldP spid="20" grpId="0"/>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2" name="圆角矩形 11"/>
          <p:cNvSpPr/>
          <p:nvPr/>
        </p:nvSpPr>
        <p:spPr>
          <a:xfrm>
            <a:off x="1223010" y="1847850"/>
            <a:ext cx="4909185" cy="3543935"/>
          </a:xfrm>
          <a:prstGeom prst="roundRect">
            <a:avLst/>
          </a:prstGeom>
          <a:solidFill>
            <a:srgbClr val="FFFF00">
              <a:alpha val="67000"/>
            </a:srgb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3763645" y="4735195"/>
            <a:ext cx="957580" cy="462280"/>
          </a:xfrm>
          <a:prstGeom prst="roundRect">
            <a:avLst/>
          </a:prstGeom>
          <a:solidFill>
            <a:srgbClr val="FF0000"/>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2334260" y="4721225"/>
            <a:ext cx="772795" cy="462280"/>
          </a:xfrm>
          <a:prstGeom prst="roundRect">
            <a:avLst/>
          </a:prstGeom>
          <a:solidFill>
            <a:srgbClr val="FF0000"/>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1644650" y="4697095"/>
            <a:ext cx="4006850" cy="521970"/>
          </a:xfrm>
          <a:prstGeom prst="rect">
            <a:avLst/>
          </a:prstGeom>
        </p:spPr>
        <p:txBody>
          <a:bodyPr wrap="square">
            <a:spAutoFit/>
          </a:bodyPr>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1  0  0  3    0   0  4  0</a:t>
            </a:r>
            <a:endParaRPr lang="en-US" altLang="zh-CN" sz="2800" dirty="0">
              <a:latin typeface="微软雅黑" panose="020B0503020204020204" pitchFamily="34" charset="-122"/>
              <a:ea typeface="微软雅黑" panose="020B0503020204020204" pitchFamily="34" charset="-122"/>
            </a:endParaRPr>
          </a:p>
        </p:txBody>
      </p:sp>
      <p:sp>
        <p:nvSpPr>
          <p:cNvPr id="15" name="矩形 14"/>
          <p:cNvSpPr/>
          <p:nvPr/>
        </p:nvSpPr>
        <p:spPr>
          <a:xfrm>
            <a:off x="2066925" y="4144645"/>
            <a:ext cx="4006850"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6  4  0    7   0  0  0</a:t>
            </a:r>
            <a:endParaRPr lang="en-US" altLang="zh-CN" sz="28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5" name="组合 4"/>
          <p:cNvGrpSpPr/>
          <p:nvPr/>
        </p:nvGrpSpPr>
        <p:grpSpPr>
          <a:xfrm>
            <a:off x="2715260" y="441960"/>
            <a:ext cx="4563745" cy="1356995"/>
            <a:chOff x="7082" y="421"/>
            <a:chExt cx="6125" cy="2137"/>
          </a:xfrm>
        </p:grpSpPr>
        <p:pic>
          <p:nvPicPr>
            <p:cNvPr id="4" name="图片 3" descr="134e3eb3-d166-4751-bee8-82f2b5eb4a4c"/>
            <p:cNvPicPr>
              <a:picLocks noChangeAspect="1"/>
            </p:cNvPicPr>
            <p:nvPr/>
          </p:nvPicPr>
          <p:blipFill>
            <a:blip r:embed="rId2"/>
            <a:stretch>
              <a:fillRect/>
            </a:stretch>
          </p:blipFill>
          <p:spPr>
            <a:xfrm>
              <a:off x="7082" y="421"/>
              <a:ext cx="6125" cy="2137"/>
            </a:xfrm>
            <a:prstGeom prst="rect">
              <a:avLst/>
            </a:prstGeom>
          </p:spPr>
        </p:pic>
        <p:sp>
          <p:nvSpPr>
            <p:cNvPr id="2" name="Text Box 3"/>
            <p:cNvSpPr txBox="1">
              <a:spLocks noChangeArrowheads="1"/>
            </p:cNvSpPr>
            <p:nvPr/>
          </p:nvSpPr>
          <p:spPr bwMode="auto">
            <a:xfrm>
              <a:off x="8775" y="1278"/>
              <a:ext cx="4257"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rPr>
                <a:t>含有两级数的读法</a:t>
              </a:r>
              <a:endParaRPr lang="zh-CN" altLang="en-US" sz="2800" dirty="0">
                <a:solidFill>
                  <a:srgbClr val="000000"/>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6132195" y="3502660"/>
            <a:ext cx="4935855"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读作：五万四千六百二十一</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矩形 9"/>
          <p:cNvSpPr/>
          <p:nvPr/>
        </p:nvSpPr>
        <p:spPr>
          <a:xfrm>
            <a:off x="2931795" y="3528060"/>
            <a:ext cx="2700655" cy="521970"/>
          </a:xfrm>
          <a:prstGeom prst="rect">
            <a:avLst/>
          </a:prstGeom>
        </p:spPr>
        <p:txBody>
          <a:bodyPr wrap="square">
            <a:spAutoFit/>
          </a:bodyPr>
          <a:lstStyle/>
          <a:p>
            <a:pPr lvl="0" indent="228600" eaLnBrk="0" fontAlgn="base" hangingPunct="0">
              <a:spcBef>
                <a:spcPct val="0"/>
              </a:spcBef>
              <a:spcAft>
                <a:spcPct val="0"/>
              </a:spcAft>
            </a:pPr>
            <a:r>
              <a:rPr lang="en-US" altLang="zh-CN" sz="2800" dirty="0">
                <a:latin typeface="微软雅黑" panose="020B0503020204020204" pitchFamily="34" charset="-122"/>
                <a:ea typeface="微软雅黑" panose="020B0503020204020204" pitchFamily="34" charset="-122"/>
                <a:cs typeface="宋体" panose="02010600030101010101" pitchFamily="2" charset="-122"/>
              </a:rPr>
              <a:t>5    4   6  2  1</a:t>
            </a:r>
            <a:endParaRPr lang="en-US" altLang="zh-CN"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16974" y="2162627"/>
            <a:ext cx="46573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574116" y="2148006"/>
            <a:ext cx="458944"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4157197" y="2144509"/>
            <a:ext cx="493848"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百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724329" y="2130188"/>
            <a:ext cx="301835"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千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6126891" y="4158322"/>
            <a:ext cx="4599781" cy="521970"/>
          </a:xfrm>
          <a:prstGeom prst="rect">
            <a:avLst/>
          </a:prstGeom>
        </p:spPr>
        <p:txBody>
          <a:bodyPr wrap="square">
            <a:spAutoFit/>
          </a:bodyPr>
          <a:lstStyle/>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读作：六百四十万七千</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20"/>
          <p:cNvSpPr txBox="1"/>
          <p:nvPr/>
        </p:nvSpPr>
        <p:spPr>
          <a:xfrm>
            <a:off x="3100264" y="2140518"/>
            <a:ext cx="529052" cy="95313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万 位</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2654006" y="2162821"/>
            <a:ext cx="443425"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十万位</a:t>
            </a:r>
            <a:endParaRPr lang="zh-CN" altLang="en-US" sz="2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30469" y="2162627"/>
            <a:ext cx="389613"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百万位</a:t>
            </a:r>
            <a:endParaRPr lang="zh-CN" altLang="en-US" sz="28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1821452" y="2162627"/>
            <a:ext cx="410541" cy="1383665"/>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千万位</a:t>
            </a:r>
            <a:endParaRPr lang="zh-CN" altLang="en-US" sz="28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flipV="1">
            <a:off x="1931016" y="3522254"/>
            <a:ext cx="3564000" cy="0"/>
          </a:xfrm>
          <a:prstGeom prst="line">
            <a:avLst/>
          </a:prstGeom>
          <a:ln w="254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26" name="直接连接符 25"/>
          <p:cNvCxnSpPr/>
          <p:nvPr/>
        </p:nvCxnSpPr>
        <p:spPr>
          <a:xfrm>
            <a:off x="3696229" y="2260072"/>
            <a:ext cx="0" cy="2880000"/>
          </a:xfrm>
          <a:prstGeom prst="line">
            <a:avLst/>
          </a:prstGeom>
          <a:ln w="31750">
            <a:solidFill>
              <a:srgbClr val="FF0000"/>
            </a:solidFill>
            <a:prstDash val="sysDash"/>
          </a:ln>
        </p:spPr>
        <p:style>
          <a:lnRef idx="3">
            <a:schemeClr val="accent1"/>
          </a:lnRef>
          <a:fillRef idx="0">
            <a:schemeClr val="accent1"/>
          </a:fillRef>
          <a:effectRef idx="2">
            <a:schemeClr val="accent1"/>
          </a:effectRef>
          <a:fontRef idx="minor">
            <a:schemeClr val="tx1"/>
          </a:fontRef>
        </p:style>
      </p:cxnSp>
      <p:pic>
        <p:nvPicPr>
          <p:cNvPr id="7" name="图片 6"/>
          <p:cNvPicPr>
            <a:picLocks noChangeAspect="1"/>
          </p:cNvPicPr>
          <p:nvPr/>
        </p:nvPicPr>
        <p:blipFill>
          <a:blip r:embed="rId3"/>
          <a:stretch>
            <a:fillRect/>
          </a:stretch>
        </p:blipFill>
        <p:spPr>
          <a:xfrm>
            <a:off x="10495280" y="1335405"/>
            <a:ext cx="1201420" cy="2097405"/>
          </a:xfrm>
          <a:prstGeom prst="rect">
            <a:avLst/>
          </a:prstGeom>
          <a:noFill/>
          <a:ln w="9525">
            <a:noFill/>
          </a:ln>
        </p:spPr>
      </p:pic>
      <p:grpSp>
        <p:nvGrpSpPr>
          <p:cNvPr id="47" name="组合 46"/>
          <p:cNvGrpSpPr/>
          <p:nvPr/>
        </p:nvGrpSpPr>
        <p:grpSpPr>
          <a:xfrm>
            <a:off x="6509385" y="1958340"/>
            <a:ext cx="3985895" cy="786765"/>
            <a:chOff x="3911" y="5428"/>
            <a:chExt cx="6080" cy="1239"/>
          </a:xfrm>
        </p:grpSpPr>
        <p:sp>
          <p:nvSpPr>
            <p:cNvPr id="48" name="圆角矩形标注 47"/>
            <p:cNvSpPr/>
            <p:nvPr/>
          </p:nvSpPr>
          <p:spPr>
            <a:xfrm>
              <a:off x="4442" y="5428"/>
              <a:ext cx="5044" cy="1239"/>
            </a:xfrm>
            <a:prstGeom prst="wedgeRoundRectCallout">
              <a:avLst>
                <a:gd name="adj1" fmla="val 61424"/>
                <a:gd name="adj2" fmla="val -40799"/>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3911" y="5708"/>
              <a:ext cx="6080" cy="786"/>
            </a:xfrm>
            <a:prstGeom prst="rect">
              <a:avLst/>
            </a:prstGeom>
            <a:noFill/>
          </p:spPr>
          <p:txBody>
            <a:bodyPr wrap="square" lIns="68580" tIns="34290" rIns="68580" bIns="34290" anchor="ctr">
              <a:spAutoFit/>
            </a:bodyPr>
            <a:p>
              <a:pPr algn="ctr">
                <a:defRPr/>
              </a:pPr>
              <a:r>
                <a:rPr lang="zh-CN" altLang="en-US" sz="2800" dirty="0" smtClean="0">
                  <a:solidFill>
                    <a:schemeClr val="tx1"/>
                  </a:solidFill>
                  <a:latin typeface="微软雅黑" panose="020B0503020204020204" pitchFamily="34" charset="-122"/>
                  <a:ea typeface="微软雅黑" panose="020B0503020204020204" pitchFamily="34" charset="-122"/>
                </a:rPr>
                <a:t>每级中间的</a:t>
              </a:r>
              <a:r>
                <a:rPr lang="en-US" altLang="zh-CN" sz="2800" dirty="0" smtClean="0">
                  <a:solidFill>
                    <a:schemeClr val="tx1"/>
                  </a:solidFill>
                  <a:latin typeface="微软雅黑" panose="020B0503020204020204" pitchFamily="34" charset="-122"/>
                  <a:ea typeface="微软雅黑" panose="020B0503020204020204" pitchFamily="34" charset="-122"/>
                </a:rPr>
                <a:t>0</a:t>
              </a:r>
              <a:r>
                <a:rPr lang="zh-CN" altLang="en-US" sz="2800" dirty="0" smtClean="0">
                  <a:solidFill>
                    <a:schemeClr val="tx1"/>
                  </a:solidFill>
                  <a:latin typeface="微软雅黑" panose="020B0503020204020204" pitchFamily="34" charset="-122"/>
                  <a:ea typeface="微软雅黑" panose="020B0503020204020204" pitchFamily="34" charset="-122"/>
                </a:rPr>
                <a:t>怎么读</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6133876" y="4734902"/>
            <a:ext cx="4599781" cy="521970"/>
          </a:xfrm>
          <a:prstGeom prst="rect">
            <a:avLst/>
          </a:prstGeom>
        </p:spPr>
        <p:txBody>
          <a:bodyPr wrap="square">
            <a:spAutoFit/>
          </a:bodyPr>
          <a:p>
            <a:pPr indent="373380" eaLnBrk="0" fontAlgn="base" hangingPunct="0">
              <a:spcBef>
                <a:spcPct val="0"/>
              </a:spcBef>
              <a:spcAft>
                <a:spcPct val="0"/>
              </a:spcAft>
            </a:pPr>
            <a:r>
              <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读作：一千零三万零四十</a:t>
            </a:r>
            <a:endParaRPr lang="zh-CN" altLang="en-US" sz="2800"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41" name="组合 40"/>
          <p:cNvGrpSpPr/>
          <p:nvPr/>
        </p:nvGrpSpPr>
        <p:grpSpPr>
          <a:xfrm>
            <a:off x="1222375" y="5731510"/>
            <a:ext cx="8789670" cy="709930"/>
            <a:chOff x="2590" y="9026"/>
            <a:chExt cx="13842" cy="1118"/>
          </a:xfrm>
        </p:grpSpPr>
        <p:grpSp>
          <p:nvGrpSpPr>
            <p:cNvPr id="11" name="组合 10"/>
            <p:cNvGrpSpPr/>
            <p:nvPr/>
          </p:nvGrpSpPr>
          <p:grpSpPr>
            <a:xfrm rot="0">
              <a:off x="2590" y="9026"/>
              <a:ext cx="13842" cy="1118"/>
              <a:chOff x="1679" y="4601"/>
              <a:chExt cx="14558" cy="4426"/>
            </a:xfrm>
            <a:effectLst>
              <a:outerShdw blurRad="76200" dir="13500000" sy="23000" kx="1200000" algn="br" rotWithShape="0">
                <a:prstClr val="black">
                  <a:alpha val="20000"/>
                </a:prstClr>
              </a:outerShdw>
            </a:effectLst>
          </p:grpSpPr>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1679" y="4601"/>
                <a:ext cx="14557" cy="4426"/>
              </a:xfrm>
              <a:prstGeom prst="roundRect">
                <a:avLst/>
              </a:prstGeom>
              <a:solidFill>
                <a:srgbClr val="00B050"/>
              </a:solidFill>
              <a:ln>
                <a:solidFill>
                  <a:schemeClr val="accent6">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2804" y="9182"/>
              <a:ext cx="13592"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每级中间数位上有一个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或连续几个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，都只读一个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500"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500"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71" name="组合 70"/>
          <p:cNvGrpSpPr/>
          <p:nvPr/>
        </p:nvGrpSpPr>
        <p:grpSpPr>
          <a:xfrm>
            <a:off x="1083310" y="955675"/>
            <a:ext cx="2860040" cy="1266190"/>
            <a:chOff x="212" y="2045"/>
            <a:chExt cx="4504" cy="1994"/>
          </a:xfrm>
        </p:grpSpPr>
        <p:sp>
          <p:nvSpPr>
            <p:cNvPr id="69" name="圆角矩形 68"/>
            <p:cNvSpPr/>
            <p:nvPr/>
          </p:nvSpPr>
          <p:spPr>
            <a:xfrm>
              <a:off x="212" y="2045"/>
              <a:ext cx="4504" cy="1994"/>
            </a:xfrm>
            <a:prstGeom prst="roundRect">
              <a:avLst/>
            </a:prstGeom>
            <a:solidFill>
              <a:srgbClr val="00B050">
                <a:alpha val="71000"/>
              </a:srgb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73" y="2107"/>
              <a:ext cx="3364" cy="1840"/>
            </a:xfrm>
            <a:prstGeom prst="rect">
              <a:avLst/>
            </a:prstGeom>
            <a:noFill/>
          </p:spPr>
          <p:txBody>
            <a:bodyPr wrap="square" rtlCol="0" anchor="t">
              <a:spAutoFit/>
            </a:bodyPr>
            <a:p>
              <a:pPr eaLnBrk="1" hangingPunct="1">
                <a:lnSpc>
                  <a:spcPct val="100000"/>
                </a:lnSpc>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含有两级的</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lnSpc>
                  <a:spcPct val="100000"/>
                </a:lnSpc>
                <a:spcBef>
                  <a:spcPct val="50000"/>
                </a:spcBef>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数怎么读</a:t>
              </a:r>
              <a:r>
                <a:rPr lang="en-US" altLang="zh-CN"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3" name="图片 12" descr="31393938393834333b31393939333437343bc1f7b3ccc7e5b5a5"/>
          <p:cNvPicPr>
            <a:picLocks noChangeAspect="1"/>
          </p:cNvPicPr>
          <p:nvPr/>
        </p:nvPicPr>
        <p:blipFill>
          <a:blip r:embed="rId2">
            <a:extLst>
              <a:ext uri="{96DAC541-7B7A-43D3-8B79-37D633B846F1}">
                <asvg:svgBlip xmlns:asvg="http://schemas.microsoft.com/office/drawing/2016/SVG/main" r:embed="rId3"/>
              </a:ext>
            </a:extLst>
          </a:blip>
          <a:srcRect l="75968" t="6815" b="42802"/>
          <a:stretch>
            <a:fillRect/>
          </a:stretch>
        </p:blipFill>
        <p:spPr>
          <a:xfrm>
            <a:off x="9599930" y="1156970"/>
            <a:ext cx="951865" cy="2310130"/>
          </a:xfrm>
          <a:prstGeom prst="rect">
            <a:avLst/>
          </a:prstGeom>
        </p:spPr>
      </p:pic>
      <p:pic>
        <p:nvPicPr>
          <p:cNvPr id="15" name="图片 14" descr="31393938393834333b31393939333437343bc1f7b3ccc7e5b5a5"/>
          <p:cNvPicPr>
            <a:picLocks noChangeAspect="1"/>
          </p:cNvPicPr>
          <p:nvPr/>
        </p:nvPicPr>
        <p:blipFill>
          <a:blip r:embed="rId2">
            <a:extLst>
              <a:ext uri="{96DAC541-7B7A-43D3-8B79-37D633B846F1}">
                <asvg:svgBlip xmlns:asvg="http://schemas.microsoft.com/office/drawing/2016/SVG/main" r:embed="rId3"/>
              </a:ext>
            </a:extLst>
          </a:blip>
          <a:srcRect r="74748" b="76406"/>
          <a:stretch>
            <a:fillRect/>
          </a:stretch>
        </p:blipFill>
        <p:spPr>
          <a:xfrm>
            <a:off x="4144645" y="859790"/>
            <a:ext cx="998855" cy="1213485"/>
          </a:xfrm>
          <a:prstGeom prst="rect">
            <a:avLst/>
          </a:prstGeom>
        </p:spPr>
      </p:pic>
      <p:grpSp>
        <p:nvGrpSpPr>
          <p:cNvPr id="52" name="组合 51"/>
          <p:cNvGrpSpPr/>
          <p:nvPr/>
        </p:nvGrpSpPr>
        <p:grpSpPr>
          <a:xfrm>
            <a:off x="5307330" y="1156970"/>
            <a:ext cx="4024630" cy="788670"/>
            <a:chOff x="5468" y="3474"/>
            <a:chExt cx="6338" cy="1242"/>
          </a:xfrm>
        </p:grpSpPr>
        <p:sp>
          <p:nvSpPr>
            <p:cNvPr id="33" name="圆角矩形 32"/>
            <p:cNvSpPr/>
            <p:nvPr/>
          </p:nvSpPr>
          <p:spPr>
            <a:xfrm>
              <a:off x="5468" y="3474"/>
              <a:ext cx="6338" cy="1243"/>
            </a:xfrm>
            <a:prstGeom prst="roundRect">
              <a:avLst/>
            </a:prstGeom>
            <a:solidFill>
              <a:schemeClr val="accent6">
                <a:lumMod val="60000"/>
                <a:lumOff val="40000"/>
                <a:alpha val="8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5693" y="3684"/>
              <a:ext cx="588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先读</a:t>
              </a:r>
              <a:r>
                <a:rPr lang="zh-CN" altLang="en-US" sz="2800" dirty="0">
                  <a:solidFill>
                    <a:srgbClr val="FF0000"/>
                  </a:solidFill>
                  <a:latin typeface="微软雅黑" panose="020B0503020204020204" pitchFamily="34" charset="-122"/>
                  <a:ea typeface="微软雅黑" panose="020B0503020204020204" pitchFamily="34" charset="-122"/>
                  <a:sym typeface="+mn-ea"/>
                </a:rPr>
                <a:t>万级</a:t>
              </a:r>
              <a:r>
                <a:rPr lang="zh-CN" altLang="en-US" sz="2800" dirty="0">
                  <a:latin typeface="微软雅黑" panose="020B0503020204020204" pitchFamily="34" charset="-122"/>
                  <a:ea typeface="微软雅黑" panose="020B0503020204020204" pitchFamily="34" charset="-122"/>
                  <a:sym typeface="+mn-ea"/>
                </a:rPr>
                <a:t>，再读</a:t>
              </a:r>
              <a:r>
                <a:rPr lang="zh-CN" altLang="en-US" sz="2800" dirty="0">
                  <a:solidFill>
                    <a:srgbClr val="FF0000"/>
                  </a:solidFill>
                  <a:latin typeface="微软雅黑" panose="020B0503020204020204" pitchFamily="34" charset="-122"/>
                  <a:ea typeface="微软雅黑" panose="020B0503020204020204" pitchFamily="34" charset="-122"/>
                  <a:sym typeface="+mn-ea"/>
                </a:rPr>
                <a:t>个级</a:t>
              </a:r>
              <a:r>
                <a:rPr lang="zh-CN" altLang="en-US" sz="2800" dirty="0">
                  <a:latin typeface="微软雅黑" panose="020B0503020204020204" pitchFamily="34" charset="-122"/>
                  <a:ea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3415030" y="2641600"/>
            <a:ext cx="6097270" cy="1338580"/>
            <a:chOff x="2972" y="5400"/>
            <a:chExt cx="9602" cy="2108"/>
          </a:xfrm>
        </p:grpSpPr>
        <p:sp>
          <p:nvSpPr>
            <p:cNvPr id="55" name="圆角矩形 54"/>
            <p:cNvSpPr/>
            <p:nvPr/>
          </p:nvSpPr>
          <p:spPr>
            <a:xfrm>
              <a:off x="2972" y="5400"/>
              <a:ext cx="9602" cy="2108"/>
            </a:xfrm>
            <a:prstGeom prst="roundRect">
              <a:avLst/>
            </a:prstGeom>
            <a:solidFill>
              <a:srgbClr val="FFFF00">
                <a:alpha val="83000"/>
              </a:srgb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nvSpPr>
          <p:spPr>
            <a:xfrm>
              <a:off x="3225" y="5560"/>
              <a:ext cx="9248" cy="1719"/>
            </a:xfrm>
            <a:prstGeom prst="rect">
              <a:avLst/>
            </a:prstGeom>
            <a:noFill/>
          </p:spPr>
          <p:txBody>
            <a:bodyPr wrap="none" rtlCol="0" anchor="t">
              <a:spAutoFit/>
            </a:bodyPr>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万级的数，要按照个级的读法来读，</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再在后面加上一个“</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”字。</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7" name="组合 66"/>
          <p:cNvGrpSpPr/>
          <p:nvPr/>
        </p:nvGrpSpPr>
        <p:grpSpPr>
          <a:xfrm>
            <a:off x="3415030" y="4458335"/>
            <a:ext cx="5784215" cy="1887220"/>
            <a:chOff x="2161" y="8191"/>
            <a:chExt cx="9109" cy="2972"/>
          </a:xfrm>
        </p:grpSpPr>
        <p:sp>
          <p:nvSpPr>
            <p:cNvPr id="61" name="圆角矩形 60"/>
            <p:cNvSpPr/>
            <p:nvPr/>
          </p:nvSpPr>
          <p:spPr>
            <a:xfrm>
              <a:off x="2161" y="8191"/>
              <a:ext cx="9108" cy="2973"/>
            </a:xfrm>
            <a:prstGeom prst="roundRect">
              <a:avLst/>
            </a:prstGeom>
            <a:solidFill>
              <a:srgbClr val="00B0F0">
                <a:alpha val="70000"/>
              </a:srgb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文本框 63"/>
            <p:cNvSpPr txBox="1"/>
            <p:nvPr/>
          </p:nvSpPr>
          <p:spPr>
            <a:xfrm>
              <a:off x="2486" y="8333"/>
              <a:ext cx="8784" cy="2506"/>
            </a:xfrm>
            <a:prstGeom prst="rect">
              <a:avLst/>
            </a:prstGeom>
            <a:noFill/>
          </p:spPr>
          <p:txBody>
            <a:bodyPr wrap="none" rtlCol="0" anchor="t">
              <a:spAutoFit/>
            </a:bodyPr>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每级末尾不管有几个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，都不读，</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其他数位上有一个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或连续几个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都只读一个</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6" name="图片 65" descr="31393938393834333b31393939333437343bc1f7b3ccc7e5b5a5"/>
          <p:cNvPicPr>
            <a:picLocks noChangeAspect="1"/>
          </p:cNvPicPr>
          <p:nvPr/>
        </p:nvPicPr>
        <p:blipFill>
          <a:blip r:embed="rId2">
            <a:extLst>
              <a:ext uri="{96DAC541-7B7A-43D3-8B79-37D633B846F1}">
                <asvg:svgBlip xmlns:asvg="http://schemas.microsoft.com/office/drawing/2016/SVG/main" r:embed="rId3"/>
              </a:ext>
            </a:extLst>
          </a:blip>
          <a:srcRect l="75968" t="6815" b="42802"/>
          <a:stretch>
            <a:fillRect/>
          </a:stretch>
        </p:blipFill>
        <p:spPr>
          <a:xfrm flipH="1">
            <a:off x="2259965" y="2931795"/>
            <a:ext cx="1009650" cy="2351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right)">
                                      <p:cBhvr>
                                        <p:cTn id="27" dur="500"/>
                                        <p:tgtEl>
                                          <p:spTgt spid="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wipe(left)">
                                      <p:cBhvr>
                                        <p:cTn id="3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2463</Words>
  <Application>WPS 演示</Application>
  <PresentationFormat>宽屏</PresentationFormat>
  <Paragraphs>436</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213</cp:revision>
  <dcterms:created xsi:type="dcterms:W3CDTF">2019-06-19T02:08:00Z</dcterms:created>
  <dcterms:modified xsi:type="dcterms:W3CDTF">2023-09-28T14:14:32Z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E70D7AD869814FC6A325A0BB1528EDDB</vt:lpwstr>
  </property>
</Properties>
</file>