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4" r:id="rId3"/>
  </p:sldMasterIdLst>
  <p:notesMasterIdLst>
    <p:notesMasterId r:id="rId46"/>
  </p:notesMasterIdLst>
  <p:handoutMasterIdLst>
    <p:handoutMasterId r:id="rId47"/>
  </p:handoutMasterIdLst>
  <p:sldIdLst>
    <p:sldId id="314" r:id="rId4"/>
    <p:sldId id="366" r:id="rId5"/>
    <p:sldId id="368" r:id="rId6"/>
    <p:sldId id="369" r:id="rId7"/>
    <p:sldId id="370" r:id="rId8"/>
    <p:sldId id="371" r:id="rId9"/>
    <p:sldId id="372" r:id="rId10"/>
    <p:sldId id="373" r:id="rId11"/>
    <p:sldId id="374" r:id="rId12"/>
    <p:sldId id="375" r:id="rId13"/>
    <p:sldId id="408" r:id="rId14"/>
    <p:sldId id="379" r:id="rId15"/>
    <p:sldId id="376" r:id="rId16"/>
    <p:sldId id="380" r:id="rId17"/>
    <p:sldId id="387" r:id="rId18"/>
    <p:sldId id="378" r:id="rId19"/>
    <p:sldId id="388" r:id="rId20"/>
    <p:sldId id="381" r:id="rId21"/>
    <p:sldId id="389" r:id="rId22"/>
    <p:sldId id="382" r:id="rId23"/>
    <p:sldId id="383" r:id="rId24"/>
    <p:sldId id="384" r:id="rId25"/>
    <p:sldId id="385" r:id="rId26"/>
    <p:sldId id="390" r:id="rId27"/>
    <p:sldId id="391" r:id="rId28"/>
    <p:sldId id="392" r:id="rId29"/>
    <p:sldId id="393" r:id="rId30"/>
    <p:sldId id="394" r:id="rId31"/>
    <p:sldId id="395" r:id="rId32"/>
    <p:sldId id="396" r:id="rId33"/>
    <p:sldId id="398" r:id="rId34"/>
    <p:sldId id="397" r:id="rId35"/>
    <p:sldId id="406" r:id="rId36"/>
    <p:sldId id="386" r:id="rId37"/>
    <p:sldId id="399" r:id="rId38"/>
    <p:sldId id="400" r:id="rId39"/>
    <p:sldId id="401" r:id="rId40"/>
    <p:sldId id="407" r:id="rId41"/>
    <p:sldId id="403" r:id="rId42"/>
    <p:sldId id="404" r:id="rId43"/>
    <p:sldId id="367" r:id="rId44"/>
    <p:sldId id="439" r:id="rId45"/>
  </p:sldIdLst>
  <p:sldSz cx="9144000" cy="5143500"/>
  <p:notesSz cx="6858000" cy="9144000"/>
  <p:embeddedFontLst>
    <p:embeddedFont>
      <p:font typeface="黑体" panose="02010609060101010101" pitchFamily="49" charset="-122"/>
      <p:regular r:id="rId51"/>
    </p:embeddedFont>
    <p:embeddedFont>
      <p:font typeface="楷体" panose="02010609060101010101" pitchFamily="49" charset="-122"/>
      <p:regular r:id="rId52"/>
    </p:embeddedFont>
    <p:embeddedFont>
      <p:font typeface="微软雅黑" panose="020B0503020204020204" charset="-122"/>
      <p:regular r:id="rId53"/>
    </p:embeddedFont>
    <p:embeddedFont>
      <p:font typeface="Calibri" panose="020F0502020204030204" charset="0"/>
      <p:regular r:id="rId54"/>
      <p:bold r:id="rId55"/>
      <p:italic r:id="rId56"/>
      <p:boldItalic r:id="rId57"/>
    </p:embeddedFont>
  </p:embeddedFontLst>
  <p:custDataLst>
    <p:tags r:id="rId58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5" userDrawn="1">
          <p15:clr>
            <a:srgbClr val="A4A3A4"/>
          </p15:clr>
        </p15:guide>
        <p15:guide id="2" pos="5397" userDrawn="1">
          <p15:clr>
            <a:srgbClr val="A4A3A4"/>
          </p15:clr>
        </p15:guide>
        <p15:guide id="3" orient="horz" pos="16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7FFF2"/>
    <a:srgbClr val="4A7621"/>
    <a:srgbClr val="477C05"/>
    <a:srgbClr val="FFFFFF"/>
    <a:srgbClr val="3B771B"/>
    <a:srgbClr val="DADDE4"/>
    <a:srgbClr val="E3E1EC"/>
    <a:srgbClr val="2F9A7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651"/>
    <p:restoredTop sz="94660"/>
  </p:normalViewPr>
  <p:slideViewPr>
    <p:cSldViewPr snapToGrid="0" showGuides="1">
      <p:cViewPr varScale="1">
        <p:scale>
          <a:sx n="146" d="100"/>
          <a:sy n="146" d="100"/>
        </p:scale>
        <p:origin x="456" y="114"/>
      </p:cViewPr>
      <p:guideLst>
        <p:guide pos="385"/>
        <p:guide pos="5397"/>
        <p:guide orient="horz" pos="1620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8" Type="http://schemas.openxmlformats.org/officeDocument/2006/relationships/tags" Target="tags/tag1.xml"/><Relationship Id="rId57" Type="http://schemas.openxmlformats.org/officeDocument/2006/relationships/font" Target="fonts/font7.fntdata"/><Relationship Id="rId56" Type="http://schemas.openxmlformats.org/officeDocument/2006/relationships/font" Target="fonts/font6.fntdata"/><Relationship Id="rId55" Type="http://schemas.openxmlformats.org/officeDocument/2006/relationships/font" Target="fonts/font5.fntdata"/><Relationship Id="rId54" Type="http://schemas.openxmlformats.org/officeDocument/2006/relationships/font" Target="fonts/font4.fntdata"/><Relationship Id="rId53" Type="http://schemas.openxmlformats.org/officeDocument/2006/relationships/font" Target="fonts/font3.fntdata"/><Relationship Id="rId52" Type="http://schemas.openxmlformats.org/officeDocument/2006/relationships/font" Target="fonts/font2.fntdata"/><Relationship Id="rId51" Type="http://schemas.openxmlformats.org/officeDocument/2006/relationships/font" Target="fonts/font1.fntdata"/><Relationship Id="rId50" Type="http://schemas.openxmlformats.org/officeDocument/2006/relationships/tableStyles" Target="tableStyles.xml"/><Relationship Id="rId5" Type="http://schemas.openxmlformats.org/officeDocument/2006/relationships/slide" Target="slides/slide2.xml"/><Relationship Id="rId49" Type="http://schemas.openxmlformats.org/officeDocument/2006/relationships/viewProps" Target="viewProps.xml"/><Relationship Id="rId48" Type="http://schemas.openxmlformats.org/officeDocument/2006/relationships/presProps" Target="presProps.xml"/><Relationship Id="rId47" Type="http://schemas.openxmlformats.org/officeDocument/2006/relationships/handoutMaster" Target="handoutMasters/handoutMaster1.xml"/><Relationship Id="rId46" Type="http://schemas.openxmlformats.org/officeDocument/2006/relationships/notesMaster" Target="notesMasters/notesMaster1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8B5167B-2856-4458-88A3-9D50A21DD99E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48704B9-0F8D-44DC-8483-BA9E27E7951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57A231E-5003-4BEA-BD37-B98AF7766AF4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55B81A3-F68D-4F9F-9589-F39EEFBC18D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正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正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75" y="0"/>
            <a:ext cx="9140825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2.jpeg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342900" indent="-342900" algn="l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2400" b="1" kern="1200">
          <a:solidFill>
            <a:schemeClr val="tx1"/>
          </a:solidFill>
          <a:latin typeface="+mj-lt"/>
          <a:ea typeface="+mn-ea"/>
          <a:cs typeface="+mn-cs"/>
        </a:defRPr>
      </a:lvl1pPr>
      <a:lvl2pPr marL="457200" algn="l" rtl="0" eaLnBrk="0" fontAlgn="base" hangingPunct="0">
        <a:spcBef>
          <a:spcPct val="20000"/>
        </a:spcBef>
        <a:spcAft>
          <a:spcPct val="0"/>
        </a:spcAft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0" fontAlgn="base" hangingPunct="0">
        <a:spcBef>
          <a:spcPct val="20000"/>
        </a:spcBef>
        <a:spcAft>
          <a:spcPct val="0"/>
        </a:spcAft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0" fontAlgn="base" hangingPunct="0">
        <a:spcBef>
          <a:spcPct val="20000"/>
        </a:spcBef>
        <a:spcAft>
          <a:spcPct val="0"/>
        </a:spcAft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0" fontAlgn="base" hangingPunct="0">
        <a:spcBef>
          <a:spcPct val="20000"/>
        </a:spcBef>
        <a:spcAft>
          <a:spcPct val="0"/>
        </a:spcAft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slide" Target="slide25.xml"/><Relationship Id="rId3" Type="http://schemas.openxmlformats.org/officeDocument/2006/relationships/image" Target="../media/image15.png"/><Relationship Id="rId2" Type="http://schemas.openxmlformats.org/officeDocument/2006/relationships/image" Target="../media/image4.jpeg"/><Relationship Id="rId1" Type="http://schemas.openxmlformats.org/officeDocument/2006/relationships/image" Target="../media/image1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5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microsoft.com/office/2007/relationships/media" Target="file:///\\Pc-2\&#19978;&#35838;&#35838;&#20214;&#27719;&#24635;\&#24050;&#26657;&#23545;\&#37096;&#32534;&#29256;&#20108;&#35821;&#19979;&#12304;&#25945;&#26696;&#29256;&#12305;\&#31532;&#19968;&#21333;&#20803;\4%20&#37011;&#23567;&#24179;&#29239;&#29239;&#26893;&#26641;&#12304;&#25945;&#26696;&#21305;&#37197;&#29256;&#12305;&#25512;&#33616;&#10084;\&#26149;&#22825;&#30340;&#25925;&#20107;.mp3" TargetMode="External"/><Relationship Id="rId4" Type="http://schemas.openxmlformats.org/officeDocument/2006/relationships/audio" Target="file:///\\Pc-2\&#19978;&#35838;&#35838;&#20214;&#27719;&#24635;\&#24050;&#26657;&#23545;\&#37096;&#32534;&#29256;&#20108;&#35821;&#19979;&#12304;&#25945;&#26696;&#29256;&#12305;\&#31532;&#19968;&#21333;&#20803;\4%20&#37011;&#23567;&#24179;&#29239;&#29239;&#26893;&#26641;&#12304;&#25945;&#26696;&#21305;&#37197;&#29256;&#12305;&#25512;&#33616;&#10084;\&#26149;&#22825;&#30340;&#25925;&#20107;.mp3" TargetMode="External"/><Relationship Id="rId3" Type="http://schemas.openxmlformats.org/officeDocument/2006/relationships/image" Target="../media/image15.png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6.png"/><Relationship Id="rId2" Type="http://schemas.microsoft.com/office/2007/relationships/media" Target="file:///\\Pc-2\&#19978;&#35838;&#35838;&#20214;&#27719;&#24635;\&#24050;&#26657;&#23545;\&#37096;&#32534;&#29256;&#20108;&#35821;&#19979;&#12304;&#25945;&#26696;&#29256;&#12305;\&#31532;&#19968;&#21333;&#20803;\4%20&#37011;&#23567;&#24179;&#29239;&#29239;&#26893;&#26641;&#12304;&#25945;&#26696;&#21305;&#37197;&#29256;&#12305;&#25512;&#33616;&#10084;\&#28385;.wmv" TargetMode="External"/><Relationship Id="rId1" Type="http://schemas.openxmlformats.org/officeDocument/2006/relationships/video" Target="file:///\\Pc-2\&#19978;&#35838;&#35838;&#20214;&#27719;&#24635;\&#24050;&#26657;&#23545;\&#37096;&#32534;&#29256;&#20108;&#35821;&#19979;&#12304;&#25945;&#26696;&#29256;&#12305;\&#31532;&#19968;&#21333;&#20803;\4%20&#37011;&#23567;&#24179;&#29239;&#29239;&#26893;&#26641;&#12304;&#25945;&#26696;&#21305;&#37197;&#29256;&#12305;&#25512;&#33616;&#10084;\&#28385;.wmv" TargetMode="Externa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8.jpeg"/><Relationship Id="rId1" Type="http://schemas.openxmlformats.org/officeDocument/2006/relationships/image" Target="../media/image27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0.png"/><Relationship Id="rId2" Type="http://schemas.microsoft.com/office/2007/relationships/media" Target="file:///\\Pc-2\&#19978;&#35838;&#35838;&#20214;&#27719;&#24635;\&#24050;&#26657;&#23545;\&#37096;&#32534;&#29256;&#20108;&#35821;&#19979;&#12304;&#25945;&#26696;&#29256;&#12305;\&#31532;&#19968;&#21333;&#20803;\4%20&#37011;&#23567;&#24179;&#29239;&#29239;&#26893;&#26641;&#12304;&#25945;&#26696;&#21305;&#37197;&#29256;&#12305;&#25512;&#33616;&#10084;\&#37011;.wmv" TargetMode="External"/><Relationship Id="rId1" Type="http://schemas.openxmlformats.org/officeDocument/2006/relationships/video" Target="file:///\\Pc-2\&#19978;&#35838;&#35838;&#20214;&#27719;&#24635;\&#24050;&#26657;&#23545;\&#37096;&#32534;&#29256;&#20108;&#35821;&#19979;&#12304;&#25945;&#26696;&#29256;&#12305;\&#31532;&#19968;&#21333;&#20803;\4%20&#37011;&#23567;&#24179;&#29239;&#29239;&#26893;&#26641;&#12304;&#25945;&#26696;&#21305;&#37197;&#29256;&#12305;&#25512;&#33616;&#10084;\&#37011;.wmv" TargetMode="Externa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png"/><Relationship Id="rId1" Type="http://schemas.openxmlformats.org/officeDocument/2006/relationships/image" Target="../media/image21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2.png"/><Relationship Id="rId2" Type="http://schemas.microsoft.com/office/2007/relationships/media" Target="file:///\\Pc-2\&#19978;&#35838;&#35838;&#20214;&#27719;&#24635;\&#24050;&#26657;&#23545;\&#37096;&#32534;&#29256;&#20108;&#35821;&#19979;&#12304;&#25945;&#26696;&#29256;&#12305;\&#31532;&#19968;&#21333;&#20803;\4%20&#37011;&#23567;&#24179;&#29239;&#29239;&#26893;&#26641;&#12304;&#25945;&#26696;&#21305;&#37197;&#29256;&#12305;&#25512;&#33616;&#10084;\&#26893;.wmv" TargetMode="External"/><Relationship Id="rId1" Type="http://schemas.openxmlformats.org/officeDocument/2006/relationships/video" Target="file:///\\Pc-2\&#19978;&#35838;&#35838;&#20214;&#27719;&#24635;\&#24050;&#26657;&#23545;\&#37096;&#32534;&#29256;&#20108;&#35821;&#19979;&#12304;&#25945;&#26696;&#29256;&#12305;\&#31532;&#19968;&#21333;&#20803;\4%20&#37011;&#23567;&#24179;&#29239;&#29239;&#26893;&#26641;&#12304;&#25945;&#26696;&#21305;&#37197;&#29256;&#12305;&#25512;&#33616;&#10084;\&#26893;.wmv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7170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5" y="0"/>
            <a:ext cx="9140825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1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41900" y="2274888"/>
            <a:ext cx="2517775" cy="1406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2" name="文本框 1">
            <a:hlinkClick r:id="rId4" action="ppaction://hlinksldjump"/>
          </p:cNvPr>
          <p:cNvSpPr txBox="1"/>
          <p:nvPr/>
        </p:nvSpPr>
        <p:spPr>
          <a:xfrm>
            <a:off x="5429250" y="2711450"/>
            <a:ext cx="1855788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173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3063" y="1516063"/>
            <a:ext cx="2517775" cy="1406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4" name="文本框 1">
            <a:hlinkClick r:id="" action="ppaction://noaction"/>
          </p:cNvPr>
          <p:cNvSpPr txBox="1"/>
          <p:nvPr/>
        </p:nvSpPr>
        <p:spPr>
          <a:xfrm>
            <a:off x="2030413" y="1952625"/>
            <a:ext cx="1855787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文本框 2"/>
          <p:cNvSpPr txBox="1"/>
          <p:nvPr/>
        </p:nvSpPr>
        <p:spPr>
          <a:xfrm>
            <a:off x="935038" y="1468438"/>
            <a:ext cx="7662862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读第</a:t>
            </a:r>
            <a:r>
              <a:rPr lang="en-US" altLang="zh-CN" sz="3200" b="1" dirty="0">
                <a:latin typeface="宋体" panose="02010600030101010101" pitchFamily="2" charset="-122"/>
              </a:rPr>
              <a:t>1</a:t>
            </a:r>
            <a:r>
              <a:rPr lang="zh-CN" altLang="en-US" sz="3200" b="1" dirty="0">
                <a:latin typeface="宋体" panose="02010600030101010101" pitchFamily="2" charset="-122"/>
              </a:rPr>
              <a:t>自然段，说说：你获得了哪些信息呢？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11188" y="2938463"/>
            <a:ext cx="7921625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  <a:spcBef>
                <a:spcPts val="600"/>
              </a:spcBef>
            </a:pPr>
            <a:r>
              <a:rPr lang="en-US" altLang="zh-CN" sz="3200" b="1" dirty="0">
                <a:solidFill>
                  <a:srgbClr val="4A762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1987</a:t>
            </a:r>
            <a:r>
              <a:rPr lang="zh-CN" altLang="en-US" sz="3200" b="1" dirty="0">
                <a:solidFill>
                  <a:srgbClr val="4A762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sz="3200" b="1" dirty="0">
                <a:solidFill>
                  <a:srgbClr val="4A762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 b="1" dirty="0">
                <a:solidFill>
                  <a:srgbClr val="4A762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3200" b="1" dirty="0">
                <a:solidFill>
                  <a:srgbClr val="4A762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3200" b="1" dirty="0">
                <a:solidFill>
                  <a:srgbClr val="4A762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日，是个令人难忘的日子。</a:t>
            </a:r>
            <a:endParaRPr lang="zh-CN" altLang="en-US" sz="3200" b="1" dirty="0">
              <a:solidFill>
                <a:srgbClr val="4A762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388" name="图片 3"/>
          <p:cNvPicPr>
            <a:picLocks noChangeAspect="1"/>
          </p:cNvPicPr>
          <p:nvPr/>
        </p:nvPicPr>
        <p:blipFill>
          <a:blip r:embed="rId1"/>
          <a:srcRect b="50000"/>
          <a:stretch>
            <a:fillRect/>
          </a:stretch>
        </p:blipFill>
        <p:spPr>
          <a:xfrm>
            <a:off x="8362950" y="3386138"/>
            <a:ext cx="469900" cy="16271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2927350" y="155575"/>
            <a:ext cx="3303588" cy="6683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600" b="1" kern="1200" cap="none" spc="0" normalizeH="0" baseline="0" noProof="0" dirty="0">
                <a:latin typeface="+mj-ea"/>
                <a:ea typeface="+mj-ea"/>
                <a:cs typeface="+mn-cs"/>
              </a:rPr>
              <a:t>再读课文</a:t>
            </a:r>
            <a:endParaRPr kumimoji="0" lang="zh-CN" altLang="en-US" sz="3600" b="1" kern="1200" cap="none" spc="0" normalizeH="0" baseline="0" noProof="0" dirty="0">
              <a:latin typeface="+mj-ea"/>
              <a:ea typeface="+mj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文本框 1"/>
          <p:cNvSpPr txBox="1"/>
          <p:nvPr/>
        </p:nvSpPr>
        <p:spPr>
          <a:xfrm>
            <a:off x="611188" y="438150"/>
            <a:ext cx="7956550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说说你对植树节的了解。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1188" y="1042988"/>
            <a:ext cx="7956550" cy="355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4A762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植树节是按照法律规定宣传保护树木，并组织动员群众积极参加以植树造林为活动内容的节日。按时间长短可分为植树日、植树周和植树月，共称为国际植树节。提倡通过这种活动，激发人们爱林造林的热情、意识到环保的重要性。</a:t>
            </a:r>
            <a:endParaRPr lang="zh-CN" altLang="en-US" sz="3200" b="1" dirty="0">
              <a:solidFill>
                <a:srgbClr val="4A762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文本框 1"/>
          <p:cNvSpPr txBox="1"/>
          <p:nvPr/>
        </p:nvSpPr>
        <p:spPr>
          <a:xfrm>
            <a:off x="311150" y="2781300"/>
            <a:ext cx="7921625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 dirty="0">
                <a:solidFill>
                  <a:srgbClr val="4A762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这一天，碧空如洗，万里无云。</a:t>
            </a:r>
            <a:endParaRPr lang="zh-CN" altLang="en-US" sz="3200" b="1" dirty="0">
              <a:solidFill>
                <a:srgbClr val="4A762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35" name="文本框 2"/>
          <p:cNvSpPr txBox="1"/>
          <p:nvPr/>
        </p:nvSpPr>
        <p:spPr>
          <a:xfrm>
            <a:off x="673100" y="1293813"/>
            <a:ext cx="8021638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读第</a:t>
            </a:r>
            <a:r>
              <a:rPr lang="en-US" altLang="zh-CN" sz="3200" b="1" dirty="0">
                <a:latin typeface="宋体" panose="02010600030101010101" pitchFamily="2" charset="-122"/>
              </a:rPr>
              <a:t>2</a:t>
            </a:r>
            <a:r>
              <a:rPr lang="zh-CN" altLang="en-US" sz="3200" b="1" dirty="0">
                <a:latin typeface="宋体" panose="02010600030101010101" pitchFamily="2" charset="-122"/>
              </a:rPr>
              <a:t>自然段，说说：</a:t>
            </a:r>
            <a:r>
              <a:rPr lang="en-US" altLang="zh-CN" sz="3200" b="1" dirty="0">
                <a:latin typeface="宋体" panose="02010600030101010101" pitchFamily="2" charset="-122"/>
              </a:rPr>
              <a:t>1987</a:t>
            </a:r>
            <a:r>
              <a:rPr lang="zh-CN" altLang="en-US" sz="3200" b="1" dirty="0">
                <a:latin typeface="宋体" panose="02010600030101010101" pitchFamily="2" charset="-122"/>
              </a:rPr>
              <a:t>年的这一天，天气怎么样？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pic>
        <p:nvPicPr>
          <p:cNvPr id="18436" name="图片 3"/>
          <p:cNvPicPr>
            <a:picLocks noChangeAspect="1"/>
          </p:cNvPicPr>
          <p:nvPr/>
        </p:nvPicPr>
        <p:blipFill>
          <a:blip r:embed="rId1"/>
          <a:srcRect b="50000"/>
          <a:stretch>
            <a:fillRect/>
          </a:stretch>
        </p:blipFill>
        <p:spPr>
          <a:xfrm>
            <a:off x="8362950" y="3386138"/>
            <a:ext cx="469900" cy="16271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7" name="图片 4"/>
          <p:cNvPicPr>
            <a:picLocks noChangeAspect="1"/>
          </p:cNvPicPr>
          <p:nvPr/>
        </p:nvPicPr>
        <p:blipFill>
          <a:blip r:embed="rId1"/>
          <a:srcRect b="50000"/>
          <a:stretch>
            <a:fillRect/>
          </a:stretch>
        </p:blipFill>
        <p:spPr>
          <a:xfrm>
            <a:off x="7791450" y="3386138"/>
            <a:ext cx="469900" cy="16271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8" name="图片 2"/>
          <p:cNvPicPr>
            <a:picLocks noChangeAspect="1"/>
          </p:cNvPicPr>
          <p:nvPr/>
        </p:nvPicPr>
        <p:blipFill>
          <a:blip r:embed="rId1"/>
          <a:srcRect t="3040" b="1255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9" name="文本框 3"/>
          <p:cNvSpPr txBox="1"/>
          <p:nvPr/>
        </p:nvSpPr>
        <p:spPr>
          <a:xfrm>
            <a:off x="565150" y="1270000"/>
            <a:ext cx="7188200" cy="6048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湛蓝的天空没有一丝云彩</a:t>
            </a:r>
            <a:r>
              <a:rPr lang="en-US" altLang="zh-CN" sz="3200" b="1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万里无云</a:t>
            </a:r>
            <a:endParaRPr lang="zh-CN" altLang="en-US" sz="3200" b="1" dirty="0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文本框 3"/>
          <p:cNvSpPr txBox="1"/>
          <p:nvPr/>
        </p:nvSpPr>
        <p:spPr>
          <a:xfrm>
            <a:off x="565150" y="558800"/>
            <a:ext cx="8013700" cy="6048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蓝色的天空明净得像洗过一样</a:t>
            </a:r>
            <a:r>
              <a:rPr lang="en-US" altLang="zh-CN" sz="3200" b="1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碧空如洗</a:t>
            </a:r>
            <a:endParaRPr lang="zh-CN" altLang="en-US" sz="3200" b="1" dirty="0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7" name="文本框 2"/>
          <p:cNvSpPr txBox="1"/>
          <p:nvPr/>
        </p:nvSpPr>
        <p:spPr>
          <a:xfrm>
            <a:off x="611188" y="717550"/>
            <a:ext cx="8021637" cy="355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邓小平爷爷在哪儿植树呢？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endParaRPr lang="en-US" altLang="zh-CN" sz="3200" b="1" dirty="0">
              <a:latin typeface="宋体" panose="02010600030101010101" pitchFamily="2" charset="-122"/>
            </a:endParaRPr>
          </a:p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endParaRPr lang="en-US" altLang="zh-CN" sz="3200" b="1" dirty="0">
              <a:latin typeface="宋体" panose="02010600030101010101" pitchFamily="2" charset="-122"/>
            </a:endParaRPr>
          </a:p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endParaRPr lang="en-US" altLang="zh-CN" sz="3200" b="1" dirty="0">
              <a:latin typeface="宋体" panose="02010600030101010101" pitchFamily="2" charset="-122"/>
            </a:endParaRPr>
          </a:p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说说“格外”的近义词。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16386" name="文本框 1"/>
          <p:cNvSpPr txBox="1"/>
          <p:nvPr/>
        </p:nvSpPr>
        <p:spPr>
          <a:xfrm>
            <a:off x="560388" y="1463675"/>
            <a:ext cx="8021637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 dirty="0">
                <a:solidFill>
                  <a:srgbClr val="4A762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在北京天坛公园植树的人群里，</a:t>
            </a:r>
            <a:r>
              <a:rPr lang="en-US" altLang="zh-CN" sz="3200" b="1" dirty="0">
                <a:solidFill>
                  <a:srgbClr val="4A762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83</a:t>
            </a:r>
            <a:r>
              <a:rPr lang="zh-CN" altLang="en-US" sz="3200" b="1" dirty="0">
                <a:solidFill>
                  <a:srgbClr val="4A762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岁高龄的邓小平爷爷格外引人注目。</a:t>
            </a:r>
            <a:endParaRPr lang="zh-CN" altLang="en-US" sz="3200" b="1" dirty="0">
              <a:solidFill>
                <a:srgbClr val="4A762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484" name="图片 3"/>
          <p:cNvPicPr>
            <a:picLocks noChangeAspect="1"/>
          </p:cNvPicPr>
          <p:nvPr/>
        </p:nvPicPr>
        <p:blipFill>
          <a:blip r:embed="rId1"/>
          <a:srcRect b="50000"/>
          <a:stretch>
            <a:fillRect/>
          </a:stretch>
        </p:blipFill>
        <p:spPr>
          <a:xfrm>
            <a:off x="8362950" y="3386138"/>
            <a:ext cx="469900" cy="16271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5" name="图片 4"/>
          <p:cNvPicPr>
            <a:picLocks noChangeAspect="1"/>
          </p:cNvPicPr>
          <p:nvPr/>
        </p:nvPicPr>
        <p:blipFill>
          <a:blip r:embed="rId1"/>
          <a:srcRect b="50000"/>
          <a:stretch>
            <a:fillRect/>
          </a:stretch>
        </p:blipFill>
        <p:spPr>
          <a:xfrm>
            <a:off x="7767638" y="3386138"/>
            <a:ext cx="471487" cy="16271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6" name="图片 5"/>
          <p:cNvPicPr>
            <a:picLocks noChangeAspect="1"/>
          </p:cNvPicPr>
          <p:nvPr/>
        </p:nvPicPr>
        <p:blipFill>
          <a:blip r:embed="rId1"/>
          <a:srcRect b="50000"/>
          <a:stretch>
            <a:fillRect/>
          </a:stretch>
        </p:blipFill>
        <p:spPr>
          <a:xfrm>
            <a:off x="7173913" y="3395663"/>
            <a:ext cx="471487" cy="16271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charRg st="16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387">
                                            <p:txEl>
                                              <p:charRg st="16" end="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387">
                                            <p:txEl>
                                              <p:charRg st="16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387">
                                            <p:txEl>
                                              <p:charRg st="16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6" name="图片 2"/>
          <p:cNvPicPr>
            <a:picLocks noChangeAspect="1"/>
          </p:cNvPicPr>
          <p:nvPr/>
        </p:nvPicPr>
        <p:blipFill>
          <a:blip r:embed="rId1"/>
          <a:srcRect t="6339" b="6339"/>
          <a:stretch>
            <a:fillRect/>
          </a:stretch>
        </p:blipFill>
        <p:spPr>
          <a:xfrm>
            <a:off x="0" y="635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7" name="文本框 3"/>
          <p:cNvSpPr txBox="1"/>
          <p:nvPr/>
        </p:nvSpPr>
        <p:spPr>
          <a:xfrm>
            <a:off x="5794375" y="373063"/>
            <a:ext cx="2447925" cy="7969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20000"/>
              </a:lnSpc>
            </a:pPr>
            <a:r>
              <a:rPr lang="zh-CN" altLang="en-US" sz="4400" b="1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天坛公园</a:t>
            </a:r>
            <a:endParaRPr lang="zh-CN" altLang="en-US" sz="4400" b="1" dirty="0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11188" y="771525"/>
            <a:ext cx="8083550" cy="35591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457200" marR="0" indent="-457200" defTabSz="914400">
              <a:lnSpc>
                <a:spcPct val="120000"/>
              </a:lnSpc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3200" b="1" kern="1200" cap="none" spc="-150" normalizeH="0" baseline="0" noProof="0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“坛”。这是本次植树活动的地点，“坛”是古代为了举行重大活动，用土和石头筑的高台。</a:t>
            </a:r>
            <a:endParaRPr kumimoji="0" lang="zh-CN" altLang="en-US" sz="3200" b="1" kern="1200" cap="none" spc="-150" normalizeH="0" baseline="0" noProof="0" dirty="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457200" marR="0" indent="-457200" defTabSz="914400">
              <a:lnSpc>
                <a:spcPct val="120000"/>
              </a:lnSpc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en-US" altLang="zh-CN" sz="3200" b="1" kern="1200" cap="none" spc="-150" normalizeH="0" baseline="0" noProof="0" dirty="0">
                <a:solidFill>
                  <a:srgbClr val="4A762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“</a:t>
            </a:r>
            <a:r>
              <a:rPr kumimoji="0" lang="zh-CN" altLang="en-US" sz="3200" b="1" kern="1200" cap="none" spc="-150" normalizeH="0" baseline="0" noProof="0" dirty="0">
                <a:solidFill>
                  <a:srgbClr val="4A762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龄”。一般含偏旁“令”的字大多读后鼻音，如“玲、零、岭”；含“今”的字大多读前鼻音，如“含、吟、琴、念”。</a:t>
            </a:r>
            <a:endParaRPr kumimoji="0" lang="zh-CN" altLang="en-US" sz="3200" b="1" kern="1200" cap="none" spc="-150" normalizeH="0" baseline="0" noProof="0" dirty="0">
              <a:solidFill>
                <a:srgbClr val="4A7621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42" end="9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charRg st="42" end="9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charRg st="42" end="9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charRg st="42" end="9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4" name="图片 2"/>
          <p:cNvPicPr>
            <a:picLocks noChangeAspect="1"/>
          </p:cNvPicPr>
          <p:nvPr/>
        </p:nvPicPr>
        <p:blipFill>
          <a:blip r:embed="rId1"/>
          <a:srcRect t="6339" b="6339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5794375" y="373063"/>
            <a:ext cx="2447925" cy="7969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20000"/>
              </a:lnSpc>
            </a:pPr>
            <a:r>
              <a:rPr lang="zh-CN" altLang="en-US" sz="4400" b="1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天坛公园</a:t>
            </a:r>
            <a:endParaRPr lang="zh-CN" altLang="en-US" sz="4400" b="1" dirty="0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对话气泡: 圆角矩形 5"/>
          <p:cNvSpPr/>
          <p:nvPr/>
        </p:nvSpPr>
        <p:spPr>
          <a:xfrm>
            <a:off x="6132513" y="1789113"/>
            <a:ext cx="2051050" cy="619125"/>
          </a:xfrm>
          <a:prstGeom prst="wedgeRoundRectCallout">
            <a:avLst>
              <a:gd name="adj1" fmla="val -5223"/>
              <a:gd name="adj2" fmla="val -125291"/>
              <a:gd name="adj3" fmla="val 16667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1003">
            <a:schemeClr val="lt1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引人注目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文本框 1"/>
          <p:cNvSpPr txBox="1"/>
          <p:nvPr/>
        </p:nvSpPr>
        <p:spPr>
          <a:xfrm>
            <a:off x="611188" y="1228725"/>
            <a:ext cx="7656512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用“引人注目”说一句话。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19459" name="文本框 3"/>
          <p:cNvSpPr txBox="1"/>
          <p:nvPr/>
        </p:nvSpPr>
        <p:spPr>
          <a:xfrm>
            <a:off x="241300" y="2114550"/>
            <a:ext cx="8121650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操场上</a:t>
            </a:r>
            <a:r>
              <a:rPr lang="en-US" altLang="zh-CN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_____________</a:t>
            </a: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格外引人注目。</a:t>
            </a:r>
            <a:endParaRPr lang="en-US" altLang="zh-CN" sz="3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__________________</a:t>
            </a: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引人注目。</a:t>
            </a:r>
            <a:endParaRPr lang="zh-CN" altLang="en-US" sz="3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580" name="图片 3"/>
          <p:cNvPicPr>
            <a:picLocks noChangeAspect="1"/>
          </p:cNvPicPr>
          <p:nvPr/>
        </p:nvPicPr>
        <p:blipFill>
          <a:blip r:embed="rId1"/>
          <a:srcRect b="50000"/>
          <a:stretch>
            <a:fillRect/>
          </a:stretch>
        </p:blipFill>
        <p:spPr>
          <a:xfrm>
            <a:off x="8362950" y="3386138"/>
            <a:ext cx="469900" cy="16271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458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58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58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文本框 1"/>
          <p:cNvSpPr txBox="1"/>
          <p:nvPr/>
        </p:nvSpPr>
        <p:spPr>
          <a:xfrm>
            <a:off x="611188" y="1474788"/>
            <a:ext cx="8021637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只见他手握铁锹，兴致勃勃地挖着树坑，额头已经满是汗珠，仍不肯休息。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03" name="文本框 2"/>
          <p:cNvSpPr txBox="1"/>
          <p:nvPr/>
        </p:nvSpPr>
        <p:spPr>
          <a:xfrm>
            <a:off x="611188" y="771525"/>
            <a:ext cx="8021637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solidFill>
                  <a:srgbClr val="4A7621"/>
                </a:solidFill>
                <a:latin typeface="宋体" panose="02010600030101010101" pitchFamily="2" charset="-122"/>
              </a:rPr>
              <a:t>“引人注目”的邓小平爷爷在做什么呢？</a:t>
            </a:r>
            <a:endParaRPr lang="zh-CN" altLang="en-US" sz="3200" b="1" dirty="0">
              <a:solidFill>
                <a:srgbClr val="4A7621"/>
              </a:solidFill>
              <a:latin typeface="宋体" panose="02010600030101010101" pitchFamily="2" charset="-122"/>
            </a:endParaRPr>
          </a:p>
        </p:txBody>
      </p:sp>
      <p:sp>
        <p:nvSpPr>
          <p:cNvPr id="20484" name="文本框 3"/>
          <p:cNvSpPr txBox="1"/>
          <p:nvPr/>
        </p:nvSpPr>
        <p:spPr>
          <a:xfrm>
            <a:off x="611188" y="2670175"/>
            <a:ext cx="8021637" cy="1196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邓爷爷此时的心情怎么样？你从哪个词语看出来的？</a:t>
            </a:r>
            <a:endParaRPr lang="zh-CN" altLang="en-US" sz="3200" b="1" dirty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矩形: 圆角 4"/>
          <p:cNvSpPr/>
          <p:nvPr/>
        </p:nvSpPr>
        <p:spPr>
          <a:xfrm>
            <a:off x="4095750" y="3619500"/>
            <a:ext cx="2655888" cy="752475"/>
          </a:xfrm>
          <a:prstGeom prst="roundRect">
            <a:avLst>
              <a:gd name="adj" fmla="val 16990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兴致勃勃</a:t>
            </a:r>
            <a:endParaRPr kumimoji="0" lang="zh-CN" altLang="en-US" sz="4000" b="1" i="0" u="none" strike="noStrike" kern="1200" cap="none" spc="0" normalizeH="0" baseline="0" noProof="0" dirty="0">
              <a:ln w="0">
                <a:noFill/>
              </a:ln>
              <a:solidFill>
                <a:schemeClr val="bg1"/>
              </a:solidFill>
              <a:effectLst>
                <a:outerShdw blurRad="63500" dist="635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8194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文本框 8"/>
          <p:cNvSpPr txBox="1"/>
          <p:nvPr/>
        </p:nvSpPr>
        <p:spPr>
          <a:xfrm>
            <a:off x="4572000" y="1958975"/>
            <a:ext cx="3427413" cy="13335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FFFF00"/>
                </a:solidFill>
                <a:latin typeface="宋体" panose="02010600030101010101" pitchFamily="2" charset="-122"/>
              </a:rPr>
              <a:t> 歌曲欣赏：</a:t>
            </a:r>
            <a:endParaRPr lang="en-US" altLang="zh-CN" sz="3600" b="1" dirty="0">
              <a:solidFill>
                <a:srgbClr val="FFFF00"/>
              </a:solidFill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600" b="1" dirty="0">
                <a:solidFill>
                  <a:srgbClr val="FFFF00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3600" b="1" dirty="0">
                <a:solidFill>
                  <a:srgbClr val="FFFF00"/>
                </a:solidFill>
                <a:latin typeface="宋体" panose="02010600030101010101" pitchFamily="2" charset="-122"/>
              </a:rPr>
              <a:t>春天的故事</a:t>
            </a:r>
            <a:r>
              <a:rPr lang="en-US" altLang="zh-CN" sz="3600" b="1" dirty="0">
                <a:solidFill>
                  <a:srgbClr val="FFFF00"/>
                </a:solidFill>
                <a:latin typeface="宋体" panose="02010600030101010101" pitchFamily="2" charset="-122"/>
              </a:rPr>
              <a:t>》</a:t>
            </a:r>
            <a:endParaRPr lang="zh-CN" altLang="en-US" sz="3600" b="1" dirty="0">
              <a:solidFill>
                <a:srgbClr val="FFFF00"/>
              </a:solidFill>
              <a:latin typeface="宋体" panose="02010600030101010101" pitchFamily="2" charset="-122"/>
            </a:endParaRPr>
          </a:p>
        </p:txBody>
      </p:sp>
      <p:grpSp>
        <p:nvGrpSpPr>
          <p:cNvPr id="8196" name="组合 6"/>
          <p:cNvGrpSpPr/>
          <p:nvPr/>
        </p:nvGrpSpPr>
        <p:grpSpPr>
          <a:xfrm>
            <a:off x="5922963" y="12700"/>
            <a:ext cx="2517775" cy="1406525"/>
            <a:chOff x="1490671" y="1363693"/>
            <a:chExt cx="2517450" cy="1406057"/>
          </a:xfrm>
        </p:grpSpPr>
        <p:pic>
          <p:nvPicPr>
            <p:cNvPr id="8198" name="图片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90671" y="1363693"/>
              <a:ext cx="2517450" cy="140605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199" name="文本框 1"/>
            <p:cNvSpPr txBox="1"/>
            <p:nvPr/>
          </p:nvSpPr>
          <p:spPr>
            <a:xfrm>
              <a:off x="1877544" y="1799917"/>
              <a:ext cx="1856305" cy="64603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第</a:t>
              </a:r>
              <a:r>
                <a:rPr lang="en-US" altLang="zh-CN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课时</a:t>
              </a:r>
              <a:endPara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3" name="春天的故事.mp3">
            <a:hlinkClick r:id="" action="ppaction://media"/>
          </p:cNvPr>
          <p:cNvPicPr>
            <a:picLocks noRot="1"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link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851775" y="3292475"/>
            <a:ext cx="863600" cy="863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1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文本框 1"/>
          <p:cNvSpPr txBox="1"/>
          <p:nvPr/>
        </p:nvSpPr>
        <p:spPr>
          <a:xfrm>
            <a:off x="611188" y="638175"/>
            <a:ext cx="7999412" cy="3867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读一读，说一说，你觉得哪一句更好？为什么？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marL="457200" indent="-457200">
              <a:lnSpc>
                <a:spcPct val="120000"/>
              </a:lnSpc>
              <a:spcBef>
                <a:spcPts val="2000"/>
              </a:spcBef>
              <a:buFont typeface="Wingdings" panose="05000000000000000000" pitchFamily="2" charset="2"/>
              <a:buChar char="l"/>
            </a:pP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只见他手握铁锹，兴致勃勃地挖着树坑，额头已经满是汗珠，仍不肯休息。</a:t>
            </a:r>
            <a:endParaRPr lang="en-US" altLang="zh-CN" sz="3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3200" b="1" dirty="0">
                <a:solidFill>
                  <a:srgbClr val="477C0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只见他手握铁锹，兴致勃勃地挖着树坑，额头已经有了汗珠，仍不肯休息。</a:t>
            </a:r>
            <a:endParaRPr lang="zh-CN" altLang="en-US" sz="3200" b="1" dirty="0">
              <a:solidFill>
                <a:srgbClr val="477C0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: 圆角 3"/>
          <p:cNvSpPr/>
          <p:nvPr/>
        </p:nvSpPr>
        <p:spPr>
          <a:xfrm>
            <a:off x="2951163" y="1349375"/>
            <a:ext cx="3241675" cy="752475"/>
          </a:xfrm>
          <a:prstGeom prst="roundRect">
            <a:avLst>
              <a:gd name="adj" fmla="val 16990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植树的辛苦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" name="红方框"/>
          <p:cNvSpPr/>
          <p:nvPr/>
        </p:nvSpPr>
        <p:spPr>
          <a:xfrm>
            <a:off x="2765425" y="2708275"/>
            <a:ext cx="488950" cy="531813"/>
          </a:xfrm>
          <a:prstGeom prst="roundRect">
            <a:avLst/>
          </a:prstGeom>
          <a:solidFill>
            <a:schemeClr val="bg1">
              <a:alpha val="0"/>
            </a:scheme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charRg st="22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506">
                                            <p:txEl>
                                              <p:charRg st="22" end="5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6">
                                            <p:txEl>
                                              <p:charRg st="22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506">
                                            <p:txEl>
                                              <p:charRg st="22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charRg st="56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506">
                                            <p:txEl>
                                              <p:charRg st="56" end="9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506">
                                            <p:txEl>
                                              <p:charRg st="56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506">
                                            <p:txEl>
                                              <p:charRg st="56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文本框 7"/>
          <p:cNvSpPr txBox="1"/>
          <p:nvPr/>
        </p:nvSpPr>
        <p:spPr>
          <a:xfrm>
            <a:off x="2625725" y="1604963"/>
            <a:ext cx="3892550" cy="6683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满是汗珠    </a:t>
            </a:r>
            <a:r>
              <a:rPr lang="zh-CN" altLang="en-US" sz="3600" b="1" dirty="0">
                <a:solidFill>
                  <a:srgbClr val="477C0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满意</a:t>
            </a:r>
            <a:endParaRPr lang="zh-CN" altLang="en-US" sz="3600" b="1" dirty="0">
              <a:solidFill>
                <a:srgbClr val="477C0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2" name="文本框 8"/>
          <p:cNvSpPr txBox="1"/>
          <p:nvPr/>
        </p:nvSpPr>
        <p:spPr>
          <a:xfrm>
            <a:off x="611188" y="2290763"/>
            <a:ext cx="7921625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谁还能用“满”字组词？</a:t>
            </a:r>
            <a:r>
              <a:rPr lang="en-US" altLang="zh-CN" sz="3200" b="1" dirty="0">
                <a:latin typeface="宋体" panose="02010600030101010101" pitchFamily="2" charset="-122"/>
              </a:rPr>
              <a:t>“</a:t>
            </a:r>
            <a:r>
              <a:rPr lang="zh-CN" altLang="en-US" sz="3200" b="1" dirty="0">
                <a:latin typeface="宋体" panose="02010600030101010101" pitchFamily="2" charset="-122"/>
              </a:rPr>
              <a:t>额头已经满是汗珠”让你想到了哪些词语？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22533" name="文本框 9"/>
          <p:cNvSpPr txBox="1"/>
          <p:nvPr/>
        </p:nvSpPr>
        <p:spPr>
          <a:xfrm>
            <a:off x="1065213" y="3487738"/>
            <a:ext cx="6919912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满头大汗、挥汗如雨等。</a:t>
            </a:r>
            <a:endParaRPr lang="zh-CN" altLang="en-US" sz="3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7653" name="图片 10"/>
          <p:cNvPicPr>
            <a:picLocks noChangeAspect="1"/>
          </p:cNvPicPr>
          <p:nvPr/>
        </p:nvPicPr>
        <p:blipFill>
          <a:blip r:embed="rId1"/>
          <a:srcRect b="50000"/>
          <a:stretch>
            <a:fillRect/>
          </a:stretch>
        </p:blipFill>
        <p:spPr>
          <a:xfrm>
            <a:off x="8362950" y="3386138"/>
            <a:ext cx="469900" cy="16271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4" name="TextBox 1"/>
          <p:cNvSpPr txBox="1"/>
          <p:nvPr/>
        </p:nvSpPr>
        <p:spPr>
          <a:xfrm>
            <a:off x="4011613" y="303213"/>
            <a:ext cx="1073150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rPr>
              <a:t>满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2532" grpId="0"/>
      <p:bldP spid="2253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 bwMode="auto">
          <a:xfrm>
            <a:off x="631825" y="2401888"/>
            <a:ext cx="8223250" cy="2378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endParaRPr kumimoji="0" lang="en-US" altLang="zh-CN" sz="3200" b="1" kern="1200" cap="none" spc="0" normalizeH="0" baseline="0" noProof="0" dirty="0">
              <a:solidFill>
                <a:srgbClr val="0C8C7D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2041525" marR="0" indent="-2041525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书写指导：</a:t>
            </a:r>
            <a:r>
              <a:rPr kumimoji="0" lang="zh-CN" altLang="en-US" sz="3200" b="1" kern="1200" cap="none" spc="-150" normalizeH="0" baseline="0" noProof="0" dirty="0">
                <a:solidFill>
                  <a:srgbClr val="0C8C7D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左边第一点和右边的“艹”平齐；右边要写得紧凑，第一笔从竖中线左侧起笔，第六笔为横折钩。</a:t>
            </a:r>
            <a:endParaRPr kumimoji="0" lang="en-US" altLang="zh-CN" sz="3200" b="1" kern="1200" cap="none" spc="-150" normalizeH="0" baseline="0" noProof="0" dirty="0">
              <a:solidFill>
                <a:srgbClr val="0C8C7D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" name="满.wmv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3281363" y="428625"/>
            <a:ext cx="2582862" cy="25749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504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3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24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9698" name="组合 4"/>
          <p:cNvGrpSpPr/>
          <p:nvPr/>
        </p:nvGrpSpPr>
        <p:grpSpPr>
          <a:xfrm>
            <a:off x="1787525" y="1090613"/>
            <a:ext cx="1141413" cy="1247775"/>
            <a:chOff x="1497050" y="1734605"/>
            <a:chExt cx="836613" cy="936577"/>
          </a:xfrm>
        </p:grpSpPr>
        <p:grpSp>
          <p:nvGrpSpPr>
            <p:cNvPr id="29714" name="组合 7"/>
            <p:cNvGrpSpPr/>
            <p:nvPr/>
          </p:nvGrpSpPr>
          <p:grpSpPr>
            <a:xfrm>
              <a:off x="1497050" y="1820282"/>
              <a:ext cx="836613" cy="850900"/>
              <a:chOff x="2437" y="2032"/>
              <a:chExt cx="1244" cy="1264"/>
            </a:xfrm>
          </p:grpSpPr>
          <p:sp>
            <p:nvSpPr>
              <p:cNvPr id="29716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9717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29718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29715" name="TextBox 1"/>
            <p:cNvSpPr txBox="1"/>
            <p:nvPr/>
          </p:nvSpPr>
          <p:spPr>
            <a:xfrm>
              <a:off x="1504555" y="1734605"/>
              <a:ext cx="786218" cy="9009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格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9699" name="组合 4"/>
          <p:cNvGrpSpPr/>
          <p:nvPr/>
        </p:nvGrpSpPr>
        <p:grpSpPr>
          <a:xfrm>
            <a:off x="3979863" y="1092200"/>
            <a:ext cx="1141412" cy="1247775"/>
            <a:chOff x="1497050" y="1734605"/>
            <a:chExt cx="836613" cy="936577"/>
          </a:xfrm>
        </p:grpSpPr>
        <p:grpSp>
          <p:nvGrpSpPr>
            <p:cNvPr id="29709" name="组合 7"/>
            <p:cNvGrpSpPr/>
            <p:nvPr/>
          </p:nvGrpSpPr>
          <p:grpSpPr>
            <a:xfrm>
              <a:off x="1497050" y="1820282"/>
              <a:ext cx="836613" cy="850900"/>
              <a:chOff x="2437" y="2032"/>
              <a:chExt cx="1244" cy="1264"/>
            </a:xfrm>
          </p:grpSpPr>
          <p:sp>
            <p:nvSpPr>
              <p:cNvPr id="29711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9712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29713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29710" name="TextBox 1"/>
            <p:cNvSpPr txBox="1"/>
            <p:nvPr/>
          </p:nvSpPr>
          <p:spPr>
            <a:xfrm>
              <a:off x="1504555" y="1734605"/>
              <a:ext cx="786218" cy="9009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引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9700" name="组合 4"/>
          <p:cNvGrpSpPr/>
          <p:nvPr/>
        </p:nvGrpSpPr>
        <p:grpSpPr>
          <a:xfrm>
            <a:off x="6122988" y="1074738"/>
            <a:ext cx="1143000" cy="1246187"/>
            <a:chOff x="1497050" y="1734605"/>
            <a:chExt cx="836613" cy="936577"/>
          </a:xfrm>
        </p:grpSpPr>
        <p:grpSp>
          <p:nvGrpSpPr>
            <p:cNvPr id="29704" name="组合 7"/>
            <p:cNvGrpSpPr/>
            <p:nvPr/>
          </p:nvGrpSpPr>
          <p:grpSpPr>
            <a:xfrm>
              <a:off x="1497050" y="1820282"/>
              <a:ext cx="836613" cy="850900"/>
              <a:chOff x="2437" y="2032"/>
              <a:chExt cx="1244" cy="1264"/>
            </a:xfrm>
          </p:grpSpPr>
          <p:sp>
            <p:nvSpPr>
              <p:cNvPr id="29706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9707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29708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29705" name="TextBox 1"/>
            <p:cNvSpPr txBox="1"/>
            <p:nvPr/>
          </p:nvSpPr>
          <p:spPr>
            <a:xfrm>
              <a:off x="1504555" y="1734605"/>
              <a:ext cx="786218" cy="9021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注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9701" name="文本框 19"/>
          <p:cNvSpPr txBox="1"/>
          <p:nvPr/>
        </p:nvSpPr>
        <p:spPr>
          <a:xfrm>
            <a:off x="611188" y="2701925"/>
            <a:ext cx="7956550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都是左右结构。</a:t>
            </a:r>
            <a:endParaRPr lang="en-US" altLang="zh-CN" sz="3200" b="1" dirty="0">
              <a:solidFill>
                <a:srgbClr val="0070C0"/>
              </a:solidFill>
              <a:latin typeface="宋体" panose="02010600030101010101" pitchFamily="2" charset="-122"/>
            </a:endParaRPr>
          </a:p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“引”左宽右窄；右边的竖要写得直。</a:t>
            </a:r>
            <a:endParaRPr lang="zh-CN" altLang="en-US" sz="3200" b="1" dirty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pic>
        <p:nvPicPr>
          <p:cNvPr id="29702" name="图片 20"/>
          <p:cNvPicPr>
            <a:picLocks noChangeAspect="1"/>
          </p:cNvPicPr>
          <p:nvPr/>
        </p:nvPicPr>
        <p:blipFill>
          <a:blip r:embed="rId1"/>
          <a:srcRect b="50000"/>
          <a:stretch>
            <a:fillRect/>
          </a:stretch>
        </p:blipFill>
        <p:spPr>
          <a:xfrm>
            <a:off x="8362950" y="3386138"/>
            <a:ext cx="469900" cy="16271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" name="文本框 22"/>
          <p:cNvSpPr txBox="1"/>
          <p:nvPr/>
        </p:nvSpPr>
        <p:spPr>
          <a:xfrm>
            <a:off x="2819400" y="155575"/>
            <a:ext cx="3303588" cy="6683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600" b="1" kern="1200" cap="none" spc="0" normalizeH="0" baseline="0" noProof="0" dirty="0">
                <a:latin typeface="+mj-ea"/>
                <a:ea typeface="+mj-ea"/>
                <a:cs typeface="+mn-cs"/>
              </a:rPr>
              <a:t>书写指导</a:t>
            </a:r>
            <a:endParaRPr kumimoji="0" lang="zh-CN" altLang="en-US" sz="3600" b="1" kern="1200" cap="none" spc="0" normalizeH="0" baseline="0" noProof="0" dirty="0">
              <a:latin typeface="+mj-ea"/>
              <a:ea typeface="+mj-ea"/>
              <a:cs typeface="+mn-cs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0722" name="组合 4"/>
          <p:cNvGrpSpPr/>
          <p:nvPr/>
        </p:nvGrpSpPr>
        <p:grpSpPr>
          <a:xfrm>
            <a:off x="2981325" y="771525"/>
            <a:ext cx="1141413" cy="1247775"/>
            <a:chOff x="1497050" y="1734605"/>
            <a:chExt cx="836613" cy="936577"/>
          </a:xfrm>
        </p:grpSpPr>
        <p:grpSp>
          <p:nvGrpSpPr>
            <p:cNvPr id="30732" name="组合 7"/>
            <p:cNvGrpSpPr/>
            <p:nvPr/>
          </p:nvGrpSpPr>
          <p:grpSpPr>
            <a:xfrm>
              <a:off x="1497050" y="1820282"/>
              <a:ext cx="836613" cy="850900"/>
              <a:chOff x="2437" y="2032"/>
              <a:chExt cx="1244" cy="1264"/>
            </a:xfrm>
          </p:grpSpPr>
          <p:sp>
            <p:nvSpPr>
              <p:cNvPr id="30734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30735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30736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30733" name="TextBox 1"/>
            <p:cNvSpPr txBox="1"/>
            <p:nvPr/>
          </p:nvSpPr>
          <p:spPr>
            <a:xfrm>
              <a:off x="1504555" y="1734605"/>
              <a:ext cx="786218" cy="9009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休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0723" name="组合 4"/>
          <p:cNvGrpSpPr/>
          <p:nvPr/>
        </p:nvGrpSpPr>
        <p:grpSpPr>
          <a:xfrm>
            <a:off x="4756150" y="811213"/>
            <a:ext cx="1141413" cy="1247775"/>
            <a:chOff x="1497050" y="1734605"/>
            <a:chExt cx="836613" cy="936577"/>
          </a:xfrm>
        </p:grpSpPr>
        <p:grpSp>
          <p:nvGrpSpPr>
            <p:cNvPr id="30727" name="组合 7"/>
            <p:cNvGrpSpPr/>
            <p:nvPr/>
          </p:nvGrpSpPr>
          <p:grpSpPr>
            <a:xfrm>
              <a:off x="1497050" y="1820282"/>
              <a:ext cx="836613" cy="850900"/>
              <a:chOff x="2437" y="2032"/>
              <a:chExt cx="1244" cy="1264"/>
            </a:xfrm>
          </p:grpSpPr>
          <p:sp>
            <p:nvSpPr>
              <p:cNvPr id="30729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30730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30731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30728" name="TextBox 1"/>
            <p:cNvSpPr txBox="1"/>
            <p:nvPr/>
          </p:nvSpPr>
          <p:spPr>
            <a:xfrm>
              <a:off x="1504555" y="1734605"/>
              <a:ext cx="786218" cy="9009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息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0724" name="文本框 13"/>
          <p:cNvSpPr txBox="1"/>
          <p:nvPr/>
        </p:nvSpPr>
        <p:spPr>
          <a:xfrm>
            <a:off x="611188" y="2374900"/>
            <a:ext cx="7389812" cy="1785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“休”左窄右宽。</a:t>
            </a:r>
            <a:endParaRPr lang="en-US" altLang="zh-CN" sz="3200" b="1" dirty="0">
              <a:solidFill>
                <a:srgbClr val="0070C0"/>
              </a:solidFill>
              <a:latin typeface="宋体" panose="02010600030101010101" pitchFamily="2" charset="-122"/>
            </a:endParaRPr>
          </a:p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“息”上窄下宽，“心”宽而扁，托住“自”。</a:t>
            </a:r>
            <a:endParaRPr lang="zh-CN" altLang="en-US" sz="3200" b="1" dirty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pic>
        <p:nvPicPr>
          <p:cNvPr id="30725" name="图片 14"/>
          <p:cNvPicPr>
            <a:picLocks noChangeAspect="1"/>
          </p:cNvPicPr>
          <p:nvPr/>
        </p:nvPicPr>
        <p:blipFill>
          <a:blip r:embed="rId1"/>
          <a:srcRect b="50000"/>
          <a:stretch>
            <a:fillRect/>
          </a:stretch>
        </p:blipFill>
        <p:spPr>
          <a:xfrm>
            <a:off x="8362950" y="3386138"/>
            <a:ext cx="469900" cy="16271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6" name="图片 15"/>
          <p:cNvPicPr>
            <a:picLocks noChangeAspect="1"/>
          </p:cNvPicPr>
          <p:nvPr/>
        </p:nvPicPr>
        <p:blipFill>
          <a:blip r:embed="rId1"/>
          <a:srcRect b="50000"/>
          <a:stretch>
            <a:fillRect/>
          </a:stretch>
        </p:blipFill>
        <p:spPr>
          <a:xfrm>
            <a:off x="7766050" y="3386138"/>
            <a:ext cx="469900" cy="16271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1746" name="组合 1"/>
          <p:cNvGrpSpPr/>
          <p:nvPr/>
        </p:nvGrpSpPr>
        <p:grpSpPr>
          <a:xfrm>
            <a:off x="3313113" y="-304800"/>
            <a:ext cx="2517775" cy="1406525"/>
            <a:chOff x="1490671" y="1363693"/>
            <a:chExt cx="2517450" cy="1406057"/>
          </a:xfrm>
        </p:grpSpPr>
        <p:pic>
          <p:nvPicPr>
            <p:cNvPr id="31749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490671" y="1363693"/>
              <a:ext cx="2517450" cy="140605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750" name="文本框 1"/>
            <p:cNvSpPr txBox="1"/>
            <p:nvPr/>
          </p:nvSpPr>
          <p:spPr>
            <a:xfrm>
              <a:off x="1877544" y="1799917"/>
              <a:ext cx="1856305" cy="64603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第</a:t>
              </a:r>
              <a:r>
                <a:rPr lang="en-US" altLang="zh-CN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2</a:t>
              </a:r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课时</a:t>
              </a:r>
              <a:endPara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1747" name="文本框 4"/>
          <p:cNvSpPr txBox="1"/>
          <p:nvPr/>
        </p:nvSpPr>
        <p:spPr>
          <a:xfrm>
            <a:off x="687388" y="1654175"/>
            <a:ext cx="7769225" cy="2663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植树　 邓爷爷  格外 　休息 　高龄</a:t>
            </a:r>
            <a:endParaRPr lang="en-US" altLang="zh-CN" sz="36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477C0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移入 　挖坑　  茁壮 　挥锹 　填土</a:t>
            </a:r>
            <a:endParaRPr lang="en-US" altLang="zh-CN" sz="3600" b="1" dirty="0">
              <a:solidFill>
                <a:srgbClr val="477C0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满意　 天坛　　挑选　 扶正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477C0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碧空如洗 　引人注目 　兴致勃勃</a:t>
            </a:r>
            <a:endParaRPr lang="zh-CN" altLang="en-US" sz="3600" b="1" dirty="0">
              <a:solidFill>
                <a:srgbClr val="477C0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748" name="文本框 8"/>
          <p:cNvSpPr txBox="1"/>
          <p:nvPr/>
        </p:nvSpPr>
        <p:spPr>
          <a:xfrm>
            <a:off x="611188" y="1049338"/>
            <a:ext cx="7921625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开火车读，齐读词语。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文本框 1"/>
          <p:cNvSpPr txBox="1"/>
          <p:nvPr/>
        </p:nvSpPr>
        <p:spPr>
          <a:xfrm>
            <a:off x="1030288" y="1536700"/>
            <a:ext cx="7502525" cy="26622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姓邓　　 爷爷　 　植树　 　公园</a:t>
            </a:r>
            <a:endParaRPr lang="en-US" altLang="zh-CN" sz="36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碧空如洗　  万里无云　 引人注目</a:t>
            </a:r>
            <a:endParaRPr lang="en-US" altLang="zh-CN" sz="36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格外     汗珠　　 休息　　 树苗</a:t>
            </a:r>
            <a:endParaRPr lang="en-US" altLang="zh-CN" sz="36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小心　 　笔直　　 满意</a:t>
            </a:r>
            <a:endParaRPr lang="zh-CN" altLang="en-US" sz="36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2771" name="图片 2"/>
          <p:cNvPicPr>
            <a:picLocks noChangeAspect="1"/>
          </p:cNvPicPr>
          <p:nvPr/>
        </p:nvPicPr>
        <p:blipFill>
          <a:blip r:embed="rId1"/>
          <a:srcRect b="50000"/>
          <a:stretch>
            <a:fillRect/>
          </a:stretch>
        </p:blipFill>
        <p:spPr>
          <a:xfrm>
            <a:off x="8362950" y="3386138"/>
            <a:ext cx="469900" cy="16271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2" name="文本框 8"/>
          <p:cNvSpPr txBox="1"/>
          <p:nvPr/>
        </p:nvSpPr>
        <p:spPr>
          <a:xfrm>
            <a:off x="611188" y="563563"/>
            <a:ext cx="7921625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听写词语。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文本框 1"/>
          <p:cNvSpPr txBox="1"/>
          <p:nvPr/>
        </p:nvSpPr>
        <p:spPr>
          <a:xfrm>
            <a:off x="611188" y="771525"/>
            <a:ext cx="8061325" cy="6048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通过上节课的学习，你了解了哪些内容？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28675" name="文本框 2"/>
          <p:cNvSpPr txBox="1"/>
          <p:nvPr/>
        </p:nvSpPr>
        <p:spPr>
          <a:xfrm>
            <a:off x="1779588" y="1584325"/>
            <a:ext cx="5584825" cy="237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时间：</a:t>
            </a:r>
            <a:r>
              <a:rPr lang="en-US" altLang="zh-CN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1987</a:t>
            </a: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</a:t>
            </a:r>
            <a:endParaRPr lang="en-US" altLang="zh-CN" sz="3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4A762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地点：北京天坛公园</a:t>
            </a:r>
            <a:endParaRPr lang="zh-CN" altLang="en-US" sz="3200" b="1" dirty="0">
              <a:solidFill>
                <a:srgbClr val="4A762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人物：</a:t>
            </a:r>
            <a:r>
              <a:rPr lang="en-US" altLang="zh-CN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83</a:t>
            </a: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岁高龄的邓小平爷爷</a:t>
            </a:r>
            <a:endParaRPr lang="en-US" altLang="zh-CN" sz="3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4A762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事件：植树</a:t>
            </a:r>
            <a:endParaRPr lang="zh-CN" altLang="en-US" sz="3200" b="1" dirty="0">
              <a:solidFill>
                <a:srgbClr val="4A762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3796" name="图片 3"/>
          <p:cNvPicPr>
            <a:picLocks noChangeAspect="1"/>
          </p:cNvPicPr>
          <p:nvPr/>
        </p:nvPicPr>
        <p:blipFill>
          <a:blip r:embed="rId1"/>
          <a:srcRect b="50000"/>
          <a:stretch>
            <a:fillRect/>
          </a:stretch>
        </p:blipFill>
        <p:spPr>
          <a:xfrm>
            <a:off x="8362950" y="3386138"/>
            <a:ext cx="469900" cy="16271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675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75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675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charRg st="1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675">
                                            <p:txEl>
                                              <p:charRg st="13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675">
                                            <p:txEl>
                                              <p:charRg st="1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675">
                                            <p:txEl>
                                              <p:charRg st="1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charRg st="23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8675">
                                            <p:txEl>
                                              <p:charRg st="23" end="3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8675">
                                            <p:txEl>
                                              <p:charRg st="23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8675">
                                            <p:txEl>
                                              <p:charRg st="23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charRg st="38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8675">
                                            <p:txEl>
                                              <p:charRg st="38" end="4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8675">
                                            <p:txEl>
                                              <p:charRg st="38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8675">
                                            <p:txEl>
                                              <p:charRg st="38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文本框 1"/>
          <p:cNvSpPr txBox="1"/>
          <p:nvPr/>
        </p:nvSpPr>
        <p:spPr>
          <a:xfrm>
            <a:off x="611188" y="1265238"/>
            <a:ext cx="7921625" cy="178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课文讲述了</a:t>
            </a:r>
            <a:r>
              <a:rPr lang="en-US" altLang="zh-CN" sz="3200" b="1" dirty="0">
                <a:latin typeface="宋体" panose="02010600030101010101" pitchFamily="2" charset="-122"/>
              </a:rPr>
              <a:t>1987</a:t>
            </a:r>
            <a:r>
              <a:rPr lang="zh-CN" altLang="en-US" sz="3200" b="1" dirty="0">
                <a:latin typeface="宋体" panose="02010600030101010101" pitchFamily="2" charset="-122"/>
              </a:rPr>
              <a:t>年</a:t>
            </a:r>
            <a:r>
              <a:rPr lang="en-US" altLang="zh-CN" sz="3200" b="1" dirty="0">
                <a:latin typeface="宋体" panose="02010600030101010101" pitchFamily="2" charset="-122"/>
              </a:rPr>
              <a:t>4</a:t>
            </a:r>
            <a:r>
              <a:rPr lang="zh-CN" altLang="en-US" sz="3200" b="1" dirty="0">
                <a:latin typeface="宋体" panose="02010600030101010101" pitchFamily="2" charset="-122"/>
              </a:rPr>
              <a:t>月</a:t>
            </a:r>
            <a:r>
              <a:rPr lang="en-US" altLang="zh-CN" sz="3200" b="1" dirty="0">
                <a:latin typeface="宋体" panose="02010600030101010101" pitchFamily="2" charset="-122"/>
              </a:rPr>
              <a:t>5</a:t>
            </a:r>
            <a:r>
              <a:rPr lang="zh-CN" altLang="en-US" sz="3200" b="1" dirty="0">
                <a:latin typeface="宋体" panose="02010600030101010101" pitchFamily="2" charset="-122"/>
              </a:rPr>
              <a:t>日，</a:t>
            </a:r>
            <a:r>
              <a:rPr lang="en-US" altLang="zh-CN" sz="3200" b="1" dirty="0">
                <a:latin typeface="宋体" panose="02010600030101010101" pitchFamily="2" charset="-122"/>
              </a:rPr>
              <a:t>83</a:t>
            </a:r>
            <a:r>
              <a:rPr lang="zh-CN" altLang="en-US" sz="3200" b="1" dirty="0">
                <a:latin typeface="宋体" panose="02010600030101010101" pitchFamily="2" charset="-122"/>
              </a:rPr>
              <a:t>岁高龄的邓小平爷爷在北京天坛公园植树，他虽然累得满头大汗，但是依然兴致勃勃。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pic>
        <p:nvPicPr>
          <p:cNvPr id="34819" name="图片 2"/>
          <p:cNvPicPr>
            <a:picLocks noChangeAspect="1"/>
          </p:cNvPicPr>
          <p:nvPr/>
        </p:nvPicPr>
        <p:blipFill>
          <a:blip r:embed="rId1"/>
          <a:srcRect b="50000"/>
          <a:stretch>
            <a:fillRect/>
          </a:stretch>
        </p:blipFill>
        <p:spPr>
          <a:xfrm>
            <a:off x="8362950" y="3386138"/>
            <a:ext cx="469900" cy="16271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20" name="图片 3"/>
          <p:cNvPicPr>
            <a:picLocks noChangeAspect="1"/>
          </p:cNvPicPr>
          <p:nvPr/>
        </p:nvPicPr>
        <p:blipFill>
          <a:blip r:embed="rId1"/>
          <a:srcRect b="50000"/>
          <a:stretch>
            <a:fillRect/>
          </a:stretch>
        </p:blipFill>
        <p:spPr>
          <a:xfrm>
            <a:off x="7767638" y="3386138"/>
            <a:ext cx="471487" cy="16271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21" name="图片 5"/>
          <p:cNvPicPr>
            <a:picLocks noChangeAspect="1"/>
          </p:cNvPicPr>
          <p:nvPr/>
        </p:nvPicPr>
        <p:blipFill>
          <a:blip r:embed="rId1"/>
          <a:srcRect b="50000"/>
          <a:stretch>
            <a:fillRect/>
          </a:stretch>
        </p:blipFill>
        <p:spPr>
          <a:xfrm>
            <a:off x="7173913" y="3386138"/>
            <a:ext cx="471487" cy="16271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927350" y="155575"/>
            <a:ext cx="3303588" cy="6683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600" b="1" kern="1200" cap="none" spc="0" normalizeH="0" baseline="0" noProof="0" dirty="0">
                <a:latin typeface="+mj-ea"/>
                <a:ea typeface="+mj-ea"/>
                <a:cs typeface="+mn-cs"/>
              </a:rPr>
              <a:t>精读课文</a:t>
            </a:r>
            <a:endParaRPr kumimoji="0" lang="zh-CN" altLang="en-US" sz="3600" b="1" kern="1200" cap="none" spc="0" normalizeH="0" baseline="0" noProof="0" dirty="0">
              <a:latin typeface="+mj-ea"/>
              <a:ea typeface="+mj-ea"/>
              <a:cs typeface="+mn-cs"/>
            </a:endParaRPr>
          </a:p>
        </p:txBody>
      </p:sp>
      <p:sp>
        <p:nvSpPr>
          <p:cNvPr id="35843" name="文本框 2"/>
          <p:cNvSpPr txBox="1"/>
          <p:nvPr/>
        </p:nvSpPr>
        <p:spPr>
          <a:xfrm>
            <a:off x="617538" y="1677988"/>
            <a:ext cx="7921625" cy="178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邓小平爷爷是怎样植树的呢？自由读一读第</a:t>
            </a:r>
            <a:r>
              <a:rPr lang="en-US" altLang="zh-CN" sz="3200" b="1" dirty="0">
                <a:latin typeface="宋体" panose="02010600030101010101" pitchFamily="2" charset="-122"/>
              </a:rPr>
              <a:t>3</a:t>
            </a:r>
            <a:r>
              <a:rPr lang="zh-CN" altLang="en-US" sz="3200" b="1" dirty="0">
                <a:latin typeface="宋体" panose="02010600030101010101" pitchFamily="2" charset="-122"/>
              </a:rPr>
              <a:t>自然段，圈画出描写邓爷爷动作的词语。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pic>
        <p:nvPicPr>
          <p:cNvPr id="35844" name="图片 3"/>
          <p:cNvPicPr>
            <a:picLocks noChangeAspect="1"/>
          </p:cNvPicPr>
          <p:nvPr/>
        </p:nvPicPr>
        <p:blipFill>
          <a:blip r:embed="rId1"/>
          <a:srcRect b="50000"/>
          <a:stretch>
            <a:fillRect/>
          </a:stretch>
        </p:blipFill>
        <p:spPr>
          <a:xfrm>
            <a:off x="8096250" y="3386138"/>
            <a:ext cx="471488" cy="16271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1"/>
          <p:cNvSpPr txBox="1"/>
          <p:nvPr/>
        </p:nvSpPr>
        <p:spPr>
          <a:xfrm>
            <a:off x="1365250" y="915988"/>
            <a:ext cx="5178425" cy="6032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歌曲中所唱的老人是谁？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5123" name="文本框 2"/>
          <p:cNvSpPr txBox="1"/>
          <p:nvPr/>
        </p:nvSpPr>
        <p:spPr>
          <a:xfrm>
            <a:off x="1365250" y="1703388"/>
            <a:ext cx="6850063" cy="1276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    他就是中国改革开放的总设计师邓小平爷爷。</a:t>
            </a:r>
            <a:endParaRPr lang="zh-CN" altLang="en-US" sz="3200" b="1" dirty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sp>
        <p:nvSpPr>
          <p:cNvPr id="5124" name="文本框 5"/>
          <p:cNvSpPr txBox="1"/>
          <p:nvPr/>
        </p:nvSpPr>
        <p:spPr>
          <a:xfrm>
            <a:off x="1365250" y="3084513"/>
            <a:ext cx="6413500" cy="6032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你们还知道邓爷爷的哪些事迹？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pic>
        <p:nvPicPr>
          <p:cNvPr id="9221" name="图片 2"/>
          <p:cNvPicPr>
            <a:picLocks noChangeAspect="1"/>
          </p:cNvPicPr>
          <p:nvPr/>
        </p:nvPicPr>
        <p:blipFill>
          <a:blip r:embed="rId1"/>
          <a:srcRect b="50000"/>
          <a:stretch>
            <a:fillRect/>
          </a:stretch>
        </p:blipFill>
        <p:spPr>
          <a:xfrm>
            <a:off x="8362950" y="3386138"/>
            <a:ext cx="469900" cy="16271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  <p:bldP spid="512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文本框 1"/>
          <p:cNvSpPr txBox="1"/>
          <p:nvPr/>
        </p:nvSpPr>
        <p:spPr>
          <a:xfrm>
            <a:off x="611188" y="636588"/>
            <a:ext cx="7921625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你能把这些动词填到下面的句子中吗？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12738" y="2571750"/>
            <a:ext cx="8650288" cy="17875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-15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邓小平爷爷先（   ）好树坑，然后（     ）树苗，（     ）树坑，又（   ）锹（   ）了几锹土。</a:t>
            </a:r>
            <a:endParaRPr kumimoji="0" lang="zh-CN" altLang="en-US" sz="3200" b="1" kern="1200" cap="none" spc="-15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6868" name="文本框 4"/>
          <p:cNvSpPr txBox="1"/>
          <p:nvPr/>
        </p:nvSpPr>
        <p:spPr>
          <a:xfrm>
            <a:off x="1082675" y="1133475"/>
            <a:ext cx="1079500" cy="669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站</a:t>
            </a:r>
            <a:endParaRPr lang="zh-CN" altLang="en-US" sz="36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22550" y="1133475"/>
            <a:ext cx="1079500" cy="669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挖</a:t>
            </a:r>
            <a:endParaRPr lang="zh-CN" altLang="en-US" sz="36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162425" y="1133475"/>
            <a:ext cx="1081088" cy="669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挥</a:t>
            </a:r>
            <a:endParaRPr lang="zh-CN" altLang="en-US" sz="36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702300" y="1133475"/>
            <a:ext cx="1195388" cy="669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挑选</a:t>
            </a:r>
            <a:endParaRPr lang="zh-CN" altLang="en-US" sz="36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358063" y="1133475"/>
            <a:ext cx="1541462" cy="669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移入</a:t>
            </a:r>
            <a:endParaRPr lang="zh-CN" altLang="en-US" sz="36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873" name="文本框 9"/>
          <p:cNvSpPr txBox="1"/>
          <p:nvPr/>
        </p:nvSpPr>
        <p:spPr>
          <a:xfrm>
            <a:off x="1081088" y="1731963"/>
            <a:ext cx="1079500" cy="669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</a:t>
            </a:r>
            <a:endParaRPr lang="zh-CN" altLang="en-US" sz="36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622550" y="1731963"/>
            <a:ext cx="1079500" cy="669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填</a:t>
            </a:r>
            <a:endParaRPr lang="zh-CN" altLang="en-US" sz="36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875" name="文本框 11"/>
          <p:cNvSpPr txBox="1"/>
          <p:nvPr/>
        </p:nvSpPr>
        <p:spPr>
          <a:xfrm>
            <a:off x="4162425" y="1731963"/>
            <a:ext cx="1704975" cy="669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看看</a:t>
            </a:r>
            <a:endParaRPr lang="zh-CN" altLang="en-US" sz="36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876" name="文本框 12"/>
          <p:cNvSpPr txBox="1"/>
          <p:nvPr/>
        </p:nvSpPr>
        <p:spPr>
          <a:xfrm>
            <a:off x="5734050" y="1731963"/>
            <a:ext cx="1081088" cy="669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走</a:t>
            </a:r>
            <a:endParaRPr lang="zh-CN" altLang="en-US" sz="36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877" name="文本框 13"/>
          <p:cNvSpPr txBox="1"/>
          <p:nvPr/>
        </p:nvSpPr>
        <p:spPr>
          <a:xfrm>
            <a:off x="7354888" y="1731963"/>
            <a:ext cx="1081087" cy="669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扶</a:t>
            </a:r>
            <a:endParaRPr lang="zh-CN" altLang="en-US" sz="36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82716E-6 L 0.13073 0.2700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00" y="13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3.82716E-6 L 0.19271 0.2663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00" y="13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3.82716E-6 L -0.60104 0.38365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100" y="19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3.82716E-6 L 0.1092 0.38488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0" y="19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1.85185E-6 L 0.46667 0.2635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00" y="13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430213" y="2055813"/>
            <a:ext cx="8283575" cy="1785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-15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接着，他（   ）到几步之外仔细（     ），觉得不是很直，连声（   ）：</a:t>
            </a:r>
            <a:r>
              <a:rPr kumimoji="0" lang="en-US" altLang="zh-CN" sz="3200" b="1" kern="1200" cap="none" spc="-15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“</a:t>
            </a:r>
            <a:r>
              <a:rPr kumimoji="0" lang="zh-CN" altLang="en-US" sz="3200" b="1" kern="1200" cap="none" spc="-15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不行，不行！</a:t>
            </a:r>
            <a:r>
              <a:rPr kumimoji="0" lang="en-US" altLang="zh-CN" sz="3200" b="1" kern="1200" cap="none" spc="-15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”</a:t>
            </a:r>
            <a:r>
              <a:rPr kumimoji="0" lang="zh-CN" altLang="en-US" sz="3200" b="1" kern="1200" cap="none" spc="-15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他又（   ）上前把树苗（   ）正。</a:t>
            </a:r>
            <a:endParaRPr kumimoji="0" lang="zh-CN" altLang="en-US" sz="3200" b="1" kern="1200" cap="none" spc="-15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082675" y="787400"/>
            <a:ext cx="1079500" cy="669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站</a:t>
            </a:r>
            <a:endParaRPr lang="zh-CN" altLang="en-US" sz="36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892" name="文本框 14"/>
          <p:cNvSpPr txBox="1"/>
          <p:nvPr/>
        </p:nvSpPr>
        <p:spPr>
          <a:xfrm>
            <a:off x="2622550" y="787400"/>
            <a:ext cx="1079500" cy="669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挖</a:t>
            </a:r>
            <a:endParaRPr lang="zh-CN" altLang="en-US" sz="36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893" name="文本框 15"/>
          <p:cNvSpPr txBox="1"/>
          <p:nvPr/>
        </p:nvSpPr>
        <p:spPr>
          <a:xfrm>
            <a:off x="4162425" y="787400"/>
            <a:ext cx="1081088" cy="669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挥</a:t>
            </a:r>
            <a:endParaRPr lang="zh-CN" altLang="en-US" sz="36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894" name="文本框 16"/>
          <p:cNvSpPr txBox="1"/>
          <p:nvPr/>
        </p:nvSpPr>
        <p:spPr>
          <a:xfrm>
            <a:off x="5702300" y="787400"/>
            <a:ext cx="1195388" cy="669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挑选</a:t>
            </a:r>
            <a:endParaRPr lang="zh-CN" altLang="en-US" sz="36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895" name="文本框 17"/>
          <p:cNvSpPr txBox="1"/>
          <p:nvPr/>
        </p:nvSpPr>
        <p:spPr>
          <a:xfrm>
            <a:off x="7358063" y="787400"/>
            <a:ext cx="1541462" cy="669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移入</a:t>
            </a:r>
            <a:endParaRPr lang="zh-CN" altLang="en-US" sz="36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081088" y="1385888"/>
            <a:ext cx="1079500" cy="669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</a:t>
            </a:r>
            <a:endParaRPr lang="zh-CN" altLang="en-US" sz="36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897" name="文本框 19"/>
          <p:cNvSpPr txBox="1"/>
          <p:nvPr/>
        </p:nvSpPr>
        <p:spPr>
          <a:xfrm>
            <a:off x="2622550" y="1385888"/>
            <a:ext cx="1079500" cy="669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填</a:t>
            </a:r>
            <a:endParaRPr lang="zh-CN" altLang="en-US" sz="36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162425" y="1385888"/>
            <a:ext cx="1704975" cy="669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看看</a:t>
            </a:r>
            <a:endParaRPr lang="zh-CN" altLang="en-US" sz="36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734050" y="1385888"/>
            <a:ext cx="1081088" cy="669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走</a:t>
            </a:r>
            <a:endParaRPr lang="zh-CN" altLang="en-US" sz="36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354888" y="1385888"/>
            <a:ext cx="1081087" cy="669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扶</a:t>
            </a:r>
            <a:endParaRPr lang="zh-CN" altLang="en-US" sz="36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7901" name="图片 12"/>
          <p:cNvPicPr>
            <a:picLocks noChangeAspect="1"/>
          </p:cNvPicPr>
          <p:nvPr/>
        </p:nvPicPr>
        <p:blipFill>
          <a:blip r:embed="rId1"/>
          <a:srcRect b="50000"/>
          <a:stretch>
            <a:fillRect/>
          </a:stretch>
        </p:blipFill>
        <p:spPr>
          <a:xfrm>
            <a:off x="8362950" y="3386138"/>
            <a:ext cx="469900" cy="16271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1.23457E-7 L 0.14688 0.2410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00" y="12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2.09877E-6 L 0.24826 0.121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00" y="6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2.09877E-6 L 0.27604 0.23271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800" y="11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2.09877E-6 L -0.48785 0.35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400" y="17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2.09877E-6 L -0.30677 0.34845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00" y="17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9" grpId="0"/>
      <p:bldP spid="21" grpId="0"/>
      <p:bldP spid="22" grpId="0"/>
      <p:bldP spid="2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文本框 1"/>
          <p:cNvSpPr txBox="1"/>
          <p:nvPr/>
        </p:nvSpPr>
        <p:spPr>
          <a:xfrm>
            <a:off x="611188" y="3417888"/>
            <a:ext cx="7704137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从所填的词语中你体会到了什么？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8915" name="文本框 2"/>
          <p:cNvSpPr txBox="1"/>
          <p:nvPr/>
        </p:nvSpPr>
        <p:spPr>
          <a:xfrm>
            <a:off x="881063" y="1625600"/>
            <a:ext cx="8008937" cy="178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4A7621"/>
                </a:solidFill>
                <a:latin typeface="宋体" panose="02010600030101010101" pitchFamily="2" charset="-122"/>
              </a:rPr>
              <a:t>（     ）地挖着树坑  （     ）地挑选　　　　 （     ）地移入树坑  （     ）的柏树</a:t>
            </a:r>
            <a:endParaRPr lang="en-US" altLang="zh-CN" sz="3200" b="1" dirty="0">
              <a:solidFill>
                <a:srgbClr val="4A7621"/>
              </a:solidFill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4A7621"/>
                </a:solidFill>
                <a:latin typeface="宋体" panose="02010600030101010101" pitchFamily="2" charset="-122"/>
              </a:rPr>
              <a:t>（     ）看看        （     ）说</a:t>
            </a:r>
            <a:endParaRPr lang="zh-CN" altLang="en-US" sz="3200" b="1" dirty="0">
              <a:solidFill>
                <a:srgbClr val="4A7621"/>
              </a:solidFill>
              <a:latin typeface="宋体" panose="02010600030101010101" pitchFamily="2" charset="-122"/>
            </a:endParaRPr>
          </a:p>
        </p:txBody>
      </p:sp>
      <p:pic>
        <p:nvPicPr>
          <p:cNvPr id="38916" name="图片 3"/>
          <p:cNvPicPr>
            <a:picLocks noChangeAspect="1"/>
          </p:cNvPicPr>
          <p:nvPr/>
        </p:nvPicPr>
        <p:blipFill>
          <a:blip r:embed="rId1"/>
          <a:srcRect b="50000"/>
          <a:stretch>
            <a:fillRect/>
          </a:stretch>
        </p:blipFill>
        <p:spPr>
          <a:xfrm>
            <a:off x="8362950" y="3386138"/>
            <a:ext cx="469900" cy="16271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17" name="文本框 1"/>
          <p:cNvSpPr txBox="1"/>
          <p:nvPr/>
        </p:nvSpPr>
        <p:spPr>
          <a:xfrm>
            <a:off x="611188" y="858838"/>
            <a:ext cx="7704137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默读第</a:t>
            </a:r>
            <a:r>
              <a:rPr lang="en-US" altLang="zh-CN" sz="3200" b="1" dirty="0">
                <a:latin typeface="宋体" panose="02010600030101010101" pitchFamily="2" charset="-122"/>
              </a:rPr>
              <a:t>2</a:t>
            </a:r>
            <a:r>
              <a:rPr lang="zh-CN" altLang="en-US" sz="3200" b="1" dirty="0">
                <a:latin typeface="宋体" panose="02010600030101010101" pitchFamily="2" charset="-122"/>
              </a:rPr>
              <a:t>、</a:t>
            </a:r>
            <a:r>
              <a:rPr lang="en-US" altLang="zh-CN" sz="3200" b="1" dirty="0">
                <a:latin typeface="宋体" panose="02010600030101010101" pitchFamily="2" charset="-122"/>
              </a:rPr>
              <a:t>3</a:t>
            </a:r>
            <a:r>
              <a:rPr lang="zh-CN" altLang="en-US" sz="3200" b="1" dirty="0">
                <a:latin typeface="宋体" panose="02010600030101010101" pitchFamily="2" charset="-122"/>
              </a:rPr>
              <a:t>自然段，完成下面的填空。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611188" y="1985963"/>
            <a:ext cx="8113713" cy="23764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朗读指导：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4A762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关注邓小平爷爷的动作，如“精心地挑选”</a:t>
            </a:r>
            <a:r>
              <a:rPr kumimoji="0" lang="zh-CN" altLang="en-US" sz="3200" b="1" i="0" u="none" strike="noStrike" kern="1200" cap="none" spc="-150" normalizeH="0" baseline="0" noProof="0" dirty="0">
                <a:ln>
                  <a:noFill/>
                </a:ln>
                <a:solidFill>
                  <a:srgbClr val="4A762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“小心地移入”“仔细看看”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4A762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等，重读这些短语。“不行，不行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4A762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!”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4A762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要读得紧凑。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4A762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939" name="文本框 1"/>
          <p:cNvSpPr txBox="1"/>
          <p:nvPr/>
        </p:nvSpPr>
        <p:spPr>
          <a:xfrm>
            <a:off x="611188" y="788988"/>
            <a:ext cx="8008937" cy="1196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指名读、齐读第</a:t>
            </a:r>
            <a:r>
              <a:rPr lang="en-US" altLang="zh-CN" sz="3200" b="1" dirty="0">
                <a:latin typeface="宋体" panose="02010600030101010101" pitchFamily="2" charset="-122"/>
              </a:rPr>
              <a:t>3</a:t>
            </a:r>
            <a:r>
              <a:rPr lang="zh-CN" altLang="en-US" sz="3200" b="1" dirty="0">
                <a:latin typeface="宋体" panose="02010600030101010101" pitchFamily="2" charset="-122"/>
              </a:rPr>
              <a:t>自然段。谁能把邓小平爷爷认真植树的态度通过朗读表现出来？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11188" y="2125663"/>
            <a:ext cx="7956550" cy="178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一棵绿油油的小柏树栽好了，就像战士一样笔直地站在那里。邓爷爷的脸上露出了满意的笑容。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40963" name="文本框 3"/>
          <p:cNvSpPr txBox="1"/>
          <p:nvPr/>
        </p:nvSpPr>
        <p:spPr>
          <a:xfrm>
            <a:off x="611188" y="930275"/>
            <a:ext cx="7956550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默读第</a:t>
            </a:r>
            <a:r>
              <a:rPr lang="en-US" altLang="zh-CN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4</a:t>
            </a:r>
            <a:r>
              <a:rPr lang="zh-CN" altLang="en-US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自然段。说一说：这棵栽好的小柏树是什么样的？</a:t>
            </a:r>
            <a:endParaRPr lang="zh-CN" altLang="en-US" sz="3200" b="1" dirty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pic>
        <p:nvPicPr>
          <p:cNvPr id="40964" name="图片 4"/>
          <p:cNvPicPr>
            <a:picLocks noChangeAspect="1"/>
          </p:cNvPicPr>
          <p:nvPr/>
        </p:nvPicPr>
        <p:blipFill>
          <a:blip r:embed="rId1"/>
          <a:srcRect b="50000"/>
          <a:stretch>
            <a:fillRect/>
          </a:stretch>
        </p:blipFill>
        <p:spPr>
          <a:xfrm>
            <a:off x="8362950" y="3386138"/>
            <a:ext cx="469900" cy="16271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65" name="图片 5"/>
          <p:cNvPicPr>
            <a:picLocks noChangeAspect="1"/>
          </p:cNvPicPr>
          <p:nvPr/>
        </p:nvPicPr>
        <p:blipFill>
          <a:blip r:embed="rId1"/>
          <a:srcRect b="50000"/>
          <a:stretch>
            <a:fillRect/>
          </a:stretch>
        </p:blipFill>
        <p:spPr>
          <a:xfrm>
            <a:off x="7753350" y="3386138"/>
            <a:ext cx="469900" cy="16271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文本框 1"/>
          <p:cNvSpPr txBox="1"/>
          <p:nvPr/>
        </p:nvSpPr>
        <p:spPr>
          <a:xfrm>
            <a:off x="611188" y="1214438"/>
            <a:ext cx="7956550" cy="237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    邓小平爷爷看着亲手栽下的小柏树，想到它将来会长成一棵参天大树，为天坛公园和人们的生活增添一份绿意，心里该有多高兴啊。</a:t>
            </a:r>
            <a:endParaRPr lang="zh-CN" altLang="en-US" sz="3200" b="1" dirty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pic>
        <p:nvPicPr>
          <p:cNvPr id="41987" name="图片 2"/>
          <p:cNvPicPr>
            <a:picLocks noChangeAspect="1"/>
          </p:cNvPicPr>
          <p:nvPr/>
        </p:nvPicPr>
        <p:blipFill>
          <a:blip r:embed="rId1"/>
          <a:srcRect b="50000"/>
          <a:stretch>
            <a:fillRect/>
          </a:stretch>
        </p:blipFill>
        <p:spPr>
          <a:xfrm>
            <a:off x="8362950" y="3386138"/>
            <a:ext cx="469900" cy="16271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988" name="图片 5"/>
          <p:cNvPicPr>
            <a:picLocks noChangeAspect="1"/>
          </p:cNvPicPr>
          <p:nvPr/>
        </p:nvPicPr>
        <p:blipFill>
          <a:blip r:embed="rId1"/>
          <a:srcRect b="50000"/>
          <a:stretch>
            <a:fillRect/>
          </a:stretch>
        </p:blipFill>
        <p:spPr>
          <a:xfrm>
            <a:off x="7791450" y="3386138"/>
            <a:ext cx="469900" cy="16271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989" name="图片 6"/>
          <p:cNvPicPr>
            <a:picLocks noChangeAspect="1"/>
          </p:cNvPicPr>
          <p:nvPr/>
        </p:nvPicPr>
        <p:blipFill>
          <a:blip r:embed="rId1"/>
          <a:srcRect b="50000"/>
          <a:stretch>
            <a:fillRect/>
          </a:stretch>
        </p:blipFill>
        <p:spPr>
          <a:xfrm>
            <a:off x="7219950" y="3386138"/>
            <a:ext cx="469900" cy="16271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11188" y="2035175"/>
            <a:ext cx="7956550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今天，邓小平爷爷亲手栽种的柏树已经长大了，成了天坛公园一处美丽的风景。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43011" name="文本框 2"/>
          <p:cNvSpPr txBox="1"/>
          <p:nvPr/>
        </p:nvSpPr>
        <p:spPr>
          <a:xfrm>
            <a:off x="611188" y="1120775"/>
            <a:ext cx="6002337" cy="6048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邓小平爷爷的心愿实现了吗？</a:t>
            </a:r>
            <a:endParaRPr lang="zh-CN" altLang="en-US" sz="3200" b="1" dirty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pic>
        <p:nvPicPr>
          <p:cNvPr id="43012" name="图片 3"/>
          <p:cNvPicPr>
            <a:picLocks noChangeAspect="1"/>
          </p:cNvPicPr>
          <p:nvPr/>
        </p:nvPicPr>
        <p:blipFill>
          <a:blip r:embed="rId1"/>
          <a:srcRect b="50000"/>
          <a:stretch>
            <a:fillRect/>
          </a:stretch>
        </p:blipFill>
        <p:spPr>
          <a:xfrm>
            <a:off x="8362950" y="3386138"/>
            <a:ext cx="469900" cy="16271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l="4349" t="19157" r="4774" b="5171"/>
          <a:stretch>
            <a:fillRect/>
          </a:stretch>
        </p:blipFill>
        <p:spPr>
          <a:xfrm>
            <a:off x="879475" y="690563"/>
            <a:ext cx="3641725" cy="2282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64113" y="690563"/>
            <a:ext cx="3424237" cy="2282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696913" y="2973388"/>
            <a:ext cx="7956550" cy="1785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-15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几十年过去了，小柏树已经长成了一棵大树，成了天坛公园一处美丽的风景。这“美丽的风景”离不开邓爷爷付出的劳动。</a:t>
            </a:r>
            <a:endParaRPr kumimoji="0" lang="zh-CN" altLang="en-US" sz="3200" b="1" kern="1200" cap="none" spc="-150" normalizeH="0" baseline="0" noProof="0" dirty="0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2" name="文本框 1"/>
          <p:cNvSpPr txBox="1"/>
          <p:nvPr/>
        </p:nvSpPr>
        <p:spPr>
          <a:xfrm>
            <a:off x="660400" y="3373438"/>
            <a:ext cx="7956550" cy="1196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假如你就是邓小平爷爷身边的这个小女孩，你的心情怎样？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60400" y="995363"/>
            <a:ext cx="7956550" cy="237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兴致勃勃　 满是汗珠　 露出了满意的笑容</a:t>
            </a:r>
            <a:endParaRPr lang="zh-CN" altLang="en-US" sz="3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477C0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挖着树坑　            精心地挑选树苗</a:t>
            </a:r>
            <a:endParaRPr lang="en-US" altLang="zh-CN" sz="3200" b="1" dirty="0">
              <a:solidFill>
                <a:srgbClr val="477C0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477C0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小心地移入树坑        挥锹填土</a:t>
            </a:r>
            <a:endParaRPr lang="en-US" altLang="zh-CN" sz="3200" b="1" dirty="0">
              <a:solidFill>
                <a:srgbClr val="477C0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477C0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仔细看看　            扶正</a:t>
            </a:r>
            <a:endParaRPr lang="zh-CN" altLang="en-US" sz="3200" b="1" dirty="0">
              <a:solidFill>
                <a:srgbClr val="477C0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5060" name="图片 3"/>
          <p:cNvPicPr>
            <a:picLocks noChangeAspect="1"/>
          </p:cNvPicPr>
          <p:nvPr/>
        </p:nvPicPr>
        <p:blipFill>
          <a:blip r:embed="rId1"/>
          <a:srcRect b="50000"/>
          <a:stretch>
            <a:fillRect/>
          </a:stretch>
        </p:blipFill>
        <p:spPr>
          <a:xfrm>
            <a:off x="8412163" y="3516313"/>
            <a:ext cx="469900" cy="16271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5061" name="文本框 1"/>
          <p:cNvSpPr txBox="1"/>
          <p:nvPr/>
        </p:nvSpPr>
        <p:spPr>
          <a:xfrm>
            <a:off x="660400" y="390525"/>
            <a:ext cx="5589588" cy="6048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再看课文插图，练习复述。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1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charRg st="21" end="4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charRg st="21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charRg st="21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46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charRg st="46" end="6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charRg st="46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charRg st="46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66" end="8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charRg st="66" end="8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charRg st="66" end="8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charRg st="66" end="8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11188" y="922338"/>
            <a:ext cx="8023225" cy="296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为什么邓小平爷爷亲手栽种的柏树成了天坛公园一处美丽的风景？讨论交流。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后来，人们把这棵树叫作“小平树”。如果此时此刻，你就站在“小平树”前，你想说些什么呢？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pic>
        <p:nvPicPr>
          <p:cNvPr id="46083" name="图片 2"/>
          <p:cNvPicPr>
            <a:picLocks noChangeAspect="1"/>
          </p:cNvPicPr>
          <p:nvPr/>
        </p:nvPicPr>
        <p:blipFill>
          <a:blip r:embed="rId1"/>
          <a:srcRect b="50000"/>
          <a:stretch>
            <a:fillRect/>
          </a:stretch>
        </p:blipFill>
        <p:spPr>
          <a:xfrm>
            <a:off x="8362950" y="3386138"/>
            <a:ext cx="469900" cy="16271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35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charRg st="35" end="7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charRg st="35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charRg st="35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98475" y="2722563"/>
            <a:ext cx="8253413" cy="178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2041525" indent="-2041525">
              <a:lnSpc>
                <a:spcPct val="12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书写指导：</a:t>
            </a:r>
            <a:r>
              <a:rPr lang="zh-CN" altLang="en-US" sz="3200" b="1" dirty="0">
                <a:solidFill>
                  <a:srgbClr val="0C8C7D"/>
                </a:solidFill>
                <a:latin typeface="宋体" panose="02010600030101010101" pitchFamily="2" charset="-122"/>
              </a:rPr>
              <a:t>“又”字捺笔变成点，耳朵挨着它来站。横撇弯钩一笔成，最后一竖直又长。</a:t>
            </a:r>
            <a:endParaRPr lang="en-US" altLang="zh-CN" sz="3200" b="1" dirty="0">
              <a:solidFill>
                <a:srgbClr val="0C8C7D"/>
              </a:solidFill>
              <a:latin typeface="宋体" panose="02010600030101010101" pitchFamily="2" charset="-122"/>
            </a:endParaRPr>
          </a:p>
        </p:txBody>
      </p:sp>
      <p:pic>
        <p:nvPicPr>
          <p:cNvPr id="4" name="邓.wmv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3608388" y="650875"/>
            <a:ext cx="1927225" cy="1920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4065588" y="46038"/>
            <a:ext cx="1012825" cy="6048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rgbClr val="0C8C7D"/>
                </a:solidFill>
                <a:latin typeface="宋体" panose="02010600030101010101" pitchFamily="2" charset="-122"/>
              </a:rPr>
              <a:t>dènɡ</a:t>
            </a:r>
            <a:endParaRPr lang="en-US" altLang="zh-CN" sz="3200" b="1" dirty="0">
              <a:solidFill>
                <a:srgbClr val="0C8C7D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2" grpId="0"/>
      <p:bldP spid="5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文本框 1"/>
          <p:cNvSpPr txBox="1"/>
          <p:nvPr/>
        </p:nvSpPr>
        <p:spPr>
          <a:xfrm>
            <a:off x="611188" y="1231900"/>
            <a:ext cx="8015287" cy="237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植树节来了，我们和爸爸妈妈一起去植树吧，把自己植树的过程写下来，用上本课所积累的词语，和老师、同学分享自己植树的经历和感受。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pic>
        <p:nvPicPr>
          <p:cNvPr id="47107" name="图片 2"/>
          <p:cNvPicPr>
            <a:picLocks noChangeAspect="1"/>
          </p:cNvPicPr>
          <p:nvPr/>
        </p:nvPicPr>
        <p:blipFill>
          <a:blip r:embed="rId1"/>
          <a:srcRect b="50000"/>
          <a:stretch>
            <a:fillRect/>
          </a:stretch>
        </p:blipFill>
        <p:spPr>
          <a:xfrm>
            <a:off x="8362950" y="3386138"/>
            <a:ext cx="469900" cy="16271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7108" name="图片 3"/>
          <p:cNvPicPr>
            <a:picLocks noChangeAspect="1"/>
          </p:cNvPicPr>
          <p:nvPr/>
        </p:nvPicPr>
        <p:blipFill>
          <a:blip r:embed="rId1"/>
          <a:srcRect b="50000"/>
          <a:stretch>
            <a:fillRect/>
          </a:stretch>
        </p:blipFill>
        <p:spPr>
          <a:xfrm>
            <a:off x="7797800" y="3386138"/>
            <a:ext cx="471488" cy="16271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927350" y="155575"/>
            <a:ext cx="3303588" cy="6683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600" b="1" kern="1200" cap="none" spc="0" normalizeH="0" baseline="0" noProof="0" dirty="0">
                <a:latin typeface="+mj-ea"/>
                <a:ea typeface="+mj-ea"/>
                <a:cs typeface="+mn-cs"/>
              </a:rPr>
              <a:t>板书设计</a:t>
            </a:r>
            <a:endParaRPr kumimoji="0" lang="zh-CN" altLang="en-US" sz="3600" b="1" kern="1200" cap="none" spc="0" normalizeH="0" baseline="0" noProof="0" dirty="0">
              <a:latin typeface="+mj-ea"/>
              <a:ea typeface="+mj-ea"/>
              <a:cs typeface="+mn-cs"/>
            </a:endParaRPr>
          </a:p>
        </p:txBody>
      </p:sp>
      <p:sp>
        <p:nvSpPr>
          <p:cNvPr id="48131" name="标题 1"/>
          <p:cNvSpPr txBox="1"/>
          <p:nvPr/>
        </p:nvSpPr>
        <p:spPr>
          <a:xfrm>
            <a:off x="369888" y="2473325"/>
            <a:ext cx="1862137" cy="1044575"/>
          </a:xfrm>
          <a:prstGeom prst="rect">
            <a:avLst/>
          </a:prstGeom>
          <a:noFill/>
          <a:ln w="12700">
            <a:noFill/>
          </a:ln>
        </p:spPr>
        <p:txBody>
          <a:bodyPr/>
          <a:p>
            <a:pPr algn="ctr" eaLnBrk="1" hangingPunct="1"/>
            <a:r>
              <a:rPr lang="zh-CN" altLang="en-US" sz="3200" b="1" dirty="0">
                <a:solidFill>
                  <a:srgbClr val="477C0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邓小平爷爷植树</a:t>
            </a:r>
            <a:endParaRPr lang="zh-CN" altLang="en-US" sz="3200" b="1" dirty="0">
              <a:solidFill>
                <a:srgbClr val="477C0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标题 1"/>
          <p:cNvSpPr txBox="1">
            <a:spLocks noChangeArrowheads="1"/>
          </p:cNvSpPr>
          <p:nvPr/>
        </p:nvSpPr>
        <p:spPr bwMode="auto">
          <a:xfrm>
            <a:off x="7265988" y="2384425"/>
            <a:ext cx="1576388" cy="1141413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美丽的风景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左大括号 4"/>
          <p:cNvSpPr/>
          <p:nvPr/>
        </p:nvSpPr>
        <p:spPr>
          <a:xfrm>
            <a:off x="2084388" y="1954213"/>
            <a:ext cx="317500" cy="2044700"/>
          </a:xfrm>
          <a:prstGeom prst="leftBrace">
            <a:avLst>
              <a:gd name="adj1" fmla="val 61880"/>
              <a:gd name="adj2" fmla="val 50000"/>
            </a:avLst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93988" y="1831975"/>
            <a:ext cx="647700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挖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987800" y="1831975"/>
            <a:ext cx="647700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选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16500" y="1831975"/>
            <a:ext cx="647700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填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089650" y="1831975"/>
            <a:ext cx="647700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看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105025" y="3505200"/>
            <a:ext cx="1833563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（树坑）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1" name="直接箭头连接符 10"/>
          <p:cNvCxnSpPr/>
          <p:nvPr/>
        </p:nvCxnSpPr>
        <p:spPr>
          <a:xfrm>
            <a:off x="3011488" y="2617788"/>
            <a:ext cx="0" cy="682625"/>
          </a:xfrm>
          <a:prstGeom prst="straightConnector1">
            <a:avLst/>
          </a:prstGeom>
          <a:ln w="762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/>
          <p:nvPr/>
        </p:nvCxnSpPr>
        <p:spPr>
          <a:xfrm>
            <a:off x="4289425" y="2617788"/>
            <a:ext cx="0" cy="682625"/>
          </a:xfrm>
          <a:prstGeom prst="straightConnector1">
            <a:avLst/>
          </a:prstGeom>
          <a:ln w="762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/>
          <p:cNvCxnSpPr/>
          <p:nvPr/>
        </p:nvCxnSpPr>
        <p:spPr>
          <a:xfrm>
            <a:off x="5348288" y="2617788"/>
            <a:ext cx="0" cy="682625"/>
          </a:xfrm>
          <a:prstGeom prst="straightConnector1">
            <a:avLst/>
          </a:prstGeom>
          <a:ln w="762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>
            <a:off x="6426200" y="2617788"/>
            <a:ext cx="0" cy="682625"/>
          </a:xfrm>
          <a:prstGeom prst="straightConnector1">
            <a:avLst/>
          </a:prstGeom>
          <a:ln w="762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左大括号 14"/>
          <p:cNvSpPr/>
          <p:nvPr/>
        </p:nvSpPr>
        <p:spPr>
          <a:xfrm flipH="1">
            <a:off x="7081838" y="1951038"/>
            <a:ext cx="250825" cy="2078038"/>
          </a:xfrm>
          <a:prstGeom prst="leftBrace">
            <a:avLst>
              <a:gd name="adj1" fmla="val 45041"/>
              <a:gd name="adj2" fmla="val 50000"/>
            </a:avLst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376613" y="3505200"/>
            <a:ext cx="1833562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（树苗）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641850" y="3506788"/>
            <a:ext cx="1420813" cy="5857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（土）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519738" y="3505200"/>
            <a:ext cx="1833562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（扶正）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  <p:bldP spid="7" grpId="0"/>
      <p:bldP spid="8" grpId="0"/>
      <p:bldP spid="9" grpId="0"/>
      <p:bldP spid="10" grpId="0"/>
      <p:bldP spid="15" grpId="0" animBg="1"/>
      <p:bldP spid="16" grpId="0"/>
      <p:bldP spid="17" grpId="0"/>
      <p:bldP spid="18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188" y="650875"/>
            <a:ext cx="2511425" cy="3340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文本框 3"/>
          <p:cNvSpPr txBox="1"/>
          <p:nvPr/>
        </p:nvSpPr>
        <p:spPr>
          <a:xfrm>
            <a:off x="3429000" y="1309688"/>
            <a:ext cx="5403850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看图，邓爷爷在干什么？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7172" name="文本框 4"/>
          <p:cNvSpPr txBox="1"/>
          <p:nvPr/>
        </p:nvSpPr>
        <p:spPr>
          <a:xfrm>
            <a:off x="5118100" y="2171700"/>
            <a:ext cx="1576388" cy="9572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20000"/>
              </a:lnSpc>
            </a:pPr>
            <a:r>
              <a:rPr lang="zh-CN" altLang="en-US" sz="5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植树</a:t>
            </a:r>
            <a:endParaRPr lang="zh-CN" altLang="en-US" sz="5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269" name="图片 4"/>
          <p:cNvPicPr>
            <a:picLocks noChangeAspect="1"/>
          </p:cNvPicPr>
          <p:nvPr/>
        </p:nvPicPr>
        <p:blipFill>
          <a:blip r:embed="rId2"/>
          <a:srcRect b="50000"/>
          <a:stretch>
            <a:fillRect/>
          </a:stretch>
        </p:blipFill>
        <p:spPr>
          <a:xfrm>
            <a:off x="8362950" y="3386138"/>
            <a:ext cx="469900" cy="16271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0" name="图片 5"/>
          <p:cNvPicPr>
            <a:picLocks noChangeAspect="1"/>
          </p:cNvPicPr>
          <p:nvPr/>
        </p:nvPicPr>
        <p:blipFill>
          <a:blip r:embed="rId2"/>
          <a:srcRect b="50000"/>
          <a:stretch>
            <a:fillRect/>
          </a:stretch>
        </p:blipFill>
        <p:spPr>
          <a:xfrm>
            <a:off x="7707313" y="3386138"/>
            <a:ext cx="471487" cy="16271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1" name="图片 6"/>
          <p:cNvPicPr>
            <a:picLocks noChangeAspect="1"/>
          </p:cNvPicPr>
          <p:nvPr/>
        </p:nvPicPr>
        <p:blipFill>
          <a:blip r:embed="rId2"/>
          <a:srcRect b="50000"/>
          <a:stretch>
            <a:fillRect/>
          </a:stretch>
        </p:blipFill>
        <p:spPr>
          <a:xfrm>
            <a:off x="7051675" y="3386138"/>
            <a:ext cx="471488" cy="16271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68350" y="2928938"/>
            <a:ext cx="7377113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2041525" indent="-2041525">
              <a:lnSpc>
                <a:spcPct val="12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书写指导：</a:t>
            </a:r>
            <a:r>
              <a:rPr lang="zh-CN" altLang="en-US" sz="3200" b="1" dirty="0">
                <a:solidFill>
                  <a:srgbClr val="0C8C7D"/>
                </a:solidFill>
                <a:latin typeface="宋体" panose="02010600030101010101" pitchFamily="2" charset="-122"/>
              </a:rPr>
              <a:t>“植”的右边是“直尺”的“直”，下方框里有三横。</a:t>
            </a:r>
            <a:endParaRPr lang="en-US" altLang="zh-CN" sz="3200" b="1" dirty="0">
              <a:solidFill>
                <a:srgbClr val="0C8C7D"/>
              </a:solidFill>
              <a:latin typeface="宋体" panose="02010600030101010101" pitchFamily="2" charset="-122"/>
            </a:endParaRPr>
          </a:p>
        </p:txBody>
      </p:sp>
      <p:pic>
        <p:nvPicPr>
          <p:cNvPr id="4" name="植.wmv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3565525" y="768350"/>
            <a:ext cx="1866900" cy="1860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4097338" y="182563"/>
            <a:ext cx="804862" cy="5857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200" b="1" dirty="0">
                <a:solidFill>
                  <a:srgbClr val="0C8C7D"/>
                </a:solidFill>
                <a:latin typeface="宋体" panose="02010600030101010101" pitchFamily="2" charset="-122"/>
              </a:rPr>
              <a:t>zhí</a:t>
            </a:r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1504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8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29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2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椭圆 1"/>
          <p:cNvSpPr/>
          <p:nvPr/>
        </p:nvSpPr>
        <p:spPr>
          <a:xfrm>
            <a:off x="2473325" y="974725"/>
            <a:ext cx="630238" cy="628650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3315" name="图片 3"/>
          <p:cNvPicPr>
            <a:picLocks noChangeAspect="1"/>
          </p:cNvPicPr>
          <p:nvPr/>
        </p:nvPicPr>
        <p:blipFill>
          <a:blip r:embed="rId1"/>
          <a:srcRect l="35190"/>
          <a:stretch>
            <a:fillRect/>
          </a:stretch>
        </p:blipFill>
        <p:spPr>
          <a:xfrm>
            <a:off x="6432550" y="4446588"/>
            <a:ext cx="2327275" cy="463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椭圆 5"/>
          <p:cNvSpPr/>
          <p:nvPr/>
        </p:nvSpPr>
        <p:spPr>
          <a:xfrm>
            <a:off x="2427288" y="914400"/>
            <a:ext cx="720725" cy="720725"/>
          </a:xfrm>
          <a:prstGeom prst="ellipse">
            <a:avLst/>
          </a:prstGeom>
          <a:solidFill>
            <a:srgbClr val="22B7BB"/>
          </a:solidFill>
          <a:ln>
            <a:solidFill>
              <a:srgbClr val="22B7BB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317" name="标题 1"/>
          <p:cNvSpPr txBox="1"/>
          <p:nvPr/>
        </p:nvSpPr>
        <p:spPr>
          <a:xfrm>
            <a:off x="2422525" y="885825"/>
            <a:ext cx="4897438" cy="777875"/>
          </a:xfrm>
          <a:prstGeom prst="rect">
            <a:avLst/>
          </a:prstGeom>
          <a:noFill/>
          <a:ln w="12700">
            <a:noFill/>
          </a:ln>
        </p:spPr>
        <p:txBody>
          <a:bodyPr/>
          <a:p>
            <a:pPr algn="ctr" eaLnBrk="1" hangingPunct="1"/>
            <a:r>
              <a:rPr lang="en-US" altLang="zh-CN" sz="4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en-US" altLang="zh-CN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邓小平爷爷植树</a:t>
            </a:r>
            <a:endParaRPr lang="zh-CN" altLang="en-US" sz="4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927350" y="155575"/>
            <a:ext cx="3303588" cy="6683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600" b="1" kern="1200" cap="none" spc="0" normalizeH="0" baseline="0" noProof="0" dirty="0">
                <a:latin typeface="+mj-ea"/>
                <a:ea typeface="+mj-ea"/>
                <a:cs typeface="+mn-cs"/>
              </a:rPr>
              <a:t>初读课文</a:t>
            </a:r>
            <a:endParaRPr kumimoji="0" lang="zh-CN" altLang="en-US" sz="3600" b="1" kern="1200" cap="none" spc="0" normalizeH="0" baseline="0" noProof="0" dirty="0">
              <a:latin typeface="+mj-ea"/>
              <a:ea typeface="+mj-ea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50900" y="1093788"/>
            <a:ext cx="7442200" cy="29686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457200" marR="0" indent="-457200" defTabSz="914400">
              <a:lnSpc>
                <a:spcPct val="120000"/>
              </a:lnSpc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32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自由读课文，完成任务。</a:t>
            </a:r>
            <a:endParaRPr kumimoji="0" lang="en-US" altLang="zh-CN" sz="3200" b="1" kern="1200" cap="none" spc="0" normalizeH="0" baseline="0" noProof="0" dirty="0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514350" marR="0" indent="-514350" defTabSz="914400">
              <a:lnSpc>
                <a:spcPct val="120000"/>
              </a:lnSpc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32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标出自然段序号。</a:t>
            </a:r>
            <a:endParaRPr kumimoji="0" lang="zh-CN" altLang="en-US" sz="3200" b="1" kern="1200" cap="none" spc="0" normalizeH="0" baseline="0" noProof="0" dirty="0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514350" marR="0" indent="-514350" defTabSz="914400">
              <a:lnSpc>
                <a:spcPct val="120000"/>
              </a:lnSpc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32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圈出要求会认的生字，借助拼音读准字音。</a:t>
            </a:r>
            <a:endParaRPr kumimoji="0" lang="zh-CN" altLang="en-US" sz="3200" b="1" kern="1200" cap="none" spc="0" normalizeH="0" baseline="0" noProof="0" dirty="0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514350" marR="0" indent="-514350" defTabSz="914400">
              <a:lnSpc>
                <a:spcPct val="120000"/>
              </a:lnSpc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32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读通句子，难读的地方多读几遍。</a:t>
            </a:r>
            <a:endParaRPr kumimoji="0" lang="zh-CN" altLang="en-US" sz="3200" b="1" kern="1200" cap="none" spc="0" normalizeH="0" baseline="0" noProof="0" dirty="0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文本框 1"/>
          <p:cNvSpPr txBox="1"/>
          <p:nvPr/>
        </p:nvSpPr>
        <p:spPr>
          <a:xfrm>
            <a:off x="627063" y="1520825"/>
            <a:ext cx="7902575" cy="21018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>
              <a:lnSpc>
                <a:spcPct val="20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挖　选　握　移　挥　填　茁　扶</a:t>
            </a: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天</a:t>
            </a:r>
            <a:r>
              <a:rPr lang="zh-CN" altLang="en-US" sz="4000" b="1" dirty="0">
                <a:solidFill>
                  <a:srgbClr val="3B771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坛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　高</a:t>
            </a:r>
            <a:r>
              <a:rPr lang="zh-CN" altLang="en-US" sz="4000" b="1" dirty="0">
                <a:solidFill>
                  <a:srgbClr val="3B771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龄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4000" b="1" dirty="0">
                <a:solidFill>
                  <a:srgbClr val="3B771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格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外　兴致</a:t>
            </a:r>
            <a:r>
              <a:rPr lang="zh-CN" altLang="en-US" sz="4000" b="1" dirty="0">
                <a:solidFill>
                  <a:srgbClr val="3B771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勃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勃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927350" y="155575"/>
            <a:ext cx="3303588" cy="6683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600" b="1" kern="1200" cap="none" spc="0" normalizeH="0" baseline="0" noProof="0" dirty="0">
                <a:latin typeface="+mj-ea"/>
                <a:ea typeface="+mj-ea"/>
                <a:cs typeface="+mn-cs"/>
              </a:rPr>
              <a:t>字词学习</a:t>
            </a:r>
            <a:endParaRPr kumimoji="0" lang="zh-CN" altLang="en-US" sz="3600" b="1" kern="1200" cap="none" spc="0" normalizeH="0" baseline="0" noProof="0" dirty="0">
              <a:latin typeface="+mj-ea"/>
              <a:ea typeface="+mj-ea"/>
              <a:cs typeface="+mn-cs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黑-T-A">
      <a:majorFont>
        <a:latin typeface="Times New Roman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BF3EA"/>
        </a:solidFill>
        <a:ln w="19050">
          <a:noFill/>
        </a:ln>
      </a:spPr>
      <a:bodyPr wrap="square" lIns="72000" tIns="0" rIns="0" bIns="36000" rtlCol="0" anchor="ctr">
        <a:noAutofit/>
      </a:bodyPr>
      <a:lstStyle>
        <a:defPPr algn="l" eaLnBrk="1" hangingPunct="1">
          <a:spcBef>
            <a:spcPct val="50000"/>
          </a:spcBef>
          <a:defRPr kumimoji="1" sz="3200" b="1" dirty="0">
            <a:solidFill>
              <a:schemeClr val="tx1"/>
            </a:solidFill>
            <a:latin typeface="宋体" panose="02010600030101010101" pitchFamily="2" charset="-122"/>
          </a:defRPr>
        </a:defPPr>
      </a:lstStyle>
      <a:style>
        <a:lnRef idx="1">
          <a:schemeClr val="accent3"/>
        </a:lnRef>
        <a:fillRef idx="1003">
          <a:schemeClr val="lt1"/>
        </a:fillRef>
        <a:effectRef idx="1">
          <a:schemeClr val="accent3"/>
        </a:effectRef>
        <a:fontRef idx="minor">
          <a:schemeClr val="dk1"/>
        </a:fontRef>
      </a:style>
    </a:spDef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defRPr sz="3200" b="1" dirty="0" smtClean="0">
            <a:latin typeface="宋体" panose="02010600030101010101" pitchFamily="2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2346</Words>
  <Application>WPS 演示</Application>
  <PresentationFormat/>
  <Paragraphs>262</Paragraphs>
  <Slides>42</Slides>
  <Notes>0</Notes>
  <HiddenSlides>0</HiddenSlides>
  <MMClips>4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42</vt:i4>
      </vt:variant>
    </vt:vector>
  </HeadingPairs>
  <TitlesOfParts>
    <vt:vector size="56" baseType="lpstr">
      <vt:lpstr>Arial</vt:lpstr>
      <vt:lpstr>宋体</vt:lpstr>
      <vt:lpstr>Wingdings</vt:lpstr>
      <vt:lpstr>Times New Roman</vt:lpstr>
      <vt:lpstr>黑体</vt:lpstr>
      <vt:lpstr>楷体</vt:lpstr>
      <vt:lpstr>微软雅黑</vt:lpstr>
      <vt:lpstr>Arial Unicode MS</vt:lpstr>
      <vt:lpstr>Calibri</vt:lpstr>
      <vt:lpstr>Cambria</vt:lpstr>
      <vt:lpstr>Arial</vt:lpstr>
      <vt:lpstr>等线</vt:lpstr>
      <vt:lpstr>2_Office 主题​​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易提分旗舰店; yitifen.tmall.com</dc:creator>
  <cp:lastModifiedBy>上帝掷骰子吗</cp:lastModifiedBy>
  <cp:revision>3</cp:revision>
  <dcterms:created xsi:type="dcterms:W3CDTF">2016-01-14T05:53:00Z</dcterms:created>
  <dcterms:modified xsi:type="dcterms:W3CDTF">2023-11-13T15:24:10Z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来源">
    <vt:lpwstr>状元成才路系列</vt:lpwstr>
  </property>
  <property fmtid="{D5CDD505-2E9C-101B-9397-08002B2CF9AE}" pid="3" name="ICV">
    <vt:lpwstr>B09D8A6475E74F8095E63D2174CE594A_13</vt:lpwstr>
  </property>
  <property fmtid="{D5CDD505-2E9C-101B-9397-08002B2CF9AE}" pid="4" name="KSOProductBuildVer">
    <vt:lpwstr>2052-12.1.0.15374</vt:lpwstr>
  </property>
</Properties>
</file>