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5"/>
  </p:handoutMasterIdLst>
  <p:sldIdLst>
    <p:sldId id="266" r:id="rId4"/>
    <p:sldId id="267" r:id="rId5"/>
    <p:sldId id="261" r:id="rId7"/>
    <p:sldId id="276" r:id="rId8"/>
    <p:sldId id="277" r:id="rId9"/>
    <p:sldId id="279" r:id="rId10"/>
    <p:sldId id="280" r:id="rId11"/>
    <p:sldId id="281" r:id="rId12"/>
    <p:sldId id="282" r:id="rId13"/>
    <p:sldId id="278" r:id="rId14"/>
    <p:sldId id="283" r:id="rId15"/>
    <p:sldId id="285" r:id="rId16"/>
    <p:sldId id="284" r:id="rId17"/>
    <p:sldId id="286" r:id="rId18"/>
    <p:sldId id="287" r:id="rId19"/>
    <p:sldId id="288" r:id="rId20"/>
    <p:sldId id="289" r:id="rId21"/>
    <p:sldId id="290" r:id="rId22"/>
    <p:sldId id="260" r:id="rId23"/>
    <p:sldId id="293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464310" y="2306320"/>
            <a:ext cx="443039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解比较复杂的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方程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合作</a:t>
            </a:r>
            <a:r>
              <a:rPr dirty="0"/>
              <a:t>共学</a:t>
            </a:r>
            <a:endParaRPr dirty="0"/>
          </a:p>
        </p:txBody>
      </p:sp>
      <p:sp>
        <p:nvSpPr>
          <p:cNvPr id="2" name="矩形 1"/>
          <p:cNvSpPr/>
          <p:nvPr/>
        </p:nvSpPr>
        <p:spPr>
          <a:xfrm>
            <a:off x="2436495" y="1034415"/>
            <a:ext cx="6521450" cy="617538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说一说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：形如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a(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x±b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)=c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的方程的解法。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3675" y="4133533"/>
            <a:ext cx="6570663" cy="1754187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方法二：根据乘法分配律，把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±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b)=c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转化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成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±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ab=c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的方程，求出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的值，    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再求出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的值。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2669540" y="2356803"/>
            <a:ext cx="6570663" cy="1200150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方法一：把小括号里的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±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看作一个整体，先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求出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±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的值，再求出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的值。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25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3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charRg st="63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5365" name="文本框 48"/>
          <p:cNvSpPr txBox="1"/>
          <p:nvPr/>
        </p:nvSpPr>
        <p:spPr>
          <a:xfrm>
            <a:off x="2181225" y="2038350"/>
            <a:ext cx="7870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35=13                               3x-12×6=6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5367" name="组合 1"/>
          <p:cNvGrpSpPr/>
          <p:nvPr/>
        </p:nvGrpSpPr>
        <p:grpSpPr>
          <a:xfrm>
            <a:off x="874713" y="2894013"/>
            <a:ext cx="4772025" cy="2453249"/>
            <a:chOff x="874391" y="2864616"/>
            <a:chExt cx="4771666" cy="2454302"/>
          </a:xfrm>
        </p:grpSpPr>
        <p:sp>
          <p:nvSpPr>
            <p:cNvPr id="15373" name="文本框 12"/>
            <p:cNvSpPr txBox="1"/>
            <p:nvPr/>
          </p:nvSpPr>
          <p:spPr>
            <a:xfrm>
              <a:off x="2697750" y="3467710"/>
              <a:ext cx="2068830" cy="522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6x=48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4" name="文本框 13"/>
            <p:cNvSpPr txBox="1"/>
            <p:nvPr/>
          </p:nvSpPr>
          <p:spPr>
            <a:xfrm>
              <a:off x="874391" y="2864616"/>
              <a:ext cx="4771666" cy="522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解：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6x-35+35=13+35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5" name="文本框 14"/>
            <p:cNvSpPr txBox="1"/>
            <p:nvPr/>
          </p:nvSpPr>
          <p:spPr>
            <a:xfrm>
              <a:off x="2102304" y="4132217"/>
              <a:ext cx="3340554" cy="522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6x÷6=48÷6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6" name="文本框 15"/>
            <p:cNvSpPr txBox="1"/>
            <p:nvPr/>
          </p:nvSpPr>
          <p:spPr>
            <a:xfrm>
              <a:off x="2967353" y="4796724"/>
              <a:ext cx="2068830" cy="522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x=8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368" name="组合 17"/>
          <p:cNvGrpSpPr/>
          <p:nvPr/>
        </p:nvGrpSpPr>
        <p:grpSpPr>
          <a:xfrm>
            <a:off x="6702425" y="2717483"/>
            <a:ext cx="3951605" cy="2475453"/>
            <a:chOff x="1565705" y="2843666"/>
            <a:chExt cx="3952622" cy="2474915"/>
          </a:xfrm>
        </p:grpSpPr>
        <p:sp>
          <p:nvSpPr>
            <p:cNvPr id="15369" name="文本框 18"/>
            <p:cNvSpPr txBox="1"/>
            <p:nvPr/>
          </p:nvSpPr>
          <p:spPr>
            <a:xfrm>
              <a:off x="1706711" y="3467735"/>
              <a:ext cx="3707449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3x-72+72=69+72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0" name="文本框 19"/>
            <p:cNvSpPr txBox="1"/>
            <p:nvPr/>
          </p:nvSpPr>
          <p:spPr>
            <a:xfrm>
              <a:off x="1565705" y="2843666"/>
              <a:ext cx="3952622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解：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3x-72=6+90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1" name="文本框 20"/>
            <p:cNvSpPr txBox="1"/>
            <p:nvPr/>
          </p:nvSpPr>
          <p:spPr>
            <a:xfrm>
              <a:off x="2515910" y="4091804"/>
              <a:ext cx="2898251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3x=141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2" name="文本框 21"/>
            <p:cNvSpPr txBox="1"/>
            <p:nvPr/>
          </p:nvSpPr>
          <p:spPr>
            <a:xfrm>
              <a:off x="2909297" y="4796724"/>
              <a:ext cx="2068830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x=47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224973" y="745808"/>
            <a:ext cx="3416300" cy="739775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解方程并口头验算。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5365" name="文本框 48"/>
          <p:cNvSpPr txBox="1"/>
          <p:nvPr/>
        </p:nvSpPr>
        <p:spPr>
          <a:xfrm>
            <a:off x="1703070" y="2012950"/>
            <a:ext cx="9695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（5x-12）×8=24               </a:t>
            </a:r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53x-90=16</a:t>
            </a:r>
            <a:endParaRPr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5367" name="组合 1"/>
          <p:cNvGrpSpPr/>
          <p:nvPr/>
        </p:nvGrpSpPr>
        <p:grpSpPr>
          <a:xfrm>
            <a:off x="509270" y="2894330"/>
            <a:ext cx="5687060" cy="2303138"/>
            <a:chOff x="874391" y="2864616"/>
            <a:chExt cx="5320900" cy="2498311"/>
          </a:xfrm>
        </p:grpSpPr>
        <p:sp>
          <p:nvSpPr>
            <p:cNvPr id="15373" name="文本框 12"/>
            <p:cNvSpPr txBox="1"/>
            <p:nvPr/>
          </p:nvSpPr>
          <p:spPr>
            <a:xfrm>
              <a:off x="2907473" y="3467022"/>
              <a:ext cx="2068830" cy="5662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5x-12=3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4" name="文本框 13"/>
            <p:cNvSpPr txBox="1"/>
            <p:nvPr/>
          </p:nvSpPr>
          <p:spPr>
            <a:xfrm>
              <a:off x="874391" y="2864616"/>
              <a:ext cx="5320900" cy="566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解：（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5x-12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r>
                <a:rPr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×</a:t>
              </a:r>
              <a:r>
                <a:rPr 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8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÷8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=24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÷8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5" name="文本框 14"/>
            <p:cNvSpPr txBox="1"/>
            <p:nvPr/>
          </p:nvSpPr>
          <p:spPr>
            <a:xfrm>
              <a:off x="2331039" y="4132217"/>
              <a:ext cx="3340554" cy="5662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5x-12+12=3+12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6" name="文本框 15"/>
            <p:cNvSpPr txBox="1"/>
            <p:nvPr/>
          </p:nvSpPr>
          <p:spPr>
            <a:xfrm>
              <a:off x="3319663" y="4796724"/>
              <a:ext cx="2068830" cy="5662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5x=15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224973" y="745808"/>
            <a:ext cx="3416300" cy="739775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解方程并口头验算。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21"/>
          <p:cNvSpPr txBox="1"/>
          <p:nvPr/>
        </p:nvSpPr>
        <p:spPr>
          <a:xfrm>
            <a:off x="3340956" y="5288186"/>
            <a:ext cx="206829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x=47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17"/>
          <p:cNvGrpSpPr/>
          <p:nvPr/>
        </p:nvGrpSpPr>
        <p:grpSpPr>
          <a:xfrm>
            <a:off x="6296025" y="2792413"/>
            <a:ext cx="4770438" cy="2406332"/>
            <a:chOff x="932447" y="2864616"/>
            <a:chExt cx="4771666" cy="2405809"/>
          </a:xfrm>
        </p:grpSpPr>
        <p:sp>
          <p:nvSpPr>
            <p:cNvPr id="8" name="文本框 18"/>
            <p:cNvSpPr txBox="1"/>
            <p:nvPr/>
          </p:nvSpPr>
          <p:spPr>
            <a:xfrm>
              <a:off x="2784834" y="3467710"/>
              <a:ext cx="206883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53x=106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文本框 19"/>
            <p:cNvSpPr txBox="1"/>
            <p:nvPr/>
          </p:nvSpPr>
          <p:spPr>
            <a:xfrm>
              <a:off x="932447" y="2864616"/>
              <a:ext cx="477166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解：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53x-90+90=16+90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20"/>
            <p:cNvSpPr txBox="1"/>
            <p:nvPr/>
          </p:nvSpPr>
          <p:spPr>
            <a:xfrm>
              <a:off x="2178000" y="4092280"/>
              <a:ext cx="334055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53x÷53=106÷53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文本框 21"/>
            <p:cNvSpPr txBox="1"/>
            <p:nvPr/>
          </p:nvSpPr>
          <p:spPr>
            <a:xfrm>
              <a:off x="2814022" y="4747205"/>
              <a:ext cx="206883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x=2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3928745" y="718820"/>
            <a:ext cx="3603625" cy="52197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800" b="0">
                <a:ea typeface="宋体" panose="02010600030101010101" pitchFamily="2" charset="-122"/>
              </a:rPr>
              <a:t>列方程并解答。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pic>
        <p:nvPicPr>
          <p:cNvPr id="2" name="图片 -2147482616" descr="C:\Users\Administrator\AppData\Roaming\Tencent\Users\694376350\QQ\WinTemp\RichOle\DTV%7L_``KICE@6)$SR89]X.png"/>
          <p:cNvPicPr>
            <a:picLocks noChangeAspect="1"/>
          </p:cNvPicPr>
          <p:nvPr/>
        </p:nvPicPr>
        <p:blipFill>
          <a:blip r:embed="rId1"/>
          <a:srcRect b="609"/>
          <a:stretch>
            <a:fillRect/>
          </a:stretch>
        </p:blipFill>
        <p:spPr>
          <a:xfrm>
            <a:off x="3201035" y="1595120"/>
            <a:ext cx="5058410" cy="1435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123180" y="3168015"/>
            <a:ext cx="2242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5x+</a:t>
            </a:r>
            <a:r>
              <a:rPr 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=7.5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组合 17"/>
          <p:cNvGrpSpPr/>
          <p:nvPr/>
        </p:nvGrpSpPr>
        <p:grpSpPr>
          <a:xfrm>
            <a:off x="3710940" y="3659188"/>
            <a:ext cx="4770438" cy="2375124"/>
            <a:chOff x="932447" y="2864616"/>
            <a:chExt cx="4771666" cy="2374608"/>
          </a:xfrm>
        </p:grpSpPr>
        <p:sp>
          <p:nvSpPr>
            <p:cNvPr id="8" name="文本框 18"/>
            <p:cNvSpPr txBox="1"/>
            <p:nvPr/>
          </p:nvSpPr>
          <p:spPr>
            <a:xfrm>
              <a:off x="2686384" y="3478503"/>
              <a:ext cx="2068830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5x=6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文本框 19"/>
            <p:cNvSpPr txBox="1"/>
            <p:nvPr/>
          </p:nvSpPr>
          <p:spPr>
            <a:xfrm>
              <a:off x="932447" y="2864616"/>
              <a:ext cx="4771666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解：</a:t>
              </a: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5x+1.5-1.5=7.5-1.5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20"/>
            <p:cNvSpPr txBox="1"/>
            <p:nvPr/>
          </p:nvSpPr>
          <p:spPr>
            <a:xfrm>
              <a:off x="2050332" y="4097994"/>
              <a:ext cx="3340554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5x÷5=6÷5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文本框 21"/>
            <p:cNvSpPr txBox="1"/>
            <p:nvPr/>
          </p:nvSpPr>
          <p:spPr>
            <a:xfrm>
              <a:off x="2932798" y="4717367"/>
              <a:ext cx="2068830" cy="5218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x=1.2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8437" name="矩形 1"/>
          <p:cNvSpPr/>
          <p:nvPr/>
        </p:nvSpPr>
        <p:spPr>
          <a:xfrm>
            <a:off x="2031683" y="2012950"/>
            <a:ext cx="7569200" cy="35401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x,2x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  　　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5x+2x=(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)x=(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)x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5x-2x=(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)x=(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)x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1.3x+0.26x=(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     　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)x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5111750" y="863600"/>
            <a:ext cx="2373313" cy="954088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填    一   填。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2150" y="2303463"/>
            <a:ext cx="4064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85025" y="2312988"/>
            <a:ext cx="4064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6763" y="3208338"/>
            <a:ext cx="4064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9225" y="3208338"/>
            <a:ext cx="40481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54788" y="3208338"/>
            <a:ext cx="4064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54750" y="4049713"/>
            <a:ext cx="4064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89450" y="4049713"/>
            <a:ext cx="4064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95863" y="4049713"/>
            <a:ext cx="4064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48325" y="4867275"/>
            <a:ext cx="9509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1.56</a:t>
            </a:r>
            <a:endParaRPr lang="zh-CN" altLang="en-US" sz="28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15025" y="2822575"/>
            <a:ext cx="4251325" cy="29622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2 (x+x+5)=32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2(2x+5)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÷2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=32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÷2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             2x+5=16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          2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x+5-5=16-5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                  2x=11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              2x÷2=11÷2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rPr>
              <a:t>                      x=5.5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9462" name="矩形 2"/>
          <p:cNvSpPr/>
          <p:nvPr/>
        </p:nvSpPr>
        <p:spPr>
          <a:xfrm>
            <a:off x="3535363" y="731838"/>
            <a:ext cx="4360862" cy="661987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用方程解决问题。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1788" y="2822575"/>
            <a:ext cx="2578100" cy="1625600"/>
          </a:xfrm>
          <a:prstGeom prst="rect">
            <a:avLst/>
          </a:prstGeom>
          <a:solidFill>
            <a:srgbClr val="EDFFF8"/>
          </a:solidFill>
          <a:ln w="38100"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5363" y="3405188"/>
            <a:ext cx="7540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米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01875" y="4013200"/>
            <a:ext cx="12493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x+5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米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6" name="矩形 3"/>
          <p:cNvSpPr/>
          <p:nvPr/>
        </p:nvSpPr>
        <p:spPr>
          <a:xfrm>
            <a:off x="1284288" y="1762125"/>
            <a:ext cx="3857625" cy="738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长方形的周长为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0485" name="矩形 3"/>
          <p:cNvSpPr/>
          <p:nvPr/>
        </p:nvSpPr>
        <p:spPr>
          <a:xfrm>
            <a:off x="1849438" y="3525838"/>
            <a:ext cx="10747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10kg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6" name="矩形 14"/>
          <p:cNvSpPr/>
          <p:nvPr/>
        </p:nvSpPr>
        <p:spPr>
          <a:xfrm>
            <a:off x="3751263" y="3524250"/>
            <a:ext cx="84137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xkg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7" name="文本框 15"/>
          <p:cNvSpPr txBox="1"/>
          <p:nvPr/>
        </p:nvSpPr>
        <p:spPr>
          <a:xfrm>
            <a:off x="1311275" y="4329113"/>
            <a:ext cx="392906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大米和面粉各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40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袋，共重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91200" y="2192338"/>
            <a:ext cx="6162675" cy="397192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40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10+x)=1000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40(10+x)÷40=1000÷40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10+x=25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10+x-10=25-10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     x=15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366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20489" name="图片 1"/>
          <p:cNvPicPr>
            <a:picLocks noChangeAspect="1"/>
          </p:cNvPicPr>
          <p:nvPr/>
        </p:nvPicPr>
        <p:blipFill>
          <a:blip r:embed="rId1"/>
          <a:srcRect l="19621" r="22473"/>
          <a:stretch>
            <a:fillRect/>
          </a:stretch>
        </p:blipFill>
        <p:spPr>
          <a:xfrm>
            <a:off x="1763713" y="1851025"/>
            <a:ext cx="1103312" cy="1585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3" y="1851025"/>
            <a:ext cx="1076325" cy="1530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课堂</a:t>
            </a:r>
            <a:r>
              <a:rPr dirty="0"/>
              <a:t>总结</a:t>
            </a:r>
            <a:endParaRPr dirty="0"/>
          </a:p>
        </p:txBody>
      </p:sp>
      <p:sp>
        <p:nvSpPr>
          <p:cNvPr id="5" name="圆角矩形标注 4"/>
          <p:cNvSpPr/>
          <p:nvPr/>
        </p:nvSpPr>
        <p:spPr>
          <a:xfrm>
            <a:off x="3289935" y="2002155"/>
            <a:ext cx="3867150" cy="893445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7753" y="3335338"/>
            <a:ext cx="6332537" cy="954087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、学会了解形如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ax±b=c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的方程。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37753" y="4729163"/>
            <a:ext cx="6332538" cy="954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、学会了解形如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a(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x±b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)=c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方程。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3180" y="127190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4422775" y="1004888"/>
            <a:ext cx="2598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解   方   程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235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8" y="1970088"/>
            <a:ext cx="5581650" cy="271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2182813"/>
            <a:ext cx="5289550" cy="2505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380615" y="1076960"/>
            <a:ext cx="69881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chemeClr val="accent2"/>
                </a:solidFill>
                <a:ea typeface="宋体" panose="02010600030101010101" pitchFamily="2" charset="-122"/>
              </a:rPr>
              <a:t>解方程。</a:t>
            </a:r>
            <a:r>
              <a:rPr 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endParaRPr 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pPr indent="0"/>
            <a:r>
              <a:rPr 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   </a:t>
            </a:r>
            <a:endParaRPr lang="en-US" sz="1050" b="0">
              <a:latin typeface="Times New Roman" panose="02020603050405020304" charset="0"/>
            </a:endParaRPr>
          </a:p>
          <a:p>
            <a:pPr indent="0"/>
            <a:r>
              <a:rPr lang="en-US" sz="2800" b="0">
                <a:latin typeface="Times New Roman" panose="02020603050405020304" charset="0"/>
              </a:rPr>
              <a:t>1.2x</a:t>
            </a:r>
            <a:r>
              <a:rPr lang="zh-CN" sz="2800" b="0">
                <a:ea typeface="宋体" panose="02010600030101010101" pitchFamily="2" charset="-122"/>
              </a:rPr>
              <a:t>＝</a:t>
            </a:r>
            <a:r>
              <a:rPr lang="en-US" sz="2800" b="0">
                <a:latin typeface="Times New Roman" panose="02020603050405020304" charset="0"/>
              </a:rPr>
              <a:t>8.4</a:t>
            </a:r>
            <a:r>
              <a:rPr lang="en-US" sz="2800" b="0">
                <a:latin typeface="宋体" panose="02010600030101010101" pitchFamily="2" charset="-122"/>
              </a:rPr>
              <a:t>                  </a:t>
            </a:r>
            <a:r>
              <a:rPr lang="en-US" sz="2800" b="0">
                <a:latin typeface="Times New Roman" panose="02020603050405020304" charset="0"/>
              </a:rPr>
              <a:t>3.6+x=7.8</a:t>
            </a:r>
            <a:r>
              <a:rPr lang="en-US" sz="2800" b="0">
                <a:latin typeface="宋体" panose="02010600030101010101" pitchFamily="2" charset="-122"/>
              </a:rPr>
              <a:t>   </a:t>
            </a:r>
            <a:r>
              <a:rPr lang="en-US" sz="1050" b="0">
                <a:latin typeface="宋体" panose="02010600030101010101" pitchFamily="2" charset="-122"/>
              </a:rPr>
              <a:t>  </a:t>
            </a:r>
            <a:endParaRPr lang="zh-CN" altLang="en-US"/>
          </a:p>
        </p:txBody>
      </p:sp>
      <p:sp>
        <p:nvSpPr>
          <p:cNvPr id="18" name="Rectangle 2"/>
          <p:cNvSpPr/>
          <p:nvPr/>
        </p:nvSpPr>
        <p:spPr>
          <a:xfrm>
            <a:off x="747395" y="2352675"/>
            <a:ext cx="4513580" cy="18116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解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1.2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x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÷1.2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8.4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÷1.2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                 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22900" y="2568575"/>
            <a:ext cx="43878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解：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3.6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+x-3.6</a:t>
            </a:r>
            <a:r>
              <a:rPr lang="zh-CN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7.8-3.6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x=4.2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1">
                                            <p:txEl>
                                              <p:charRg st="16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1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654685" y="718820"/>
            <a:ext cx="1127760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一、教材第</a:t>
            </a:r>
            <a:r>
              <a:rPr lang="en-US" sz="2400" b="0">
                <a:latin typeface="Times New Roman" panose="02020603050405020304" charset="0"/>
              </a:rPr>
              <a:t>69</a:t>
            </a:r>
            <a:r>
              <a:rPr lang="zh-CN" sz="2400" b="0">
                <a:ea typeface="宋体" panose="02010600030101010101" pitchFamily="2" charset="-122"/>
              </a:rPr>
              <a:t>页问题一：形如</a:t>
            </a:r>
            <a:r>
              <a:rPr lang="en-US" sz="2400" b="0">
                <a:latin typeface="Times New Roman" panose="02020603050405020304" charset="0"/>
              </a:rPr>
              <a:t>ax</a:t>
            </a:r>
            <a:r>
              <a:rPr lang="en-US" sz="2400" b="0">
                <a:latin typeface="宋体" panose="02010600030101010101" pitchFamily="2" charset="-122"/>
              </a:rPr>
              <a:t>±</a:t>
            </a:r>
            <a:r>
              <a:rPr lang="en-US" sz="2400" b="0">
                <a:latin typeface="Times New Roman" panose="02020603050405020304" charset="0"/>
              </a:rPr>
              <a:t>b=c</a:t>
            </a:r>
            <a:r>
              <a:rPr lang="zh-CN" sz="2400" b="0">
                <a:ea typeface="宋体" panose="02010600030101010101" pitchFamily="2" charset="-122"/>
              </a:rPr>
              <a:t>的方程的怎样解？</a:t>
            </a:r>
            <a:r>
              <a:rPr lang="en-US" sz="2400" b="0">
                <a:latin typeface="Times New Roman" panose="02020603050405020304" charset="0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自学</a:t>
            </a:r>
            <a:r>
              <a:rPr lang="en-US" sz="2400" b="0">
                <a:latin typeface="Times New Roman" panose="02020603050405020304" charset="0"/>
              </a:rPr>
              <a:t>69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sz="2400" b="0">
                <a:latin typeface="Times New Roman" panose="02020603050405020304" charset="0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，做一做，说一说。</a:t>
            </a:r>
            <a:r>
              <a:rPr lang="en-US" sz="2400" b="0">
                <a:latin typeface="Times New Roman" panose="02020603050405020304" charset="0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</a:t>
            </a:r>
            <a:r>
              <a:rPr lang="en-US" sz="2400" b="0">
                <a:latin typeface="Times New Roman" panose="02020603050405020304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）在解方程 </a:t>
            </a:r>
            <a:r>
              <a:rPr lang="en-US" sz="2400" b="0">
                <a:latin typeface="Times New Roman" panose="02020603050405020304" charset="0"/>
              </a:rPr>
              <a:t>3x+4=40</a:t>
            </a:r>
            <a:r>
              <a:rPr lang="zh-CN" sz="2400" b="0">
                <a:ea typeface="宋体" panose="02010600030101010101" pitchFamily="2" charset="-122"/>
              </a:rPr>
              <a:t>时，把（    ）看做一个整体，计算出结果。（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）再利用（     ）的性质求出</a:t>
            </a:r>
            <a:r>
              <a:rPr lang="en-US" sz="2400" b="0">
                <a:latin typeface="Times New Roman" panose="02020603050405020304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的值。二、教材第</a:t>
            </a:r>
            <a:r>
              <a:rPr lang="en-US" sz="2400" b="0">
                <a:latin typeface="Times New Roman" panose="02020603050405020304" charset="0"/>
              </a:rPr>
              <a:t>69</a:t>
            </a:r>
            <a:r>
              <a:rPr lang="zh-CN" sz="2400" b="0">
                <a:ea typeface="宋体" panose="02010600030101010101" pitchFamily="2" charset="-122"/>
              </a:rPr>
              <a:t>页问题二：形如</a:t>
            </a:r>
            <a:r>
              <a:rPr lang="en-US" sz="2400" b="0">
                <a:latin typeface="Times New Roman" panose="02020603050405020304" charset="0"/>
              </a:rPr>
              <a:t>a(x</a:t>
            </a:r>
            <a:r>
              <a:rPr lang="en-US" sz="2400" b="0">
                <a:latin typeface="宋体" panose="02010600030101010101" pitchFamily="2" charset="-122"/>
              </a:rPr>
              <a:t>±</a:t>
            </a:r>
            <a:r>
              <a:rPr lang="en-US" sz="2400" b="0">
                <a:latin typeface="Times New Roman" panose="02020603050405020304" charset="0"/>
              </a:rPr>
              <a:t>b)=c</a:t>
            </a:r>
            <a:r>
              <a:rPr lang="zh-CN" sz="2400" b="0">
                <a:ea typeface="宋体" panose="02010600030101010101" pitchFamily="2" charset="-122"/>
              </a:rPr>
              <a:t>的方程的怎样解？</a:t>
            </a:r>
            <a:r>
              <a:rPr lang="en-US" sz="2400" b="0">
                <a:latin typeface="Times New Roman" panose="02020603050405020304" charset="0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自学</a:t>
            </a:r>
            <a:r>
              <a:rPr lang="en-US" sz="2400" b="0">
                <a:latin typeface="Times New Roman" panose="02020603050405020304" charset="0"/>
              </a:rPr>
              <a:t>69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sz="2400" b="0">
                <a:latin typeface="Times New Roman" panose="02020603050405020304" charset="0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，做一做，说一说。</a:t>
            </a:r>
            <a:r>
              <a:rPr lang="en-US" sz="2400" b="0">
                <a:latin typeface="Times New Roman" panose="02020603050405020304" charset="0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填空。（</a:t>
            </a:r>
            <a:r>
              <a:rPr lang="en-US" sz="2400" b="0">
                <a:latin typeface="Times New Roman" panose="02020603050405020304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）解方程 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Times New Roman" panose="02020603050405020304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－</a:t>
            </a:r>
            <a:r>
              <a:rPr lang="en-US" sz="2400" b="0">
                <a:latin typeface="Times New Roman" panose="02020603050405020304" charset="0"/>
              </a:rPr>
              <a:t>16</a:t>
            </a:r>
            <a:r>
              <a:rPr lang="zh-CN" sz="2400" b="0">
                <a:ea typeface="宋体" panose="02010600030101010101" pitchFamily="2" charset="-122"/>
              </a:rPr>
              <a:t>）＝</a:t>
            </a:r>
            <a:r>
              <a:rPr lang="en-US" sz="2400" b="0">
                <a:latin typeface="Times New Roman" panose="02020603050405020304" charset="0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时，把（    ）看做一个整体先计算出来。（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）再利用（    ）的性质求出</a:t>
            </a:r>
            <a:r>
              <a:rPr lang="en-US" sz="2400" b="0">
                <a:latin typeface="Times New Roman" panose="02020603050405020304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的值。（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）也可以利用乘法（    ）将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Times New Roman" panose="02020603050405020304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－</a:t>
            </a:r>
            <a:r>
              <a:rPr lang="en-US" sz="2400" b="0">
                <a:latin typeface="Times New Roman" panose="02020603050405020304" charset="0"/>
              </a:rPr>
              <a:t>16</a:t>
            </a:r>
            <a:r>
              <a:rPr lang="zh-CN" sz="2400" b="0">
                <a:ea typeface="宋体" panose="02010600030101010101" pitchFamily="2" charset="-122"/>
              </a:rPr>
              <a:t>）变形为学过的形式（    ）再解方程。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47273" y="2211705"/>
            <a:ext cx="2351087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3x+4=40</a:t>
            </a:r>
            <a:endParaRPr lang="zh-CN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294948" y="3901123"/>
            <a:ext cx="20685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3x=36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61460" y="3295015"/>
            <a:ext cx="3302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解：</a:t>
            </a:r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3x+4-4=40-4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064635" y="4605973"/>
            <a:ext cx="3671888" cy="1220788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064635" y="3167698"/>
            <a:ext cx="3671888" cy="1220788"/>
          </a:xfrm>
          <a:prstGeom prst="rect">
            <a:avLst/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731510" y="3983673"/>
            <a:ext cx="455613" cy="354013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847273" y="3399473"/>
            <a:ext cx="493713" cy="3238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矩形标注 64"/>
          <p:cNvSpPr/>
          <p:nvPr/>
        </p:nvSpPr>
        <p:spPr>
          <a:xfrm>
            <a:off x="826135" y="3167698"/>
            <a:ext cx="2881313" cy="1089025"/>
          </a:xfrm>
          <a:prstGeom prst="wedgeRectCallout">
            <a:avLst>
              <a:gd name="adj1" fmla="val 86113"/>
              <a:gd name="adj2" fmla="val 4184"/>
            </a:avLst>
          </a:prstGeom>
          <a:solidFill>
            <a:sysClr val="window" lastClr="FFFF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提示：先把</a:t>
            </a: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3x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看成一个整体。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99673" y="4563110"/>
            <a:ext cx="27368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3x</a:t>
            </a:r>
            <a:r>
              <a:rPr lang="en-US" altLang="zh-CN" sz="28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</a:rPr>
              <a:t>÷3</a:t>
            </a:r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=36</a:t>
            </a:r>
            <a:r>
              <a:rPr lang="en-US" altLang="zh-CN" sz="28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</a:rPr>
              <a:t>÷3</a:t>
            </a:r>
            <a:endParaRPr lang="en-US" altLang="zh-CN" sz="2800" b="1" dirty="0">
              <a:solidFill>
                <a:srgbClr val="3617A9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182235" y="5193348"/>
            <a:ext cx="20685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</a:rPr>
              <a:t>x=12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514398" y="3004185"/>
            <a:ext cx="2571750" cy="1384300"/>
          </a:xfrm>
          <a:prstGeom prst="rect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txBody>
          <a:bodyPr>
            <a:spAutoFit/>
          </a:bodyPr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第一步，求</a:t>
            </a:r>
            <a:r>
              <a:rPr kumimoji="0" lang="en-US" altLang="zh-CN" sz="2800" b="1" kern="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3x</a:t>
            </a:r>
            <a:r>
              <a:rPr kumimoji="0" lang="zh-CN" altLang="en-US" sz="2800" b="1" kern="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的值。</a:t>
            </a:r>
            <a:endParaRPr kumimoji="0" lang="zh-CN" altLang="en-US" sz="2800" b="1" kern="0" cap="none" spc="0" normalizeH="0" baseline="0" noProof="0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514398" y="4563110"/>
            <a:ext cx="2571750" cy="1384300"/>
          </a:xfrm>
          <a:prstGeom prst="rect">
            <a:avLst/>
          </a:prstGeom>
          <a:solidFill>
            <a:srgbClr val="EDFFF8"/>
          </a:solidFill>
          <a:ln>
            <a:solidFill>
              <a:srgbClr val="008651"/>
            </a:solidFill>
          </a:ln>
        </p:spPr>
        <p:txBody>
          <a:bodyPr>
            <a:spAutoFit/>
          </a:bodyPr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第二步，求</a:t>
            </a:r>
            <a:r>
              <a:rPr kumimoji="0" lang="en-US" altLang="zh-CN" sz="2800" b="1" kern="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800" b="1" kern="0" cap="none" spc="0" normalizeH="0" baseline="0" noProof="0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的值。</a:t>
            </a:r>
            <a:endParaRPr kumimoji="0" lang="zh-CN" altLang="en-US" sz="2800" b="1" kern="0" cap="none" spc="0" normalizeH="0" baseline="0" noProof="0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8903335" y="536575"/>
            <a:ext cx="2717165" cy="1672590"/>
          </a:xfrm>
          <a:prstGeom prst="cloudCallout">
            <a:avLst>
              <a:gd name="adj1" fmla="val -112096"/>
              <a:gd name="adj2" fmla="val 7479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这个方程怎么解？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718820"/>
            <a:ext cx="3824605" cy="148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2" grpId="0"/>
      <p:bldP spid="57" grpId="0" bldLvl="0" animBg="1"/>
      <p:bldP spid="58" grpId="0" bldLvl="0" animBg="1"/>
      <p:bldP spid="59" grpId="0" bldLvl="0" animBg="1"/>
      <p:bldP spid="60" grpId="0" bldLvl="0" animBg="1"/>
      <p:bldP spid="65" grpId="0" bldLvl="0" animBg="1"/>
      <p:bldP spid="72" grpId="0"/>
      <p:bldP spid="73" grpId="0"/>
      <p:bldP spid="75" grpId="0" bldLvl="0" animBg="1"/>
      <p:bldP spid="76" grpId="0" bldLvl="0" animBg="1"/>
      <p:bldP spid="2" grpId="0" animBg="1"/>
      <p:bldP spid="2" grpId="1" animBg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2692083" y="1443990"/>
            <a:ext cx="5780087" cy="39703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检验：方程左边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=3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x+4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=3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×12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+4                             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=36+4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=40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是方程</a:t>
            </a:r>
            <a:r>
              <a:rPr lang="zh-CN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3x+4=40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的解。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52700" y="1013778"/>
            <a:ext cx="6402388" cy="739775"/>
          </a:xfrm>
          <a:prstGeom prst="rect">
            <a:avLst/>
          </a:prstGeom>
          <a:solidFill>
            <a:schemeClr val="accent4"/>
          </a:solidFill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说一说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：形如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ax±b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=c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的方程的解法：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0468" y="2544763"/>
            <a:ext cx="6772275" cy="2676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写出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解：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把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看作一个整体，计算出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ax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的结果；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计算出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的值；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检验。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charRg st="1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charRg st="3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 rot="-10800000" flipV="1">
            <a:off x="1557338" y="2827338"/>
            <a:ext cx="5138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解：</a:t>
            </a:r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2（x－16）</a:t>
            </a:r>
            <a:r>
              <a:rPr lang="en-US" altLang="zh-CN" sz="28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＝8</a:t>
            </a:r>
            <a:r>
              <a:rPr lang="en-US" altLang="zh-CN" sz="2800" b="1" dirty="0">
                <a:solidFill>
                  <a:srgbClr val="3617A9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÷2</a:t>
            </a:r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291" name="文本框 20"/>
          <p:cNvSpPr txBox="1"/>
          <p:nvPr/>
        </p:nvSpPr>
        <p:spPr>
          <a:xfrm>
            <a:off x="2681288" y="1833563"/>
            <a:ext cx="324167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2（x－16）＝8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1300" y="688975"/>
            <a:ext cx="5135563" cy="7381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     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  方  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22625" y="4205288"/>
            <a:ext cx="42529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x-16+16=4+16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56013" y="3536950"/>
            <a:ext cx="32019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x－16＝4  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43425" y="4914900"/>
            <a:ext cx="27320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x=20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8035925" y="1279208"/>
            <a:ext cx="2990850" cy="1292225"/>
          </a:xfrm>
          <a:prstGeom prst="wedgeRoundRectCallout">
            <a:avLst>
              <a:gd name="adj1" fmla="val -160169"/>
              <a:gd name="adj2" fmla="val 9533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先把（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x-16)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看成一个整体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1288" y="2836863"/>
            <a:ext cx="1527175" cy="5143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90863" y="1997075"/>
            <a:ext cx="1517650" cy="514350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9" grpId="0" bldLvl="0" animBg="1"/>
      <p:bldP spid="30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49045" y="1040765"/>
            <a:ext cx="2697163" cy="523875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还可以这样解。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51275" y="1885950"/>
            <a:ext cx="3241675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2（x－16）＝8 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 rot="-10800000" flipV="1">
            <a:off x="3917950" y="2976563"/>
            <a:ext cx="3841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解：</a:t>
            </a:r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2x－32＝8 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27613" y="4554538"/>
            <a:ext cx="27320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2x÷2=40÷2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46525" y="3744913"/>
            <a:ext cx="40798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2x－32+32＝8+32  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14988" y="5381625"/>
            <a:ext cx="27320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x=20</a:t>
            </a:r>
            <a:endParaRPr lang="en-US" altLang="zh-CN" sz="28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5065713" y="2573338"/>
            <a:ext cx="74613" cy="366713"/>
          </a:xfrm>
          <a:prstGeom prst="downArrow">
            <a:avLst/>
          </a:prstGeom>
          <a:solidFill>
            <a:srgbClr val="C00000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45770" y="2573655"/>
            <a:ext cx="2484755" cy="1157605"/>
          </a:xfrm>
          <a:prstGeom prst="wedgeRoundRectCallout">
            <a:avLst>
              <a:gd name="adj1" fmla="val 113859"/>
              <a:gd name="adj2" fmla="val 259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运用了乘法分配律。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8249920" y="1430973"/>
            <a:ext cx="2292350" cy="871538"/>
          </a:xfrm>
          <a:prstGeom prst="wedgeRoundRectCallout">
            <a:avLst>
              <a:gd name="adj1" fmla="val 11039"/>
              <a:gd name="adj2" fmla="val 100428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检验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: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47000" y="2797175"/>
            <a:ext cx="4238625" cy="25844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方程左边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=2(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x-16)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=2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×(20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-16)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=2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×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=8</a:t>
            </a:r>
            <a:endParaRPr lang="en-US" altLang="zh-CN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是方程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2（x－16）＝8</a:t>
            </a:r>
            <a:r>
              <a:rPr lang="zh-CN" altLang="zh-CN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的解。</a:t>
            </a:r>
            <a:endParaRPr lang="zh-CN" altLang="en-US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 bldLvl="0" animBg="1"/>
      <p:bldP spid="22" grpId="0" bldLvl="0" animBg="1"/>
      <p:bldP spid="24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2379</Words>
  <Application>WPS 演示</Application>
  <PresentationFormat>宽屏</PresentationFormat>
  <Paragraphs>291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楷体_GB2312</vt:lpstr>
      <vt:lpstr>新宋体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合作学习</vt:lpstr>
      <vt:lpstr>合作学习</vt:lpstr>
      <vt:lpstr>合作学习</vt:lpstr>
      <vt:lpstr>合作学习</vt:lpstr>
      <vt:lpstr>合作学习</vt:lpstr>
      <vt:lpstr>合作共学</vt:lpstr>
      <vt:lpstr>当堂检测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132</cp:revision>
  <dcterms:created xsi:type="dcterms:W3CDTF">2021-06-08T08:52:00Z</dcterms:created>
  <dcterms:modified xsi:type="dcterms:W3CDTF">2023-09-28T14:18:51Z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