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18"/>
  </p:notesMasterIdLst>
  <p:sldIdLst>
    <p:sldId id="256" r:id="rId4"/>
    <p:sldId id="271" r:id="rId5"/>
    <p:sldId id="307" r:id="rId6"/>
    <p:sldId id="308" r:id="rId7"/>
    <p:sldId id="312" r:id="rId8"/>
    <p:sldId id="354" r:id="rId9"/>
    <p:sldId id="314" r:id="rId10"/>
    <p:sldId id="355" r:id="rId11"/>
    <p:sldId id="384" r:id="rId12"/>
    <p:sldId id="322" r:id="rId13"/>
    <p:sldId id="356" r:id="rId14"/>
    <p:sldId id="357" r:id="rId15"/>
    <p:sldId id="327" r:id="rId16"/>
    <p:sldId id="389" r:id="rId17"/>
  </p:sldIdLst>
  <p:sldSz cx="9144000" cy="6858000" type="screen4x3"/>
  <p:notesSz cx="6858000" cy="9144000"/>
  <p:custDataLst>
    <p:tags r:id="rId22"/>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9"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FF00FF"/>
    <a:srgbClr val="0099CC"/>
    <a:srgbClr val="00CCFF"/>
    <a:srgbClr val="FF66CC"/>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snapToGrid="0" showGuides="1">
      <p:cViewPr varScale="1">
        <p:scale>
          <a:sx n="89" d="100"/>
          <a:sy n="89" d="100"/>
        </p:scale>
        <p:origin x="-1434" y="-96"/>
      </p:cViewPr>
      <p:guideLst>
        <p:guide orient="horz" pos="2159"/>
        <p:guide pos="2880"/>
      </p:guideLst>
    </p:cSldViewPr>
  </p:slideViewPr>
  <p:notesTextViewPr>
    <p:cViewPr>
      <p:scale>
        <a:sx n="1" d="1"/>
        <a:sy n="1" d="1"/>
      </p:scale>
      <p:origin x="0" y="0"/>
    </p:cViewPr>
  </p:notesTextViewPr>
  <p:gridSpacing cx="36003" cy="36003"/>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2" Type="http://schemas.openxmlformats.org/officeDocument/2006/relationships/tags" Target="tags/tag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notesMaster" Target="notesMasters/notesMaster1.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3250" name="页眉占位符 53249"/>
          <p:cNvSpPr>
            <a:spLocks noGrp="1"/>
          </p:cNvSpPr>
          <p:nvPr>
            <p:ph type="hdr" sz="quarter"/>
          </p:nvPr>
        </p:nvSpPr>
        <p:spPr>
          <a:xfrm>
            <a:off x="0" y="0"/>
            <a:ext cx="2971800" cy="457200"/>
          </a:xfrm>
          <a:prstGeom prst="rect">
            <a:avLst/>
          </a:prstGeom>
          <a:noFill/>
          <a:ln w="9525">
            <a:noFill/>
          </a:ln>
        </p:spPr>
        <p:txBody>
          <a:bodyPr/>
          <a:lstStyle>
            <a:lvl1pPr>
              <a:defRPr sz="1200" noProof="1" dirty="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251" name="日期占位符 53250"/>
          <p:cNvSpPr>
            <a:spLocks noGrp="1"/>
          </p:cNvSpPr>
          <p:nvPr>
            <p:ph type="dt" idx="1"/>
          </p:nvPr>
        </p:nvSpPr>
        <p:spPr>
          <a:xfrm>
            <a:off x="3884613" y="0"/>
            <a:ext cx="2971800" cy="457200"/>
          </a:xfrm>
          <a:prstGeom prst="rect">
            <a:avLst/>
          </a:prstGeom>
          <a:noFill/>
          <a:ln w="9525">
            <a:noFill/>
          </a:ln>
        </p:spPr>
        <p:txBody>
          <a:bodyPr/>
          <a:lstStyle>
            <a:lvl1pPr algn="r">
              <a:defRPr sz="1200" noProof="1" dirty="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2" name="幻灯片图像占位符 53251"/>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7173" name="文本占位符 53252"/>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rPr>
              <a:t>第二级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rPr>
              <a:t>第三级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rPr>
              <a:t>第四级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rPr>
              <a:t>第五级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endParaRPr>
          </a:p>
        </p:txBody>
      </p:sp>
      <p:sp>
        <p:nvSpPr>
          <p:cNvPr id="53254" name="页脚占位符 53253"/>
          <p:cNvSpPr>
            <a:spLocks noGrp="1"/>
          </p:cNvSpPr>
          <p:nvPr>
            <p:ph type="ftr" sz="quarter" idx="4"/>
          </p:nvPr>
        </p:nvSpPr>
        <p:spPr>
          <a:xfrm>
            <a:off x="0" y="8685213"/>
            <a:ext cx="2971800" cy="457200"/>
          </a:xfrm>
          <a:prstGeom prst="rect">
            <a:avLst/>
          </a:prstGeom>
          <a:noFill/>
          <a:ln w="9525">
            <a:noFill/>
          </a:ln>
        </p:spPr>
        <p:txBody>
          <a:bodyPr anchor="b"/>
          <a:lstStyle>
            <a:lvl1pPr>
              <a:defRPr sz="1200" noProof="1" dirty="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255" name="灯片编号占位符 53254"/>
          <p:cNvSpPr>
            <a:spLocks noGrp="1"/>
          </p:cNvSpPr>
          <p:nvPr>
            <p:ph type="sldNum" sz="quarter" idx="5"/>
          </p:nvPr>
        </p:nvSpPr>
        <p:spPr>
          <a:xfrm>
            <a:off x="3884613" y="8685213"/>
            <a:ext cx="2971800" cy="457200"/>
          </a:xfrm>
          <a:prstGeom prst="rect">
            <a:avLst/>
          </a:prstGeom>
          <a:noFill/>
          <a:ln w="9525">
            <a:noFill/>
          </a:ln>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1pPr>
    <a:lvl2pPr marL="457200" lvl="1"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2pPr>
    <a:lvl3pPr marL="914400" lvl="2"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3pPr>
    <a:lvl4pPr marL="1371600" lvl="3"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4pPr>
    <a:lvl5pPr marL="1828800" lvl="4"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z="1350" strike="noStrike" noProof="1" smtClean="0"/>
              <a:t>第四级</a:t>
            </a:r>
            <a:endParaRPr lang="zh-CN" altLang="en-US" strike="noStrike" noProof="1" smtClean="0"/>
          </a:p>
          <a:p>
            <a:pPr lvl="4" fontAlgn="auto"/>
            <a:r>
              <a:rPr lang="zh-CN" altLang="en-US" sz="1350" strike="noStrike" noProof="1" smtClean="0"/>
              <a:t>第五级</a:t>
            </a:r>
            <a:endParaRPr lang="zh-CN" altLang="en-US" strike="noStrike" noProof="1"/>
          </a:p>
        </p:txBody>
      </p:sp>
      <p:sp>
        <p:nvSpPr>
          <p:cNvPr id="3" name="日期占位符 2"/>
          <p:cNvSpPr>
            <a:spLocks noGrp="1"/>
          </p:cNvSpPr>
          <p:nvPr>
            <p:ph type="dt" sz="half" idx="10"/>
          </p:nvPr>
        </p:nvSpPr>
        <p:spPr/>
        <p:txBody>
          <a:bodyPr/>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p>
            <a:pPr fontAlgn="base"/>
            <a:endParaRPr lang="zh-CN" altLang="en-US" strike="noStrike" noProof="1"/>
          </a:p>
        </p:txBody>
      </p:sp>
      <p:sp>
        <p:nvSpPr>
          <p:cNvPr id="5" name="灯片编号占位符 4"/>
          <p:cNvSpPr>
            <a:spLocks noGrp="1"/>
          </p:cNvSpPr>
          <p:nvPr>
            <p:ph type="sldNum" sz="quarter" idx="12"/>
          </p:nvPr>
        </p:nvSpPr>
        <p:spPr/>
        <p:txBody>
          <a:bodyPr/>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9156700"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882650"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882650" cy="905933"/>
          </a:xfrm>
          <a:prstGeom prst="rect">
            <a:avLst/>
          </a:prstGeom>
          <a:noFill/>
          <a:ln w="9525">
            <a:noFill/>
          </a:ln>
        </p:spPr>
      </p:pic>
      <p:sp>
        <p:nvSpPr>
          <p:cNvPr id="7" name="同侧圆角矩形 7"/>
          <p:cNvSpPr/>
          <p:nvPr/>
        </p:nvSpPr>
        <p:spPr>
          <a:xfrm flipV="1">
            <a:off x="3529013" y="0"/>
            <a:ext cx="2290763"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z="1350" strike="noStrike" noProof="1" smtClean="0"/>
              <a:t>第四级</a:t>
            </a:r>
            <a:endParaRPr lang="zh-CN" altLang="en-US" strike="noStrike" noProof="1" smtClean="0"/>
          </a:p>
          <a:p>
            <a:pPr lvl="4" fontAlgn="auto"/>
            <a:r>
              <a:rPr lang="zh-CN" altLang="en-US" sz="1350" strike="noStrike" noProof="1" smtClean="0"/>
              <a:t>第五级</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z="1350" strike="noStrike" noProof="1" smtClean="0"/>
              <a:t>第四级</a:t>
            </a:r>
            <a:endParaRPr lang="zh-CN" altLang="en-US" strike="noStrike" noProof="1" smtClean="0"/>
          </a:p>
          <a:p>
            <a:pPr lvl="4" fontAlgn="auto"/>
            <a:r>
              <a:rPr lang="zh-CN" altLang="en-US" sz="1350"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z="1350" strike="noStrike" noProof="1" smtClean="0"/>
              <a:t>第四级</a:t>
            </a:r>
            <a:endParaRPr lang="zh-CN" altLang="en-US" strike="noStrike" noProof="1" smtClean="0"/>
          </a:p>
          <a:p>
            <a:pPr lvl="4" fontAlgn="auto"/>
            <a:r>
              <a:rPr lang="zh-CN" altLang="en-US" sz="1350" strike="noStrike" noProof="1" smtClean="0"/>
              <a:t>第五级</a:t>
            </a:r>
            <a:endParaRPr lang="zh-CN" altLang="en-US" strike="noStrike" noProof="1"/>
          </a:p>
        </p:txBody>
      </p:sp>
      <p:sp>
        <p:nvSpPr>
          <p:cNvPr id="5" name="日期占位符 4"/>
          <p:cNvSpPr>
            <a:spLocks noGrp="1"/>
          </p:cNvSpPr>
          <p:nvPr>
            <p:ph type="dt" sz="half" idx="10"/>
          </p:nvPr>
        </p:nvSpPr>
        <p:spPr/>
        <p:txBody>
          <a:bodyPr/>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auto"/>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z="1350" strike="noStrike" noProof="1" smtClean="0"/>
              <a:t>第四级</a:t>
            </a:r>
            <a:endParaRPr lang="zh-CN" altLang="en-US" strike="noStrike" noProof="1" smtClean="0"/>
          </a:p>
          <a:p>
            <a:pPr lvl="4" fontAlgn="auto"/>
            <a:r>
              <a:rPr lang="zh-CN" altLang="en-US" sz="1350"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auto"/>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z="1350" strike="noStrike" noProof="1" smtClean="0"/>
              <a:t>第四级</a:t>
            </a:r>
            <a:endParaRPr lang="zh-CN" altLang="en-US" strike="noStrike" noProof="1" smtClean="0"/>
          </a:p>
          <a:p>
            <a:pPr lvl="4" fontAlgn="auto"/>
            <a:r>
              <a:rPr lang="zh-CN" altLang="en-US" sz="1350" strike="noStrike" noProof="1" smtClean="0"/>
              <a:t>第五级</a:t>
            </a:r>
            <a:endParaRPr lang="zh-CN" altLang="en-US" strike="noStrike" noProof="1"/>
          </a:p>
        </p:txBody>
      </p:sp>
      <p:sp>
        <p:nvSpPr>
          <p:cNvPr id="7" name="日期占位符 6"/>
          <p:cNvSpPr>
            <a:spLocks noGrp="1"/>
          </p:cNvSpPr>
          <p:nvPr>
            <p:ph type="dt" sz="half" idx="10"/>
          </p:nvPr>
        </p:nvSpPr>
        <p:spPr/>
        <p:txBody>
          <a:bodyPr/>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p>
            <a:pPr fontAlgn="base"/>
            <a:endParaRPr lang="zh-CN" altLang="en-US" strike="noStrike" noProof="1"/>
          </a:p>
        </p:txBody>
      </p:sp>
      <p:sp>
        <p:nvSpPr>
          <p:cNvPr id="5" name="灯片编号占位符 4"/>
          <p:cNvSpPr>
            <a:spLocks noGrp="1"/>
          </p:cNvSpPr>
          <p:nvPr>
            <p:ph type="sldNum" sz="quarter" idx="12"/>
          </p:nvPr>
        </p:nvSpPr>
        <p:spPr/>
        <p:txBody>
          <a:bodyPr/>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p:txBody>
          <a:bodyPr/>
          <a:p>
            <a:pPr fontAlgn="base"/>
            <a:endParaRPr lang="zh-CN" altLang="en-US" strike="noStrike" noProof="1"/>
          </a:p>
        </p:txBody>
      </p:sp>
      <p:sp>
        <p:nvSpPr>
          <p:cNvPr id="4" name="灯片编号占位符 3"/>
          <p:cNvSpPr>
            <a:spLocks noGrp="1"/>
          </p:cNvSpPr>
          <p:nvPr>
            <p:ph type="sldNum" sz="quarter" idx="12"/>
          </p:nvPr>
        </p:nvSpPr>
        <p:spPr/>
        <p:txBody>
          <a:bodyPr/>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auto"/>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auto"/>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auto"/>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5800725" cy="5811838"/>
          </a:xfrm>
        </p:spPr>
        <p:txBody>
          <a:bodyPr vert="eaVert"/>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z="1350" strike="noStrike" noProof="1" smtClean="0"/>
              <a:t>第四级</a:t>
            </a:r>
            <a:endParaRPr lang="zh-CN" altLang="en-US" strike="noStrike" noProof="1" smtClean="0"/>
          </a:p>
          <a:p>
            <a:pPr lvl="4" fontAlgn="auto"/>
            <a:r>
              <a:rPr lang="zh-CN" altLang="en-US" sz="1350" strike="noStrike" noProof="1" smtClean="0"/>
              <a:t>第五级</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8.jpeg"/><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
        <p:nvSpPr>
          <p:cNvPr id="1026" name="标题占位符 1"/>
          <p:cNvSpPr>
            <a:spLocks noGrp="1"/>
          </p:cNvSpPr>
          <p:nvPr>
            <p:ph type="title"/>
          </p:nvPr>
        </p:nvSpPr>
        <p:spPr>
          <a:xfrm>
            <a:off x="628650" y="365125"/>
            <a:ext cx="7886700" cy="1325563"/>
          </a:xfrm>
          <a:prstGeom prst="rect">
            <a:avLst/>
          </a:prstGeom>
          <a:noFill/>
          <a:ln w="9525">
            <a:noFill/>
          </a:ln>
        </p:spPr>
        <p:txBody>
          <a:bodyPr lIns="91440" tIns="45720" rIns="91440" bIns="45720" anchor="ctr" anchorCtr="0"/>
          <a:p>
            <a:pPr lvl="0"/>
            <a:r>
              <a:rPr lang="zh-CN" altLang="en-US"/>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z="1350" strike="noStrike" noProof="1" smtClean="0"/>
              <a:t>第四级</a:t>
            </a:r>
            <a:endParaRPr lang="zh-CN" altLang="en-US" strike="noStrike" noProof="1" smtClean="0"/>
          </a:p>
          <a:p>
            <a:pPr lvl="4" fontAlgn="auto"/>
            <a:r>
              <a:rPr lang="zh-CN" altLang="en-US" sz="1350" strike="noStrike" noProof="1" smtClean="0"/>
              <a:t>第五级</a:t>
            </a:r>
            <a:endParaRPr lang="zh-CN" altLang="en-US" strike="noStrike" noProof="1"/>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base"/>
            <a:endParaRPr lang="zh-CN" altLang="en-US" strike="noStrike" noProof="1"/>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jpeg"/><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rotWithShape="0">
          <a:blip r:embed="rId1"/>
          <a:stretch>
            <a:fillRect/>
          </a:stretch>
        </a:blipFill>
        <a:effectLst/>
      </p:bgPr>
    </p:bg>
    <p:spTree>
      <p:nvGrpSpPr>
        <p:cNvPr id="1" name=""/>
        <p:cNvGrpSpPr/>
        <p:nvPr/>
      </p:nvGrpSpPr>
      <p:grpSpPr/>
      <p:sp>
        <p:nvSpPr>
          <p:cNvPr id="3074" name="文本框 1"/>
          <p:cNvSpPr txBox="1"/>
          <p:nvPr/>
        </p:nvSpPr>
        <p:spPr>
          <a:xfrm>
            <a:off x="-3175" y="4202113"/>
            <a:ext cx="9164638" cy="1311275"/>
          </a:xfrm>
          <a:prstGeom prst="rect">
            <a:avLst/>
          </a:prstGeom>
          <a:solidFill>
            <a:schemeClr val="bg1">
              <a:alpha val="50195"/>
            </a:schemeClr>
          </a:solidFill>
          <a:ln w="9525">
            <a:noFill/>
          </a:ln>
        </p:spPr>
        <p:txBody>
          <a:bodyPr wrap="square" anchor="t" anchorCtr="0">
            <a:spAutoFit/>
          </a:bodyPr>
          <a:p>
            <a:endParaRPr lang="zh-CN" altLang="en-US" sz="8000" dirty="0">
              <a:latin typeface="Arial" panose="020B0604020202020204" pitchFamily="34" charset="0"/>
              <a:ea typeface="宋体" panose="02010600030101010101" pitchFamily="2" charset="-122"/>
            </a:endParaRPr>
          </a:p>
        </p:txBody>
      </p:sp>
      <p:sp>
        <p:nvSpPr>
          <p:cNvPr id="3075" name="标题 1"/>
          <p:cNvSpPr>
            <a:spLocks noGrp="1"/>
          </p:cNvSpPr>
          <p:nvPr>
            <p:ph type="ctrTitle" idx="4294967295"/>
          </p:nvPr>
        </p:nvSpPr>
        <p:spPr>
          <a:xfrm>
            <a:off x="2279650" y="4187825"/>
            <a:ext cx="5210175" cy="717550"/>
          </a:xfrm>
        </p:spPr>
        <p:txBody>
          <a:bodyPr lIns="91440" tIns="45720" rIns="91440" bIns="45720" anchor="t" anchorCtr="0"/>
          <a:lstStyle>
            <a:lvl1pPr lvl="0">
              <a:buClrTx/>
              <a:buSzTx/>
              <a:buFontTx/>
              <a:defRPr/>
            </a:lvl1pPr>
          </a:lstStyle>
          <a:p>
            <a:pPr lvl="0"/>
            <a:r>
              <a:rPr lang="en-US" altLang="en-US" sz="4300" b="1" dirty="0">
                <a:latin typeface="楷体_GB2312" pitchFamily="49" charset="-122"/>
                <a:ea typeface="楷体_GB2312" pitchFamily="49" charset="-122"/>
              </a:rPr>
              <a:t>2 </a:t>
            </a:r>
            <a:r>
              <a:rPr lang="zh-CN" altLang="en-US" sz="4300" b="1" dirty="0">
                <a:latin typeface="楷体_GB2312" pitchFamily="49" charset="-122"/>
                <a:ea typeface="楷体_GB2312" pitchFamily="49" charset="-122"/>
              </a:rPr>
              <a:t>首届诺贝尔奖颁发</a:t>
            </a:r>
            <a:endParaRPr lang="zh-CN" altLang="en-US" sz="4300" b="1" dirty="0">
              <a:latin typeface="楷体_GB2312" pitchFamily="49" charset="-122"/>
              <a:ea typeface="楷体_GB2312" pitchFamily="49" charset="-122"/>
            </a:endParaRPr>
          </a:p>
        </p:txBody>
      </p:sp>
      <p:sp>
        <p:nvSpPr>
          <p:cNvPr id="3076" name="副标题 2"/>
          <p:cNvSpPr>
            <a:spLocks noGrp="1"/>
          </p:cNvSpPr>
          <p:nvPr>
            <p:ph type="subTitle" idx="4294967295"/>
          </p:nvPr>
        </p:nvSpPr>
        <p:spPr>
          <a:xfrm>
            <a:off x="3578225" y="5019675"/>
            <a:ext cx="2566988" cy="347663"/>
          </a:xfrm>
          <a:noFill/>
          <a:ln>
            <a:noFill/>
          </a:ln>
        </p:spPr>
        <p:txBody>
          <a:bodyPr anchor="t" anchorCtr="0"/>
          <a:lstStyle>
            <a:lvl1pPr marL="0" lvl="0" indent="0" algn="ctr">
              <a:buClrTx/>
              <a:buSzTx/>
              <a:buFont typeface="Arial" panose="020B0604020202020204" pitchFamily="34" charset="0"/>
              <a:defRPr/>
            </a:lvl1pPr>
            <a:lvl2pPr marL="457200" lvl="1" indent="-114300" algn="ctr">
              <a:buClrTx/>
              <a:buSzTx/>
              <a:buFont typeface="Arial" panose="020B0604020202020204" pitchFamily="34" charset="0"/>
              <a:defRPr/>
            </a:lvl2pPr>
            <a:lvl3pPr marL="914400" lvl="2" indent="-228600" algn="ctr">
              <a:buClrTx/>
              <a:buSzTx/>
              <a:buFont typeface="Arial" panose="020B0604020202020204" pitchFamily="34" charset="0"/>
              <a:defRPr/>
            </a:lvl3pPr>
            <a:lvl4pPr marL="1371600" lvl="3" indent="-342900" algn="ctr">
              <a:buClrTx/>
              <a:buSzTx/>
              <a:buFont typeface="Arial" panose="020B0604020202020204" pitchFamily="34" charset="0"/>
              <a:defRPr/>
            </a:lvl4pPr>
            <a:lvl5pPr marL="1828800" lvl="4" indent="-457200" algn="ctr">
              <a:buClrTx/>
              <a:buSzTx/>
              <a:buFont typeface="Arial" panose="020B0604020202020204" pitchFamily="34" charset="0"/>
              <a:defRPr/>
            </a:lvl5pPr>
          </a:lstStyle>
          <a:p>
            <a:pPr marL="342900" lvl="0" indent="-342900" algn="ctr">
              <a:buNone/>
            </a:pPr>
            <a:r>
              <a:rPr lang="en-US" altLang="zh-CN" sz="2000" b="1" dirty="0">
                <a:latin typeface="楷体_GB2312" pitchFamily="49" charset="-122"/>
                <a:ea typeface="楷体_GB2312" pitchFamily="49" charset="-122"/>
              </a:rPr>
              <a:t>R·</a:t>
            </a:r>
            <a:r>
              <a:rPr lang="zh-CN" altLang="en-US" sz="2000" b="1" dirty="0">
                <a:latin typeface="楷体_GB2312" pitchFamily="49" charset="-122"/>
                <a:ea typeface="楷体_GB2312" pitchFamily="49" charset="-122"/>
              </a:rPr>
              <a:t>八年级上册</a:t>
            </a:r>
            <a:endParaRPr lang="zh-CN" altLang="en-US" sz="2000" b="1" dirty="0">
              <a:latin typeface="楷体_GB2312" pitchFamily="49" charset="-122"/>
              <a:ea typeface="楷体_GB2312" pitchFamily="49" charset="-122"/>
            </a:endParaRPr>
          </a:p>
        </p:txBody>
      </p:sp>
      <p:cxnSp>
        <p:nvCxnSpPr>
          <p:cNvPr id="6" name="直接连接符 5"/>
          <p:cNvCxnSpPr/>
          <p:nvPr/>
        </p:nvCxnSpPr>
        <p:spPr>
          <a:xfrm>
            <a:off x="3005138" y="4946650"/>
            <a:ext cx="35242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289" name="Group 4"/>
          <p:cNvGrpSpPr/>
          <p:nvPr/>
        </p:nvGrpSpPr>
        <p:grpSpPr>
          <a:xfrm>
            <a:off x="128588" y="635000"/>
            <a:ext cx="2319337" cy="700088"/>
            <a:chOff x="138" y="461"/>
            <a:chExt cx="1461" cy="441"/>
          </a:xfrm>
        </p:grpSpPr>
        <p:pic>
          <p:nvPicPr>
            <p:cNvPr id="12290" name="Picture 5"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12291" name="文本框 2"/>
            <p:cNvSpPr txBox="1"/>
            <p:nvPr/>
          </p:nvSpPr>
          <p:spPr>
            <a:xfrm>
              <a:off x="476" y="509"/>
              <a:ext cx="1080" cy="326"/>
            </a:xfrm>
            <a:prstGeom prst="rect">
              <a:avLst/>
            </a:prstGeom>
            <a:noFill/>
            <a:ln w="9525">
              <a:noFill/>
            </a:ln>
          </p:spPr>
          <p:txBody>
            <a:bodyPr anchor="t" anchorCtr="0">
              <a:spAutoFit/>
            </a:bodyPr>
            <a:p>
              <a:pPr algn="ctr"/>
              <a:r>
                <a:rPr lang="zh-CN" altLang="en-US" sz="2800" b="1" dirty="0">
                  <a:solidFill>
                    <a:srgbClr val="0099CC"/>
                  </a:solidFill>
                  <a:latin typeface="黑体" panose="02010609060101010101" charset="-122"/>
                  <a:ea typeface="黑体" panose="02010609060101010101" charset="-122"/>
                </a:rPr>
                <a:t>品读课文</a:t>
              </a:r>
              <a:endParaRPr lang="zh-CN" altLang="en-US" sz="2800" b="1" dirty="0">
                <a:solidFill>
                  <a:srgbClr val="0099CC"/>
                </a:solidFill>
                <a:latin typeface="黑体" panose="02010609060101010101" charset="-122"/>
                <a:ea typeface="黑体" panose="02010609060101010101" charset="-122"/>
              </a:endParaRPr>
            </a:p>
          </p:txBody>
        </p:sp>
      </p:grpSp>
      <p:sp>
        <p:nvSpPr>
          <p:cNvPr id="12292" name="文本框 103"/>
          <p:cNvSpPr txBox="1"/>
          <p:nvPr/>
        </p:nvSpPr>
        <p:spPr>
          <a:xfrm>
            <a:off x="717550" y="1555750"/>
            <a:ext cx="7877175" cy="519113"/>
          </a:xfrm>
          <a:prstGeom prst="rect">
            <a:avLst/>
          </a:prstGeom>
          <a:noFill/>
          <a:ln w="9525">
            <a:noFill/>
          </a:ln>
        </p:spPr>
        <p:txBody>
          <a:bodyPr wrap="square" anchor="t" anchorCtr="0">
            <a:spAutoFit/>
          </a:bodyPr>
          <a:p>
            <a:r>
              <a:rPr lang="en-US" altLang="zh-CN" sz="2800" b="1">
                <a:latin typeface="宋体" panose="02010600030101010101" pitchFamily="2" charset="-122"/>
                <a:ea typeface="宋体" panose="02010600030101010101" pitchFamily="2" charset="-122"/>
              </a:rPr>
              <a:t>1.</a:t>
            </a:r>
            <a:r>
              <a:rPr lang="zh-CN" altLang="en-US" sz="2800" b="1">
                <a:latin typeface="宋体" panose="02010600030101010101" pitchFamily="2" charset="-122"/>
                <a:ea typeface="宋体" panose="02010600030101010101" pitchFamily="2" charset="-122"/>
              </a:rPr>
              <a:t>反复研读诺贝尔遗嘱，体会诺贝尔的伟大襟怀。</a:t>
            </a:r>
            <a:endParaRPr lang="zh-CN" altLang="en-US" sz="2800" b="1">
              <a:latin typeface="宋体" panose="02010600030101010101" pitchFamily="2" charset="-122"/>
              <a:ea typeface="宋体" panose="02010600030101010101" pitchFamily="2" charset="-122"/>
            </a:endParaRPr>
          </a:p>
        </p:txBody>
      </p:sp>
      <p:sp>
        <p:nvSpPr>
          <p:cNvPr id="2" name="文本框 1"/>
          <p:cNvSpPr txBox="1"/>
          <p:nvPr/>
        </p:nvSpPr>
        <p:spPr>
          <a:xfrm>
            <a:off x="747713" y="2232025"/>
            <a:ext cx="7972425" cy="4186238"/>
          </a:xfrm>
          <a:prstGeom prst="rect">
            <a:avLst/>
          </a:prstGeom>
          <a:noFill/>
          <a:ln w="9525">
            <a:noFill/>
          </a:ln>
        </p:spPr>
        <p:txBody>
          <a:bodyPr wrap="square" anchor="t" anchorCtr="0">
            <a:spAutoFit/>
          </a:bodyPr>
          <a:p>
            <a:pPr>
              <a:lnSpc>
                <a:spcPct val="120000"/>
              </a:lnSpc>
            </a:pPr>
            <a:r>
              <a:rPr lang="zh-CN" altLang="en-US" sz="2800" b="1">
                <a:latin typeface="宋体" panose="02010600030101010101" pitchFamily="2" charset="-122"/>
                <a:ea typeface="宋体" panose="02010600030101010101" pitchFamily="2" charset="-122"/>
              </a:rPr>
              <a:t>诺贝尔的遗嘱里面说：“诺贝尔奖发给那些在过去的一年里，在物理学、化学、生理学或医学、文学及和平事业方面为人类做出最大贡献的人。”诺贝尔把奖金颁发给在人类发展历史上有广泛影响的五大领域，</a:t>
            </a:r>
            <a:r>
              <a:rPr lang="zh-CN" altLang="en-US" sz="2800" b="1">
                <a:solidFill>
                  <a:srgbClr val="0000FF"/>
                </a:solidFill>
                <a:latin typeface="宋体" panose="02010600030101010101" pitchFamily="2" charset="-122"/>
                <a:ea typeface="宋体" panose="02010600030101010101" pitchFamily="2" charset="-122"/>
              </a:rPr>
              <a:t>特别是设定文学奖及和平奖，表现诺贝尔对人类发展及人类和平的美好愿望，展现了诺贝尔作为一代科学巨匠的伟大襟怀</a:t>
            </a:r>
            <a:r>
              <a:rPr lang="en-US" altLang="zh-CN" sz="2800" b="1">
                <a:solidFill>
                  <a:srgbClr val="0000FF"/>
                </a:solidFill>
                <a:latin typeface="宋体" panose="02010600030101010101" pitchFamily="2" charset="-122"/>
                <a:ea typeface="宋体" panose="02010600030101010101" pitchFamily="2" charset="-122"/>
              </a:rPr>
              <a:t>——</a:t>
            </a:r>
            <a:r>
              <a:rPr lang="zh-CN" altLang="en-US" sz="2800" b="1">
                <a:solidFill>
                  <a:srgbClr val="0000FF"/>
                </a:solidFill>
                <a:latin typeface="宋体" panose="02010600030101010101" pitchFamily="2" charset="-122"/>
                <a:ea typeface="宋体" panose="02010600030101010101" pitchFamily="2" charset="-122"/>
              </a:rPr>
              <a:t>爱科学，爱人类，爱和平。</a:t>
            </a:r>
            <a:endParaRPr lang="zh-CN" altLang="en-US" sz="2800" b="1">
              <a:solidFill>
                <a:srgbClr val="0000FF"/>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文本框 103"/>
          <p:cNvSpPr txBox="1"/>
          <p:nvPr/>
        </p:nvSpPr>
        <p:spPr>
          <a:xfrm>
            <a:off x="381000" y="635000"/>
            <a:ext cx="8550275" cy="1371600"/>
          </a:xfrm>
          <a:prstGeom prst="rect">
            <a:avLst/>
          </a:prstGeom>
          <a:noFill/>
          <a:ln w="9525">
            <a:noFill/>
          </a:ln>
        </p:spPr>
        <p:txBody>
          <a:bodyPr wrap="square" anchor="t" anchorCtr="0">
            <a:spAutoFit/>
          </a:bodyPr>
          <a:p>
            <a:pPr>
              <a:lnSpc>
                <a:spcPct val="150000"/>
              </a:lnSpc>
            </a:pPr>
            <a:r>
              <a:rPr lang="en-US" altLang="zh-CN" sz="2800" b="1">
                <a:latin typeface="宋体" panose="02010600030101010101" pitchFamily="2" charset="-122"/>
                <a:ea typeface="宋体" panose="02010600030101010101" pitchFamily="2" charset="-122"/>
              </a:rPr>
              <a:t>2.</a:t>
            </a:r>
            <a:r>
              <a:rPr lang="zh-CN" altLang="en-US" sz="2800" b="1">
                <a:latin typeface="宋体" panose="02010600030101010101" pitchFamily="2" charset="-122"/>
                <a:ea typeface="宋体" panose="02010600030101010101" pitchFamily="2" charset="-122"/>
              </a:rPr>
              <a:t>首届诺贝尔奖得主都有那些人，他们在各自的领域内做出怎样的贡献？你认为他们配得上诺贝尔奖吗？</a:t>
            </a:r>
            <a:endParaRPr lang="zh-CN" altLang="en-US" sz="2800" b="1">
              <a:latin typeface="Arial" panose="020B0604020202020204" pitchFamily="34" charset="0"/>
              <a:ea typeface="宋体" panose="02010600030101010101" pitchFamily="2" charset="-122"/>
            </a:endParaRPr>
          </a:p>
        </p:txBody>
      </p:sp>
      <p:sp>
        <p:nvSpPr>
          <p:cNvPr id="2" name="文本框 1"/>
          <p:cNvSpPr txBox="1"/>
          <p:nvPr/>
        </p:nvSpPr>
        <p:spPr>
          <a:xfrm>
            <a:off x="538163" y="2447925"/>
            <a:ext cx="8161337" cy="2652713"/>
          </a:xfrm>
          <a:prstGeom prst="rect">
            <a:avLst/>
          </a:prstGeom>
          <a:noFill/>
          <a:ln w="9525">
            <a:noFill/>
          </a:ln>
        </p:spPr>
        <p:txBody>
          <a:bodyPr wrap="square" anchor="t" anchorCtr="0">
            <a:spAutoFit/>
          </a:bodyPr>
          <a:p>
            <a:pPr>
              <a:lnSpc>
                <a:spcPct val="150000"/>
              </a:lnSpc>
            </a:pPr>
            <a:r>
              <a:rPr lang="zh-CN" altLang="en-US" sz="2800" b="1">
                <a:solidFill>
                  <a:srgbClr val="0000FF"/>
                </a:solidFill>
                <a:latin typeface="宋体" panose="02010600030101010101" pitchFamily="2" charset="-122"/>
                <a:ea typeface="宋体" panose="02010600030101010101" pitchFamily="2" charset="-122"/>
              </a:rPr>
              <a:t>我觉得完全配得上，比如伦琴，他发现了</a:t>
            </a:r>
            <a:r>
              <a:rPr lang="en-US" altLang="zh-CN" sz="2800" b="1">
                <a:solidFill>
                  <a:srgbClr val="0000FF"/>
                </a:solidFill>
                <a:latin typeface="宋体" panose="02010600030101010101" pitchFamily="2" charset="-122"/>
                <a:ea typeface="宋体" panose="02010600030101010101" pitchFamily="2" charset="-122"/>
              </a:rPr>
              <a:t>X</a:t>
            </a:r>
            <a:r>
              <a:rPr lang="zh-CN" altLang="en-US" sz="2800" b="1">
                <a:solidFill>
                  <a:srgbClr val="0000FF"/>
                </a:solidFill>
                <a:latin typeface="宋体" panose="02010600030101010101" pitchFamily="2" charset="-122"/>
                <a:ea typeface="宋体" panose="02010600030101010101" pitchFamily="2" charset="-122"/>
              </a:rPr>
              <a:t>射线，不仅在物理学上具有重大意义，而且在医学上也有广泛应用，促进了医学的发展，解除了成千上万人的病痛，至今医院里的透视、拍片还在使用</a:t>
            </a:r>
            <a:r>
              <a:rPr lang="en-US" altLang="zh-CN" sz="2800" b="1">
                <a:solidFill>
                  <a:srgbClr val="0000FF"/>
                </a:solidFill>
                <a:latin typeface="宋体" panose="02010600030101010101" pitchFamily="2" charset="-122"/>
                <a:ea typeface="宋体" panose="02010600030101010101" pitchFamily="2" charset="-122"/>
              </a:rPr>
              <a:t>X</a:t>
            </a:r>
            <a:r>
              <a:rPr lang="zh-CN" altLang="en-US" sz="2800" b="1">
                <a:solidFill>
                  <a:srgbClr val="0000FF"/>
                </a:solidFill>
                <a:latin typeface="宋体" panose="02010600030101010101" pitchFamily="2" charset="-122"/>
                <a:ea typeface="宋体" panose="02010600030101010101" pitchFamily="2" charset="-122"/>
              </a:rPr>
              <a:t>射线。</a:t>
            </a:r>
            <a:endParaRPr lang="zh-CN" altLang="en-US" sz="2800" b="1">
              <a:solidFill>
                <a:srgbClr val="0000FF"/>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文本框 103"/>
          <p:cNvSpPr txBox="1"/>
          <p:nvPr/>
        </p:nvSpPr>
        <p:spPr>
          <a:xfrm>
            <a:off x="749300" y="1000125"/>
            <a:ext cx="8088313" cy="944563"/>
          </a:xfrm>
          <a:prstGeom prst="rect">
            <a:avLst/>
          </a:prstGeom>
          <a:noFill/>
          <a:ln w="9525">
            <a:noFill/>
          </a:ln>
        </p:spPr>
        <p:txBody>
          <a:bodyPr wrap="square" anchor="t" anchorCtr="0">
            <a:spAutoFit/>
          </a:bodyPr>
          <a:p>
            <a:r>
              <a:rPr lang="en-US" altLang="zh-CN" sz="2800" b="1">
                <a:latin typeface="宋体" panose="02010600030101010101" pitchFamily="2" charset="-122"/>
                <a:ea typeface="宋体" panose="02010600030101010101" pitchFamily="2" charset="-122"/>
              </a:rPr>
              <a:t>3.</a:t>
            </a:r>
            <a:r>
              <a:rPr lang="zh-CN" altLang="en-US" sz="2800" b="1">
                <a:latin typeface="宋体" panose="02010600030101010101" pitchFamily="2" charset="-122"/>
                <a:ea typeface="宋体" panose="02010600030101010101" pitchFamily="2" charset="-122"/>
              </a:rPr>
              <a:t>作者为什么要补充诺贝尔奖基金管理和评议权归属等内容？</a:t>
            </a:r>
            <a:endParaRPr lang="zh-CN" altLang="en-US" sz="2800" b="1">
              <a:latin typeface="宋体" panose="02010600030101010101" pitchFamily="2" charset="-122"/>
              <a:ea typeface="宋体" panose="02010600030101010101" pitchFamily="2" charset="-122"/>
            </a:endParaRPr>
          </a:p>
        </p:txBody>
      </p:sp>
      <p:sp>
        <p:nvSpPr>
          <p:cNvPr id="2" name="文本框 1"/>
          <p:cNvSpPr txBox="1"/>
          <p:nvPr/>
        </p:nvSpPr>
        <p:spPr>
          <a:xfrm>
            <a:off x="885825" y="2403475"/>
            <a:ext cx="7927975" cy="2011363"/>
          </a:xfrm>
          <a:prstGeom prst="rect">
            <a:avLst/>
          </a:prstGeom>
          <a:noFill/>
          <a:ln w="9525">
            <a:noFill/>
          </a:ln>
        </p:spPr>
        <p:txBody>
          <a:bodyPr wrap="square" anchor="t" anchorCtr="0">
            <a:spAutoFit/>
          </a:bodyPr>
          <a:p>
            <a:pPr>
              <a:lnSpc>
                <a:spcPct val="150000"/>
              </a:lnSpc>
            </a:pPr>
            <a:r>
              <a:rPr lang="zh-CN" altLang="en-US" sz="2800" b="1">
                <a:solidFill>
                  <a:srgbClr val="0000FF"/>
                </a:solidFill>
                <a:latin typeface="宋体" panose="02010600030101010101" pitchFamily="2" charset="-122"/>
                <a:ea typeface="宋体" panose="02010600030101010101" pitchFamily="2" charset="-122"/>
              </a:rPr>
              <a:t>作者这样写，意在表明诺贝尔奖评审的公平公正，表达作者对诺贝尔的敬意，期待诺贝尔奖在人类进步中发挥重要作用。</a:t>
            </a:r>
            <a:endParaRPr lang="zh-CN" altLang="en-US" sz="2800" b="1">
              <a:solidFill>
                <a:srgbClr val="0000FF"/>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361" name="Group 2"/>
          <p:cNvGrpSpPr/>
          <p:nvPr/>
        </p:nvGrpSpPr>
        <p:grpSpPr>
          <a:xfrm>
            <a:off x="128588" y="635000"/>
            <a:ext cx="2319337" cy="700088"/>
            <a:chOff x="138" y="461"/>
            <a:chExt cx="1461" cy="441"/>
          </a:xfrm>
        </p:grpSpPr>
        <p:pic>
          <p:nvPicPr>
            <p:cNvPr id="15362" name="Picture 3"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15363" name="文本框 2"/>
            <p:cNvSpPr txBox="1"/>
            <p:nvPr/>
          </p:nvSpPr>
          <p:spPr>
            <a:xfrm>
              <a:off x="476" y="509"/>
              <a:ext cx="1080" cy="326"/>
            </a:xfrm>
            <a:prstGeom prst="rect">
              <a:avLst/>
            </a:prstGeom>
            <a:noFill/>
            <a:ln w="9525">
              <a:noFill/>
            </a:ln>
          </p:spPr>
          <p:txBody>
            <a:bodyPr anchor="t" anchorCtr="0">
              <a:spAutoFit/>
            </a:bodyPr>
            <a:p>
              <a:pPr algn="ctr"/>
              <a:r>
                <a:rPr lang="zh-CN" altLang="zh-CN" sz="2800" b="1" dirty="0">
                  <a:solidFill>
                    <a:srgbClr val="0099CC"/>
                  </a:solidFill>
                  <a:latin typeface="黑体" panose="02010609060101010101" charset="-122"/>
                  <a:ea typeface="黑体" panose="02010609060101010101" charset="-122"/>
                </a:rPr>
                <a:t>板书设计</a:t>
              </a:r>
              <a:endParaRPr lang="zh-CN" altLang="zh-CN" sz="2800" b="1" dirty="0">
                <a:solidFill>
                  <a:srgbClr val="0099CC"/>
                </a:solidFill>
                <a:latin typeface="黑体" panose="02010609060101010101" charset="-122"/>
                <a:ea typeface="黑体" panose="02010609060101010101" charset="-122"/>
              </a:endParaRPr>
            </a:p>
          </p:txBody>
        </p:sp>
      </p:grpSp>
      <p:sp>
        <p:nvSpPr>
          <p:cNvPr id="15364" name="文本框 103"/>
          <p:cNvSpPr txBox="1"/>
          <p:nvPr/>
        </p:nvSpPr>
        <p:spPr>
          <a:xfrm>
            <a:off x="333375" y="1397000"/>
            <a:ext cx="8770938" cy="3016250"/>
          </a:xfrm>
          <a:prstGeom prst="rect">
            <a:avLst/>
          </a:prstGeom>
          <a:noFill/>
          <a:ln w="9525">
            <a:noFill/>
          </a:ln>
        </p:spPr>
        <p:txBody>
          <a:bodyPr wrap="square" anchor="t" anchorCtr="0">
            <a:spAutoFit/>
          </a:bodyPr>
          <a:p>
            <a:r>
              <a:rPr lang="en-US" altLang="zh-CN" sz="2400">
                <a:latin typeface="宋体" panose="02010600030101010101" pitchFamily="2" charset="-122"/>
                <a:ea typeface="宋体" panose="02010600030101010101" pitchFamily="2" charset="-122"/>
              </a:rPr>
              <a:t>     </a:t>
            </a:r>
            <a:r>
              <a:rPr lang="en-US" altLang="zh-CN" sz="2400" b="1">
                <a:latin typeface="宋体" panose="02010600030101010101" pitchFamily="2" charset="-122"/>
                <a:ea typeface="宋体" panose="02010600030101010101" pitchFamily="2" charset="-122"/>
              </a:rPr>
              <a:t>          </a:t>
            </a:r>
            <a:r>
              <a:rPr lang="zh-CN" altLang="en-US" sz="2400" b="1">
                <a:latin typeface="宋体" panose="02010600030101010101" pitchFamily="2" charset="-122"/>
                <a:ea typeface="宋体" panose="02010600030101010101" pitchFamily="2" charset="-122"/>
              </a:rPr>
              <a:t>首届诺贝尔奖颁发</a:t>
            </a:r>
            <a:endParaRPr lang="zh-CN" altLang="en-US" sz="2400" b="1">
              <a:latin typeface="宋体" panose="02010600030101010101" pitchFamily="2" charset="-122"/>
              <a:ea typeface="宋体" panose="02010600030101010101" pitchFamily="2" charset="-122"/>
            </a:endParaRPr>
          </a:p>
          <a:p>
            <a:r>
              <a:rPr lang="zh-CN" altLang="en-US" sz="2400" b="1">
                <a:latin typeface="宋体" panose="02010600030101010101" pitchFamily="2" charset="-122"/>
                <a:ea typeface="宋体" panose="02010600030101010101" pitchFamily="2" charset="-122"/>
              </a:rPr>
              <a:t>得主             领域                 成就</a:t>
            </a:r>
            <a:endParaRPr lang="zh-CN" altLang="en-US" sz="2400" b="1">
              <a:latin typeface="宋体" panose="02010600030101010101" pitchFamily="2" charset="-122"/>
              <a:ea typeface="宋体" panose="02010600030101010101" pitchFamily="2" charset="-122"/>
            </a:endParaRPr>
          </a:p>
          <a:p>
            <a:r>
              <a:rPr lang="zh-CN" altLang="en-US" sz="2400">
                <a:latin typeface="宋体" panose="02010600030101010101" pitchFamily="2" charset="-122"/>
                <a:ea typeface="宋体" panose="02010600030101010101" pitchFamily="2" charset="-122"/>
              </a:rPr>
              <a:t>伦琴            物理学             发现</a:t>
            </a:r>
            <a:r>
              <a:rPr lang="en-US" altLang="zh-CN" sz="2400">
                <a:latin typeface="宋体" panose="02010600030101010101" pitchFamily="2" charset="-122"/>
                <a:ea typeface="宋体" panose="02010600030101010101" pitchFamily="2" charset="-122"/>
              </a:rPr>
              <a:t>X</a:t>
            </a:r>
            <a:r>
              <a:rPr lang="zh-CN" altLang="en-US" sz="2400">
                <a:latin typeface="宋体" panose="02010600030101010101" pitchFamily="2" charset="-122"/>
                <a:ea typeface="宋体" panose="02010600030101010101" pitchFamily="2" charset="-122"/>
              </a:rPr>
              <a:t>射线</a:t>
            </a:r>
            <a:endParaRPr lang="zh-CN" altLang="en-US" sz="2400">
              <a:latin typeface="宋体" panose="02010600030101010101" pitchFamily="2" charset="-122"/>
              <a:ea typeface="宋体" panose="02010600030101010101" pitchFamily="2" charset="-122"/>
            </a:endParaRPr>
          </a:p>
          <a:p>
            <a:r>
              <a:rPr lang="zh-CN" altLang="en-US" sz="2400">
                <a:latin typeface="宋体" panose="02010600030101010101" pitchFamily="2" charset="-122"/>
                <a:ea typeface="宋体" panose="02010600030101010101" pitchFamily="2" charset="-122"/>
              </a:rPr>
              <a:t>霍夫             化学         化学动力学和渗透压定律</a:t>
            </a:r>
            <a:endParaRPr lang="zh-CN" altLang="en-US" sz="2400">
              <a:latin typeface="宋体" panose="02010600030101010101" pitchFamily="2" charset="-122"/>
              <a:ea typeface="宋体" panose="02010600030101010101" pitchFamily="2" charset="-122"/>
            </a:endParaRPr>
          </a:p>
          <a:p>
            <a:r>
              <a:rPr lang="zh-CN" altLang="en-US" sz="2400">
                <a:latin typeface="宋体" panose="02010600030101010101" pitchFamily="2" charset="-122"/>
                <a:ea typeface="宋体" panose="02010600030101010101" pitchFamily="2" charset="-122"/>
              </a:rPr>
              <a:t>贝林         生理学或医学奖          血清疗法</a:t>
            </a:r>
            <a:endParaRPr lang="zh-CN" altLang="en-US" sz="2400">
              <a:latin typeface="宋体" panose="02010600030101010101" pitchFamily="2" charset="-122"/>
              <a:ea typeface="宋体" panose="02010600030101010101" pitchFamily="2" charset="-122"/>
            </a:endParaRPr>
          </a:p>
          <a:p>
            <a:r>
              <a:rPr lang="zh-CN" altLang="en-US" sz="2400">
                <a:latin typeface="宋体" panose="02010600030101010101" pitchFamily="2" charset="-122"/>
                <a:ea typeface="宋体" panose="02010600030101010101" pitchFamily="2" charset="-122"/>
              </a:rPr>
              <a:t>普吕多姆         文学                诗歌创作</a:t>
            </a:r>
            <a:endParaRPr lang="zh-CN" altLang="en-US" sz="2400">
              <a:latin typeface="宋体" panose="02010600030101010101" pitchFamily="2" charset="-122"/>
              <a:ea typeface="宋体" panose="02010600030101010101" pitchFamily="2" charset="-122"/>
            </a:endParaRPr>
          </a:p>
          <a:p>
            <a:r>
              <a:rPr lang="zh-CN" altLang="en-US" sz="2400">
                <a:latin typeface="宋体" panose="02010600030101010101" pitchFamily="2" charset="-122"/>
                <a:ea typeface="宋体" panose="02010600030101010101" pitchFamily="2" charset="-122"/>
              </a:rPr>
              <a:t>邓南特           和平                红十字会</a:t>
            </a:r>
            <a:endParaRPr lang="zh-CN" altLang="en-US" sz="2400">
              <a:latin typeface="宋体" panose="02010600030101010101" pitchFamily="2" charset="-122"/>
              <a:ea typeface="宋体" panose="02010600030101010101" pitchFamily="2" charset="-122"/>
            </a:endParaRPr>
          </a:p>
          <a:p>
            <a:r>
              <a:rPr lang="zh-CN" altLang="en-US" sz="2400">
                <a:latin typeface="宋体" panose="02010600030101010101" pitchFamily="2" charset="-122"/>
                <a:ea typeface="宋体" panose="02010600030101010101" pitchFamily="2" charset="-122"/>
              </a:rPr>
              <a:t>帕西             和平             法国国际仲裁会</a:t>
            </a:r>
            <a:endParaRPr lang="zh-CN" altLang="en-US" sz="2400">
              <a:latin typeface="Arial" panose="020B0604020202020204" pitchFamily="34" charset="0"/>
              <a:ea typeface="宋体" panose="02010600030101010101" pitchFamily="2" charset="-122"/>
            </a:endParaRPr>
          </a:p>
        </p:txBody>
      </p:sp>
      <p:pic>
        <p:nvPicPr>
          <p:cNvPr id="15365" name="图片 1"/>
          <p:cNvPicPr/>
          <p:nvPr/>
        </p:nvPicPr>
        <p:blipFill>
          <a:blip r:embed="rId2"/>
          <a:stretch>
            <a:fillRect/>
          </a:stretch>
        </p:blipFill>
        <p:spPr>
          <a:xfrm>
            <a:off x="360363" y="4424363"/>
            <a:ext cx="7486650" cy="76200"/>
          </a:xfrm>
          <a:prstGeom prst="rect">
            <a:avLst/>
          </a:prstGeom>
          <a:noFill/>
          <a:ln w="9525">
            <a:noFill/>
          </a:ln>
        </p:spPr>
      </p:pic>
      <p:sp>
        <p:nvSpPr>
          <p:cNvPr id="15366" name="文本框 104"/>
          <p:cNvSpPr txBox="1"/>
          <p:nvPr/>
        </p:nvSpPr>
        <p:spPr>
          <a:xfrm>
            <a:off x="360363" y="4473575"/>
            <a:ext cx="7970837" cy="944563"/>
          </a:xfrm>
          <a:prstGeom prst="rect">
            <a:avLst/>
          </a:prstGeom>
          <a:noFill/>
          <a:ln w="9525">
            <a:noFill/>
          </a:ln>
        </p:spPr>
        <p:txBody>
          <a:bodyPr wrap="square" anchor="t" anchorCtr="0">
            <a:spAutoFit/>
          </a:bodyPr>
          <a:p>
            <a:r>
              <a:rPr lang="zh-CN" altLang="en-US" sz="2800">
                <a:solidFill>
                  <a:srgbClr val="0000FF"/>
                </a:solidFill>
                <a:latin typeface="宋体" panose="02010600030101010101" pitchFamily="2" charset="-122"/>
                <a:ea typeface="宋体" panose="02010600030101010101" pitchFamily="2" charset="-122"/>
              </a:rPr>
              <a:t>科学          进步               和平 </a:t>
            </a:r>
            <a:endParaRPr lang="zh-CN" altLang="en-US" sz="2800">
              <a:solidFill>
                <a:srgbClr val="0000FF"/>
              </a:solidFill>
              <a:latin typeface="宋体" panose="02010600030101010101" pitchFamily="2" charset="-122"/>
              <a:ea typeface="宋体" panose="02010600030101010101" pitchFamily="2" charset="-122"/>
            </a:endParaRPr>
          </a:p>
          <a:p>
            <a:r>
              <a:rPr lang="zh-CN" altLang="en-US" sz="2800">
                <a:solidFill>
                  <a:srgbClr val="0000FF"/>
                </a:solidFill>
                <a:latin typeface="宋体" panose="02010600030101010101" pitchFamily="2" charset="-122"/>
                <a:ea typeface="宋体" panose="02010600030101010101" pitchFamily="2" charset="-122"/>
              </a:rPr>
              <a:t> </a:t>
            </a:r>
            <a:endParaRPr lang="zh-CN" altLang="en-US" sz="2800">
              <a:solidFill>
                <a:srgbClr val="0000FF"/>
              </a:solidFill>
              <a:latin typeface="宋体" panose="02010600030101010101" pitchFamily="2" charset="-122"/>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36569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249237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414528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23863" y="1466850"/>
            <a:ext cx="7454900" cy="2120900"/>
          </a:xfrm>
          <a:prstGeom prst="rect">
            <a:avLst/>
          </a:prstGeom>
          <a:noFill/>
          <a:ln w="9525">
            <a:noFill/>
          </a:ln>
        </p:spPr>
        <p:txBody>
          <a:bodyPr wrap="square" lIns="68580" tIns="34290" rIns="68580" bIns="34290" anchor="t" anchorCtr="0">
            <a:spAutoFit/>
          </a:bodyPr>
          <a:p>
            <a:pPr>
              <a:lnSpc>
                <a:spcPct val="120000"/>
              </a:lnSpc>
              <a:spcBef>
                <a:spcPts val="1200"/>
              </a:spcBef>
            </a:pPr>
            <a:r>
              <a:rPr lang="zh-CN" altLang="en-US" sz="2600" b="1" dirty="0">
                <a:latin typeface="宋体" panose="02010600030101010101" pitchFamily="2" charset="-122"/>
                <a:ea typeface="宋体" panose="02010600030101010101" pitchFamily="2" charset="-122"/>
              </a:rPr>
              <a:t>1.把握首届诺贝尔奖颁发的内容，进一步掌握消息文体特点。</a:t>
            </a:r>
            <a:endParaRPr lang="zh-CN" altLang="en-US" sz="2600" b="1" dirty="0">
              <a:latin typeface="宋体" panose="02010600030101010101" pitchFamily="2" charset="-122"/>
              <a:ea typeface="宋体" panose="02010600030101010101" pitchFamily="2" charset="-122"/>
            </a:endParaRPr>
          </a:p>
          <a:p>
            <a:pPr>
              <a:lnSpc>
                <a:spcPct val="120000"/>
              </a:lnSpc>
              <a:spcBef>
                <a:spcPts val="1200"/>
              </a:spcBef>
            </a:pPr>
            <a:r>
              <a:rPr lang="zh-CN" altLang="en-US" sz="2600" b="1" dirty="0">
                <a:latin typeface="宋体" panose="02010600030101010101" pitchFamily="2" charset="-122"/>
                <a:ea typeface="宋体" panose="02010600030101010101" pitchFamily="2" charset="-122"/>
              </a:rPr>
              <a:t>2.了解伦琴等人所作出的巨大贡献，体会诺贝尔宽广胸怀。</a:t>
            </a:r>
            <a:endParaRPr lang="zh-CN" altLang="en-US" sz="2600" b="1" dirty="0">
              <a:latin typeface="宋体" panose="02010600030101010101" pitchFamily="2" charset="-122"/>
              <a:ea typeface="宋体" panose="02010600030101010101" pitchFamily="2" charset="-122"/>
            </a:endParaRPr>
          </a:p>
        </p:txBody>
      </p:sp>
      <p:grpSp>
        <p:nvGrpSpPr>
          <p:cNvPr id="4098" name="Group 19"/>
          <p:cNvGrpSpPr/>
          <p:nvPr/>
        </p:nvGrpSpPr>
        <p:grpSpPr>
          <a:xfrm>
            <a:off x="128588" y="635000"/>
            <a:ext cx="2319337" cy="700088"/>
            <a:chOff x="138" y="461"/>
            <a:chExt cx="1461" cy="441"/>
          </a:xfrm>
        </p:grpSpPr>
        <p:pic>
          <p:nvPicPr>
            <p:cNvPr id="4099" name="Picture 18"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4100" name="文本框 2"/>
            <p:cNvSpPr txBox="1"/>
            <p:nvPr/>
          </p:nvSpPr>
          <p:spPr>
            <a:xfrm>
              <a:off x="476" y="509"/>
              <a:ext cx="1080" cy="326"/>
            </a:xfrm>
            <a:prstGeom prst="rect">
              <a:avLst/>
            </a:prstGeom>
            <a:noFill/>
            <a:ln w="9525">
              <a:noFill/>
            </a:ln>
          </p:spPr>
          <p:txBody>
            <a:bodyPr anchor="t" anchorCtr="0">
              <a:spAutoFit/>
            </a:bodyPr>
            <a:p>
              <a:pPr algn="ctr"/>
              <a:r>
                <a:rPr lang="zh-CN" altLang="en-US" sz="2800" b="1" dirty="0">
                  <a:solidFill>
                    <a:srgbClr val="0099CC"/>
                  </a:solidFill>
                  <a:latin typeface="黑体" panose="02010609060101010101" charset="-122"/>
                  <a:ea typeface="黑体" panose="02010609060101010101" charset="-122"/>
                </a:rPr>
                <a:t>学习目标</a:t>
              </a:r>
              <a:endParaRPr lang="zh-CN" altLang="en-US" sz="2800" b="1" dirty="0">
                <a:solidFill>
                  <a:srgbClr val="0099CC"/>
                </a:solidFill>
                <a:latin typeface="黑体" panose="02010609060101010101" charset="-122"/>
                <a:ea typeface="黑体" panose="02010609060101010101" charset="-122"/>
              </a:endParaRPr>
            </a:p>
          </p:txBody>
        </p:sp>
      </p:grpSp>
      <p:sp>
        <p:nvSpPr>
          <p:cNvPr id="4101" name="AutoShape 14" descr="u=659003504,3790867401&amp;fm=214&amp;gp=0"/>
          <p:cNvSpPr>
            <a:spLocks noChangeAspect="1"/>
          </p:cNvSpPr>
          <p:nvPr/>
        </p:nvSpPr>
        <p:spPr>
          <a:xfrm>
            <a:off x="4419600" y="3276600"/>
            <a:ext cx="304800" cy="304800"/>
          </a:xfrm>
          <a:prstGeom prst="rect">
            <a:avLst/>
          </a:prstGeom>
          <a:no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sp>
        <p:nvSpPr>
          <p:cNvPr id="4102" name="AutoShape 16" descr="u=659003504,3790867401&amp;fm=214&amp;gp=0"/>
          <p:cNvSpPr>
            <a:spLocks noChangeAspect="1"/>
          </p:cNvSpPr>
          <p:nvPr/>
        </p:nvSpPr>
        <p:spPr>
          <a:xfrm>
            <a:off x="4419600" y="3276600"/>
            <a:ext cx="304800" cy="304800"/>
          </a:xfrm>
          <a:prstGeom prst="rect">
            <a:avLst/>
          </a:prstGeom>
          <a:no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pic>
        <p:nvPicPr>
          <p:cNvPr id="4103" name="图片 1" descr="0da6066f-c0e9-4c2b-96f8-f85ec31aa5c1"/>
          <p:cNvPicPr>
            <a:picLocks noChangeAspect="1"/>
          </p:cNvPicPr>
          <p:nvPr/>
        </p:nvPicPr>
        <p:blipFill>
          <a:blip r:embed="rId2"/>
          <a:stretch>
            <a:fillRect/>
          </a:stretch>
        </p:blipFill>
        <p:spPr>
          <a:xfrm>
            <a:off x="3074988" y="3632200"/>
            <a:ext cx="2951162" cy="20955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121" name="Group 9"/>
          <p:cNvGrpSpPr/>
          <p:nvPr/>
        </p:nvGrpSpPr>
        <p:grpSpPr>
          <a:xfrm>
            <a:off x="128588" y="635000"/>
            <a:ext cx="2319337" cy="700088"/>
            <a:chOff x="138" y="461"/>
            <a:chExt cx="1461" cy="441"/>
          </a:xfrm>
        </p:grpSpPr>
        <p:pic>
          <p:nvPicPr>
            <p:cNvPr id="5122" name="Picture 10"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5123" name="文本框 2"/>
            <p:cNvSpPr txBox="1"/>
            <p:nvPr/>
          </p:nvSpPr>
          <p:spPr>
            <a:xfrm>
              <a:off x="476" y="509"/>
              <a:ext cx="1080" cy="326"/>
            </a:xfrm>
            <a:prstGeom prst="rect">
              <a:avLst/>
            </a:prstGeom>
            <a:noFill/>
            <a:ln w="9525">
              <a:noFill/>
            </a:ln>
          </p:spPr>
          <p:txBody>
            <a:bodyPr anchor="t" anchorCtr="0">
              <a:spAutoFit/>
            </a:bodyPr>
            <a:p>
              <a:pPr algn="ctr"/>
              <a:r>
                <a:rPr lang="zh-CN" altLang="en-US" sz="2800" b="1" dirty="0">
                  <a:solidFill>
                    <a:srgbClr val="0099CC"/>
                  </a:solidFill>
                  <a:latin typeface="黑体" panose="02010609060101010101" charset="-122"/>
                  <a:ea typeface="黑体" panose="02010609060101010101" charset="-122"/>
                </a:rPr>
                <a:t>新课导入</a:t>
              </a:r>
              <a:endParaRPr lang="zh-CN" altLang="en-US" sz="2800" b="1" dirty="0">
                <a:solidFill>
                  <a:srgbClr val="0099CC"/>
                </a:solidFill>
                <a:latin typeface="黑体" panose="02010609060101010101" charset="-122"/>
                <a:ea typeface="黑体" panose="02010609060101010101" charset="-122"/>
              </a:endParaRPr>
            </a:p>
          </p:txBody>
        </p:sp>
      </p:grpSp>
      <p:pic>
        <p:nvPicPr>
          <p:cNvPr id="5124" name="图片 1" descr="屠呦呦获得诺贝尔医学奖"/>
          <p:cNvPicPr>
            <a:picLocks noChangeAspect="1"/>
          </p:cNvPicPr>
          <p:nvPr/>
        </p:nvPicPr>
        <p:blipFill>
          <a:blip r:embed="rId2"/>
          <a:stretch>
            <a:fillRect/>
          </a:stretch>
        </p:blipFill>
        <p:spPr>
          <a:xfrm>
            <a:off x="2262188" y="1617663"/>
            <a:ext cx="4281487" cy="2830512"/>
          </a:xfrm>
          <a:prstGeom prst="rect">
            <a:avLst/>
          </a:prstGeom>
          <a:noFill/>
          <a:ln w="9525">
            <a:noFill/>
          </a:ln>
        </p:spPr>
      </p:pic>
      <p:sp>
        <p:nvSpPr>
          <p:cNvPr id="5125" name="文本框 103"/>
          <p:cNvSpPr txBox="1"/>
          <p:nvPr/>
        </p:nvSpPr>
        <p:spPr>
          <a:xfrm>
            <a:off x="485775" y="4541838"/>
            <a:ext cx="8129588" cy="1798637"/>
          </a:xfrm>
          <a:prstGeom prst="rect">
            <a:avLst/>
          </a:prstGeom>
          <a:noFill/>
          <a:ln w="9525">
            <a:noFill/>
          </a:ln>
        </p:spPr>
        <p:txBody>
          <a:bodyPr wrap="square" anchor="t" anchorCtr="0">
            <a:spAutoFit/>
          </a:bodyPr>
          <a:p>
            <a:r>
              <a:rPr lang="en-US" altLang="zh-CN" sz="2800" b="1">
                <a:latin typeface="宋体" panose="02010600030101010101" pitchFamily="2" charset="-122"/>
                <a:ea typeface="宋体" panose="02010600030101010101" pitchFamily="2" charset="-122"/>
              </a:rPr>
              <a:t>2015</a:t>
            </a:r>
            <a:r>
              <a:rPr lang="zh-CN" altLang="en-US" sz="2800" b="1">
                <a:latin typeface="宋体" panose="02010600030101010101" pitchFamily="2" charset="-122"/>
                <a:ea typeface="宋体" panose="02010600030101010101" pitchFamily="2" charset="-122"/>
              </a:rPr>
              <a:t>年，中国医学家屠呦呦获得诺贝尔医学奖，成为第二个获得诺贝尔奖的中国人。什么是诺贝尔奖？首届诺贝尔奖得主都是谁？这节课，让我们一起学习</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首届诺贝尔奖颁发</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这则消息。</a:t>
            </a:r>
            <a:endParaRPr lang="zh-CN" altLang="en-US" sz="2800" b="1">
              <a:latin typeface="Arial" panose="020B0604020202020204" pitchFamily="34" charset="0"/>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45" name="Group 6"/>
          <p:cNvGrpSpPr/>
          <p:nvPr/>
        </p:nvGrpSpPr>
        <p:grpSpPr>
          <a:xfrm>
            <a:off x="128588" y="635000"/>
            <a:ext cx="2319337" cy="700088"/>
            <a:chOff x="138" y="461"/>
            <a:chExt cx="1461" cy="441"/>
          </a:xfrm>
        </p:grpSpPr>
        <p:pic>
          <p:nvPicPr>
            <p:cNvPr id="6146" name="Picture 7"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6147" name="文本框 2"/>
            <p:cNvSpPr txBox="1"/>
            <p:nvPr/>
          </p:nvSpPr>
          <p:spPr>
            <a:xfrm>
              <a:off x="476" y="509"/>
              <a:ext cx="1080" cy="326"/>
            </a:xfrm>
            <a:prstGeom prst="rect">
              <a:avLst/>
            </a:prstGeom>
            <a:noFill/>
            <a:ln w="9525">
              <a:noFill/>
            </a:ln>
          </p:spPr>
          <p:txBody>
            <a:bodyPr anchor="t" anchorCtr="0">
              <a:spAutoFit/>
            </a:bodyPr>
            <a:p>
              <a:pPr algn="ctr"/>
              <a:r>
                <a:rPr lang="zh-CN" altLang="en-US" sz="2800" b="1" dirty="0">
                  <a:solidFill>
                    <a:srgbClr val="0099CC"/>
                  </a:solidFill>
                  <a:latin typeface="黑体" panose="02010609060101010101" charset="-122"/>
                  <a:ea typeface="黑体" panose="02010609060101010101" charset="-122"/>
                </a:rPr>
                <a:t>文常识记</a:t>
              </a:r>
              <a:endParaRPr lang="zh-CN" altLang="en-US" sz="2800" b="1" dirty="0">
                <a:solidFill>
                  <a:srgbClr val="0099CC"/>
                </a:solidFill>
                <a:latin typeface="黑体" panose="02010609060101010101" charset="-122"/>
                <a:ea typeface="黑体" panose="02010609060101010101" charset="-122"/>
              </a:endParaRPr>
            </a:p>
          </p:txBody>
        </p:sp>
      </p:grpSp>
      <p:sp>
        <p:nvSpPr>
          <p:cNvPr id="6148" name="文本框 103"/>
          <p:cNvSpPr txBox="1"/>
          <p:nvPr/>
        </p:nvSpPr>
        <p:spPr>
          <a:xfrm>
            <a:off x="569913" y="1611313"/>
            <a:ext cx="8245475" cy="3932237"/>
          </a:xfrm>
          <a:prstGeom prst="rect">
            <a:avLst/>
          </a:prstGeom>
          <a:noFill/>
          <a:ln w="9525">
            <a:noFill/>
          </a:ln>
        </p:spPr>
        <p:txBody>
          <a:bodyPr wrap="square" anchor="t" anchorCtr="0">
            <a:spAutoFit/>
          </a:bodyPr>
          <a:p>
            <a:pPr>
              <a:lnSpc>
                <a:spcPct val="150000"/>
              </a:lnSpc>
            </a:pPr>
            <a:r>
              <a:rPr lang="zh-CN" altLang="en-US" sz="2800" b="1">
                <a:latin typeface="宋体" panose="02010600030101010101" pitchFamily="2" charset="-122"/>
                <a:ea typeface="宋体" panose="02010600030101010101" pitchFamily="2" charset="-122"/>
              </a:rPr>
              <a:t>诺贝尔奖，是以瑞典著名的化学家、硝化甘油炸药的发明人阿尔弗雷德</a:t>
            </a:r>
            <a:r>
              <a:rPr lang="en-US" altLang="zh-CN" sz="2800" b="1">
                <a:latin typeface="Times New Roman" panose="02020603050405020304" pitchFamily="18" charset="0"/>
                <a:ea typeface="Times New Roman" panose="02020603050405020304" pitchFamily="18" charset="0"/>
              </a:rPr>
              <a:t>·</a:t>
            </a:r>
            <a:r>
              <a:rPr lang="zh-CN" altLang="en-US" sz="2800" b="1">
                <a:latin typeface="宋体" panose="02010600030101010101" pitchFamily="2" charset="-122"/>
                <a:ea typeface="宋体" panose="02010600030101010101" pitchFamily="2" charset="-122"/>
              </a:rPr>
              <a:t>贝恩哈德</a:t>
            </a:r>
            <a:r>
              <a:rPr lang="en-US" altLang="zh-CN" sz="2800" b="1">
                <a:latin typeface="Times New Roman" panose="02020603050405020304" pitchFamily="18" charset="0"/>
                <a:ea typeface="Times New Roman" panose="02020603050405020304" pitchFamily="18" charset="0"/>
              </a:rPr>
              <a:t>·</a:t>
            </a:r>
            <a:r>
              <a:rPr lang="zh-CN" altLang="en-US" sz="2800" b="1">
                <a:latin typeface="宋体" panose="02010600030101010101" pitchFamily="2" charset="-122"/>
                <a:ea typeface="宋体" panose="02010600030101010101" pitchFamily="2" charset="-122"/>
              </a:rPr>
              <a:t>诺贝尔的部分遗产作为基金在</a:t>
            </a:r>
            <a:r>
              <a:rPr lang="en-US" altLang="zh-CN" sz="2800" b="1">
                <a:latin typeface="Times New Roman" panose="02020603050405020304" pitchFamily="18" charset="0"/>
                <a:ea typeface="宋体" panose="02010600030101010101" pitchFamily="2" charset="-122"/>
              </a:rPr>
              <a:t>1900</a:t>
            </a:r>
            <a:r>
              <a:rPr lang="zh-CN" altLang="en-US" sz="2800" b="1">
                <a:latin typeface="宋体" panose="02010600030101010101" pitchFamily="2" charset="-122"/>
                <a:ea typeface="宋体" panose="02010600030101010101" pitchFamily="2" charset="-122"/>
              </a:rPr>
              <a:t>年创立的。诺贝尔奖分设物理学、化学、生理学或医学、文学及和平五个奖项，以基金每年的利息或投资收益授予世界上在这些领域对人类做出重大贡献的人，于</a:t>
            </a:r>
            <a:r>
              <a:rPr lang="en-US" altLang="zh-CN" sz="2800" b="1">
                <a:latin typeface="Times New Roman" panose="02020603050405020304" pitchFamily="18" charset="0"/>
                <a:ea typeface="宋体" panose="02010600030101010101" pitchFamily="2" charset="-122"/>
              </a:rPr>
              <a:t>1901</a:t>
            </a:r>
            <a:r>
              <a:rPr lang="zh-CN" altLang="en-US" sz="2800" b="1">
                <a:latin typeface="宋体" panose="02010600030101010101" pitchFamily="2" charset="-122"/>
                <a:ea typeface="宋体" panose="02010600030101010101" pitchFamily="2" charset="-122"/>
              </a:rPr>
              <a:t>年首次颁发。</a:t>
            </a:r>
            <a:endParaRPr lang="zh-CN" altLang="en-US" sz="2800" b="1">
              <a:latin typeface="Arial" panose="020B0604020202020204" pitchFamily="34" charset="0"/>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69" name="Group 11"/>
          <p:cNvGrpSpPr/>
          <p:nvPr/>
        </p:nvGrpSpPr>
        <p:grpSpPr>
          <a:xfrm>
            <a:off x="128588" y="635000"/>
            <a:ext cx="2319337" cy="700088"/>
            <a:chOff x="138" y="461"/>
            <a:chExt cx="1461" cy="441"/>
          </a:xfrm>
        </p:grpSpPr>
        <p:pic>
          <p:nvPicPr>
            <p:cNvPr id="7170" name="Picture 12"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7171" name="文本框 2"/>
            <p:cNvSpPr txBox="1"/>
            <p:nvPr/>
          </p:nvSpPr>
          <p:spPr>
            <a:xfrm>
              <a:off x="476" y="509"/>
              <a:ext cx="1080" cy="326"/>
            </a:xfrm>
            <a:prstGeom prst="rect">
              <a:avLst/>
            </a:prstGeom>
            <a:noFill/>
            <a:ln w="9525">
              <a:noFill/>
            </a:ln>
          </p:spPr>
          <p:txBody>
            <a:bodyPr anchor="t" anchorCtr="0">
              <a:spAutoFit/>
            </a:bodyPr>
            <a:p>
              <a:pPr algn="ctr"/>
              <a:r>
                <a:rPr lang="zh-CN" altLang="en-US" sz="2800" b="1" dirty="0">
                  <a:solidFill>
                    <a:srgbClr val="0099CC"/>
                  </a:solidFill>
                  <a:latin typeface="黑体" panose="02010609060101010101" charset="-122"/>
                  <a:ea typeface="黑体" panose="02010609060101010101" charset="-122"/>
                </a:rPr>
                <a:t>字词积累</a:t>
              </a:r>
              <a:endParaRPr lang="zh-CN" altLang="en-US" sz="2800" b="1" dirty="0">
                <a:solidFill>
                  <a:srgbClr val="0099CC"/>
                </a:solidFill>
                <a:latin typeface="黑体" panose="02010609060101010101" charset="-122"/>
                <a:ea typeface="黑体" panose="02010609060101010101" charset="-122"/>
              </a:endParaRPr>
            </a:p>
          </p:txBody>
        </p:sp>
      </p:grpSp>
      <p:sp>
        <p:nvSpPr>
          <p:cNvPr id="7172" name="文本框 103"/>
          <p:cNvSpPr txBox="1"/>
          <p:nvPr/>
        </p:nvSpPr>
        <p:spPr>
          <a:xfrm>
            <a:off x="876300" y="1933575"/>
            <a:ext cx="6645275" cy="3016250"/>
          </a:xfrm>
          <a:prstGeom prst="rect">
            <a:avLst/>
          </a:prstGeom>
          <a:noFill/>
          <a:ln w="9525">
            <a:noFill/>
          </a:ln>
        </p:spPr>
        <p:txBody>
          <a:bodyPr wrap="square" anchor="t" anchorCtr="0">
            <a:spAutoFit/>
          </a:bodyPr>
          <a:p>
            <a:pPr>
              <a:lnSpc>
                <a:spcPct val="150000"/>
              </a:lnSpc>
            </a:pPr>
            <a:r>
              <a:rPr lang="zh-CN" altLang="en-US" sz="3200" b="1">
                <a:solidFill>
                  <a:srgbClr val="FF0000"/>
                </a:solidFill>
                <a:latin typeface="宋体" panose="02010600030101010101" pitchFamily="2" charset="-122"/>
                <a:ea typeface="宋体" panose="02010600030101010101" pitchFamily="2" charset="-122"/>
              </a:rPr>
              <a:t>颁</a:t>
            </a:r>
            <a:r>
              <a:rPr lang="zh-CN" altLang="en-US" sz="3200" b="1">
                <a:latin typeface="宋体" panose="02010600030101010101" pitchFamily="2" charset="-122"/>
                <a:ea typeface="宋体" panose="02010600030101010101" pitchFamily="2" charset="-122"/>
              </a:rPr>
              <a:t>发</a:t>
            </a:r>
            <a:r>
              <a:rPr lang="en-US" altLang="zh-CN" sz="3200" b="1">
                <a:latin typeface="宋体" panose="02010600030101010101" pitchFamily="2" charset="-122"/>
                <a:ea typeface="宋体" panose="02010600030101010101" pitchFamily="2" charset="-122"/>
              </a:rPr>
              <a:t>(     )</a:t>
            </a:r>
            <a:r>
              <a:rPr lang="zh-CN" altLang="en-US" sz="3200" b="1">
                <a:latin typeface="宋体" panose="02010600030101010101" pitchFamily="2" charset="-122"/>
                <a:ea typeface="宋体" panose="02010600030101010101" pitchFamily="2" charset="-122"/>
              </a:rPr>
              <a:t>　　　</a:t>
            </a:r>
            <a:r>
              <a:rPr lang="zh-CN" altLang="en-US" sz="3200" b="1">
                <a:solidFill>
                  <a:srgbClr val="FF0000"/>
                </a:solidFill>
                <a:latin typeface="宋体" panose="02010600030101010101" pitchFamily="2" charset="-122"/>
                <a:ea typeface="宋体" panose="02010600030101010101" pitchFamily="2" charset="-122"/>
              </a:rPr>
              <a:t>挪</a:t>
            </a:r>
            <a:r>
              <a:rPr lang="zh-CN" altLang="en-US" sz="3200" b="1">
                <a:latin typeface="宋体" panose="02010600030101010101" pitchFamily="2" charset="-122"/>
                <a:ea typeface="宋体" panose="02010600030101010101" pitchFamily="2" charset="-122"/>
              </a:rPr>
              <a:t>威</a:t>
            </a:r>
            <a:r>
              <a:rPr lang="en-US" altLang="zh-CN" sz="3200" b="1">
                <a:latin typeface="宋体" panose="02010600030101010101" pitchFamily="2" charset="-122"/>
                <a:ea typeface="宋体" panose="02010600030101010101" pitchFamily="2" charset="-122"/>
              </a:rPr>
              <a:t>(     )</a:t>
            </a:r>
            <a:r>
              <a:rPr lang="zh-CN" altLang="en-US" sz="3200" b="1">
                <a:latin typeface="宋体" panose="02010600030101010101" pitchFamily="2" charset="-122"/>
                <a:ea typeface="宋体" panose="02010600030101010101" pitchFamily="2" charset="-122"/>
              </a:rPr>
              <a:t>　　 </a:t>
            </a:r>
            <a:endParaRPr lang="zh-CN" altLang="en-US" sz="3200" b="1">
              <a:latin typeface="宋体" panose="02010600030101010101" pitchFamily="2" charset="-122"/>
              <a:ea typeface="宋体" panose="02010600030101010101" pitchFamily="2" charset="-122"/>
            </a:endParaRPr>
          </a:p>
          <a:p>
            <a:pPr>
              <a:lnSpc>
                <a:spcPct val="150000"/>
              </a:lnSpc>
            </a:pPr>
            <a:r>
              <a:rPr lang="zh-CN" altLang="en-US" sz="3200" b="1">
                <a:latin typeface="宋体" panose="02010600030101010101" pitchFamily="2" charset="-122"/>
                <a:ea typeface="宋体" panose="02010600030101010101" pitchFamily="2" charset="-122"/>
              </a:rPr>
              <a:t>遗</a:t>
            </a:r>
            <a:r>
              <a:rPr lang="zh-CN" altLang="en-US" sz="3200" b="1">
                <a:solidFill>
                  <a:srgbClr val="FF0000"/>
                </a:solidFill>
                <a:latin typeface="宋体" panose="02010600030101010101" pitchFamily="2" charset="-122"/>
                <a:ea typeface="宋体" panose="02010600030101010101" pitchFamily="2" charset="-122"/>
              </a:rPr>
              <a:t>嘱</a:t>
            </a:r>
            <a:r>
              <a:rPr lang="en-US" altLang="zh-CN" sz="3200" b="1">
                <a:latin typeface="宋体" panose="02010600030101010101" pitchFamily="2" charset="-122"/>
                <a:ea typeface="宋体" panose="02010600030101010101" pitchFamily="2" charset="-122"/>
              </a:rPr>
              <a:t>(     )      </a:t>
            </a:r>
            <a:r>
              <a:rPr lang="zh-CN" altLang="en-US" sz="3200" b="1">
                <a:solidFill>
                  <a:srgbClr val="FF0000"/>
                </a:solidFill>
                <a:latin typeface="宋体" panose="02010600030101010101" pitchFamily="2" charset="-122"/>
                <a:ea typeface="宋体" panose="02010600030101010101" pitchFamily="2" charset="-122"/>
              </a:rPr>
              <a:t>渗</a:t>
            </a:r>
            <a:r>
              <a:rPr lang="zh-CN" altLang="en-US" sz="3200" b="1">
                <a:latin typeface="宋体" panose="02010600030101010101" pitchFamily="2" charset="-122"/>
                <a:ea typeface="宋体" panose="02010600030101010101" pitchFamily="2" charset="-122"/>
              </a:rPr>
              <a:t>透</a:t>
            </a:r>
            <a:r>
              <a:rPr lang="en-US" altLang="zh-CN" sz="3200" b="1">
                <a:latin typeface="宋体" panose="02010600030101010101" pitchFamily="2" charset="-122"/>
                <a:ea typeface="宋体" panose="02010600030101010101" pitchFamily="2" charset="-122"/>
              </a:rPr>
              <a:t>(     )  </a:t>
            </a:r>
            <a:endParaRPr lang="en-US" altLang="zh-CN" sz="3200" b="1">
              <a:latin typeface="宋体" panose="02010600030101010101" pitchFamily="2" charset="-122"/>
              <a:ea typeface="宋体" panose="02010600030101010101" pitchFamily="2" charset="-122"/>
            </a:endParaRPr>
          </a:p>
          <a:p>
            <a:pPr>
              <a:lnSpc>
                <a:spcPct val="150000"/>
              </a:lnSpc>
            </a:pPr>
            <a:r>
              <a:rPr lang="zh-CN" altLang="en-US" sz="3200" b="1">
                <a:solidFill>
                  <a:srgbClr val="FF0000"/>
                </a:solidFill>
                <a:latin typeface="宋体" panose="02010600030101010101" pitchFamily="2" charset="-122"/>
                <a:ea typeface="宋体" panose="02010600030101010101" pitchFamily="2" charset="-122"/>
              </a:rPr>
              <a:t>炸</a:t>
            </a:r>
            <a:r>
              <a:rPr lang="zh-CN" altLang="en-US" sz="3200" b="1">
                <a:latin typeface="宋体" panose="02010600030101010101" pitchFamily="2" charset="-122"/>
                <a:ea typeface="宋体" panose="02010600030101010101" pitchFamily="2" charset="-122"/>
              </a:rPr>
              <a:t>药</a:t>
            </a:r>
            <a:r>
              <a:rPr lang="en-US" altLang="zh-CN" sz="3200" b="1">
                <a:latin typeface="宋体" panose="02010600030101010101" pitchFamily="2" charset="-122"/>
                <a:ea typeface="宋体" panose="02010600030101010101" pitchFamily="2" charset="-122"/>
              </a:rPr>
              <a:t>(     )      </a:t>
            </a:r>
            <a:r>
              <a:rPr lang="zh-CN" altLang="en-US" sz="3200" b="1">
                <a:solidFill>
                  <a:srgbClr val="FF0000"/>
                </a:solidFill>
                <a:latin typeface="宋体" panose="02010600030101010101" pitchFamily="2" charset="-122"/>
                <a:ea typeface="宋体" panose="02010600030101010101" pitchFamily="2" charset="-122"/>
              </a:rPr>
              <a:t>仲</a:t>
            </a:r>
            <a:r>
              <a:rPr lang="zh-CN" altLang="en-US" sz="3200" b="1">
                <a:latin typeface="宋体" panose="02010600030101010101" pitchFamily="2" charset="-122"/>
                <a:ea typeface="宋体" panose="02010600030101010101" pitchFamily="2" charset="-122"/>
              </a:rPr>
              <a:t>裁</a:t>
            </a:r>
            <a:r>
              <a:rPr lang="en-US" altLang="zh-CN" sz="3200" b="1">
                <a:latin typeface="宋体" panose="02010600030101010101" pitchFamily="2" charset="-122"/>
                <a:ea typeface="宋体" panose="02010600030101010101" pitchFamily="2" charset="-122"/>
              </a:rPr>
              <a:t>(     )  </a:t>
            </a:r>
            <a:endParaRPr lang="en-US" altLang="zh-CN" sz="3200" b="1">
              <a:latin typeface="宋体" panose="02010600030101010101" pitchFamily="2" charset="-122"/>
              <a:ea typeface="宋体" panose="02010600030101010101" pitchFamily="2" charset="-122"/>
            </a:endParaRPr>
          </a:p>
          <a:p>
            <a:pPr>
              <a:lnSpc>
                <a:spcPct val="150000"/>
              </a:lnSpc>
            </a:pPr>
            <a:r>
              <a:rPr lang="zh-CN" altLang="en-US" sz="3200" b="1">
                <a:solidFill>
                  <a:srgbClr val="FF0000"/>
                </a:solidFill>
                <a:latin typeface="宋体" panose="02010600030101010101" pitchFamily="2" charset="-122"/>
                <a:ea typeface="宋体" panose="02010600030101010101" pitchFamily="2" charset="-122"/>
              </a:rPr>
              <a:t>卓</a:t>
            </a:r>
            <a:r>
              <a:rPr lang="zh-CN" altLang="en-US" sz="3200" b="1">
                <a:latin typeface="宋体" panose="02010600030101010101" pitchFamily="2" charset="-122"/>
                <a:ea typeface="宋体" panose="02010600030101010101" pitchFamily="2" charset="-122"/>
              </a:rPr>
              <a:t>有成就</a:t>
            </a:r>
            <a:r>
              <a:rPr lang="en-US" altLang="zh-CN" sz="3200" b="1">
                <a:latin typeface="宋体" panose="02010600030101010101" pitchFamily="2" charset="-122"/>
                <a:ea typeface="宋体" panose="02010600030101010101" pitchFamily="2" charset="-122"/>
              </a:rPr>
              <a:t>(      )</a:t>
            </a:r>
            <a:endParaRPr lang="zh-CN" altLang="en-US" sz="3200" b="1">
              <a:latin typeface="宋体" panose="02010600030101010101" pitchFamily="2" charset="-122"/>
              <a:ea typeface="宋体" panose="02010600030101010101" pitchFamily="2" charset="-122"/>
            </a:endParaRPr>
          </a:p>
        </p:txBody>
      </p:sp>
      <p:sp>
        <p:nvSpPr>
          <p:cNvPr id="7173" name="文本框 1"/>
          <p:cNvSpPr txBox="1"/>
          <p:nvPr/>
        </p:nvSpPr>
        <p:spPr>
          <a:xfrm>
            <a:off x="2084388" y="2062163"/>
            <a:ext cx="755650" cy="519112"/>
          </a:xfrm>
          <a:prstGeom prst="rect">
            <a:avLst/>
          </a:prstGeom>
          <a:noFill/>
          <a:ln w="9525">
            <a:noFill/>
          </a:ln>
        </p:spPr>
        <p:txBody>
          <a:bodyPr wrap="none" anchor="t" anchorCtr="0">
            <a:spAutoFit/>
          </a:bodyPr>
          <a:p>
            <a:r>
              <a:rPr lang="en-US" altLang="zh-CN" sz="2800" b="1">
                <a:solidFill>
                  <a:srgbClr val="FF0000"/>
                </a:solidFill>
                <a:latin typeface="Times New Roman" panose="02020603050405020304" pitchFamily="18" charset="0"/>
                <a:ea typeface="宋体" panose="02010600030101010101" pitchFamily="2" charset="-122"/>
              </a:rPr>
              <a:t>bān</a:t>
            </a:r>
            <a:endParaRPr lang="en-US" altLang="zh-CN" sz="2800" b="1">
              <a:solidFill>
                <a:srgbClr val="FF0000"/>
              </a:solidFill>
              <a:latin typeface="Times New Roman" panose="02020603050405020304" pitchFamily="18" charset="0"/>
              <a:ea typeface="宋体" panose="02010600030101010101" pitchFamily="2" charset="-122"/>
            </a:endParaRPr>
          </a:p>
        </p:txBody>
      </p:sp>
      <p:sp>
        <p:nvSpPr>
          <p:cNvPr id="7174" name="文本框 2"/>
          <p:cNvSpPr txBox="1"/>
          <p:nvPr/>
        </p:nvSpPr>
        <p:spPr>
          <a:xfrm>
            <a:off x="5597525" y="2114550"/>
            <a:ext cx="719138" cy="517525"/>
          </a:xfrm>
          <a:prstGeom prst="rect">
            <a:avLst/>
          </a:prstGeom>
          <a:noFill/>
          <a:ln w="9525">
            <a:noFill/>
          </a:ln>
        </p:spPr>
        <p:txBody>
          <a:bodyPr wrap="none" anchor="t" anchorCtr="0">
            <a:spAutoFit/>
          </a:bodyPr>
          <a:p>
            <a:r>
              <a:rPr lang="en-US" altLang="zh-CN" sz="2800" b="1">
                <a:solidFill>
                  <a:srgbClr val="FF0000"/>
                </a:solidFill>
                <a:latin typeface="Times New Roman" panose="02020603050405020304" pitchFamily="18" charset="0"/>
                <a:ea typeface="宋体" panose="02010600030101010101" pitchFamily="2" charset="-122"/>
              </a:rPr>
              <a:t>nuó</a:t>
            </a:r>
            <a:endParaRPr lang="en-US" altLang="zh-CN" sz="2800" b="1">
              <a:solidFill>
                <a:srgbClr val="FF0000"/>
              </a:solidFill>
              <a:latin typeface="Times New Roman" panose="02020603050405020304" pitchFamily="18" charset="0"/>
              <a:ea typeface="宋体" panose="02010600030101010101" pitchFamily="2" charset="-122"/>
            </a:endParaRPr>
          </a:p>
        </p:txBody>
      </p:sp>
      <p:sp>
        <p:nvSpPr>
          <p:cNvPr id="7175" name="文本框 3"/>
          <p:cNvSpPr txBox="1"/>
          <p:nvPr/>
        </p:nvSpPr>
        <p:spPr>
          <a:xfrm>
            <a:off x="2130425" y="2819400"/>
            <a:ext cx="739775" cy="517525"/>
          </a:xfrm>
          <a:prstGeom prst="rect">
            <a:avLst/>
          </a:prstGeom>
          <a:noFill/>
          <a:ln w="9525">
            <a:noFill/>
          </a:ln>
        </p:spPr>
        <p:txBody>
          <a:bodyPr wrap="none" anchor="t" anchorCtr="0">
            <a:spAutoFit/>
          </a:bodyPr>
          <a:p>
            <a:r>
              <a:rPr lang="en-US" altLang="zh-CN" sz="2800" b="1">
                <a:solidFill>
                  <a:srgbClr val="FF0000"/>
                </a:solidFill>
                <a:latin typeface="Times New Roman" panose="02020603050405020304" pitchFamily="18" charset="0"/>
                <a:ea typeface="宋体" panose="02010600030101010101" pitchFamily="2" charset="-122"/>
              </a:rPr>
              <a:t>zhǔ</a:t>
            </a:r>
            <a:endParaRPr lang="en-US" altLang="zh-CN" sz="2800" b="1">
              <a:solidFill>
                <a:srgbClr val="FF0000"/>
              </a:solidFill>
              <a:latin typeface="Times New Roman" panose="02020603050405020304" pitchFamily="18" charset="0"/>
              <a:ea typeface="宋体" panose="02010600030101010101" pitchFamily="2" charset="-122"/>
            </a:endParaRPr>
          </a:p>
        </p:txBody>
      </p:sp>
      <p:sp>
        <p:nvSpPr>
          <p:cNvPr id="7176" name="文本框 4"/>
          <p:cNvSpPr txBox="1"/>
          <p:nvPr/>
        </p:nvSpPr>
        <p:spPr>
          <a:xfrm>
            <a:off x="5534025" y="2851150"/>
            <a:ext cx="881063" cy="517525"/>
          </a:xfrm>
          <a:prstGeom prst="rect">
            <a:avLst/>
          </a:prstGeom>
          <a:noFill/>
          <a:ln w="9525">
            <a:noFill/>
          </a:ln>
        </p:spPr>
        <p:txBody>
          <a:bodyPr wrap="none" anchor="t" anchorCtr="0">
            <a:spAutoFit/>
          </a:bodyPr>
          <a:p>
            <a:r>
              <a:rPr lang="en-US" altLang="zh-CN" sz="2800" b="1">
                <a:solidFill>
                  <a:srgbClr val="FF0000"/>
                </a:solidFill>
                <a:latin typeface="Times New Roman" panose="02020603050405020304" pitchFamily="18" charset="0"/>
                <a:ea typeface="宋体" panose="02010600030101010101" pitchFamily="2" charset="-122"/>
              </a:rPr>
              <a:t>shèn</a:t>
            </a:r>
            <a:endParaRPr lang="en-US" altLang="zh-CN" sz="2800" b="1">
              <a:solidFill>
                <a:srgbClr val="FF0000"/>
              </a:solidFill>
              <a:latin typeface="Times New Roman" panose="02020603050405020304" pitchFamily="18" charset="0"/>
              <a:ea typeface="宋体" panose="02010600030101010101" pitchFamily="2" charset="-122"/>
            </a:endParaRPr>
          </a:p>
        </p:txBody>
      </p:sp>
      <p:sp>
        <p:nvSpPr>
          <p:cNvPr id="7177" name="文本框 5"/>
          <p:cNvSpPr txBox="1"/>
          <p:nvPr/>
        </p:nvSpPr>
        <p:spPr>
          <a:xfrm>
            <a:off x="2093913" y="3587750"/>
            <a:ext cx="720725" cy="517525"/>
          </a:xfrm>
          <a:prstGeom prst="rect">
            <a:avLst/>
          </a:prstGeom>
          <a:noFill/>
          <a:ln w="9525">
            <a:noFill/>
          </a:ln>
        </p:spPr>
        <p:txBody>
          <a:bodyPr wrap="none" anchor="t" anchorCtr="0">
            <a:spAutoFit/>
          </a:bodyPr>
          <a:p>
            <a:r>
              <a:rPr lang="en-US" altLang="zh-CN" sz="2800" b="1">
                <a:solidFill>
                  <a:srgbClr val="FF0000"/>
                </a:solidFill>
                <a:latin typeface="Times New Roman" panose="02020603050405020304" pitchFamily="18" charset="0"/>
                <a:ea typeface="宋体" panose="02010600030101010101" pitchFamily="2" charset="-122"/>
              </a:rPr>
              <a:t>zhà</a:t>
            </a:r>
            <a:endParaRPr lang="en-US" altLang="zh-CN" sz="2800" b="1">
              <a:solidFill>
                <a:srgbClr val="FF0000"/>
              </a:solidFill>
              <a:latin typeface="Times New Roman" panose="02020603050405020304" pitchFamily="18" charset="0"/>
              <a:ea typeface="宋体" panose="02010600030101010101" pitchFamily="2" charset="-122"/>
            </a:endParaRPr>
          </a:p>
        </p:txBody>
      </p:sp>
      <p:sp>
        <p:nvSpPr>
          <p:cNvPr id="7178" name="文本框 6"/>
          <p:cNvSpPr txBox="1"/>
          <p:nvPr/>
        </p:nvSpPr>
        <p:spPr>
          <a:xfrm>
            <a:off x="5461000" y="3597275"/>
            <a:ext cx="1079500" cy="519113"/>
          </a:xfrm>
          <a:prstGeom prst="rect">
            <a:avLst/>
          </a:prstGeom>
          <a:noFill/>
          <a:ln w="9525">
            <a:noFill/>
          </a:ln>
        </p:spPr>
        <p:txBody>
          <a:bodyPr wrap="none" anchor="t" anchorCtr="0">
            <a:spAutoFit/>
          </a:bodyPr>
          <a:p>
            <a:r>
              <a:rPr lang="en-US" altLang="zh-CN" sz="2800" b="1">
                <a:solidFill>
                  <a:srgbClr val="FF0000"/>
                </a:solidFill>
                <a:latin typeface="Times New Roman" panose="02020603050405020304" pitchFamily="18" charset="0"/>
                <a:ea typeface="宋体" panose="02010600030101010101" pitchFamily="2" charset="-122"/>
              </a:rPr>
              <a:t>zhòng</a:t>
            </a:r>
            <a:endParaRPr lang="en-US" altLang="zh-CN" sz="2800" b="1">
              <a:solidFill>
                <a:srgbClr val="FF0000"/>
              </a:solidFill>
              <a:latin typeface="Times New Roman" panose="02020603050405020304" pitchFamily="18" charset="0"/>
              <a:ea typeface="宋体" panose="02010600030101010101" pitchFamily="2" charset="-122"/>
            </a:endParaRPr>
          </a:p>
        </p:txBody>
      </p:sp>
      <p:sp>
        <p:nvSpPr>
          <p:cNvPr id="7179" name="文本框 7"/>
          <p:cNvSpPr txBox="1"/>
          <p:nvPr/>
        </p:nvSpPr>
        <p:spPr>
          <a:xfrm>
            <a:off x="3003550" y="4333875"/>
            <a:ext cx="900113" cy="519113"/>
          </a:xfrm>
          <a:prstGeom prst="rect">
            <a:avLst/>
          </a:prstGeom>
          <a:noFill/>
          <a:ln w="9525">
            <a:noFill/>
          </a:ln>
        </p:spPr>
        <p:txBody>
          <a:bodyPr wrap="none" anchor="t" anchorCtr="0">
            <a:spAutoFit/>
          </a:bodyPr>
          <a:p>
            <a:r>
              <a:rPr lang="en-US" altLang="zh-CN" sz="2800" b="1">
                <a:solidFill>
                  <a:srgbClr val="FF0000"/>
                </a:solidFill>
                <a:latin typeface="Times New Roman" panose="02020603050405020304" pitchFamily="18" charset="0"/>
                <a:ea typeface="宋体" panose="02010600030101010101" pitchFamily="2" charset="-122"/>
              </a:rPr>
              <a:t>zhuó</a:t>
            </a:r>
            <a:endParaRPr lang="en-US" altLang="zh-CN" sz="2800" b="1">
              <a:solidFill>
                <a:srgbClr val="FF0000"/>
              </a:solidFill>
              <a:latin typeface="Times New Roman" panose="02020603050405020304" pitchFamily="18" charset="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03413" y="646113"/>
            <a:ext cx="7008812" cy="944562"/>
          </a:xfrm>
          <a:prstGeom prst="rect">
            <a:avLst/>
          </a:prstGeom>
          <a:noFill/>
          <a:ln w="9525">
            <a:noFill/>
          </a:ln>
        </p:spPr>
        <p:txBody>
          <a:bodyPr wrap="square" anchor="t" anchorCtr="0">
            <a:spAutoFit/>
          </a:bodyPr>
          <a:p>
            <a:r>
              <a:rPr lang="zh-CN" altLang="en-US" sz="2800" b="1">
                <a:solidFill>
                  <a:srgbClr val="FF0000"/>
                </a:solidFill>
                <a:latin typeface="宋体" panose="02010600030101010101" pitchFamily="2" charset="-122"/>
                <a:ea typeface="宋体" panose="02010600030101010101" pitchFamily="2" charset="-122"/>
              </a:rPr>
              <a:t>人在生前或临死时对自己身后事如何处理用口头或书面形式所做的嘱咐。</a:t>
            </a:r>
            <a:endParaRPr lang="zh-CN" altLang="en-US" sz="2800" b="1">
              <a:solidFill>
                <a:srgbClr val="FF0000"/>
              </a:solidFill>
              <a:latin typeface="宋体" panose="02010600030101010101" pitchFamily="2" charset="-122"/>
              <a:ea typeface="宋体" panose="02010600030101010101" pitchFamily="2" charset="-122"/>
            </a:endParaRPr>
          </a:p>
        </p:txBody>
      </p:sp>
      <p:sp>
        <p:nvSpPr>
          <p:cNvPr id="3" name="文本框 2"/>
          <p:cNvSpPr txBox="1"/>
          <p:nvPr/>
        </p:nvSpPr>
        <p:spPr>
          <a:xfrm>
            <a:off x="1938338" y="1687513"/>
            <a:ext cx="6802437" cy="1798637"/>
          </a:xfrm>
          <a:prstGeom prst="rect">
            <a:avLst/>
          </a:prstGeom>
          <a:noFill/>
          <a:ln w="9525">
            <a:noFill/>
          </a:ln>
        </p:spPr>
        <p:txBody>
          <a:bodyPr wrap="square" anchor="t" anchorCtr="0">
            <a:spAutoFit/>
          </a:bodyPr>
          <a:p>
            <a:r>
              <a:rPr lang="zh-CN" altLang="en-US" sz="2800" b="1">
                <a:solidFill>
                  <a:srgbClr val="FF0000"/>
                </a:solidFill>
                <a:latin typeface="宋体" panose="02010600030101010101" pitchFamily="2" charset="-122"/>
                <a:ea typeface="宋体" panose="02010600030101010101" pitchFamily="2" charset="-122"/>
              </a:rPr>
              <a:t>液体从物体的细小空隙中透过；两种气体或两种可以互相混合的液体，彼此通过多孔性的薄膜而混合；比喻一种事物或势力逐渐进入到其他方面</a:t>
            </a:r>
            <a:r>
              <a:rPr lang="en-US" altLang="zh-CN" sz="2800" b="1">
                <a:solidFill>
                  <a:srgbClr val="FF0000"/>
                </a:solidFill>
                <a:latin typeface="Times New Roman" panose="02020603050405020304" pitchFamily="18" charset="0"/>
                <a:ea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rPr>
              <a:t>多用于抽象事物</a:t>
            </a:r>
            <a:r>
              <a:rPr lang="en-US" altLang="zh-CN" sz="2800" b="1">
                <a:solidFill>
                  <a:srgbClr val="FF0000"/>
                </a:solidFill>
                <a:latin typeface="Times New Roman" panose="02020603050405020304" pitchFamily="18" charset="0"/>
                <a:ea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rPr>
              <a:t>。</a:t>
            </a:r>
            <a:endParaRPr lang="zh-CN" altLang="en-US" sz="2800" b="1">
              <a:solidFill>
                <a:srgbClr val="FF0000"/>
              </a:solidFill>
              <a:latin typeface="宋体" panose="02010600030101010101" pitchFamily="2" charset="-122"/>
              <a:ea typeface="宋体" panose="02010600030101010101" pitchFamily="2" charset="-122"/>
            </a:endParaRPr>
          </a:p>
        </p:txBody>
      </p:sp>
      <p:sp>
        <p:nvSpPr>
          <p:cNvPr id="8195" name="文本框 4"/>
          <p:cNvSpPr txBox="1"/>
          <p:nvPr/>
        </p:nvSpPr>
        <p:spPr>
          <a:xfrm>
            <a:off x="601663" y="958850"/>
            <a:ext cx="6457950" cy="4359275"/>
          </a:xfrm>
          <a:prstGeom prst="rect">
            <a:avLst/>
          </a:prstGeom>
          <a:noFill/>
          <a:ln w="9525">
            <a:noFill/>
          </a:ln>
        </p:spPr>
        <p:txBody>
          <a:bodyPr wrap="square" anchor="t" anchorCtr="0">
            <a:spAutoFit/>
          </a:bodyPr>
          <a:p>
            <a:r>
              <a:rPr lang="zh-CN" altLang="en-US" sz="2800">
                <a:latin typeface="黑体" panose="02010609060101010101" charset="-122"/>
                <a:ea typeface="黑体" panose="02010609060101010101" charset="-122"/>
              </a:rPr>
              <a:t>【遗嘱】</a:t>
            </a:r>
            <a:endParaRPr lang="zh-CN" altLang="en-US" sz="2800">
              <a:latin typeface="黑体" panose="02010609060101010101" charset="-122"/>
              <a:ea typeface="黑体" panose="02010609060101010101" charset="-122"/>
            </a:endParaRPr>
          </a:p>
          <a:p>
            <a:endParaRPr lang="zh-CN" altLang="en-US" sz="2800">
              <a:latin typeface="黑体" panose="02010609060101010101" charset="-122"/>
              <a:ea typeface="黑体" panose="02010609060101010101" charset="-122"/>
            </a:endParaRPr>
          </a:p>
          <a:p>
            <a:r>
              <a:rPr lang="zh-CN" altLang="en-US" sz="2800">
                <a:latin typeface="黑体" panose="02010609060101010101" charset="-122"/>
                <a:ea typeface="黑体" panose="02010609060101010101" charset="-122"/>
              </a:rPr>
              <a:t>【渗透】</a:t>
            </a:r>
            <a:endParaRPr lang="zh-CN" altLang="en-US" sz="2800">
              <a:latin typeface="黑体" panose="02010609060101010101" charset="-122"/>
              <a:ea typeface="黑体" panose="02010609060101010101" charset="-122"/>
            </a:endParaRPr>
          </a:p>
          <a:p>
            <a:endParaRPr lang="zh-CN" altLang="en-US" sz="2800">
              <a:latin typeface="黑体" panose="02010609060101010101" charset="-122"/>
              <a:ea typeface="黑体" panose="02010609060101010101" charset="-122"/>
            </a:endParaRPr>
          </a:p>
          <a:p>
            <a:endParaRPr lang="zh-CN" altLang="en-US" sz="2800">
              <a:latin typeface="黑体" panose="02010609060101010101" charset="-122"/>
              <a:ea typeface="黑体" panose="02010609060101010101" charset="-122"/>
            </a:endParaRPr>
          </a:p>
          <a:p>
            <a:endParaRPr lang="zh-CN" altLang="en-US" sz="2800">
              <a:latin typeface="黑体" panose="02010609060101010101" charset="-122"/>
              <a:ea typeface="黑体" panose="02010609060101010101" charset="-122"/>
            </a:endParaRPr>
          </a:p>
          <a:p>
            <a:r>
              <a:rPr lang="zh-CN" altLang="en-US" sz="2800">
                <a:latin typeface="黑体" panose="02010609060101010101" charset="-122"/>
                <a:ea typeface="黑体" panose="02010609060101010101" charset="-122"/>
              </a:rPr>
              <a:t>【建树】</a:t>
            </a:r>
            <a:endParaRPr lang="zh-CN" altLang="en-US" sz="2800">
              <a:latin typeface="黑体" panose="02010609060101010101" charset="-122"/>
              <a:ea typeface="黑体" panose="02010609060101010101" charset="-122"/>
            </a:endParaRPr>
          </a:p>
          <a:p>
            <a:r>
              <a:rPr lang="zh-CN" altLang="en-US" sz="2800">
                <a:latin typeface="黑体" panose="02010609060101010101" charset="-122"/>
                <a:ea typeface="黑体" panose="02010609060101010101" charset="-122"/>
              </a:rPr>
              <a:t>【仲裁】</a:t>
            </a:r>
            <a:endParaRPr lang="zh-CN" altLang="en-US" sz="2800">
              <a:latin typeface="黑体" panose="02010609060101010101" charset="-122"/>
              <a:ea typeface="黑体" panose="02010609060101010101" charset="-122"/>
            </a:endParaRPr>
          </a:p>
          <a:p>
            <a:endParaRPr lang="zh-CN" altLang="en-US" sz="2800">
              <a:latin typeface="黑体" panose="02010609060101010101" charset="-122"/>
              <a:ea typeface="黑体" panose="02010609060101010101" charset="-122"/>
            </a:endParaRPr>
          </a:p>
          <a:p>
            <a:r>
              <a:rPr lang="zh-CN" altLang="en-US" sz="2800">
                <a:latin typeface="黑体" panose="02010609060101010101" charset="-122"/>
                <a:ea typeface="黑体" panose="02010609060101010101" charset="-122"/>
              </a:rPr>
              <a:t>【卓有成就】</a:t>
            </a:r>
            <a:endParaRPr lang="zh-CN" altLang="en-US" sz="2800">
              <a:latin typeface="Arial" panose="020B0604020202020204" pitchFamily="34" charset="0"/>
              <a:ea typeface="宋体" panose="02010600030101010101" pitchFamily="2" charset="-122"/>
            </a:endParaRPr>
          </a:p>
        </p:txBody>
      </p:sp>
      <p:sp>
        <p:nvSpPr>
          <p:cNvPr id="6" name="文本框 5"/>
          <p:cNvSpPr txBox="1"/>
          <p:nvPr/>
        </p:nvSpPr>
        <p:spPr>
          <a:xfrm>
            <a:off x="2016125" y="3467100"/>
            <a:ext cx="5546725" cy="517525"/>
          </a:xfrm>
          <a:prstGeom prst="rect">
            <a:avLst/>
          </a:prstGeom>
          <a:noFill/>
          <a:ln w="9525">
            <a:noFill/>
          </a:ln>
        </p:spPr>
        <p:txBody>
          <a:bodyPr wrap="none" anchor="t" anchorCtr="0">
            <a:spAutoFit/>
          </a:bodyPr>
          <a:p>
            <a:r>
              <a:rPr lang="zh-CN" altLang="en-US" sz="2800" b="1">
                <a:solidFill>
                  <a:srgbClr val="FF0000"/>
                </a:solidFill>
                <a:latin typeface="宋体" panose="02010600030101010101" pitchFamily="2" charset="-122"/>
                <a:ea typeface="宋体" panose="02010600030101010101" pitchFamily="2" charset="-122"/>
              </a:rPr>
              <a:t>文中表示在事业上有很大的成就。</a:t>
            </a:r>
            <a:endParaRPr lang="zh-CN" altLang="en-US" sz="2800" b="1">
              <a:solidFill>
                <a:srgbClr val="FF0000"/>
              </a:solidFill>
              <a:latin typeface="宋体" panose="02010600030101010101" pitchFamily="2" charset="-122"/>
              <a:ea typeface="宋体" panose="02010600030101010101" pitchFamily="2" charset="-122"/>
            </a:endParaRPr>
          </a:p>
        </p:txBody>
      </p:sp>
      <p:sp>
        <p:nvSpPr>
          <p:cNvPr id="7" name="文本框 6"/>
          <p:cNvSpPr txBox="1"/>
          <p:nvPr/>
        </p:nvSpPr>
        <p:spPr>
          <a:xfrm>
            <a:off x="1998663" y="3930650"/>
            <a:ext cx="6789737" cy="944563"/>
          </a:xfrm>
          <a:prstGeom prst="rect">
            <a:avLst/>
          </a:prstGeom>
          <a:noFill/>
          <a:ln w="9525">
            <a:noFill/>
          </a:ln>
        </p:spPr>
        <p:txBody>
          <a:bodyPr wrap="square" anchor="t" anchorCtr="0">
            <a:spAutoFit/>
          </a:bodyPr>
          <a:p>
            <a:r>
              <a:rPr lang="zh-CN" altLang="en-US" sz="2800" b="1">
                <a:solidFill>
                  <a:srgbClr val="FF0000"/>
                </a:solidFill>
                <a:latin typeface="宋体" panose="02010600030101010101" pitchFamily="2" charset="-122"/>
                <a:ea typeface="宋体" panose="02010600030101010101" pitchFamily="2" charset="-122"/>
              </a:rPr>
              <a:t>争执双方同意的第三者对争执事项做出决定，如国际仲裁、海事仲裁、劳动仲裁等。</a:t>
            </a:r>
            <a:endParaRPr lang="zh-CN" altLang="en-US" sz="2800" b="1">
              <a:latin typeface="Arial" panose="020B0604020202020204" pitchFamily="34" charset="0"/>
              <a:ea typeface="宋体" panose="02010600030101010101" pitchFamily="2" charset="-122"/>
            </a:endParaRPr>
          </a:p>
        </p:txBody>
      </p:sp>
      <p:sp>
        <p:nvSpPr>
          <p:cNvPr id="8" name="文本框 7"/>
          <p:cNvSpPr txBox="1"/>
          <p:nvPr/>
        </p:nvSpPr>
        <p:spPr>
          <a:xfrm>
            <a:off x="2773363" y="4881563"/>
            <a:ext cx="6043612" cy="944562"/>
          </a:xfrm>
          <a:prstGeom prst="rect">
            <a:avLst/>
          </a:prstGeom>
          <a:noFill/>
          <a:ln w="9525">
            <a:noFill/>
          </a:ln>
        </p:spPr>
        <p:txBody>
          <a:bodyPr wrap="square" anchor="t" anchorCtr="0">
            <a:spAutoFit/>
          </a:bodyPr>
          <a:p>
            <a:r>
              <a:rPr lang="zh-CN" altLang="en-US" sz="2800" b="1">
                <a:solidFill>
                  <a:srgbClr val="FF0000"/>
                </a:solidFill>
                <a:latin typeface="宋体" panose="02010600030101010101" pitchFamily="2" charset="-122"/>
                <a:ea typeface="宋体" panose="02010600030101010101" pitchFamily="2" charset="-122"/>
              </a:rPr>
              <a:t>形容有突出的成绩和效果。也指做事效率很高，办事方式很有效果。</a:t>
            </a:r>
            <a:endParaRPr lang="zh-CN" altLang="en-US" sz="2800" b="1">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217" name="Group 2"/>
          <p:cNvGrpSpPr/>
          <p:nvPr/>
        </p:nvGrpSpPr>
        <p:grpSpPr>
          <a:xfrm>
            <a:off x="128588" y="635000"/>
            <a:ext cx="2319337" cy="700088"/>
            <a:chOff x="138" y="461"/>
            <a:chExt cx="1461" cy="441"/>
          </a:xfrm>
        </p:grpSpPr>
        <p:pic>
          <p:nvPicPr>
            <p:cNvPr id="9218" name="Picture 3"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9219" name="文本框 2"/>
            <p:cNvSpPr txBox="1"/>
            <p:nvPr/>
          </p:nvSpPr>
          <p:spPr>
            <a:xfrm>
              <a:off x="476" y="509"/>
              <a:ext cx="1080" cy="326"/>
            </a:xfrm>
            <a:prstGeom prst="rect">
              <a:avLst/>
            </a:prstGeom>
            <a:noFill/>
            <a:ln w="9525">
              <a:noFill/>
            </a:ln>
          </p:spPr>
          <p:txBody>
            <a:bodyPr anchor="t" anchorCtr="0">
              <a:spAutoFit/>
            </a:bodyPr>
            <a:p>
              <a:pPr algn="ctr"/>
              <a:r>
                <a:rPr lang="zh-CN" altLang="en-US" sz="2800" b="1" dirty="0">
                  <a:solidFill>
                    <a:srgbClr val="0099CC"/>
                  </a:solidFill>
                  <a:latin typeface="黑体" panose="02010609060101010101" charset="-122"/>
                  <a:ea typeface="黑体" panose="02010609060101010101" charset="-122"/>
                </a:rPr>
                <a:t>整体感知</a:t>
              </a:r>
              <a:endParaRPr lang="zh-CN" altLang="en-US" sz="2800" b="1" dirty="0">
                <a:solidFill>
                  <a:srgbClr val="0099CC"/>
                </a:solidFill>
                <a:latin typeface="黑体" panose="02010609060101010101" charset="-122"/>
                <a:ea typeface="黑体" panose="02010609060101010101" charset="-122"/>
              </a:endParaRPr>
            </a:p>
          </p:txBody>
        </p:sp>
      </p:grpSp>
      <p:sp>
        <p:nvSpPr>
          <p:cNvPr id="9220" name="文本框 103"/>
          <p:cNvSpPr txBox="1"/>
          <p:nvPr/>
        </p:nvSpPr>
        <p:spPr>
          <a:xfrm>
            <a:off x="349250" y="1598613"/>
            <a:ext cx="8445500" cy="519112"/>
          </a:xfrm>
          <a:prstGeom prst="rect">
            <a:avLst/>
          </a:prstGeom>
          <a:noFill/>
          <a:ln w="9525">
            <a:noFill/>
          </a:ln>
        </p:spPr>
        <p:txBody>
          <a:bodyPr wrap="square" anchor="t" anchorCtr="0">
            <a:spAutoFit/>
          </a:bodyPr>
          <a:p>
            <a:r>
              <a:rPr lang="en-US" altLang="zh-CN" sz="2800" b="1">
                <a:latin typeface="宋体" panose="02010600030101010101" pitchFamily="2" charset="-122"/>
                <a:ea typeface="宋体" panose="02010600030101010101" pitchFamily="2" charset="-122"/>
              </a:rPr>
              <a:t>1.</a:t>
            </a:r>
            <a:r>
              <a:rPr lang="zh-CN" altLang="en-US" sz="2800" b="1">
                <a:latin typeface="宋体" panose="02010600030101010101" pitchFamily="2" charset="-122"/>
                <a:ea typeface="宋体" panose="02010600030101010101" pitchFamily="2" charset="-122"/>
              </a:rPr>
              <a:t>默读课文，把握消息的时间、地点、人物和事件。</a:t>
            </a:r>
            <a:endParaRPr lang="zh-CN" altLang="en-US" sz="2800" b="1">
              <a:latin typeface="宋体" panose="02010600030101010101" pitchFamily="2" charset="-122"/>
              <a:ea typeface="宋体" panose="02010600030101010101" pitchFamily="2" charset="-122"/>
            </a:endParaRPr>
          </a:p>
        </p:txBody>
      </p:sp>
      <p:sp>
        <p:nvSpPr>
          <p:cNvPr id="2" name="文本框 1"/>
          <p:cNvSpPr txBox="1"/>
          <p:nvPr/>
        </p:nvSpPr>
        <p:spPr>
          <a:xfrm>
            <a:off x="1011238" y="2413000"/>
            <a:ext cx="7594600" cy="2651125"/>
          </a:xfrm>
          <a:prstGeom prst="rect">
            <a:avLst/>
          </a:prstGeom>
          <a:noFill/>
          <a:ln w="9525">
            <a:noFill/>
          </a:ln>
        </p:spPr>
        <p:txBody>
          <a:bodyPr wrap="square" anchor="t" anchorCtr="0">
            <a:spAutoFit/>
          </a:bodyPr>
          <a:p>
            <a:pPr>
              <a:lnSpc>
                <a:spcPct val="150000"/>
              </a:lnSpc>
            </a:pPr>
            <a:r>
              <a:rPr lang="zh-CN" altLang="en-US" sz="2800" b="1">
                <a:solidFill>
                  <a:srgbClr val="FF0000"/>
                </a:solidFill>
                <a:latin typeface="宋体" panose="02010600030101010101" pitchFamily="2" charset="-122"/>
                <a:ea typeface="宋体" panose="02010600030101010101" pitchFamily="2" charset="-122"/>
              </a:rPr>
              <a:t>时间：</a:t>
            </a:r>
            <a:r>
              <a:rPr lang="en-US" altLang="zh-CN" sz="2800" b="1">
                <a:solidFill>
                  <a:srgbClr val="FF0000"/>
                </a:solidFill>
                <a:latin typeface="宋体" panose="02010600030101010101" pitchFamily="2" charset="-122"/>
                <a:ea typeface="宋体" panose="02010600030101010101" pitchFamily="2" charset="-122"/>
              </a:rPr>
              <a:t>1901</a:t>
            </a:r>
            <a:r>
              <a:rPr lang="zh-CN" altLang="en-US" sz="2800" b="1">
                <a:solidFill>
                  <a:srgbClr val="FF0000"/>
                </a:solidFill>
                <a:latin typeface="宋体" panose="02010600030101010101" pitchFamily="2" charset="-122"/>
                <a:ea typeface="宋体" panose="02010600030101010101" pitchFamily="2" charset="-122"/>
              </a:rPr>
              <a:t>年</a:t>
            </a:r>
            <a:r>
              <a:rPr lang="en-US" altLang="zh-CN" sz="2800" b="1">
                <a:solidFill>
                  <a:srgbClr val="FF0000"/>
                </a:solidFill>
                <a:latin typeface="宋体" panose="02010600030101010101" pitchFamily="2" charset="-122"/>
                <a:ea typeface="宋体" panose="02010600030101010101" pitchFamily="2" charset="-122"/>
              </a:rPr>
              <a:t>12</a:t>
            </a:r>
            <a:r>
              <a:rPr lang="zh-CN" altLang="en-US" sz="2800" b="1">
                <a:solidFill>
                  <a:srgbClr val="FF0000"/>
                </a:solidFill>
                <a:latin typeface="宋体" panose="02010600030101010101" pitchFamily="2" charset="-122"/>
                <a:ea typeface="宋体" panose="02010600030101010101" pitchFamily="2" charset="-122"/>
              </a:rPr>
              <a:t>月</a:t>
            </a:r>
            <a:r>
              <a:rPr lang="en-US" altLang="zh-CN" sz="2800" b="1">
                <a:solidFill>
                  <a:srgbClr val="FF0000"/>
                </a:solidFill>
                <a:latin typeface="宋体" panose="02010600030101010101" pitchFamily="2" charset="-122"/>
                <a:ea typeface="宋体" panose="02010600030101010101" pitchFamily="2" charset="-122"/>
              </a:rPr>
              <a:t>10</a:t>
            </a:r>
            <a:r>
              <a:rPr lang="zh-CN" altLang="en-US" sz="2800" b="1">
                <a:solidFill>
                  <a:srgbClr val="FF0000"/>
                </a:solidFill>
                <a:latin typeface="宋体" panose="02010600030101010101" pitchFamily="2" charset="-122"/>
                <a:ea typeface="宋体" panose="02010600030101010101" pitchFamily="2" charset="-122"/>
              </a:rPr>
              <a:t>日；</a:t>
            </a:r>
            <a:endParaRPr lang="zh-CN" altLang="en-US" sz="2800" b="1">
              <a:solidFill>
                <a:srgbClr val="FF0000"/>
              </a:solidFill>
              <a:latin typeface="宋体" panose="02010600030101010101" pitchFamily="2" charset="-122"/>
              <a:ea typeface="宋体" panose="02010600030101010101" pitchFamily="2" charset="-122"/>
            </a:endParaRPr>
          </a:p>
          <a:p>
            <a:pPr>
              <a:lnSpc>
                <a:spcPct val="150000"/>
              </a:lnSpc>
            </a:pPr>
            <a:r>
              <a:rPr lang="zh-CN" altLang="en-US" sz="2800" b="1">
                <a:solidFill>
                  <a:srgbClr val="FF0000"/>
                </a:solidFill>
                <a:latin typeface="宋体" panose="02010600030101010101" pitchFamily="2" charset="-122"/>
                <a:ea typeface="宋体" panose="02010600030101010101" pitchFamily="2" charset="-122"/>
              </a:rPr>
              <a:t>地点：瑞典的斯德哥尔摩；</a:t>
            </a:r>
            <a:endParaRPr lang="zh-CN" altLang="en-US" sz="2800" b="1">
              <a:solidFill>
                <a:srgbClr val="FF0000"/>
              </a:solidFill>
              <a:latin typeface="宋体" panose="02010600030101010101" pitchFamily="2" charset="-122"/>
              <a:ea typeface="宋体" panose="02010600030101010101" pitchFamily="2" charset="-122"/>
            </a:endParaRPr>
          </a:p>
          <a:p>
            <a:pPr>
              <a:lnSpc>
                <a:spcPct val="150000"/>
              </a:lnSpc>
            </a:pPr>
            <a:r>
              <a:rPr lang="zh-CN" altLang="en-US" sz="2800" b="1">
                <a:solidFill>
                  <a:srgbClr val="FF0000"/>
                </a:solidFill>
                <a:latin typeface="宋体" panose="02010600030101010101" pitchFamily="2" charset="-122"/>
                <a:ea typeface="宋体" panose="02010600030101010101" pitchFamily="2" charset="-122"/>
              </a:rPr>
              <a:t>人物：瑞典国王和挪威诺贝尔基金会；</a:t>
            </a:r>
            <a:endParaRPr lang="zh-CN" altLang="en-US" sz="2800" b="1">
              <a:solidFill>
                <a:srgbClr val="FF0000"/>
              </a:solidFill>
              <a:latin typeface="宋体" panose="02010600030101010101" pitchFamily="2" charset="-122"/>
              <a:ea typeface="宋体" panose="02010600030101010101" pitchFamily="2" charset="-122"/>
            </a:endParaRPr>
          </a:p>
          <a:p>
            <a:pPr>
              <a:lnSpc>
                <a:spcPct val="150000"/>
              </a:lnSpc>
            </a:pPr>
            <a:r>
              <a:rPr lang="zh-CN" altLang="en-US" sz="2800" b="1">
                <a:solidFill>
                  <a:srgbClr val="FF0000"/>
                </a:solidFill>
                <a:latin typeface="宋体" panose="02010600030101010101" pitchFamily="2" charset="-122"/>
                <a:ea typeface="宋体" panose="02010600030101010101" pitchFamily="2" charset="-122"/>
              </a:rPr>
              <a:t>事件：首次颁发诺贝尔奖。</a:t>
            </a:r>
            <a:endParaRPr lang="zh-CN" altLang="en-US" sz="2800" b="1">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charRg st="0" end="16"/>
                                            </p:txEl>
                                          </p:spTgt>
                                        </p:tgtEl>
                                        <p:attrNameLst>
                                          <p:attrName>style.visibility</p:attrName>
                                        </p:attrNameLst>
                                      </p:cBhvr>
                                      <p:to>
                                        <p:strVal val="visible"/>
                                      </p:to>
                                    </p:set>
                                    <p:animEffect transition="in" filter="fade">
                                      <p:cBhvr>
                                        <p:cTn id="7" dur="1000"/>
                                        <p:tgtEl>
                                          <p:spTgt spid="2">
                                            <p:txEl>
                                              <p:charRg st="0" end="16"/>
                                            </p:txEl>
                                          </p:spTgt>
                                        </p:tgtEl>
                                      </p:cBhvr>
                                    </p:animEffect>
                                    <p:anim calcmode="lin" valueType="num">
                                      <p:cBhvr>
                                        <p:cTn id="8" dur="1000" fill="hold"/>
                                        <p:tgtEl>
                                          <p:spTgt spid="2">
                                            <p:txEl>
                                              <p:charRg st="0" end="16"/>
                                            </p:txEl>
                                          </p:spTgt>
                                        </p:tgtEl>
                                        <p:attrNameLst>
                                          <p:attrName>ppt_x</p:attrName>
                                        </p:attrNameLst>
                                      </p:cBhvr>
                                      <p:tavLst>
                                        <p:tav tm="0">
                                          <p:val>
                                            <p:strVal val="#ppt_x"/>
                                          </p:val>
                                        </p:tav>
                                        <p:tav tm="100000">
                                          <p:val>
                                            <p:strVal val="#ppt_x"/>
                                          </p:val>
                                        </p:tav>
                                      </p:tavLst>
                                    </p:anim>
                                    <p:anim calcmode="lin" valueType="num">
                                      <p:cBhvr>
                                        <p:cTn id="9" dur="1000" fill="hold"/>
                                        <p:tgtEl>
                                          <p:spTgt spid="2">
                                            <p:txEl>
                                              <p:charRg st="0" end="16"/>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charRg st="16" end="29"/>
                                            </p:txEl>
                                          </p:spTgt>
                                        </p:tgtEl>
                                        <p:attrNameLst>
                                          <p:attrName>style.visibility</p:attrName>
                                        </p:attrNameLst>
                                      </p:cBhvr>
                                      <p:to>
                                        <p:strVal val="visible"/>
                                      </p:to>
                                    </p:set>
                                    <p:animEffect transition="in" filter="fade">
                                      <p:cBhvr>
                                        <p:cTn id="14" dur="1000"/>
                                        <p:tgtEl>
                                          <p:spTgt spid="2">
                                            <p:txEl>
                                              <p:charRg st="16" end="29"/>
                                            </p:txEl>
                                          </p:spTgt>
                                        </p:tgtEl>
                                      </p:cBhvr>
                                    </p:animEffect>
                                    <p:anim calcmode="lin" valueType="num">
                                      <p:cBhvr>
                                        <p:cTn id="15" dur="1000" fill="hold"/>
                                        <p:tgtEl>
                                          <p:spTgt spid="2">
                                            <p:txEl>
                                              <p:charRg st="16" end="29"/>
                                            </p:txEl>
                                          </p:spTgt>
                                        </p:tgtEl>
                                        <p:attrNameLst>
                                          <p:attrName>ppt_x</p:attrName>
                                        </p:attrNameLst>
                                      </p:cBhvr>
                                      <p:tavLst>
                                        <p:tav tm="0">
                                          <p:val>
                                            <p:strVal val="#ppt_x"/>
                                          </p:val>
                                        </p:tav>
                                        <p:tav tm="100000">
                                          <p:val>
                                            <p:strVal val="#ppt_x"/>
                                          </p:val>
                                        </p:tav>
                                      </p:tavLst>
                                    </p:anim>
                                    <p:anim calcmode="lin" valueType="num">
                                      <p:cBhvr>
                                        <p:cTn id="16" dur="1000" fill="hold"/>
                                        <p:tgtEl>
                                          <p:spTgt spid="2">
                                            <p:txEl>
                                              <p:charRg st="16" end="29"/>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charRg st="29" end="47"/>
                                            </p:txEl>
                                          </p:spTgt>
                                        </p:tgtEl>
                                        <p:attrNameLst>
                                          <p:attrName>style.visibility</p:attrName>
                                        </p:attrNameLst>
                                      </p:cBhvr>
                                      <p:to>
                                        <p:strVal val="visible"/>
                                      </p:to>
                                    </p:set>
                                    <p:animEffect transition="in" filter="fade">
                                      <p:cBhvr>
                                        <p:cTn id="21" dur="1000"/>
                                        <p:tgtEl>
                                          <p:spTgt spid="2">
                                            <p:txEl>
                                              <p:charRg st="29" end="47"/>
                                            </p:txEl>
                                          </p:spTgt>
                                        </p:tgtEl>
                                      </p:cBhvr>
                                    </p:animEffect>
                                    <p:anim calcmode="lin" valueType="num">
                                      <p:cBhvr>
                                        <p:cTn id="22" dur="1000" fill="hold"/>
                                        <p:tgtEl>
                                          <p:spTgt spid="2">
                                            <p:txEl>
                                              <p:charRg st="29" end="47"/>
                                            </p:txEl>
                                          </p:spTgt>
                                        </p:tgtEl>
                                        <p:attrNameLst>
                                          <p:attrName>ppt_x</p:attrName>
                                        </p:attrNameLst>
                                      </p:cBhvr>
                                      <p:tavLst>
                                        <p:tav tm="0">
                                          <p:val>
                                            <p:strVal val="#ppt_x"/>
                                          </p:val>
                                        </p:tav>
                                        <p:tav tm="100000">
                                          <p:val>
                                            <p:strVal val="#ppt_x"/>
                                          </p:val>
                                        </p:tav>
                                      </p:tavLst>
                                    </p:anim>
                                    <p:anim calcmode="lin" valueType="num">
                                      <p:cBhvr>
                                        <p:cTn id="23" dur="1000" fill="hold"/>
                                        <p:tgtEl>
                                          <p:spTgt spid="2">
                                            <p:txEl>
                                              <p:charRg st="29" end="47"/>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charRg st="47" end="60"/>
                                            </p:txEl>
                                          </p:spTgt>
                                        </p:tgtEl>
                                        <p:attrNameLst>
                                          <p:attrName>style.visibility</p:attrName>
                                        </p:attrNameLst>
                                      </p:cBhvr>
                                      <p:to>
                                        <p:strVal val="visible"/>
                                      </p:to>
                                    </p:set>
                                    <p:animEffect transition="in" filter="fade">
                                      <p:cBhvr>
                                        <p:cTn id="28" dur="1000"/>
                                        <p:tgtEl>
                                          <p:spTgt spid="2">
                                            <p:txEl>
                                              <p:charRg st="47" end="60"/>
                                            </p:txEl>
                                          </p:spTgt>
                                        </p:tgtEl>
                                      </p:cBhvr>
                                    </p:animEffect>
                                    <p:anim calcmode="lin" valueType="num">
                                      <p:cBhvr>
                                        <p:cTn id="29" dur="1000" fill="hold"/>
                                        <p:tgtEl>
                                          <p:spTgt spid="2">
                                            <p:txEl>
                                              <p:charRg st="47" end="60"/>
                                            </p:txEl>
                                          </p:spTgt>
                                        </p:tgtEl>
                                        <p:attrNameLst>
                                          <p:attrName>ppt_x</p:attrName>
                                        </p:attrNameLst>
                                      </p:cBhvr>
                                      <p:tavLst>
                                        <p:tav tm="0">
                                          <p:val>
                                            <p:strVal val="#ppt_x"/>
                                          </p:val>
                                        </p:tav>
                                        <p:tav tm="100000">
                                          <p:val>
                                            <p:strVal val="#ppt_x"/>
                                          </p:val>
                                        </p:tav>
                                      </p:tavLst>
                                    </p:anim>
                                    <p:anim calcmode="lin" valueType="num">
                                      <p:cBhvr>
                                        <p:cTn id="30" dur="1000" fill="hold"/>
                                        <p:tgtEl>
                                          <p:spTgt spid="2">
                                            <p:txEl>
                                              <p:charRg st="47" end="6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文本框 103"/>
          <p:cNvSpPr txBox="1"/>
          <p:nvPr/>
        </p:nvSpPr>
        <p:spPr>
          <a:xfrm>
            <a:off x="590550" y="1430338"/>
            <a:ext cx="8318500" cy="519112"/>
          </a:xfrm>
          <a:prstGeom prst="rect">
            <a:avLst/>
          </a:prstGeom>
          <a:noFill/>
          <a:ln w="9525">
            <a:noFill/>
          </a:ln>
        </p:spPr>
        <p:txBody>
          <a:bodyPr wrap="square" anchor="t" anchorCtr="0">
            <a:spAutoFit/>
          </a:bodyPr>
          <a:p>
            <a:r>
              <a:rPr lang="en-US" altLang="zh-CN" sz="2800" b="1">
                <a:latin typeface="宋体" panose="02010600030101010101" pitchFamily="2" charset="-122"/>
                <a:ea typeface="宋体" panose="02010600030101010101" pitchFamily="2" charset="-122"/>
              </a:rPr>
              <a:t>2.</a:t>
            </a:r>
            <a:r>
              <a:rPr lang="zh-CN" altLang="en-US" sz="2800" b="1">
                <a:latin typeface="宋体" panose="02010600030101010101" pitchFamily="2" charset="-122"/>
                <a:ea typeface="宋体" panose="02010600030101010101" pitchFamily="2" charset="-122"/>
              </a:rPr>
              <a:t>导语都讲了哪些内容？主体部分讲了哪些内容？</a:t>
            </a:r>
            <a:endParaRPr lang="zh-CN" altLang="en-US" sz="2800" b="1">
              <a:latin typeface="Arial" panose="020B0604020202020204" pitchFamily="34" charset="0"/>
              <a:ea typeface="宋体" panose="02010600030101010101" pitchFamily="2" charset="-122"/>
            </a:endParaRPr>
          </a:p>
        </p:txBody>
      </p:sp>
      <p:sp>
        <p:nvSpPr>
          <p:cNvPr id="2" name="文本框 1"/>
          <p:cNvSpPr txBox="1"/>
          <p:nvPr/>
        </p:nvSpPr>
        <p:spPr>
          <a:xfrm>
            <a:off x="941388" y="2249488"/>
            <a:ext cx="7024687" cy="3290887"/>
          </a:xfrm>
          <a:prstGeom prst="rect">
            <a:avLst/>
          </a:prstGeom>
          <a:noFill/>
          <a:ln w="9525">
            <a:noFill/>
          </a:ln>
        </p:spPr>
        <p:txBody>
          <a:bodyPr wrap="square" anchor="t" anchorCtr="0">
            <a:spAutoFit/>
          </a:bodyPr>
          <a:p>
            <a:pPr>
              <a:lnSpc>
                <a:spcPct val="150000"/>
              </a:lnSpc>
            </a:pPr>
            <a:r>
              <a:rPr lang="zh-CN" altLang="en-US" sz="2800" b="1">
                <a:solidFill>
                  <a:srgbClr val="0000FF"/>
                </a:solidFill>
                <a:latin typeface="宋体" panose="02010600030101010101" pitchFamily="2" charset="-122"/>
                <a:ea typeface="宋体" panose="02010600030101010101" pitchFamily="2" charset="-122"/>
              </a:rPr>
              <a:t>导语部分讲了首届诺贝尔奖颁发和诺贝尔的遗嘱。</a:t>
            </a:r>
            <a:endParaRPr lang="zh-CN" altLang="en-US" sz="2800" b="1">
              <a:solidFill>
                <a:srgbClr val="0000FF"/>
              </a:solidFill>
              <a:latin typeface="宋体" panose="02010600030101010101" pitchFamily="2" charset="-122"/>
              <a:ea typeface="宋体" panose="02010600030101010101" pitchFamily="2" charset="-122"/>
            </a:endParaRPr>
          </a:p>
          <a:p>
            <a:pPr>
              <a:lnSpc>
                <a:spcPct val="150000"/>
              </a:lnSpc>
            </a:pPr>
            <a:r>
              <a:rPr lang="zh-CN" altLang="en-US" sz="2800" b="1">
                <a:solidFill>
                  <a:srgbClr val="0000FF"/>
                </a:solidFill>
                <a:latin typeface="宋体" panose="02010600030101010101" pitchFamily="2" charset="-122"/>
                <a:ea typeface="宋体" panose="02010600030101010101" pitchFamily="2" charset="-122"/>
              </a:rPr>
              <a:t>主体部分讲了首届诺贝尔奖获得者及其贡献，诺贝尔奖颁发的机构、时间及地点，诺贝尔奖的奖金来源及评审权等消息背景。</a:t>
            </a:r>
            <a:endParaRPr lang="zh-CN" altLang="en-US" sz="2800" b="1">
              <a:solidFill>
                <a:srgbClr val="0000FF"/>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charRg st="0" end="23"/>
                                            </p:txEl>
                                          </p:spTgt>
                                        </p:tgtEl>
                                        <p:attrNameLst>
                                          <p:attrName>style.visibility</p:attrName>
                                        </p:attrNameLst>
                                      </p:cBhvr>
                                      <p:to>
                                        <p:strVal val="visible"/>
                                      </p:to>
                                    </p:set>
                                    <p:animEffect transition="in" filter="fade">
                                      <p:cBhvr>
                                        <p:cTn id="7" dur="1000"/>
                                        <p:tgtEl>
                                          <p:spTgt spid="2">
                                            <p:txEl>
                                              <p:charRg st="0" end="23"/>
                                            </p:txEl>
                                          </p:spTgt>
                                        </p:tgtEl>
                                      </p:cBhvr>
                                    </p:animEffect>
                                    <p:anim calcmode="lin" valueType="num">
                                      <p:cBhvr>
                                        <p:cTn id="8" dur="1000" fill="hold"/>
                                        <p:tgtEl>
                                          <p:spTgt spid="2">
                                            <p:txEl>
                                              <p:charRg st="0" end="23"/>
                                            </p:txEl>
                                          </p:spTgt>
                                        </p:tgtEl>
                                        <p:attrNameLst>
                                          <p:attrName>ppt_x</p:attrName>
                                        </p:attrNameLst>
                                      </p:cBhvr>
                                      <p:tavLst>
                                        <p:tav tm="0">
                                          <p:val>
                                            <p:strVal val="#ppt_x"/>
                                          </p:val>
                                        </p:tav>
                                        <p:tav tm="100000">
                                          <p:val>
                                            <p:strVal val="#ppt_x"/>
                                          </p:val>
                                        </p:tav>
                                      </p:tavLst>
                                    </p:anim>
                                    <p:anim calcmode="lin" valueType="num">
                                      <p:cBhvr>
                                        <p:cTn id="9" dur="1000" fill="hold"/>
                                        <p:tgtEl>
                                          <p:spTgt spid="2">
                                            <p:txEl>
                                              <p:charRg st="0" end="2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charRg st="23" end="79"/>
                                            </p:txEl>
                                          </p:spTgt>
                                        </p:tgtEl>
                                        <p:attrNameLst>
                                          <p:attrName>style.visibility</p:attrName>
                                        </p:attrNameLst>
                                      </p:cBhvr>
                                      <p:to>
                                        <p:strVal val="visible"/>
                                      </p:to>
                                    </p:set>
                                    <p:animEffect transition="in" filter="fade">
                                      <p:cBhvr>
                                        <p:cTn id="14" dur="1000"/>
                                        <p:tgtEl>
                                          <p:spTgt spid="2">
                                            <p:txEl>
                                              <p:charRg st="23" end="79"/>
                                            </p:txEl>
                                          </p:spTgt>
                                        </p:tgtEl>
                                      </p:cBhvr>
                                    </p:animEffect>
                                    <p:anim calcmode="lin" valueType="num">
                                      <p:cBhvr>
                                        <p:cTn id="15" dur="1000" fill="hold"/>
                                        <p:tgtEl>
                                          <p:spTgt spid="2">
                                            <p:txEl>
                                              <p:charRg st="23" end="79"/>
                                            </p:txEl>
                                          </p:spTgt>
                                        </p:tgtEl>
                                        <p:attrNameLst>
                                          <p:attrName>ppt_x</p:attrName>
                                        </p:attrNameLst>
                                      </p:cBhvr>
                                      <p:tavLst>
                                        <p:tav tm="0">
                                          <p:val>
                                            <p:strVal val="#ppt_x"/>
                                          </p:val>
                                        </p:tav>
                                        <p:tav tm="100000">
                                          <p:val>
                                            <p:strVal val="#ppt_x"/>
                                          </p:val>
                                        </p:tav>
                                      </p:tavLst>
                                    </p:anim>
                                    <p:anim calcmode="lin" valueType="num">
                                      <p:cBhvr>
                                        <p:cTn id="16" dur="1000" fill="hold"/>
                                        <p:tgtEl>
                                          <p:spTgt spid="2">
                                            <p:txEl>
                                              <p:charRg st="23" end="7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文本框 103"/>
          <p:cNvSpPr txBox="1"/>
          <p:nvPr/>
        </p:nvSpPr>
        <p:spPr>
          <a:xfrm>
            <a:off x="538163" y="725488"/>
            <a:ext cx="8161337" cy="519112"/>
          </a:xfrm>
          <a:prstGeom prst="rect">
            <a:avLst/>
          </a:prstGeom>
          <a:noFill/>
          <a:ln w="9525">
            <a:noFill/>
          </a:ln>
        </p:spPr>
        <p:txBody>
          <a:bodyPr wrap="square" anchor="t" anchorCtr="0">
            <a:spAutoFit/>
          </a:bodyPr>
          <a:p>
            <a:r>
              <a:rPr lang="en-US" altLang="zh-CN" sz="2800" b="1">
                <a:latin typeface="宋体" panose="02010600030101010101" pitchFamily="2" charset="-122"/>
                <a:ea typeface="宋体" panose="02010600030101010101" pitchFamily="2" charset="-122"/>
              </a:rPr>
              <a:t>3.</a:t>
            </a:r>
            <a:r>
              <a:rPr lang="zh-CN" altLang="en-US" sz="2800" b="1">
                <a:latin typeface="宋体" panose="02010600030101010101" pitchFamily="2" charset="-122"/>
                <a:ea typeface="宋体" panose="02010600030101010101" pitchFamily="2" charset="-122"/>
              </a:rPr>
              <a:t>你认为这则消息的背景部分可以删去吗？</a:t>
            </a:r>
            <a:endParaRPr lang="zh-CN" altLang="en-US" sz="2800" b="1">
              <a:latin typeface="Arial" panose="020B0604020202020204" pitchFamily="34" charset="0"/>
              <a:ea typeface="宋体" panose="02010600030101010101" pitchFamily="2" charset="-122"/>
            </a:endParaRPr>
          </a:p>
        </p:txBody>
      </p:sp>
      <p:sp>
        <p:nvSpPr>
          <p:cNvPr id="2" name="文本框 1"/>
          <p:cNvSpPr txBox="1"/>
          <p:nvPr/>
        </p:nvSpPr>
        <p:spPr>
          <a:xfrm>
            <a:off x="854075" y="1930400"/>
            <a:ext cx="7940675" cy="2011363"/>
          </a:xfrm>
          <a:prstGeom prst="rect">
            <a:avLst/>
          </a:prstGeom>
          <a:noFill/>
          <a:ln w="9525">
            <a:noFill/>
          </a:ln>
        </p:spPr>
        <p:txBody>
          <a:bodyPr wrap="square" anchor="t" anchorCtr="0">
            <a:spAutoFit/>
          </a:bodyPr>
          <a:p>
            <a:pPr>
              <a:lnSpc>
                <a:spcPct val="150000"/>
              </a:lnSpc>
            </a:pPr>
            <a:r>
              <a:rPr lang="zh-CN" altLang="en-US" sz="2800" b="1">
                <a:solidFill>
                  <a:srgbClr val="0000FF"/>
                </a:solidFill>
                <a:latin typeface="宋体" panose="02010600030101010101" pitchFamily="2" charset="-122"/>
                <a:ea typeface="宋体" panose="02010600030101010101" pitchFamily="2" charset="-122"/>
              </a:rPr>
              <a:t>不可以。背景部分交代了诺贝尔奖资金的来源以及诺贝尔奖评议权归属，可以显示诺贝尔奖评审的公平公正。</a:t>
            </a:r>
            <a:endParaRPr lang="zh-CN" altLang="en-US" sz="2800" b="1">
              <a:solidFill>
                <a:srgbClr val="0000FF"/>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1635</Words>
  <Application>WPS 演示</Application>
  <PresentationFormat>全屏显示(4:3)</PresentationFormat>
  <Paragraphs>109</Paragraphs>
  <Slides>14</Slides>
  <Notes>0</Notes>
  <HiddenSlides>0</HiddenSlides>
  <MMClips>1</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14</vt:i4>
      </vt:variant>
    </vt:vector>
  </HeadingPairs>
  <TitlesOfParts>
    <vt:vector size="30" baseType="lpstr">
      <vt:lpstr>Arial</vt:lpstr>
      <vt:lpstr>宋体</vt:lpstr>
      <vt:lpstr>Wingdings</vt:lpstr>
      <vt:lpstr>Calibri</vt:lpstr>
      <vt:lpstr>楷体_GB2312</vt:lpstr>
      <vt:lpstr>新宋体</vt:lpstr>
      <vt:lpstr>黑体</vt:lpstr>
      <vt:lpstr>Times New Roman</vt:lpstr>
      <vt:lpstr>微软雅黑</vt:lpstr>
      <vt:lpstr>Arial Unicode MS</vt:lpstr>
      <vt:lpstr>Calibri Light</vt:lpstr>
      <vt:lpstr>Cambria</vt:lpstr>
      <vt:lpstr>Arial</vt:lpstr>
      <vt:lpstr>等线</vt:lpstr>
      <vt:lpstr>1_自定义设计方案</vt:lpstr>
      <vt:lpstr>2_自定义设计方案</vt:lpstr>
      <vt:lpstr>2 首届诺贝尔奖颁发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上帝掷骰子吗</cp:lastModifiedBy>
  <cp:revision>174</cp:revision>
  <dcterms:created xsi:type="dcterms:W3CDTF">2016-01-14T05:53:00Z</dcterms:created>
  <dcterms:modified xsi:type="dcterms:W3CDTF">2023-09-28T12:46:09Z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7D044A41519541BF9A61D5051FAE3FEA_13</vt:lpwstr>
  </property>
</Properties>
</file>