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45"/>
  </p:notesMasterIdLst>
  <p:handoutMasterIdLst>
    <p:handoutMasterId r:id="rId46"/>
  </p:handoutMasterIdLst>
  <p:sldIdLst>
    <p:sldId id="360" r:id="rId4"/>
    <p:sldId id="359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5" r:id="rId39"/>
    <p:sldId id="396" r:id="rId40"/>
    <p:sldId id="397" r:id="rId41"/>
    <p:sldId id="398" r:id="rId42"/>
    <p:sldId id="399" r:id="rId43"/>
    <p:sldId id="400" r:id="rId44"/>
  </p:sldIdLst>
  <p:sldSz cx="9144000" cy="5143500"/>
  <p:notesSz cx="6858000" cy="9144000"/>
  <p:custDataLst>
    <p:tags r:id="rId50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07592E5-2ECF-4AFF-92AE-7FC9D9DC5201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314D55EE-107D-4A67-B09C-E5E2EE24C4FE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47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79057D7-4B2B-46B2-94DD-6AA528BADF9E}" type="datetime">
              <a:rPr lang="zh-CN" altLang="en-US" sz="1200"/>
            </a:fld>
            <a:endParaRPr lang="zh-CN" altLang="en-US" sz="1200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5717B8A-A4D8-492B-82BE-A580E909C79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35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slide" Target="slide27.xml"/><Relationship Id="rId3" Type="http://schemas.openxmlformats.org/officeDocument/2006/relationships/slide" Target="slide15.xml"/><Relationship Id="rId2" Type="http://schemas.openxmlformats.org/officeDocument/2006/relationships/image" Target="../media/image15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287338" y="1708150"/>
            <a:ext cx="8569325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初试身手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习作例文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7"/>
          <p:cNvPicPr>
            <a:picLocks noChangeAspect="1"/>
          </p:cNvPicPr>
          <p:nvPr/>
        </p:nvPicPr>
        <p:blipFill>
          <a:blip r:embed="rId1"/>
          <a:srcRect l="32503" r="4990"/>
          <a:stretch>
            <a:fillRect/>
          </a:stretch>
        </p:blipFill>
        <p:spPr>
          <a:xfrm>
            <a:off x="539750" y="123825"/>
            <a:ext cx="3600450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611188" y="1052513"/>
            <a:ext cx="5905500" cy="64293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说明性文章的语言有什么特点？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1" name="矩形 2"/>
          <p:cNvSpPr/>
          <p:nvPr/>
        </p:nvSpPr>
        <p:spPr>
          <a:xfrm>
            <a:off x="612775" y="1795463"/>
            <a:ext cx="8062913" cy="12811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太阳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松鼠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两课的语言分别属于哪种风格？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7412" name="矩形 3"/>
          <p:cNvSpPr/>
          <p:nvPr/>
        </p:nvSpPr>
        <p:spPr>
          <a:xfrm>
            <a:off x="1403350" y="3292475"/>
            <a:ext cx="6696075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：语言平实。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：语言生动。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625475" y="1073150"/>
            <a:ext cx="6697663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说明性文章的写作顺序有哪些？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625475" y="1838325"/>
            <a:ext cx="7993063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常用的说明顺序：时间顺序、空间顺序（由上到下、由前到后、由四周到中心、由左到右等）、逻辑顺序（由现象到本质、由原因到结果、由主要到次要等）。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849313" y="1012825"/>
            <a:ext cx="3743325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如何阅读说明文。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849313" y="1778000"/>
            <a:ext cx="7553325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阅读一篇说明文，需要获取哪些知识？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60" name="矩形 5"/>
          <p:cNvSpPr/>
          <p:nvPr/>
        </p:nvSpPr>
        <p:spPr>
          <a:xfrm>
            <a:off x="849313" y="2643188"/>
            <a:ext cx="7610475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明确说明对象及其特点；找到说明方法，分析其作用；理清文章的说明顺序；体会文章的语言的表达效果。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611188" y="1231900"/>
            <a:ext cx="83534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试着用学到的说明方法介绍身边的一种事物。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611188" y="2103438"/>
            <a:ext cx="726598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明确说明对象。你要介绍什么事物？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矩形 3"/>
          <p:cNvSpPr/>
          <p:nvPr/>
        </p:nvSpPr>
        <p:spPr>
          <a:xfrm>
            <a:off x="611188" y="2868613"/>
            <a:ext cx="726598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确定说明对象的特点。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485" name="矩形 4"/>
          <p:cNvSpPr/>
          <p:nvPr/>
        </p:nvSpPr>
        <p:spPr>
          <a:xfrm>
            <a:off x="611188" y="3651250"/>
            <a:ext cx="7265987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选择什么说明方法呢？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684213" y="1462088"/>
            <a:ext cx="8115300" cy="19208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通过本节课的学习，我们对说明性文章的表达特点有了全面、深刻的认识，为写说明性文章打下了基础。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矩形 4"/>
          <p:cNvSpPr/>
          <p:nvPr/>
        </p:nvSpPr>
        <p:spPr>
          <a:xfrm>
            <a:off x="684213" y="4084638"/>
            <a:ext cx="8115300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给你要写的事物列一个写作提纲。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1508" name="组合 5"/>
          <p:cNvGrpSpPr/>
          <p:nvPr/>
        </p:nvGrpSpPr>
        <p:grpSpPr>
          <a:xfrm>
            <a:off x="-107950" y="636588"/>
            <a:ext cx="4356100" cy="912812"/>
            <a:chOff x="-108520" y="931863"/>
            <a:chExt cx="4356150" cy="912737"/>
          </a:xfrm>
        </p:grpSpPr>
        <p:pic>
          <p:nvPicPr>
            <p:cNvPr id="21512" name="图片 6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13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509" name="组合 8"/>
          <p:cNvGrpSpPr/>
          <p:nvPr/>
        </p:nvGrpSpPr>
        <p:grpSpPr>
          <a:xfrm>
            <a:off x="-107950" y="3276600"/>
            <a:ext cx="4356100" cy="912813"/>
            <a:chOff x="-108520" y="931863"/>
            <a:chExt cx="4356150" cy="912737"/>
          </a:xfrm>
        </p:grpSpPr>
        <p:pic>
          <p:nvPicPr>
            <p:cNvPr id="21510" name="图片 9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1511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/>
          <p:nvPr/>
        </p:nvSpPr>
        <p:spPr>
          <a:xfrm>
            <a:off x="431800" y="1392238"/>
            <a:ext cx="4176713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提纲示例：电视塔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395288" y="2066925"/>
            <a:ext cx="8567737" cy="2787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引出说明对象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电视塔，点明它的总特点。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具体介绍电视塔的相关知识：位置、规模、设计样式、使用材质、建造过程、用途、效果等。（分段写）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表达自己的理想愿望。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2" name="组合 5"/>
          <p:cNvGrpSpPr/>
          <p:nvPr/>
        </p:nvGrpSpPr>
        <p:grpSpPr>
          <a:xfrm>
            <a:off x="2897188" y="77788"/>
            <a:ext cx="3349625" cy="947737"/>
            <a:chOff x="2897188" y="77997"/>
            <a:chExt cx="3349625" cy="947528"/>
          </a:xfrm>
        </p:grpSpPr>
        <p:pic>
          <p:nvPicPr>
            <p:cNvPr id="22533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97188" y="77997"/>
              <a:ext cx="3312368" cy="94752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2534" name="标题 1"/>
            <p:cNvSpPr txBox="1"/>
            <p:nvPr/>
          </p:nvSpPr>
          <p:spPr>
            <a:xfrm>
              <a:off x="2897188" y="153988"/>
              <a:ext cx="3349625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3"/>
          <p:cNvSpPr/>
          <p:nvPr/>
        </p:nvSpPr>
        <p:spPr>
          <a:xfrm>
            <a:off x="412750" y="2179638"/>
            <a:ext cx="8318500" cy="25622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根据自己列的写作提纲，开始写作。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写作中遇到了问题和困难可以向老师提出。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514350" lvl="0" indent="-514350" eaLnBrk="1" hangingPunct="0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朗读自己的习作，同学之间相互讨论、交流、修改。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3555" name="组合 7"/>
          <p:cNvGrpSpPr/>
          <p:nvPr/>
        </p:nvGrpSpPr>
        <p:grpSpPr>
          <a:xfrm>
            <a:off x="-180975" y="1276350"/>
            <a:ext cx="4356100" cy="911225"/>
            <a:chOff x="-108520" y="931863"/>
            <a:chExt cx="4356150" cy="912737"/>
          </a:xfrm>
        </p:grpSpPr>
        <p:pic>
          <p:nvPicPr>
            <p:cNvPr id="23556" name="图片 8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3557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个性写作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395288" y="555625"/>
            <a:ext cx="73453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修改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白鹭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，体会两种文体的不同。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2"/>
          <p:cNvSpPr/>
          <p:nvPr/>
        </p:nvSpPr>
        <p:spPr>
          <a:xfrm>
            <a:off x="557213" y="1179513"/>
            <a:ext cx="8047037" cy="3895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 鹭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白鹭是一首精巧的诗。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色素的配合，身段的大小，一切都很适宜。白鹤太大而嫌生硬，即使如粉红的朱鹭或灰色的苍鹭，也觉得大了一些，而且太不寻常了。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然而白鹭却因为它的常见，而被人忘却了它的美。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395288" y="771525"/>
            <a:ext cx="8353425" cy="1681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那雪白的蓑毛，那全身的流线型结构，那铁色的长喙，那青色的脚，增之一分则嫌长，减之一分则嫌短，素之一忽则嫌白，黛之一忽则嫌黑</a:t>
            </a:r>
            <a:r>
              <a:rPr lang="en-US" altLang="en-US" sz="3000" b="1">
                <a:latin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2"/>
          <p:cNvSpPr/>
          <p:nvPr/>
        </p:nvSpPr>
        <p:spPr>
          <a:xfrm>
            <a:off x="395288" y="2460625"/>
            <a:ext cx="8353425" cy="223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在清水田里，时有一只两只白鹭站着钓鱼，整个的田便成了一幅嵌在玻璃框里的画面。田的大小好像是有心人为白鹭设计的镜匣。晴天的清晨，每每看见它孤独地站立于小树的绝顶，看来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"/>
          <p:cNvSpPr/>
          <p:nvPr/>
        </p:nvSpPr>
        <p:spPr>
          <a:xfrm>
            <a:off x="646113" y="1179513"/>
            <a:ext cx="7921625" cy="1679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像是不安稳，而它却很悠然。这是别的鸟很难表现的一种嗜好。人们说它是在望哨，可它真是在望哨吗？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矩形 3"/>
          <p:cNvSpPr/>
          <p:nvPr/>
        </p:nvSpPr>
        <p:spPr>
          <a:xfrm>
            <a:off x="646113" y="2906713"/>
            <a:ext cx="7921625" cy="168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黄昏的空中偶见白鹭的低飞，更是乡居生活中的一种恩惠。那是清澄的形象化，而且具有生命了。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3"/>
          <p:cNvGrpSpPr/>
          <p:nvPr/>
        </p:nvGrpSpPr>
        <p:grpSpPr>
          <a:xfrm>
            <a:off x="446088" y="798513"/>
            <a:ext cx="3694112" cy="1125537"/>
            <a:chOff x="481326" y="943130"/>
            <a:chExt cx="3694296" cy="1124564"/>
          </a:xfrm>
        </p:grpSpPr>
        <p:sp>
          <p:nvSpPr>
            <p:cNvPr id="9227" name="流程图: 终止 2"/>
            <p:cNvSpPr/>
            <p:nvPr/>
          </p:nvSpPr>
          <p:spPr>
            <a:xfrm>
              <a:off x="1043329" y="1276217"/>
              <a:ext cx="2808427" cy="691552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8" name="标题 1">
              <a:hlinkClick r:id="rId1" action="ppaction://hlinksldjump"/>
            </p:cNvPr>
            <p:cNvSpPr txBox="1"/>
            <p:nvPr/>
          </p:nvSpPr>
          <p:spPr>
            <a:xfrm>
              <a:off x="827584" y="1190247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29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81326" y="943130"/>
              <a:ext cx="1124564" cy="11245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9219" name="组合 7"/>
          <p:cNvGrpSpPr/>
          <p:nvPr/>
        </p:nvGrpSpPr>
        <p:grpSpPr>
          <a:xfrm>
            <a:off x="2508250" y="1700213"/>
            <a:ext cx="3694113" cy="1125537"/>
            <a:chOff x="481326" y="943130"/>
            <a:chExt cx="3694296" cy="1124564"/>
          </a:xfrm>
        </p:grpSpPr>
        <p:sp>
          <p:nvSpPr>
            <p:cNvPr id="9224" name="流程图: 终止 8"/>
            <p:cNvSpPr/>
            <p:nvPr/>
          </p:nvSpPr>
          <p:spPr>
            <a:xfrm>
              <a:off x="1043329" y="1276217"/>
              <a:ext cx="2808427" cy="691552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5" name="标题 1">
              <a:hlinkClick r:id="rId3" action="ppaction://hlinksldjump"/>
            </p:cNvPr>
            <p:cNvSpPr txBox="1"/>
            <p:nvPr/>
          </p:nvSpPr>
          <p:spPr>
            <a:xfrm>
              <a:off x="827584" y="1190247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26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81326" y="943130"/>
              <a:ext cx="1124564" cy="11245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9220" name="组合 11"/>
          <p:cNvGrpSpPr/>
          <p:nvPr/>
        </p:nvGrpSpPr>
        <p:grpSpPr>
          <a:xfrm>
            <a:off x="4572000" y="2643188"/>
            <a:ext cx="3694113" cy="1125537"/>
            <a:chOff x="481326" y="943130"/>
            <a:chExt cx="3694296" cy="1124564"/>
          </a:xfrm>
        </p:grpSpPr>
        <p:sp>
          <p:nvSpPr>
            <p:cNvPr id="9221" name="流程图: 终止 12"/>
            <p:cNvSpPr/>
            <p:nvPr/>
          </p:nvSpPr>
          <p:spPr>
            <a:xfrm>
              <a:off x="1043329" y="1276217"/>
              <a:ext cx="2808427" cy="691552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22" name="标题 1">
              <a:hlinkClick r:id="rId4" action="ppaction://hlinksldjump"/>
            </p:cNvPr>
            <p:cNvSpPr txBox="1"/>
            <p:nvPr/>
          </p:nvSpPr>
          <p:spPr>
            <a:xfrm>
              <a:off x="827584" y="1190247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22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481326" y="943130"/>
              <a:ext cx="1124564" cy="11245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/>
          <p:nvPr/>
        </p:nvSpPr>
        <p:spPr>
          <a:xfrm>
            <a:off x="546100" y="1433513"/>
            <a:ext cx="8137525" cy="2789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或许有人会感到美中不足，白鹭不会唱歌。但是白鹭本身不就是一首很优美的歌吗？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不，歌未免太铿锵了。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　　白鹭实在是一首诗，一首韵在骨子里的散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文诗。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539750" y="541338"/>
            <a:ext cx="41036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修改后的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白鹭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250825" y="1155700"/>
            <a:ext cx="8642350" cy="3895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白 鹭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白鹭极美</a:t>
            </a:r>
            <a:r>
              <a:rPr lang="en-US" altLang="en-US" sz="3000" b="1">
                <a:latin typeface="楷体" panose="02010609060101010101" pitchFamily="49" charset="-122"/>
              </a:rPr>
              <a:t>。</a:t>
            </a:r>
            <a:endParaRPr lang="en-US" altLang="en-US" sz="3000" b="1">
              <a:latin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白鹭天生丽质，色彩协调，体态匀称。它拥有雪白的蓑毛，铁色的长喙，青色的脚，全身的流线型结构。白鹤与之相比，太大而显生硬；即使是朱鹭和苍鹭，也显得略大了些，而且太不寻常。白鹭却因为它常见，而常常被人忘却了它的美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627063" y="987425"/>
            <a:ext cx="7993062" cy="3897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白鹭姿态优美，高雅脱俗。飞行时，白鹭颈部收缩成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形，两脚伸直向后，缓缓地鼓动宽大的翅膀，从容不迫地冲入天际，在天空中留下道道清澄的痕迹；伫立时，白鹭收敛羽翼，颈部或伸或缩，站立在小树的绝顶上，看来像是不安稳，而它却一脸悠然，这是别的鸟很难表现的一种嗜好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2"/>
          <p:cNvSpPr/>
          <p:nvPr/>
        </p:nvSpPr>
        <p:spPr>
          <a:xfrm>
            <a:off x="474663" y="1196975"/>
            <a:ext cx="8353425" cy="3343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白鹭捕食，风景如画。清水田里，白鹭迈着修长的腿轻轻地涉水漫步向前，静静地钓着鱼。它们目不转睛地盯着水里，然后突然伸出长颈，用又长又尖的嘴向水中猛地一啄，准确地将食物叼住。那份宁静，那份悠然，那份雅致，仿佛一幅嵌在玻璃框里的图画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250825" y="30163"/>
            <a:ext cx="44656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体会两种文体的不同。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1747" name="表格 3"/>
          <p:cNvGraphicFramePr>
            <a:graphicFrameLocks noGrp="1"/>
          </p:cNvGraphicFramePr>
          <p:nvPr/>
        </p:nvGraphicFramePr>
        <p:xfrm>
          <a:off x="250825" y="825500"/>
          <a:ext cx="8642350" cy="4051300"/>
        </p:xfrm>
        <a:graphic>
          <a:graphicData uri="http://schemas.openxmlformats.org/drawingml/2006/table">
            <a:tbl>
              <a:tblPr/>
              <a:tblGrid>
                <a:gridCol w="1008062"/>
                <a:gridCol w="3313112"/>
                <a:gridCol w="4321175"/>
              </a:tblGrid>
              <a:tr h="654050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说明文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散文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  <a:tr h="16986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70000"/>
                        </a:lnSpc>
                      </a:pPr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写作</a:t>
                      </a:r>
                      <a:endParaRPr lang="en-US" altLang="zh-CN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目的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</a:tr>
              <a:tr h="16986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70000"/>
                        </a:lnSpc>
                      </a:pPr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文章</a:t>
                      </a:r>
                      <a:endParaRPr lang="en-US" altLang="zh-CN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结构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5" marR="91455" marT="45715" marB="45715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sp>
        <p:nvSpPr>
          <p:cNvPr id="31765" name="矩形 4"/>
          <p:cNvSpPr/>
          <p:nvPr/>
        </p:nvSpPr>
        <p:spPr>
          <a:xfrm>
            <a:off x="1273175" y="1477963"/>
            <a:ext cx="3529013" cy="16811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介绍一种事物或阐明一个科学道理，需要客观、真实。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66" name="矩形 5"/>
          <p:cNvSpPr/>
          <p:nvPr/>
        </p:nvSpPr>
        <p:spPr>
          <a:xfrm>
            <a:off x="4672013" y="1477963"/>
            <a:ext cx="4148137" cy="16811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通过状物、记人、写景等方式表达出自己对生活的感悟或生活经验。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67" name="矩形 6"/>
          <p:cNvSpPr/>
          <p:nvPr/>
        </p:nvSpPr>
        <p:spPr>
          <a:xfrm>
            <a:off x="1266825" y="3184525"/>
            <a:ext cx="3298825" cy="16811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各部分的关系是清晰的，逻辑关系是形象的。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68" name="矩形 7"/>
          <p:cNvSpPr/>
          <p:nvPr/>
        </p:nvSpPr>
        <p:spPr>
          <a:xfrm>
            <a:off x="4672013" y="3184525"/>
            <a:ext cx="4148137" cy="16811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各部分之间的逻辑关系是抽象的，形散而神不散。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5" grpId="0"/>
      <p:bldP spid="31766" grpId="0"/>
      <p:bldP spid="31767" grpId="0"/>
      <p:bldP spid="317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70" name="表格 1"/>
          <p:cNvGraphicFramePr>
            <a:graphicFrameLocks noGrp="1"/>
          </p:cNvGraphicFramePr>
          <p:nvPr/>
        </p:nvGraphicFramePr>
        <p:xfrm>
          <a:off x="344488" y="898525"/>
          <a:ext cx="8424862" cy="3905250"/>
        </p:xfrm>
        <a:graphic>
          <a:graphicData uri="http://schemas.openxmlformats.org/drawingml/2006/table">
            <a:tbl>
              <a:tblPr/>
              <a:tblGrid>
                <a:gridCol w="982662"/>
                <a:gridCol w="4252912"/>
                <a:gridCol w="3189288"/>
              </a:tblGrid>
              <a:tr h="654050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说明文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散文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  <a:tr h="12350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30000"/>
                        </a:lnSpc>
                      </a:pPr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</a:t>
                      </a:r>
                      <a:endParaRPr lang="en-US" altLang="zh-CN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lvl="0" indent="0" algn="ctr" eaLnBrk="1" hangingPunct="1"/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风格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</a:tr>
              <a:tr h="20161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>
                        <a:lnSpc>
                          <a:spcPct val="170000"/>
                        </a:lnSpc>
                      </a:pPr>
                      <a:r>
                        <a:rPr lang="zh-CN" altLang="en-US" sz="3000" b="1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表达方式</a:t>
                      </a:r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eaLnBrk="1" hangingPunct="1"/>
                      <a:endParaRPr lang="zh-CN" altLang="en-US" sz="3000" b="1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0" marB="45710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sp>
        <p:nvSpPr>
          <p:cNvPr id="32788" name="矩形 2"/>
          <p:cNvSpPr/>
          <p:nvPr/>
        </p:nvSpPr>
        <p:spPr>
          <a:xfrm>
            <a:off x="1366838" y="1549400"/>
            <a:ext cx="3529012" cy="11271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语言简练、准确、明白，让人容易懂。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89" name="矩形 3"/>
          <p:cNvSpPr/>
          <p:nvPr/>
        </p:nvSpPr>
        <p:spPr>
          <a:xfrm>
            <a:off x="5616575" y="1827213"/>
            <a:ext cx="2901950" cy="573087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抒情性较强。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90" name="矩形 4"/>
          <p:cNvSpPr/>
          <p:nvPr/>
        </p:nvSpPr>
        <p:spPr>
          <a:xfrm>
            <a:off x="1366838" y="2946400"/>
            <a:ext cx="4213225" cy="16795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使用打比方、列数字、下定义、举例子、作比较、分类别等说明方法。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2791" name="矩形 5"/>
          <p:cNvSpPr/>
          <p:nvPr/>
        </p:nvSpPr>
        <p:spPr>
          <a:xfrm>
            <a:off x="5616575" y="3187700"/>
            <a:ext cx="2952750" cy="11255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000" b="1" spc="0">
                <a:solidFill>
                  <a:srgbClr val="0000FF"/>
                </a:solidFill>
                <a:latin typeface="宋体" panose="02010600030101010101" pitchFamily="2" charset="-122"/>
              </a:rPr>
              <a:t>使用记叙、描写、抒情等表达方式。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/>
      <p:bldP spid="32789" grpId="0"/>
      <p:bldP spid="32790" grpId="0"/>
      <p:bldP spid="3279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2"/>
          <p:cNvSpPr/>
          <p:nvPr/>
        </p:nvSpPr>
        <p:spPr>
          <a:xfrm>
            <a:off x="346075" y="1409700"/>
            <a:ext cx="8451850" cy="355917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    这节课我们学习了两个大内容，一是初步介绍身边的一个事物，然后交流、修改；二是把</a:t>
            </a: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白鹭</a:t>
            </a:r>
            <a:r>
              <a:rPr lang="en-US" altLang="zh-CN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solidFill>
                  <a:srgbClr val="0000FF"/>
                </a:solidFill>
                <a:latin typeface="宋体" panose="02010600030101010101" pitchFamily="2" charset="-122"/>
              </a:rPr>
              <a:t>改写成说明文，体会两种文体的不同。在我们的共同努力下，我们很好地完成了这两个任务。课下，同学们可以找一篇散文和说明文加以阅读，继续体会两种文体的不同。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3795" name="组合 3"/>
          <p:cNvGrpSpPr/>
          <p:nvPr/>
        </p:nvGrpSpPr>
        <p:grpSpPr>
          <a:xfrm>
            <a:off x="-252412" y="627063"/>
            <a:ext cx="4356100" cy="912812"/>
            <a:chOff x="-108520" y="931863"/>
            <a:chExt cx="4356150" cy="912737"/>
          </a:xfrm>
        </p:grpSpPr>
        <p:pic>
          <p:nvPicPr>
            <p:cNvPr id="33796" name="图片 4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3797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4"/>
          <p:cNvSpPr/>
          <p:nvPr/>
        </p:nvSpPr>
        <p:spPr>
          <a:xfrm>
            <a:off x="534988" y="2211388"/>
            <a:ext cx="5675312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如何阅读说明文？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19" name="矩形 5"/>
          <p:cNvSpPr/>
          <p:nvPr/>
        </p:nvSpPr>
        <p:spPr>
          <a:xfrm>
            <a:off x="534988" y="2951163"/>
            <a:ext cx="8205787" cy="1785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明确说明对象及其特点；找到说明方法，分析其作用；理清文章的说明顺序；体会文章语言的表达效果。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820" name="组合 6"/>
          <p:cNvGrpSpPr/>
          <p:nvPr/>
        </p:nvGrpSpPr>
        <p:grpSpPr>
          <a:xfrm>
            <a:off x="2897188" y="77788"/>
            <a:ext cx="3349625" cy="947737"/>
            <a:chOff x="2897188" y="77997"/>
            <a:chExt cx="3349625" cy="947528"/>
          </a:xfrm>
        </p:grpSpPr>
        <p:pic>
          <p:nvPicPr>
            <p:cNvPr id="34824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97188" y="77997"/>
              <a:ext cx="3312368" cy="94752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4825" name="标题 1"/>
            <p:cNvSpPr txBox="1"/>
            <p:nvPr/>
          </p:nvSpPr>
          <p:spPr>
            <a:xfrm>
              <a:off x="2897188" y="153988"/>
              <a:ext cx="3349625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821" name="组合 9"/>
          <p:cNvGrpSpPr/>
          <p:nvPr/>
        </p:nvGrpSpPr>
        <p:grpSpPr>
          <a:xfrm>
            <a:off x="-396875" y="1219200"/>
            <a:ext cx="4356100" cy="912813"/>
            <a:chOff x="-108520" y="931863"/>
            <a:chExt cx="4356150" cy="912737"/>
          </a:xfrm>
        </p:grpSpPr>
        <p:pic>
          <p:nvPicPr>
            <p:cNvPr id="34822" name="图片 10"/>
            <p:cNvPicPr>
              <a:picLocks noChangeAspect="1"/>
            </p:cNvPicPr>
            <p:nvPr/>
          </p:nvPicPr>
          <p:blipFill>
            <a:blip r:embed="rId2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4823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知识回顾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1204913" y="484188"/>
            <a:ext cx="6734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习作例文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鲸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风向袋的制作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矩形 2"/>
          <p:cNvSpPr/>
          <p:nvPr/>
        </p:nvSpPr>
        <p:spPr>
          <a:xfrm>
            <a:off x="633413" y="1223963"/>
            <a:ext cx="8023225" cy="131286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阅读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风向袋的制作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，完成下面的表格。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aphicFrame>
        <p:nvGraphicFramePr>
          <p:cNvPr id="35844" name="表格 4"/>
          <p:cNvGraphicFramePr>
            <a:graphicFrameLocks noGrp="1"/>
          </p:cNvGraphicFramePr>
          <p:nvPr/>
        </p:nvGraphicFramePr>
        <p:xfrm>
          <a:off x="633412" y="2535238"/>
          <a:ext cx="7950200" cy="2413000"/>
        </p:xfrm>
        <a:graphic>
          <a:graphicData uri="http://schemas.openxmlformats.org/drawingml/2006/table">
            <a:tbl>
              <a:tblPr/>
              <a:tblGrid>
                <a:gridCol w="2262188"/>
                <a:gridCol w="2894012"/>
                <a:gridCol w="2794000"/>
              </a:tblGrid>
              <a:tr h="6127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  <a:tr h="5762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</a:tr>
              <a:tr h="1223962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18" marB="45718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sp>
        <p:nvSpPr>
          <p:cNvPr id="35862" name="矩形 5"/>
          <p:cNvSpPr/>
          <p:nvPr/>
        </p:nvSpPr>
        <p:spPr>
          <a:xfrm>
            <a:off x="1246188" y="2535238"/>
            <a:ext cx="1008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3" name="矩形 6"/>
          <p:cNvSpPr/>
          <p:nvPr/>
        </p:nvSpPr>
        <p:spPr>
          <a:xfrm>
            <a:off x="835025" y="3163888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说明对象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4" name="矩形 7"/>
          <p:cNvSpPr/>
          <p:nvPr/>
        </p:nvSpPr>
        <p:spPr>
          <a:xfrm>
            <a:off x="742950" y="3738563"/>
            <a:ext cx="20161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说明对象的特点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5" name="矩形 8"/>
          <p:cNvSpPr/>
          <p:nvPr/>
        </p:nvSpPr>
        <p:spPr>
          <a:xfrm>
            <a:off x="2895600" y="2535238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6" name="矩形 9"/>
          <p:cNvSpPr/>
          <p:nvPr/>
        </p:nvSpPr>
        <p:spPr>
          <a:xfrm>
            <a:off x="5794375" y="2535238"/>
            <a:ext cx="27892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风向袋的制作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7" name="矩形 10"/>
          <p:cNvSpPr/>
          <p:nvPr/>
        </p:nvSpPr>
        <p:spPr>
          <a:xfrm>
            <a:off x="2895600" y="3152775"/>
            <a:ext cx="28797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8" name="矩形 11"/>
          <p:cNvSpPr/>
          <p:nvPr/>
        </p:nvSpPr>
        <p:spPr>
          <a:xfrm>
            <a:off x="5794375" y="3152775"/>
            <a:ext cx="2789238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风向袋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69" name="矩形 12"/>
          <p:cNvSpPr/>
          <p:nvPr/>
        </p:nvSpPr>
        <p:spPr>
          <a:xfrm>
            <a:off x="2895600" y="3735388"/>
            <a:ext cx="28797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庞大、胎生、肺呼吸、群居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70" name="矩形 13"/>
          <p:cNvSpPr/>
          <p:nvPr/>
        </p:nvSpPr>
        <p:spPr>
          <a:xfrm>
            <a:off x="6005513" y="3735388"/>
            <a:ext cx="24225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简单、易于操作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7" grpId="0"/>
      <p:bldP spid="35868" grpId="0"/>
      <p:bldP spid="35869" grpId="0"/>
      <p:bldP spid="358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1204913" y="382588"/>
            <a:ext cx="6734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鲸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中使用的说明方法及例句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395288" y="1203325"/>
            <a:ext cx="7921625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近四十吨重、约十八米长。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8" name="矩形 4"/>
          <p:cNvSpPr/>
          <p:nvPr/>
        </p:nvSpPr>
        <p:spPr>
          <a:xfrm>
            <a:off x="395288" y="1751013"/>
            <a:ext cx="8424862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一条舌头就有十几头大肥猪那么重。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9" name="矩形 5"/>
          <p:cNvSpPr/>
          <p:nvPr/>
        </p:nvSpPr>
        <p:spPr>
          <a:xfrm>
            <a:off x="395288" y="2306638"/>
            <a:ext cx="8424862" cy="1744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分类别：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鲸的种类很多，总的来说可以分为两大类：一类是须鲸，没有牙齿；一类是齿鲸，有锋利的牙齿。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矩形 6"/>
          <p:cNvSpPr/>
          <p:nvPr/>
        </p:nvSpPr>
        <p:spPr>
          <a:xfrm>
            <a:off x="395288" y="3916363"/>
            <a:ext cx="8424862" cy="116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打比方：</a:t>
            </a: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从鼻孔喷出来的气形成一股水柱，就像花园里的喷泉一样。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  <p:bldP spid="36869" grpId="0"/>
      <p:bldP spid="368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-107950" y="931863"/>
            <a:ext cx="4356100" cy="912812"/>
            <a:chOff x="-108520" y="931863"/>
            <a:chExt cx="4356150" cy="912737"/>
          </a:xfrm>
        </p:grpSpPr>
        <p:pic>
          <p:nvPicPr>
            <p:cNvPr id="10249" name="图片 3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50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回顾课文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43" name="矩形 1"/>
          <p:cNvSpPr/>
          <p:nvPr/>
        </p:nvSpPr>
        <p:spPr>
          <a:xfrm>
            <a:off x="755650" y="1870075"/>
            <a:ext cx="7632700" cy="192246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本单元我们学习了两篇课文，分别是</a:t>
            </a:r>
            <a:r>
              <a:rPr lang="en-US" altLang="zh-CN" sz="3200" b="1" spc="0">
                <a:latin typeface="宋体" panose="02010600030101010101" pitchFamily="2" charset="-122"/>
              </a:rPr>
              <a:t>__________</a:t>
            </a:r>
            <a:r>
              <a:rPr lang="zh-CN" altLang="en-US" sz="3200" b="1" spc="0">
                <a:latin typeface="宋体" panose="02010600030101010101" pitchFamily="2" charset="-122"/>
              </a:rPr>
              <a:t>、</a:t>
            </a:r>
            <a:r>
              <a:rPr lang="en-US" altLang="zh-CN" sz="3200" b="1" spc="0">
                <a:latin typeface="宋体" panose="02010600030101010101" pitchFamily="2" charset="-122"/>
              </a:rPr>
              <a:t>________</a:t>
            </a:r>
            <a:r>
              <a:rPr lang="zh-CN" altLang="en-US" sz="3200" b="1" spc="0">
                <a:latin typeface="宋体" panose="02010600030101010101" pitchFamily="2" charset="-122"/>
              </a:rPr>
              <a:t>这两篇课文的主要内容分别是什么？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4" name="矩形 3"/>
          <p:cNvSpPr/>
          <p:nvPr/>
        </p:nvSpPr>
        <p:spPr>
          <a:xfrm>
            <a:off x="755650" y="2466975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4"/>
          <p:cNvSpPr/>
          <p:nvPr/>
        </p:nvSpPr>
        <p:spPr>
          <a:xfrm>
            <a:off x="3003550" y="2466975"/>
            <a:ext cx="22320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6" name="组合 6"/>
          <p:cNvGrpSpPr/>
          <p:nvPr/>
        </p:nvGrpSpPr>
        <p:grpSpPr>
          <a:xfrm>
            <a:off x="2897188" y="77788"/>
            <a:ext cx="3349625" cy="947737"/>
            <a:chOff x="2897188" y="77997"/>
            <a:chExt cx="3349625" cy="947528"/>
          </a:xfrm>
        </p:grpSpPr>
        <p:pic>
          <p:nvPicPr>
            <p:cNvPr id="1024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7188" y="77997"/>
              <a:ext cx="3312368" cy="94752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248" name="标题 1"/>
            <p:cNvSpPr txBox="1"/>
            <p:nvPr/>
          </p:nvSpPr>
          <p:spPr>
            <a:xfrm>
              <a:off x="2897188" y="153988"/>
              <a:ext cx="3349625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课时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矩形 1"/>
          <p:cNvSpPr/>
          <p:nvPr/>
        </p:nvSpPr>
        <p:spPr>
          <a:xfrm>
            <a:off x="476250" y="484188"/>
            <a:ext cx="81915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风向袋的制作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中使用的说明方法及例句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2"/>
          <p:cNvSpPr/>
          <p:nvPr/>
        </p:nvSpPr>
        <p:spPr>
          <a:xfrm>
            <a:off x="684213" y="1987550"/>
            <a:ext cx="79200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分类别：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第一、第二等。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2" name="矩形 3"/>
          <p:cNvSpPr/>
          <p:nvPr/>
        </p:nvSpPr>
        <p:spPr>
          <a:xfrm>
            <a:off x="684213" y="2995613"/>
            <a:ext cx="7920037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列数字：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袋口直径约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厘米，袋长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8914" name="表格 1"/>
          <p:cNvGraphicFramePr>
            <a:graphicFrameLocks noGrp="1"/>
          </p:cNvGraphicFramePr>
          <p:nvPr/>
        </p:nvGraphicFramePr>
        <p:xfrm>
          <a:off x="323850" y="987425"/>
          <a:ext cx="8496300" cy="3686176"/>
        </p:xfrm>
        <a:graphic>
          <a:graphicData uri="http://schemas.openxmlformats.org/drawingml/2006/table">
            <a:tbl>
              <a:tblPr/>
              <a:tblGrid>
                <a:gridCol w="2087562"/>
                <a:gridCol w="3024188"/>
                <a:gridCol w="3384550"/>
              </a:tblGrid>
              <a:tr h="66992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 b="1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  <a:tr h="6302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</a:tr>
              <a:tr h="731838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DEFE9"/>
                    </a:solidFill>
                  </a:tcPr>
                </a:tc>
              </a:tr>
              <a:tr h="1654175"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>
                      <a:spAutoFit/>
                    </a:bodyPr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kumimoji="0" lang="zh-CN" altLang="en-US" sz="1800" b="0" i="0" u="none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/>
                      <a:endParaRPr lang="zh-CN" altLang="en-US">
                        <a:solidFill>
                          <a:srgbClr val="000000"/>
                        </a:solidFill>
                      </a:endParaRPr>
                    </a:p>
                  </a:txBody>
                  <a:tcPr marL="91433" marR="91433" marT="45706" marB="45706">
                    <a:lnL w="12700">
                      <a:solidFill>
                        <a:srgbClr val="F79646"/>
                      </a:solidFill>
                      <a:miter lim="800000"/>
                    </a:lnL>
                    <a:lnR w="12700">
                      <a:solidFill>
                        <a:srgbClr val="F79646"/>
                      </a:solidFill>
                      <a:miter lim="800000"/>
                    </a:lnR>
                    <a:lnT w="12700">
                      <a:solidFill>
                        <a:srgbClr val="F79646"/>
                      </a:solidFill>
                      <a:miter lim="800000"/>
                    </a:lnT>
                    <a:lnB w="12700">
                      <a:solidFill>
                        <a:srgbClr val="F79646"/>
                      </a:solidFill>
                      <a:miter lim="800000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sp>
        <p:nvSpPr>
          <p:cNvPr id="38936" name="矩形 2"/>
          <p:cNvSpPr/>
          <p:nvPr/>
        </p:nvSpPr>
        <p:spPr>
          <a:xfrm>
            <a:off x="879475" y="1028700"/>
            <a:ext cx="10080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37" name="矩形 3"/>
          <p:cNvSpPr/>
          <p:nvPr/>
        </p:nvSpPr>
        <p:spPr>
          <a:xfrm>
            <a:off x="468313" y="1679575"/>
            <a:ext cx="1831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说明顺序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38" name="矩形 4"/>
          <p:cNvSpPr/>
          <p:nvPr/>
        </p:nvSpPr>
        <p:spPr>
          <a:xfrm>
            <a:off x="376238" y="2344738"/>
            <a:ext cx="2016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语言特点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39" name="矩形 5"/>
          <p:cNvSpPr/>
          <p:nvPr/>
        </p:nvSpPr>
        <p:spPr>
          <a:xfrm>
            <a:off x="2586038" y="987425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鲸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0" name="矩形 6"/>
          <p:cNvSpPr/>
          <p:nvPr/>
        </p:nvSpPr>
        <p:spPr>
          <a:xfrm>
            <a:off x="5457825" y="1036638"/>
            <a:ext cx="33353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风向袋的制作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1" name="矩形 7"/>
          <p:cNvSpPr/>
          <p:nvPr/>
        </p:nvSpPr>
        <p:spPr>
          <a:xfrm>
            <a:off x="2484438" y="1679575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逻辑顺序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2" name="矩形 8"/>
          <p:cNvSpPr/>
          <p:nvPr/>
        </p:nvSpPr>
        <p:spPr>
          <a:xfrm>
            <a:off x="5730875" y="1679575"/>
            <a:ext cx="27892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逻辑顺序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3" name="矩形 9"/>
          <p:cNvSpPr/>
          <p:nvPr/>
        </p:nvSpPr>
        <p:spPr>
          <a:xfrm>
            <a:off x="2484438" y="2360613"/>
            <a:ext cx="28797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4" name="矩形 10"/>
          <p:cNvSpPr/>
          <p:nvPr/>
        </p:nvSpPr>
        <p:spPr>
          <a:xfrm>
            <a:off x="5911850" y="2352675"/>
            <a:ext cx="242411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平实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5" name="矩形 12"/>
          <p:cNvSpPr/>
          <p:nvPr/>
        </p:nvSpPr>
        <p:spPr>
          <a:xfrm>
            <a:off x="376238" y="3509963"/>
            <a:ext cx="20161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课文结构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6" name="矩形 13"/>
          <p:cNvSpPr/>
          <p:nvPr/>
        </p:nvSpPr>
        <p:spPr>
          <a:xfrm>
            <a:off x="2354263" y="2944813"/>
            <a:ext cx="3128962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状结构，相关内容的说明可以不分先后。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47" name="矩形 14"/>
          <p:cNvSpPr/>
          <p:nvPr/>
        </p:nvSpPr>
        <p:spPr>
          <a:xfrm>
            <a:off x="5508625" y="2944813"/>
            <a:ext cx="3225800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性结构，环环相扣，按部就班，层次分明。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41" grpId="0"/>
      <p:bldP spid="38942" grpId="0"/>
      <p:bldP spid="38943" grpId="0"/>
      <p:bldP spid="38944" grpId="0"/>
      <p:bldP spid="38946" grpId="0"/>
      <p:bldP spid="389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2"/>
          <p:cNvSpPr/>
          <p:nvPr/>
        </p:nvSpPr>
        <p:spPr>
          <a:xfrm>
            <a:off x="738188" y="1612900"/>
            <a:ext cx="7667625" cy="2974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5000"/>
              </a:lnSpc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不同的说明文，写法就不同，应该根据写作对象的不同和写作目的的不同，选择不同的写作方法，实现自己的目的。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684213" y="1779588"/>
            <a:ext cx="8064500" cy="256222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1.</a:t>
            </a:r>
            <a:r>
              <a:rPr lang="zh-CN" altLang="en-US" sz="3200" b="1" spc="0">
                <a:latin typeface="宋体" panose="02010600030101010101" pitchFamily="2" charset="-122"/>
              </a:rPr>
              <a:t>阅读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风向袋的制作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，看看课本上做了哪些批注，这些批注告诉了你什么信息？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（自读例文，讨论、交流后回答问题）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468313" y="1492250"/>
            <a:ext cx="7920037" cy="12827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1</a:t>
            </a:r>
            <a:r>
              <a:rPr lang="zh-CN" altLang="en-US" sz="3200" b="1" spc="0">
                <a:latin typeface="宋体" panose="02010600030101010101" pitchFamily="2" charset="-122"/>
              </a:rPr>
              <a:t>）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中有几处批注？告诉了你什么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     </a:t>
            </a:r>
            <a:r>
              <a:rPr lang="zh-CN" altLang="en-US" sz="3200" b="1" spc="0">
                <a:latin typeface="宋体" panose="02010600030101010101" pitchFamily="2" charset="-122"/>
              </a:rPr>
              <a:t>信息？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1987" name="矩形 2"/>
          <p:cNvSpPr/>
          <p:nvPr/>
        </p:nvSpPr>
        <p:spPr>
          <a:xfrm>
            <a:off x="2771775" y="2184400"/>
            <a:ext cx="2879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8" name="矩形 3"/>
          <p:cNvSpPr/>
          <p:nvPr/>
        </p:nvSpPr>
        <p:spPr>
          <a:xfrm>
            <a:off x="1476375" y="2946400"/>
            <a:ext cx="6983413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第一处说的是列出的数字非常准确，告诉我们，说明文的语言应该准确，列数字就起到这样的作用。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矩形 1"/>
          <p:cNvSpPr/>
          <p:nvPr/>
        </p:nvSpPr>
        <p:spPr>
          <a:xfrm>
            <a:off x="503238" y="842963"/>
            <a:ext cx="81375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第二处说的是作比较和列数字这两种说明方法写出了鲸庞大的特点。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矩形 2"/>
          <p:cNvSpPr/>
          <p:nvPr/>
        </p:nvSpPr>
        <p:spPr>
          <a:xfrm>
            <a:off x="454025" y="2038350"/>
            <a:ext cx="8137525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第三处说的是不同种类的鲸的食物类型和捕食方式不一样，作者运用分类别的说明方法描述了鲸捕食的方式。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矩形 3"/>
          <p:cNvSpPr/>
          <p:nvPr/>
        </p:nvSpPr>
        <p:spPr>
          <a:xfrm>
            <a:off x="454025" y="3867150"/>
            <a:ext cx="8135938" cy="1196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第四处说的是运用打比方的说明方法把鲸的呼吸写得生动形象。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矩形 1"/>
          <p:cNvSpPr/>
          <p:nvPr/>
        </p:nvSpPr>
        <p:spPr>
          <a:xfrm>
            <a:off x="447675" y="1441450"/>
            <a:ext cx="7991475" cy="1281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（</a:t>
            </a:r>
            <a:r>
              <a:rPr lang="en-US" altLang="zh-CN" sz="3200" b="1" spc="0">
                <a:latin typeface="宋体" panose="02010600030101010101" pitchFamily="2" charset="-122"/>
              </a:rPr>
              <a:t>2</a:t>
            </a:r>
            <a:r>
              <a:rPr lang="zh-CN" altLang="en-US" sz="3200" b="1" spc="0">
                <a:latin typeface="宋体" panose="02010600030101010101" pitchFamily="2" charset="-122"/>
              </a:rPr>
              <a:t>）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风向袋的制作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中有几处批注？告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     </a:t>
            </a:r>
            <a:r>
              <a:rPr lang="zh-CN" altLang="en-US" sz="3200" b="1" spc="0">
                <a:latin typeface="宋体" panose="02010600030101010101" pitchFamily="2" charset="-122"/>
              </a:rPr>
              <a:t>诉了你什么信息？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4035" name="矩形 2"/>
          <p:cNvSpPr/>
          <p:nvPr/>
        </p:nvSpPr>
        <p:spPr>
          <a:xfrm>
            <a:off x="928688" y="2903538"/>
            <a:ext cx="21605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三处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矩形 3"/>
          <p:cNvSpPr/>
          <p:nvPr/>
        </p:nvSpPr>
        <p:spPr>
          <a:xfrm>
            <a:off x="1476375" y="3579813"/>
            <a:ext cx="6854825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第一处批注简单概括了本文开头的内容；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3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827088" y="1563688"/>
            <a:ext cx="7632700" cy="1195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第二处批注说的是表示次序的词语有条理地写出了制作步骤；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矩形 2"/>
          <p:cNvSpPr/>
          <p:nvPr/>
        </p:nvSpPr>
        <p:spPr>
          <a:xfrm>
            <a:off x="827088" y="3076575"/>
            <a:ext cx="763270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第三处说的是用运用列数字的说明方法把制作过程写得很清楚。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684213" y="260350"/>
            <a:ext cx="7121525" cy="6413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2.</a:t>
            </a:r>
            <a:r>
              <a:rPr lang="zh-CN" altLang="en-US" sz="3200" b="1" spc="0">
                <a:latin typeface="宋体" panose="02010600030101010101" pitchFamily="2" charset="-122"/>
              </a:rPr>
              <a:t>你从中学到了做批注的方法了吗？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6083" name="矩形 3"/>
          <p:cNvSpPr/>
          <p:nvPr/>
        </p:nvSpPr>
        <p:spPr>
          <a:xfrm>
            <a:off x="684213" y="1131888"/>
            <a:ext cx="8135937" cy="3559175"/>
          </a:xfrm>
          <a:prstGeom prst="rect">
            <a:avLst/>
          </a:prstGeom>
          <a:solidFill>
            <a:srgbClr val="D6F3EC"/>
          </a:solidFill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批注的位置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：眉批、旁批、尾批。这两篇课文使用的都是旁批。可以批注赏析语言特色（如修辞生动、动词准确、修饰语精当、哲理深刻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）、评点人物、生发联想、剖析写法、批判文本、质疑问难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内容很宽泛，但应注意用语简洁、精练。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1"/>
          <p:cNvSpPr/>
          <p:nvPr/>
        </p:nvSpPr>
        <p:spPr>
          <a:xfrm>
            <a:off x="900113" y="1165225"/>
            <a:ext cx="7416800" cy="1281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3.</a:t>
            </a:r>
            <a:r>
              <a:rPr lang="zh-CN" altLang="en-US" sz="3200" b="1" spc="0">
                <a:latin typeface="宋体" panose="02010600030101010101" pitchFamily="2" charset="-122"/>
              </a:rPr>
              <a:t>假如让你给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风向袋的制作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做批注，你会怎么做？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7107" name="矩形 2"/>
          <p:cNvSpPr/>
          <p:nvPr/>
        </p:nvSpPr>
        <p:spPr>
          <a:xfrm>
            <a:off x="900113" y="2716213"/>
            <a:ext cx="7596187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在第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自然段做的批注是：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剪、扎、穿、绑、打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等动词，准确地写出了制作风向袋的方法。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"/>
          <p:cNvSpPr/>
          <p:nvPr/>
        </p:nvSpPr>
        <p:spPr>
          <a:xfrm>
            <a:off x="539750" y="915988"/>
            <a:ext cx="8064500" cy="38417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    这两篇课文分别介绍了太阳和松鼠的特点，并且运用了一些说明方法。从文体这个角度讲，它们属于</a:t>
            </a:r>
            <a:r>
              <a:rPr lang="zh-CN" altLang="en-US" sz="3200" b="1" spc="0">
                <a:solidFill>
                  <a:srgbClr val="FF0000"/>
                </a:solidFill>
                <a:latin typeface="宋体" panose="02010600030101010101" pitchFamily="2" charset="-122"/>
              </a:rPr>
              <a:t>说明性文章</a:t>
            </a:r>
            <a:r>
              <a:rPr lang="zh-CN" altLang="en-US" sz="3200" b="1" spc="0">
                <a:latin typeface="宋体" panose="02010600030101010101" pitchFamily="2" charset="-122"/>
              </a:rPr>
              <a:t>。那么，什么是说明性文章呢？如何阅读说明性文章呢？下面我们学习一下</a:t>
            </a:r>
            <a:r>
              <a:rPr lang="zh-CN" altLang="en-US" sz="3200" b="1"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</a:rPr>
              <a:t>交流平台</a:t>
            </a:r>
            <a:r>
              <a:rPr lang="zh-CN" altLang="en-US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的内容，学习说明性文章的相关知识。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2"/>
          <p:cNvSpPr/>
          <p:nvPr/>
        </p:nvSpPr>
        <p:spPr>
          <a:xfrm>
            <a:off x="971550" y="1927225"/>
            <a:ext cx="7559675" cy="247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25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1.</a:t>
            </a:r>
            <a:r>
              <a:rPr lang="zh-CN" altLang="en-US" sz="3200" b="1" spc="0">
                <a:latin typeface="宋体" panose="02010600030101010101" pitchFamily="2" charset="-122"/>
              </a:rPr>
              <a:t>回家后，与父母交流怎样阅读说明文，并选择一种事物认真观察，为下一节课的写作做好准备。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marL="0" lvl="0" indent="0" eaLnBrk="1" hangingPunct="0">
              <a:lnSpc>
                <a:spcPct val="125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2.</a:t>
            </a:r>
            <a:r>
              <a:rPr lang="zh-CN" altLang="en-US" sz="3200" b="1" spc="0">
                <a:latin typeface="宋体" panose="02010600030101010101" pitchFamily="2" charset="-122"/>
              </a:rPr>
              <a:t>给习作例文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鲸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做两处批注。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48131" name="组合 3"/>
          <p:cNvGrpSpPr/>
          <p:nvPr/>
        </p:nvGrpSpPr>
        <p:grpSpPr>
          <a:xfrm>
            <a:off x="-323850" y="842963"/>
            <a:ext cx="4356100" cy="912812"/>
            <a:chOff x="-108520" y="931863"/>
            <a:chExt cx="4356150" cy="912737"/>
          </a:xfrm>
        </p:grpSpPr>
        <p:pic>
          <p:nvPicPr>
            <p:cNvPr id="48132" name="图片 4"/>
            <p:cNvPicPr>
              <a:picLocks noChangeAspect="1"/>
            </p:cNvPicPr>
            <p:nvPr/>
          </p:nvPicPr>
          <p:blipFill>
            <a:blip r:embed="rId1"/>
            <a:srcRect t="37400" b="33201"/>
            <a:stretch>
              <a:fillRect/>
            </a:stretch>
          </p:blipFill>
          <p:spPr>
            <a:xfrm>
              <a:off x="-108520" y="931863"/>
              <a:ext cx="3603974" cy="91273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48133" name="标题 1"/>
            <p:cNvSpPr txBox="1"/>
            <p:nvPr/>
          </p:nvSpPr>
          <p:spPr>
            <a:xfrm>
              <a:off x="899592" y="1057710"/>
              <a:ext cx="3348038" cy="777875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36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  <a:endParaRPr lang="zh-CN" altLang="en-US" sz="36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863600" y="50800"/>
            <a:ext cx="7416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交流平台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说明性文章的表达特点。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395288" y="641350"/>
            <a:ext cx="5489575" cy="6080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000" b="1" spc="0">
                <a:latin typeface="宋体" panose="02010600030101010101" pitchFamily="2" charset="-122"/>
              </a:rPr>
              <a:t>什么是说明性文章呢？</a:t>
            </a:r>
            <a:endParaRPr lang="zh-CN" altLang="en-US" sz="3000" b="1">
              <a:latin typeface="宋体" panose="02010600030101010101" pitchFamily="2" charset="-122"/>
            </a:endParaRPr>
          </a:p>
        </p:txBody>
      </p:sp>
      <p:sp>
        <p:nvSpPr>
          <p:cNvPr id="12292" name="矩形 3"/>
          <p:cNvSpPr/>
          <p:nvPr/>
        </p:nvSpPr>
        <p:spPr>
          <a:xfrm>
            <a:off x="395288" y="1185863"/>
            <a:ext cx="8424862" cy="3897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性文章是一种以说明为主要表达方式的文章体裁。它通过对实体事物科学地解说，对客观事物做出说明或对抽象事理的阐释，使人们对事物的形态、构造、性质、种类、成因、功能、关系、范围、类别、来历或对事理的概念、特点、来源、演变、异同等能有科学的认识，从而获得有关的知识。</a:t>
            </a:r>
            <a:endParaRPr lang="zh-CN" altLang="en-US" sz="3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792163" y="784225"/>
            <a:ext cx="6192837" cy="642938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latin typeface="宋体" panose="02010600030101010101" pitchFamily="2" charset="-122"/>
              </a:rPr>
              <a:t>说明性文章的特点是什么？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792163" y="1498600"/>
            <a:ext cx="7635875" cy="128270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    《</a:t>
            </a:r>
            <a:r>
              <a:rPr lang="zh-CN" altLang="en-US" sz="3200" b="1" spc="0">
                <a:latin typeface="宋体" panose="02010600030101010101" pitchFamily="2" charset="-122"/>
              </a:rPr>
              <a:t>太阳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松鼠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两课的说明对象分别是什么？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316" name="矩形 3"/>
          <p:cNvSpPr/>
          <p:nvPr/>
        </p:nvSpPr>
        <p:spPr>
          <a:xfrm>
            <a:off x="4032250" y="2138363"/>
            <a:ext cx="4103688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太阳和松鼠。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7" name="矩形 4"/>
          <p:cNvSpPr/>
          <p:nvPr/>
        </p:nvSpPr>
        <p:spPr>
          <a:xfrm>
            <a:off x="755650" y="2805113"/>
            <a:ext cx="7672388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说明性文章的特点之一是：首先要有明确的说明对象，所介绍的事物或者事理就是它的说明对象。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590550" y="787400"/>
            <a:ext cx="8064500" cy="128111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    《</a:t>
            </a:r>
            <a:r>
              <a:rPr lang="zh-CN" altLang="en-US" sz="3200" b="1" spc="0">
                <a:latin typeface="宋体" panose="02010600030101010101" pitchFamily="2" charset="-122"/>
              </a:rPr>
              <a:t>太阳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松鼠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两课说明对象的特征分别是什么？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3830638" y="1449388"/>
            <a:ext cx="5113337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太阳：远、大、热。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松鼠：漂亮、驯良、乖巧。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矩形 3"/>
          <p:cNvSpPr/>
          <p:nvPr/>
        </p:nvSpPr>
        <p:spPr>
          <a:xfrm>
            <a:off x="611188" y="2859088"/>
            <a:ext cx="8043862" cy="192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说明性文章的特点之二是：为了说明抽象、复杂的事物，使它们变得通俗易懂，往往会使用一定的说明方法。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584200" y="1995488"/>
            <a:ext cx="8047038" cy="1281112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3200" b="1" spc="0">
                <a:latin typeface="宋体" panose="02010600030101010101" pitchFamily="2" charset="-122"/>
              </a:rPr>
              <a:t>    《</a:t>
            </a:r>
            <a:r>
              <a:rPr lang="zh-CN" altLang="en-US" sz="3200" b="1" spc="0">
                <a:latin typeface="宋体" panose="02010600030101010101" pitchFamily="2" charset="-122"/>
              </a:rPr>
              <a:t>太阳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和</a:t>
            </a:r>
            <a:r>
              <a:rPr lang="en-US" altLang="zh-CN" sz="3200" b="1" spc="0">
                <a:latin typeface="宋体" panose="02010600030101010101" pitchFamily="2" charset="-122"/>
              </a:rPr>
              <a:t>《</a:t>
            </a:r>
            <a:r>
              <a:rPr lang="zh-CN" altLang="en-US" sz="3200" b="1" spc="0">
                <a:latin typeface="宋体" panose="02010600030101010101" pitchFamily="2" charset="-122"/>
              </a:rPr>
              <a:t>松鼠</a:t>
            </a:r>
            <a:r>
              <a:rPr lang="en-US" altLang="zh-CN" sz="3200" b="1" spc="0">
                <a:latin typeface="宋体" panose="02010600030101010101" pitchFamily="2" charset="-122"/>
              </a:rPr>
              <a:t>》</a:t>
            </a:r>
            <a:r>
              <a:rPr lang="zh-CN" altLang="en-US" sz="3200" b="1" spc="0">
                <a:latin typeface="宋体" panose="02010600030101010101" pitchFamily="2" charset="-122"/>
              </a:rPr>
              <a:t>两课使用了哪些说明方法？分别起到了什么作用？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584200" y="3579813"/>
            <a:ext cx="7975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列数字、打比方、举例子、作比较等。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388938" y="915988"/>
            <a:ext cx="8424862" cy="3841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说明性文章的特点之三是：为了清楚地了解事物，通常抓住事物鲜明的特点进行具体说明。有时候，直接描述也是一种重要的说明方法，它能使事物的特点鲜明突出。如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中对松鼠外形的描写，能把松鼠小巧可爱的特点表现得鲜明突出。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3542</Words>
  <Application>WPS 演示</Application>
  <PresentationFormat>全屏显示(16:9)</PresentationFormat>
  <Paragraphs>281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557</cp:revision>
  <dcterms:created xsi:type="dcterms:W3CDTF">2016-10-29T08:56:00Z</dcterms:created>
  <dcterms:modified xsi:type="dcterms:W3CDTF">2023-09-25T17:15:45Z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0FC8C3EB7CFD4DE4BF166B01B339A5BC_12</vt:lpwstr>
  </property>
</Properties>
</file>