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44"/>
  </p:notesMasterIdLst>
  <p:handoutMasterIdLst>
    <p:handoutMasterId r:id="rId45"/>
  </p:handoutMasterIdLst>
  <p:sldIdLst>
    <p:sldId id="473" r:id="rId5"/>
    <p:sldId id="663" r:id="rId6"/>
    <p:sldId id="496" r:id="rId7"/>
    <p:sldId id="508" r:id="rId8"/>
    <p:sldId id="624" r:id="rId9"/>
    <p:sldId id="662" r:id="rId10"/>
    <p:sldId id="619" r:id="rId11"/>
    <p:sldId id="626" r:id="rId12"/>
    <p:sldId id="628" r:id="rId13"/>
    <p:sldId id="630" r:id="rId14"/>
    <p:sldId id="629" r:id="rId15"/>
    <p:sldId id="631" r:id="rId16"/>
    <p:sldId id="632" r:id="rId17"/>
    <p:sldId id="633" r:id="rId18"/>
    <p:sldId id="635" r:id="rId19"/>
    <p:sldId id="636" r:id="rId20"/>
    <p:sldId id="634" r:id="rId21"/>
    <p:sldId id="638" r:id="rId22"/>
    <p:sldId id="639" r:id="rId23"/>
    <p:sldId id="664" r:id="rId24"/>
    <p:sldId id="599" r:id="rId25"/>
    <p:sldId id="642" r:id="rId26"/>
    <p:sldId id="646" r:id="rId27"/>
    <p:sldId id="643" r:id="rId28"/>
    <p:sldId id="644" r:id="rId29"/>
    <p:sldId id="645" r:id="rId30"/>
    <p:sldId id="647" r:id="rId31"/>
    <p:sldId id="648" r:id="rId32"/>
    <p:sldId id="649" r:id="rId33"/>
    <p:sldId id="650" r:id="rId34"/>
    <p:sldId id="652" r:id="rId35"/>
    <p:sldId id="653" r:id="rId36"/>
    <p:sldId id="651" r:id="rId37"/>
    <p:sldId id="654" r:id="rId38"/>
    <p:sldId id="655" r:id="rId39"/>
    <p:sldId id="656" r:id="rId40"/>
    <p:sldId id="657" r:id="rId41"/>
    <p:sldId id="618" r:id="rId42"/>
    <p:sldId id="700" r:id="rId43"/>
  </p:sldIdLst>
  <p:sldSz cx="9144000" cy="5143500"/>
  <p:notesSz cx="6858000" cy="9144000"/>
  <p:custDataLst>
    <p:tags r:id="rId49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359" autoAdjust="0"/>
    <p:restoredTop sz="96391" autoAdjust="0"/>
  </p:normalViewPr>
  <p:slideViewPr>
    <p:cSldViewPr>
      <p:cViewPr>
        <p:scale>
          <a:sx n="100" d="100"/>
          <a:sy n="100" d="100"/>
        </p:scale>
        <p:origin x="0" y="0"/>
      </p:cViewPr>
      <p:guideLst/>
    </p:cSldViewPr>
  </p:slideViewPr>
  <p:notesViewPr>
    <p:cSldViewPr>
      <p:cViewPr varScale="1">
        <p:scale>
          <a:sx n="84" d="100"/>
          <a:sy n="84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1267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617230B1-EFEC-472A-9B7D-DDC07E354102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1268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1269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F85A189E-DE1B-4F6E-8596-DA268F41F9CC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024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2A69A45-FD84-40C2-8DA2-514CAF388C52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024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024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4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024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ED616AE-7DD7-4E24-A879-ECC998D279E6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7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2412" y="-77787"/>
            <a:ext cx="2376487" cy="792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8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4750" y="268288"/>
            <a:ext cx="1354138" cy="720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9" name="矩形 4"/>
          <p:cNvSpPr/>
          <p:nvPr/>
        </p:nvSpPr>
        <p:spPr>
          <a:xfrm>
            <a:off x="250825" y="268288"/>
            <a:ext cx="8569325" cy="4606925"/>
          </a:xfrm>
          <a:prstGeom prst="rect">
            <a:avLst/>
          </a:prstGeom>
          <a:solidFill>
            <a:srgbClr val="FFFFFF">
              <a:alpha val="98000"/>
            </a:srgb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grpSp>
        <p:nvGrpSpPr>
          <p:cNvPr id="1030" name="组合 6"/>
          <p:cNvGrpSpPr/>
          <p:nvPr/>
        </p:nvGrpSpPr>
        <p:grpSpPr>
          <a:xfrm>
            <a:off x="238125" y="149225"/>
            <a:ext cx="8766175" cy="4845050"/>
            <a:chOff x="198198" y="195486"/>
            <a:chExt cx="8766290" cy="4774114"/>
          </a:xfrm>
        </p:grpSpPr>
        <p:pic>
          <p:nvPicPr>
            <p:cNvPr id="1034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7817" y="192608"/>
              <a:ext cx="6461845" cy="477536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pic>
          <p:nvPicPr>
            <p:cNvPr id="1035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13356" y="192608"/>
              <a:ext cx="2450624" cy="477536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</p:grpSp>
      <p:sp>
        <p:nvSpPr>
          <p:cNvPr id="1031" name="矩形 8"/>
          <p:cNvSpPr/>
          <p:nvPr/>
        </p:nvSpPr>
        <p:spPr>
          <a:xfrm>
            <a:off x="3419475" y="-3175"/>
            <a:ext cx="2305050" cy="630238"/>
          </a:xfrm>
          <a:prstGeom prst="rect">
            <a:avLst/>
          </a:prstGeom>
          <a:solidFill>
            <a:srgbClr val="703E2E"/>
          </a:solidFill>
          <a:ln>
            <a:noFill/>
          </a:ln>
          <a:effectLst>
            <a:outerShdw blurRad="50800" dist="114300" dir="3000000" algn="ctr" rotWithShape="0">
              <a:schemeClr val="tx1">
                <a:lumMod val="95000"/>
                <a:lumOff val="5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0D0D0D"/>
              </a:solidFill>
              <a:latin typeface="义启紫水晶体" pitchFamily="2" charset="-128"/>
              <a:ea typeface="义启紫水晶体" panose="02010601030101010101" pitchFamily="2" charset="-122"/>
            </a:endParaRPr>
          </a:p>
        </p:txBody>
      </p:sp>
      <p:pic>
        <p:nvPicPr>
          <p:cNvPr id="103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3725" y="4019550"/>
            <a:ext cx="1022350" cy="11350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3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92075" y="-142875"/>
            <a:ext cx="1114425" cy="1114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875"/>
            <a:ext cx="9144000" cy="5159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1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96875" y="3697288"/>
            <a:ext cx="1563688" cy="15636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2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36537"/>
            <a:ext cx="1152525" cy="1152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3" name="图片 6"/>
          <p:cNvPicPr>
            <a:picLocks noChangeAspect="1"/>
          </p:cNvPicPr>
          <p:nvPr/>
        </p:nvPicPr>
        <p:blipFill>
          <a:blip r:embed="rId5"/>
          <a:srcRect r="35207"/>
          <a:stretch>
            <a:fillRect/>
          </a:stretch>
        </p:blipFill>
        <p:spPr>
          <a:xfrm>
            <a:off x="8280400" y="4156075"/>
            <a:ext cx="863600" cy="133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4100" name="12"/>
          <p:cNvGrpSpPr/>
          <p:nvPr/>
        </p:nvGrpSpPr>
        <p:grpSpPr>
          <a:xfrm>
            <a:off x="1403350" y="1227138"/>
            <a:ext cx="5708650" cy="2903537"/>
            <a:chOff x="2426208" y="1823335"/>
            <a:chExt cx="7717536" cy="3029081"/>
          </a:xfrm>
        </p:grpSpPr>
        <p:sp>
          <p:nvSpPr>
            <p:cNvPr id="4102" name="12-1"/>
            <p:cNvSpPr/>
            <p:nvPr/>
          </p:nvSpPr>
          <p:spPr>
            <a:xfrm>
              <a:off x="2426208" y="1823335"/>
              <a:ext cx="7717536" cy="3029081"/>
            </a:xfrm>
            <a:prstGeom prst="rect">
              <a:avLst/>
            </a:prstGeom>
            <a:solidFill>
              <a:srgbClr val="9A53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思源宋体"/>
                <a:ea typeface="思源宋体"/>
                <a:sym typeface="思源宋体"/>
              </a:endParaRPr>
            </a:p>
          </p:txBody>
        </p:sp>
        <p:sp>
          <p:nvSpPr>
            <p:cNvPr id="4103" name="12-2"/>
            <p:cNvSpPr/>
            <p:nvPr/>
          </p:nvSpPr>
          <p:spPr>
            <a:xfrm>
              <a:off x="2539954" y="1930984"/>
              <a:ext cx="7490045" cy="281378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思源宋体"/>
                <a:ea typeface="思源宋体"/>
                <a:sym typeface="思源宋体"/>
              </a:endParaRPr>
            </a:p>
          </p:txBody>
        </p:sp>
      </p:grpSp>
      <p:pic>
        <p:nvPicPr>
          <p:cNvPr id="4101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0063" y="1058863"/>
            <a:ext cx="3940175" cy="39417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3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14362" y="-31750"/>
            <a:ext cx="9731375" cy="5592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1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067175" cy="6400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5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" y="0"/>
            <a:ext cx="911225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6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0975" y="3940175"/>
            <a:ext cx="1454150" cy="1347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19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9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20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0.png"/><Relationship Id="rId8" Type="http://schemas.microsoft.com/office/2007/relationships/media" Target="file:///\\pc-2\21&#31179;&#23567;&#35821;&#19978;&#35838;&#26657;&#23545;\3&#35821;&#19978;\&#26032;&#25945;&#26696;&#29256;\&#31532;&#20843;&#21333;&#20803;\26%20&#28784;&#38592;&#12304;&#25945;&#26696;&#21305;&#37197;&#29256;&#12305;&#25512;&#33616;&#10084;\&#37066;.mp4" TargetMode="External"/><Relationship Id="rId7" Type="http://schemas.openxmlformats.org/officeDocument/2006/relationships/video" Target="file:///\\pc-2\21&#31179;&#23567;&#35821;&#19978;&#35838;&#26657;&#23545;\3&#35821;&#19978;\&#26032;&#25945;&#26696;&#29256;\&#31532;&#20843;&#21333;&#20803;\26%20&#28784;&#38592;&#12304;&#25945;&#26696;&#21305;&#37197;&#29256;&#12305;&#25512;&#33616;&#10084;\&#37066;.mp4" TargetMode="External"/><Relationship Id="rId6" Type="http://schemas.openxmlformats.org/officeDocument/2006/relationships/image" Target="../media/image49.png"/><Relationship Id="rId5" Type="http://schemas.microsoft.com/office/2007/relationships/media" Target="file:///\\pc-2\21&#31179;&#23567;&#35821;&#19978;&#35838;&#26657;&#23545;\3&#35821;&#19978;\&#26032;&#25945;&#26696;&#29256;\&#31532;&#20843;&#21333;&#20803;\26%20&#28784;&#38592;&#12304;&#25945;&#26696;&#21305;&#37197;&#29256;&#12305;&#25512;&#33616;&#10084;\&#31890;.mp4" TargetMode="External"/><Relationship Id="rId4" Type="http://schemas.openxmlformats.org/officeDocument/2006/relationships/video" Target="file:///\\pc-2\21&#31179;&#23567;&#35821;&#19978;&#35838;&#26657;&#23545;\3&#35821;&#19978;\&#26032;&#25945;&#26696;&#29256;\&#31532;&#20843;&#21333;&#20803;\26%20&#28784;&#38592;&#12304;&#25945;&#26696;&#21305;&#37197;&#29256;&#12305;&#25512;&#33616;&#10084;\&#31890;.mp4" TargetMode="External"/><Relationship Id="rId3" Type="http://schemas.openxmlformats.org/officeDocument/2006/relationships/image" Target="../media/image48.png"/><Relationship Id="rId2" Type="http://schemas.microsoft.com/office/2007/relationships/media" Target="file:///\\pc-2\21&#31179;&#23567;&#35821;&#19978;&#35838;&#26657;&#23545;\3&#35821;&#19978;\&#26032;&#25945;&#26696;&#29256;\&#31532;&#20843;&#21333;&#20803;\26%20&#28784;&#38592;&#12304;&#25945;&#26696;&#21305;&#37197;&#29256;&#12305;&#25512;&#33616;&#10084;\&#31881;.mp4" TargetMode="External"/><Relationship Id="rId10" Type="http://schemas.openxmlformats.org/officeDocument/2006/relationships/slideLayout" Target="../slideLayouts/slideLayout9.xml"/><Relationship Id="rId1" Type="http://schemas.openxmlformats.org/officeDocument/2006/relationships/video" Target="file:///\\pc-2\21&#31179;&#23567;&#35821;&#19978;&#35838;&#26657;&#23545;\3&#35821;&#19978;\&#26032;&#25945;&#26696;&#29256;\&#31532;&#20843;&#21333;&#20803;\26%20&#28784;&#38592;&#12304;&#25945;&#26696;&#21305;&#37197;&#29256;&#12305;&#25512;&#33616;&#10084;\&#31881;.mp4" TargetMode="Externa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3.png"/><Relationship Id="rId8" Type="http://schemas.microsoft.com/office/2007/relationships/media" Target="file:///\\pc-2\21&#31179;&#23567;&#35821;&#19978;&#35838;&#26657;&#23545;\3&#35821;&#19978;\&#26032;&#25945;&#26696;&#29256;\&#31532;&#20843;&#21333;&#20803;\26%20&#28784;&#38592;&#12304;&#25945;&#26696;&#21305;&#37197;&#29256;&#12305;&#25512;&#33616;&#10084;\&#30007;.mp4" TargetMode="External"/><Relationship Id="rId7" Type="http://schemas.openxmlformats.org/officeDocument/2006/relationships/video" Target="file:///\\pc-2\21&#31179;&#23567;&#35821;&#19978;&#35838;&#26657;&#23545;\3&#35821;&#19978;\&#26032;&#25945;&#26696;&#29256;\&#31532;&#20843;&#21333;&#20803;\26%20&#28784;&#38592;&#12304;&#25945;&#26696;&#21305;&#37197;&#29256;&#12305;&#25512;&#33616;&#10084;\&#30007;.mp4" TargetMode="External"/><Relationship Id="rId6" Type="http://schemas.openxmlformats.org/officeDocument/2006/relationships/image" Target="../media/image52.png"/><Relationship Id="rId5" Type="http://schemas.microsoft.com/office/2007/relationships/media" Target="file:///\\pc-2\21&#31179;&#23567;&#35821;&#19978;&#35838;&#26657;&#23545;\3&#35821;&#19978;\&#26032;&#25945;&#26696;&#29256;\&#31532;&#20843;&#21333;&#20803;\26%20&#28784;&#38592;&#12304;&#25945;&#26696;&#21305;&#37197;&#29256;&#12305;&#25512;&#33616;&#10084;\&#25110;.mp4" TargetMode="External"/><Relationship Id="rId4" Type="http://schemas.openxmlformats.org/officeDocument/2006/relationships/video" Target="file:///\\pc-2\21&#31179;&#23567;&#35821;&#19978;&#35838;&#26657;&#23545;\3&#35821;&#19978;\&#26032;&#25945;&#26696;&#29256;\&#31532;&#20843;&#21333;&#20803;\26%20&#28784;&#38592;&#12304;&#25945;&#26696;&#21305;&#37197;&#29256;&#12305;&#25512;&#33616;&#10084;\&#25110;.mp4" TargetMode="External"/><Relationship Id="rId3" Type="http://schemas.openxmlformats.org/officeDocument/2006/relationships/image" Target="../media/image51.png"/><Relationship Id="rId2" Type="http://schemas.microsoft.com/office/2007/relationships/media" Target="file:///\\pc-2\21&#31179;&#23567;&#35821;&#19978;&#35838;&#26657;&#23545;\3&#35821;&#19978;\&#26032;&#25945;&#26696;&#29256;\&#31532;&#20843;&#21333;&#20803;\26%20&#28784;&#38592;&#12304;&#25945;&#26696;&#21305;&#37197;&#29256;&#12305;&#25512;&#33616;&#10084;\&#20859;.mp4" TargetMode="External"/><Relationship Id="rId11" Type="http://schemas.openxmlformats.org/officeDocument/2006/relationships/slideLayout" Target="../slideLayouts/slideLayout9.xml"/><Relationship Id="rId10" Type="http://schemas.openxmlformats.org/officeDocument/2006/relationships/image" Target="../media/image42.png"/><Relationship Id="rId1" Type="http://schemas.openxmlformats.org/officeDocument/2006/relationships/video" Target="file:///\\pc-2\21&#31179;&#23567;&#35821;&#19978;&#35838;&#26657;&#23545;\3&#35821;&#19978;\&#26032;&#25945;&#26696;&#29256;\&#31532;&#20843;&#21333;&#20803;\26%20&#28784;&#38592;&#12304;&#25945;&#26696;&#21305;&#37197;&#29256;&#12305;&#25512;&#33616;&#10084;\&#20859;.mp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7.png"/><Relationship Id="rId1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image" Target="../media/image3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1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1.png"/><Relationship Id="rId1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">
            <a:hlinkClick r:id="rId1" action="ppaction://hlinksldjump"/>
          </p:cNvPr>
          <p:cNvSpPr txBox="1"/>
          <p:nvPr/>
        </p:nvSpPr>
        <p:spPr>
          <a:xfrm>
            <a:off x="2200275" y="1924050"/>
            <a:ext cx="2087563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文本框 2">
            <a:hlinkClick r:id="rId2" action="ppaction://hlinksldjump"/>
          </p:cNvPr>
          <p:cNvSpPr txBox="1"/>
          <p:nvPr/>
        </p:nvSpPr>
        <p:spPr>
          <a:xfrm>
            <a:off x="4330700" y="2827338"/>
            <a:ext cx="208915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"/>
          <p:cNvSpPr/>
          <p:nvPr/>
        </p:nvSpPr>
        <p:spPr>
          <a:xfrm>
            <a:off x="468313" y="631825"/>
            <a:ext cx="7183437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课文围绕列宁、灰雀、男孩，讲了一件什么事呢？试着填空。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1507" name="矩形 1"/>
          <p:cNvSpPr/>
          <p:nvPr/>
        </p:nvSpPr>
        <p:spPr>
          <a:xfrm>
            <a:off x="450850" y="1908175"/>
            <a:ext cx="7200900" cy="2428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有一年冬天，列宁看见公园的白桦树上有三只（    ），列宁很喜欢它们。一天，列宁发现（                              ），原来是小男孩（      ）。列宁与小男孩交谈了一番后，第二天，小男孩又（              ）。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矩形 1"/>
          <p:cNvSpPr/>
          <p:nvPr/>
        </p:nvSpPr>
        <p:spPr>
          <a:xfrm>
            <a:off x="1111250" y="2376488"/>
            <a:ext cx="936625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灰雀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矩形 1"/>
          <p:cNvSpPr/>
          <p:nvPr/>
        </p:nvSpPr>
        <p:spPr>
          <a:xfrm>
            <a:off x="798513" y="2849563"/>
            <a:ext cx="5184775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其中那只深红色胸脯的灰雀不见了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0" name="矩形 1"/>
          <p:cNvSpPr/>
          <p:nvPr/>
        </p:nvSpPr>
        <p:spPr>
          <a:xfrm>
            <a:off x="1795463" y="3316288"/>
            <a:ext cx="1252537" cy="509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捉走了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1" name="矩形 1"/>
          <p:cNvSpPr/>
          <p:nvPr/>
        </p:nvSpPr>
        <p:spPr>
          <a:xfrm>
            <a:off x="3454400" y="3805238"/>
            <a:ext cx="2635250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把灰雀放回来了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1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26275" y="3216275"/>
            <a:ext cx="2092325" cy="2092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  <p:bldP spid="215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4500563" y="3354388"/>
            <a:ext cx="4592637" cy="1363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   找出课文中表示时间的短语，依据这些表示时间的短语，说说课文可分为几部分。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pic>
        <p:nvPicPr>
          <p:cNvPr id="22531" name="图片 1"/>
          <p:cNvPicPr>
            <a:picLocks noChangeAspect="1"/>
          </p:cNvPicPr>
          <p:nvPr/>
        </p:nvPicPr>
        <p:blipFill>
          <a:blip r:embed="rId1"/>
          <a:srcRect t="15958"/>
          <a:stretch>
            <a:fillRect/>
          </a:stretch>
        </p:blipFill>
        <p:spPr>
          <a:xfrm>
            <a:off x="107950" y="544513"/>
            <a:ext cx="4283075" cy="4090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1025" y="544513"/>
            <a:ext cx="4592638" cy="2665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3" name="文本框 8"/>
          <p:cNvSpPr txBox="1"/>
          <p:nvPr/>
        </p:nvSpPr>
        <p:spPr>
          <a:xfrm>
            <a:off x="452438" y="550863"/>
            <a:ext cx="31432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4" name="文本框 9"/>
          <p:cNvSpPr txBox="1"/>
          <p:nvPr/>
        </p:nvSpPr>
        <p:spPr>
          <a:xfrm>
            <a:off x="460375" y="1985963"/>
            <a:ext cx="31432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5" name="文本框 10"/>
          <p:cNvSpPr txBox="1"/>
          <p:nvPr/>
        </p:nvSpPr>
        <p:spPr>
          <a:xfrm>
            <a:off x="498475" y="2668588"/>
            <a:ext cx="31432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6" name="文本框 11"/>
          <p:cNvSpPr txBox="1"/>
          <p:nvPr/>
        </p:nvSpPr>
        <p:spPr>
          <a:xfrm>
            <a:off x="471488" y="3124200"/>
            <a:ext cx="341312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7" name="文本框 12"/>
          <p:cNvSpPr txBox="1"/>
          <p:nvPr/>
        </p:nvSpPr>
        <p:spPr>
          <a:xfrm>
            <a:off x="477838" y="3379788"/>
            <a:ext cx="33972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8" name="文本框 13"/>
          <p:cNvSpPr txBox="1"/>
          <p:nvPr/>
        </p:nvSpPr>
        <p:spPr>
          <a:xfrm>
            <a:off x="479425" y="3806825"/>
            <a:ext cx="33972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9" name="文本框 14"/>
          <p:cNvSpPr txBox="1"/>
          <p:nvPr/>
        </p:nvSpPr>
        <p:spPr>
          <a:xfrm>
            <a:off x="477838" y="4062413"/>
            <a:ext cx="33972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0" name="文本框 15"/>
          <p:cNvSpPr txBox="1"/>
          <p:nvPr/>
        </p:nvSpPr>
        <p:spPr>
          <a:xfrm>
            <a:off x="4891088" y="550863"/>
            <a:ext cx="33972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1" name="文本框 16"/>
          <p:cNvSpPr txBox="1"/>
          <p:nvPr/>
        </p:nvSpPr>
        <p:spPr>
          <a:xfrm>
            <a:off x="4891088" y="1006475"/>
            <a:ext cx="33972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2" name="文本框 17"/>
          <p:cNvSpPr txBox="1"/>
          <p:nvPr/>
        </p:nvSpPr>
        <p:spPr>
          <a:xfrm>
            <a:off x="4789488" y="1260475"/>
            <a:ext cx="544512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3" name="文本框 18"/>
          <p:cNvSpPr txBox="1"/>
          <p:nvPr/>
        </p:nvSpPr>
        <p:spPr>
          <a:xfrm>
            <a:off x="4806950" y="1522413"/>
            <a:ext cx="544513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4" name="文本框 19"/>
          <p:cNvSpPr txBox="1"/>
          <p:nvPr/>
        </p:nvSpPr>
        <p:spPr>
          <a:xfrm>
            <a:off x="4806950" y="2022475"/>
            <a:ext cx="546100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5" name="文本框 20"/>
          <p:cNvSpPr txBox="1"/>
          <p:nvPr/>
        </p:nvSpPr>
        <p:spPr>
          <a:xfrm>
            <a:off x="4824413" y="2514600"/>
            <a:ext cx="544512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546" name="直接连接符 44"/>
          <p:cNvCxnSpPr/>
          <p:nvPr/>
        </p:nvCxnSpPr>
        <p:spPr>
          <a:xfrm>
            <a:off x="693738" y="892175"/>
            <a:ext cx="865187" cy="0"/>
          </a:xfrm>
          <a:prstGeom prst="line">
            <a:avLst/>
          </a:prstGeom>
          <a:noFill/>
          <a:ln w="19050">
            <a:solidFill>
              <a:srgbClr val="0000CC"/>
            </a:solidFill>
            <a:miter lim="800000"/>
          </a:ln>
        </p:spPr>
      </p:cxnSp>
      <p:cxnSp>
        <p:nvCxnSpPr>
          <p:cNvPr id="22547" name="直接连接符 45"/>
          <p:cNvCxnSpPr/>
          <p:nvPr/>
        </p:nvCxnSpPr>
        <p:spPr>
          <a:xfrm>
            <a:off x="693738" y="2284413"/>
            <a:ext cx="433387" cy="0"/>
          </a:xfrm>
          <a:prstGeom prst="line">
            <a:avLst/>
          </a:prstGeom>
          <a:noFill/>
          <a:ln w="19050">
            <a:solidFill>
              <a:srgbClr val="0000CC"/>
            </a:solidFill>
            <a:miter lim="800000"/>
          </a:ln>
        </p:spPr>
      </p:cxnSp>
      <p:grpSp>
        <p:nvGrpSpPr>
          <p:cNvPr id="22548" name="组合 46"/>
          <p:cNvGrpSpPr/>
          <p:nvPr/>
        </p:nvGrpSpPr>
        <p:grpSpPr>
          <a:xfrm>
            <a:off x="1190625" y="1801813"/>
            <a:ext cx="215900" cy="241300"/>
            <a:chOff x="1187624" y="2178844"/>
            <a:chExt cx="216024" cy="242492"/>
          </a:xfrm>
        </p:grpSpPr>
        <p:cxnSp>
          <p:nvCxnSpPr>
            <p:cNvPr id="22556" name="直接连接符 47"/>
            <p:cNvCxnSpPr/>
            <p:nvPr/>
          </p:nvCxnSpPr>
          <p:spPr>
            <a:xfrm flipH="1">
              <a:off x="1187624" y="2178844"/>
              <a:ext cx="144546" cy="231324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miter lim="800000"/>
            </a:ln>
          </p:spPr>
        </p:cxnSp>
        <p:cxnSp>
          <p:nvCxnSpPr>
            <p:cNvPr id="22557" name="直接连接符 48"/>
            <p:cNvCxnSpPr/>
            <p:nvPr/>
          </p:nvCxnSpPr>
          <p:spPr>
            <a:xfrm flipH="1">
              <a:off x="1259103" y="2190011"/>
              <a:ext cx="144545" cy="231325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miter lim="800000"/>
            </a:ln>
          </p:spPr>
        </p:cxnSp>
      </p:grpSp>
      <p:cxnSp>
        <p:nvCxnSpPr>
          <p:cNvPr id="22549" name="直接连接符 49"/>
          <p:cNvCxnSpPr/>
          <p:nvPr/>
        </p:nvCxnSpPr>
        <p:spPr>
          <a:xfrm>
            <a:off x="5219700" y="1835150"/>
            <a:ext cx="431800" cy="0"/>
          </a:xfrm>
          <a:prstGeom prst="line">
            <a:avLst/>
          </a:prstGeom>
          <a:noFill/>
          <a:ln w="19050">
            <a:solidFill>
              <a:srgbClr val="0000CC"/>
            </a:solidFill>
            <a:miter lim="800000"/>
          </a:ln>
        </p:spPr>
      </p:cxnSp>
      <p:grpSp>
        <p:nvGrpSpPr>
          <p:cNvPr id="22550" name="组合 50"/>
          <p:cNvGrpSpPr/>
          <p:nvPr/>
        </p:nvGrpSpPr>
        <p:grpSpPr>
          <a:xfrm>
            <a:off x="7307263" y="1377950"/>
            <a:ext cx="215900" cy="241300"/>
            <a:chOff x="1187624" y="2178844"/>
            <a:chExt cx="216024" cy="242492"/>
          </a:xfrm>
        </p:grpSpPr>
        <p:cxnSp>
          <p:nvCxnSpPr>
            <p:cNvPr id="22554" name="直接连接符 51"/>
            <p:cNvCxnSpPr/>
            <p:nvPr/>
          </p:nvCxnSpPr>
          <p:spPr>
            <a:xfrm flipH="1">
              <a:off x="1187624" y="2178844"/>
              <a:ext cx="144545" cy="231325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miter lim="800000"/>
            </a:ln>
          </p:spPr>
        </p:cxnSp>
        <p:cxnSp>
          <p:nvCxnSpPr>
            <p:cNvPr id="22555" name="直接连接符 52"/>
            <p:cNvCxnSpPr/>
            <p:nvPr/>
          </p:nvCxnSpPr>
          <p:spPr>
            <a:xfrm flipH="1">
              <a:off x="1259102" y="2190012"/>
              <a:ext cx="144546" cy="231324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miter lim="800000"/>
            </a:ln>
          </p:spPr>
        </p:cxnSp>
      </p:grpSp>
      <p:grpSp>
        <p:nvGrpSpPr>
          <p:cNvPr id="22551" name="组合 26"/>
          <p:cNvGrpSpPr/>
          <p:nvPr/>
        </p:nvGrpSpPr>
        <p:grpSpPr>
          <a:xfrm>
            <a:off x="8015288" y="2868613"/>
            <a:ext cx="215900" cy="241300"/>
            <a:chOff x="1187624" y="2178844"/>
            <a:chExt cx="216024" cy="242492"/>
          </a:xfrm>
        </p:grpSpPr>
        <p:cxnSp>
          <p:nvCxnSpPr>
            <p:cNvPr id="22552" name="直接连接符 27"/>
            <p:cNvCxnSpPr/>
            <p:nvPr/>
          </p:nvCxnSpPr>
          <p:spPr>
            <a:xfrm flipH="1">
              <a:off x="1187624" y="2178844"/>
              <a:ext cx="144545" cy="231324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miter lim="800000"/>
            </a:ln>
          </p:spPr>
        </p:cxnSp>
        <p:cxnSp>
          <p:nvCxnSpPr>
            <p:cNvPr id="22553" name="直接连接符 30"/>
            <p:cNvCxnSpPr/>
            <p:nvPr/>
          </p:nvCxnSpPr>
          <p:spPr>
            <a:xfrm flipH="1">
              <a:off x="1259102" y="2190011"/>
              <a:ext cx="144546" cy="231325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miter lim="800000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3" grpId="0"/>
      <p:bldP spid="22534" grpId="0"/>
      <p:bldP spid="22535" grpId="0"/>
      <p:bldP spid="22536" grpId="0"/>
      <p:bldP spid="22537" grpId="0"/>
      <p:bldP spid="22538" grpId="0"/>
      <p:bldP spid="22539" grpId="0"/>
      <p:bldP spid="22540" grpId="0"/>
      <p:bldP spid="22541" grpId="0"/>
      <p:bldP spid="22542" grpId="0"/>
      <p:bldP spid="22543" grpId="0"/>
      <p:bldP spid="22544" grpId="0"/>
      <p:bldP spid="225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323975"/>
            <a:ext cx="7556500" cy="30972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23555" name="矩形: 圆角 2"/>
          <p:cNvSpPr/>
          <p:nvPr/>
        </p:nvSpPr>
        <p:spPr>
          <a:xfrm>
            <a:off x="6946900" y="1997075"/>
            <a:ext cx="1330325" cy="35877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6" name="矩形: 圆角 3"/>
          <p:cNvSpPr/>
          <p:nvPr/>
        </p:nvSpPr>
        <p:spPr>
          <a:xfrm>
            <a:off x="862013" y="2489200"/>
            <a:ext cx="4103687" cy="360363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7" name="矩形: 圆角 4"/>
          <p:cNvSpPr/>
          <p:nvPr/>
        </p:nvSpPr>
        <p:spPr>
          <a:xfrm>
            <a:off x="5072063" y="2489200"/>
            <a:ext cx="3205162" cy="360363"/>
          </a:xfrm>
          <a:prstGeom prst="roundRect">
            <a:avLst/>
          </a:prstGeom>
          <a:noFill/>
          <a:ln w="1905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0000CC"/>
              </a:solidFill>
            </a:endParaRPr>
          </a:p>
        </p:txBody>
      </p:sp>
      <p:sp>
        <p:nvSpPr>
          <p:cNvPr id="23558" name="矩形: 圆角 5"/>
          <p:cNvSpPr/>
          <p:nvPr/>
        </p:nvSpPr>
        <p:spPr>
          <a:xfrm>
            <a:off x="885825" y="3019425"/>
            <a:ext cx="1703388" cy="360363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9" name="椭圆 6"/>
          <p:cNvSpPr/>
          <p:nvPr/>
        </p:nvSpPr>
        <p:spPr>
          <a:xfrm>
            <a:off x="2578100" y="2984500"/>
            <a:ext cx="1955800" cy="384175"/>
          </a:xfrm>
          <a:prstGeom prst="ellipse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60" name="矩形 1"/>
          <p:cNvSpPr/>
          <p:nvPr/>
        </p:nvSpPr>
        <p:spPr>
          <a:xfrm>
            <a:off x="1187450" y="4371975"/>
            <a:ext cx="2224088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漂亮的外形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1" name="矩形 1"/>
          <p:cNvSpPr/>
          <p:nvPr/>
        </p:nvSpPr>
        <p:spPr>
          <a:xfrm>
            <a:off x="3222625" y="679450"/>
            <a:ext cx="3624263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这是怎样的灰雀呢？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23562" name="矩形 1"/>
          <p:cNvSpPr/>
          <p:nvPr/>
        </p:nvSpPr>
        <p:spPr>
          <a:xfrm>
            <a:off x="3481388" y="4371975"/>
            <a:ext cx="2224087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活泼的动态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3" name="矩形 1"/>
          <p:cNvSpPr/>
          <p:nvPr/>
        </p:nvSpPr>
        <p:spPr>
          <a:xfrm>
            <a:off x="5773738" y="4371975"/>
            <a:ext cx="2224087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30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婉转的歌声</a:t>
            </a:r>
            <a:endParaRPr lang="zh-CN" altLang="en-US" sz="30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6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3" y="171450"/>
            <a:ext cx="3079750" cy="7556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3565" name="文本框 1"/>
          <p:cNvSpPr txBox="1"/>
          <p:nvPr/>
        </p:nvSpPr>
        <p:spPr>
          <a:xfrm>
            <a:off x="609600" y="223838"/>
            <a:ext cx="208915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自读自悟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23556" grpId="0" animBg="1"/>
      <p:bldP spid="23557" grpId="0" animBg="1"/>
      <p:bldP spid="23558" grpId="0" animBg="1"/>
      <p:bldP spid="23559" grpId="0" animBg="1"/>
      <p:bldP spid="23560" grpId="0"/>
      <p:bldP spid="23562" grpId="0"/>
      <p:bldP spid="235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750" y="771525"/>
            <a:ext cx="7556500" cy="30972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24579" name="直接连接符 6"/>
          <p:cNvCxnSpPr/>
          <p:nvPr/>
        </p:nvCxnSpPr>
        <p:spPr>
          <a:xfrm>
            <a:off x="887413" y="2868613"/>
            <a:ext cx="649287" cy="0"/>
          </a:xfrm>
          <a:prstGeom prst="line">
            <a:avLst/>
          </a:prstGeom>
          <a:noFill/>
          <a:ln w="28575">
            <a:solidFill>
              <a:srgbClr val="703E2E"/>
            </a:solidFill>
            <a:miter lim="800000"/>
          </a:ln>
        </p:spPr>
      </p:cxnSp>
      <p:cxnSp>
        <p:nvCxnSpPr>
          <p:cNvPr id="24580" name="直接箭头连接符 10"/>
          <p:cNvCxnSpPr/>
          <p:nvPr/>
        </p:nvCxnSpPr>
        <p:spPr>
          <a:xfrm>
            <a:off x="1211263" y="2878138"/>
            <a:ext cx="1631950" cy="846137"/>
          </a:xfrm>
          <a:prstGeom prst="line">
            <a:avLst/>
          </a:prstGeom>
          <a:noFill/>
          <a:ln w="19050">
            <a:solidFill>
              <a:srgbClr val="703E2E"/>
            </a:solidFill>
            <a:miter lim="800000"/>
            <a:tailEnd type="triangle"/>
          </a:ln>
        </p:spPr>
      </p:cxnSp>
      <p:sp>
        <p:nvSpPr>
          <p:cNvPr id="24581" name="矩形 1"/>
          <p:cNvSpPr/>
          <p:nvPr/>
        </p:nvSpPr>
        <p:spPr>
          <a:xfrm>
            <a:off x="895350" y="3724275"/>
            <a:ext cx="7848600" cy="919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2400" b="1">
                <a:solidFill>
                  <a:srgbClr val="703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400" b="1">
                <a:solidFill>
                  <a:srgbClr val="703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（说话）温和而曲折（但是不失本意）。如，措辞～。</a:t>
            </a:r>
            <a:endParaRPr lang="en-US" altLang="zh-CN" sz="2400" b="1">
              <a:solidFill>
                <a:srgbClr val="703E2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</a:pPr>
            <a:r>
              <a:rPr lang="en-US" altLang="zh-CN" sz="2400" b="1">
                <a:solidFill>
                  <a:srgbClr val="703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400" b="1">
                <a:solidFill>
                  <a:srgbClr val="703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（歌声、鸟鸣声等）抑扬动听。如，歌声～。</a:t>
            </a:r>
            <a:endParaRPr lang="zh-CN" altLang="en-US" sz="2400" b="1">
              <a:solidFill>
                <a:srgbClr val="703E2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"/>
          <p:cNvSpPr/>
          <p:nvPr/>
        </p:nvSpPr>
        <p:spPr>
          <a:xfrm>
            <a:off x="1166813" y="3940175"/>
            <a:ext cx="7056437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列宁喜爱灰雀吗？你从什么地方知道的？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pic>
        <p:nvPicPr>
          <p:cNvPr id="2560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7913" y="974725"/>
            <a:ext cx="7234237" cy="2965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25604" name="椭圆 5"/>
          <p:cNvSpPr/>
          <p:nvPr/>
        </p:nvSpPr>
        <p:spPr>
          <a:xfrm>
            <a:off x="6024563" y="1058863"/>
            <a:ext cx="660400" cy="38258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5" name="椭圆 6"/>
          <p:cNvSpPr/>
          <p:nvPr/>
        </p:nvSpPr>
        <p:spPr>
          <a:xfrm>
            <a:off x="5364163" y="2571750"/>
            <a:ext cx="660400" cy="38417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6" name="椭圆 7"/>
          <p:cNvSpPr/>
          <p:nvPr/>
        </p:nvSpPr>
        <p:spPr>
          <a:xfrm>
            <a:off x="7956550" y="2554288"/>
            <a:ext cx="330200" cy="38417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4" grpId="0" animBg="1"/>
      <p:bldP spid="25605" grpId="0" animBg="1"/>
      <p:bldP spid="2560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750" y="771525"/>
            <a:ext cx="7556500" cy="30972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26627" name="直接连接符 2"/>
          <p:cNvCxnSpPr/>
          <p:nvPr/>
        </p:nvCxnSpPr>
        <p:spPr>
          <a:xfrm>
            <a:off x="2376488" y="3314700"/>
            <a:ext cx="6477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26628" name="直接箭头连接符 3"/>
          <p:cNvCxnSpPr/>
          <p:nvPr/>
        </p:nvCxnSpPr>
        <p:spPr>
          <a:xfrm>
            <a:off x="2700338" y="3314700"/>
            <a:ext cx="576262" cy="265113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  <a:tailEnd type="triangle"/>
          </a:ln>
        </p:spPr>
      </p:cxnSp>
      <p:sp>
        <p:nvSpPr>
          <p:cNvPr id="26629" name="矩形 1"/>
          <p:cNvSpPr/>
          <p:nvPr/>
        </p:nvSpPr>
        <p:spPr>
          <a:xfrm>
            <a:off x="3275013" y="3367088"/>
            <a:ext cx="2087562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抬头向上看。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0" name="矩形 1"/>
          <p:cNvSpPr/>
          <p:nvPr/>
        </p:nvSpPr>
        <p:spPr>
          <a:xfrm>
            <a:off x="919163" y="3786188"/>
            <a:ext cx="7431087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向四周看：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环视 环顾　　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向下看：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俯视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向远处看：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远眺    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注意力集中看：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注视 端详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1238250"/>
            <a:ext cx="6869113" cy="538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51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075" y="1825625"/>
            <a:ext cx="7558088" cy="2613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52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38" y="274638"/>
            <a:ext cx="3079750" cy="762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7653" name="文本框 1"/>
          <p:cNvSpPr txBox="1"/>
          <p:nvPr/>
        </p:nvSpPr>
        <p:spPr>
          <a:xfrm>
            <a:off x="539750" y="330200"/>
            <a:ext cx="3241675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情境朗读：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43"/>
          <p:cNvSpPr/>
          <p:nvPr/>
        </p:nvSpPr>
        <p:spPr>
          <a:xfrm>
            <a:off x="1776413" y="1490663"/>
            <a:ext cx="936625" cy="93662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8675" name="直接连接符 44"/>
          <p:cNvCxnSpPr>
            <a:stCxn id="28674" idx="1"/>
            <a:endCxn id="28674" idx="3"/>
          </p:cNvCxnSpPr>
          <p:nvPr/>
        </p:nvCxnSpPr>
        <p:spPr>
          <a:xfrm>
            <a:off x="1776413" y="1958975"/>
            <a:ext cx="93662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cxnSp>
        <p:nvCxnSpPr>
          <p:cNvPr id="28676" name="直接连接符 45"/>
          <p:cNvCxnSpPr>
            <a:stCxn id="28674" idx="0"/>
            <a:endCxn id="28674" idx="2"/>
          </p:cNvCxnSpPr>
          <p:nvPr/>
        </p:nvCxnSpPr>
        <p:spPr>
          <a:xfrm flipH="1">
            <a:off x="2244725" y="1490663"/>
            <a:ext cx="0" cy="936625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sp>
        <p:nvSpPr>
          <p:cNvPr id="28677" name="矩形 1"/>
          <p:cNvSpPr/>
          <p:nvPr/>
        </p:nvSpPr>
        <p:spPr>
          <a:xfrm>
            <a:off x="1822450" y="1462088"/>
            <a:ext cx="876300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养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8" name="矩形 49"/>
          <p:cNvSpPr/>
          <p:nvPr/>
        </p:nvSpPr>
        <p:spPr>
          <a:xfrm>
            <a:off x="2851150" y="1490663"/>
            <a:ext cx="935038" cy="93662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8679" name="直接连接符 50"/>
          <p:cNvCxnSpPr>
            <a:stCxn id="28678" idx="1"/>
            <a:endCxn id="28678" idx="3"/>
          </p:cNvCxnSpPr>
          <p:nvPr/>
        </p:nvCxnSpPr>
        <p:spPr>
          <a:xfrm>
            <a:off x="2851150" y="1958975"/>
            <a:ext cx="935038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cxnSp>
        <p:nvCxnSpPr>
          <p:cNvPr id="28680" name="直接连接符 51"/>
          <p:cNvCxnSpPr>
            <a:stCxn id="28678" idx="0"/>
            <a:endCxn id="28678" idx="2"/>
          </p:cNvCxnSpPr>
          <p:nvPr/>
        </p:nvCxnSpPr>
        <p:spPr>
          <a:xfrm flipH="1">
            <a:off x="3319463" y="1490663"/>
            <a:ext cx="0" cy="936625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sp>
        <p:nvSpPr>
          <p:cNvPr id="28681" name="矩形 1"/>
          <p:cNvSpPr/>
          <p:nvPr/>
        </p:nvSpPr>
        <p:spPr>
          <a:xfrm>
            <a:off x="2897188" y="1462088"/>
            <a:ext cx="874712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粉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2" name="矩形 55"/>
          <p:cNvSpPr/>
          <p:nvPr/>
        </p:nvSpPr>
        <p:spPr>
          <a:xfrm>
            <a:off x="3924300" y="1490663"/>
            <a:ext cx="936625" cy="93662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8683" name="直接连接符 56"/>
          <p:cNvCxnSpPr>
            <a:stCxn id="28682" idx="1"/>
            <a:endCxn id="28682" idx="3"/>
          </p:cNvCxnSpPr>
          <p:nvPr/>
        </p:nvCxnSpPr>
        <p:spPr>
          <a:xfrm>
            <a:off x="3924300" y="1958975"/>
            <a:ext cx="93662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cxnSp>
        <p:nvCxnSpPr>
          <p:cNvPr id="28684" name="直接连接符 57"/>
          <p:cNvCxnSpPr>
            <a:stCxn id="28682" idx="0"/>
            <a:endCxn id="28682" idx="2"/>
          </p:cNvCxnSpPr>
          <p:nvPr/>
        </p:nvCxnSpPr>
        <p:spPr>
          <a:xfrm flipH="1">
            <a:off x="4392613" y="1490663"/>
            <a:ext cx="0" cy="936625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sp>
        <p:nvSpPr>
          <p:cNvPr id="28685" name="矩形 1"/>
          <p:cNvSpPr/>
          <p:nvPr/>
        </p:nvSpPr>
        <p:spPr>
          <a:xfrm>
            <a:off x="3959225" y="1462088"/>
            <a:ext cx="876300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谷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6" name="矩形 61"/>
          <p:cNvSpPr/>
          <p:nvPr/>
        </p:nvSpPr>
        <p:spPr>
          <a:xfrm>
            <a:off x="4999038" y="1490663"/>
            <a:ext cx="936625" cy="93662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8687" name="直接连接符 62"/>
          <p:cNvCxnSpPr>
            <a:stCxn id="28686" idx="1"/>
            <a:endCxn id="28686" idx="3"/>
          </p:cNvCxnSpPr>
          <p:nvPr/>
        </p:nvCxnSpPr>
        <p:spPr>
          <a:xfrm>
            <a:off x="4999038" y="1958975"/>
            <a:ext cx="93662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cxnSp>
        <p:nvCxnSpPr>
          <p:cNvPr id="28688" name="直接连接符 63"/>
          <p:cNvCxnSpPr>
            <a:stCxn id="28686" idx="0"/>
            <a:endCxn id="28686" idx="2"/>
          </p:cNvCxnSpPr>
          <p:nvPr/>
        </p:nvCxnSpPr>
        <p:spPr>
          <a:xfrm flipH="1">
            <a:off x="5467350" y="1490663"/>
            <a:ext cx="0" cy="936625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sp>
        <p:nvSpPr>
          <p:cNvPr id="28689" name="矩形 1"/>
          <p:cNvSpPr/>
          <p:nvPr/>
        </p:nvSpPr>
        <p:spPr>
          <a:xfrm>
            <a:off x="5021263" y="1462088"/>
            <a:ext cx="876300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粒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90" name="矩形 67"/>
          <p:cNvSpPr/>
          <p:nvPr/>
        </p:nvSpPr>
        <p:spPr>
          <a:xfrm>
            <a:off x="6072188" y="1490663"/>
            <a:ext cx="936625" cy="93662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8691" name="直接连接符 68"/>
          <p:cNvCxnSpPr>
            <a:stCxn id="28690" idx="1"/>
            <a:endCxn id="28690" idx="3"/>
          </p:cNvCxnSpPr>
          <p:nvPr/>
        </p:nvCxnSpPr>
        <p:spPr>
          <a:xfrm>
            <a:off x="6072188" y="1958975"/>
            <a:ext cx="93662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cxnSp>
        <p:nvCxnSpPr>
          <p:cNvPr id="28692" name="直接连接符 69"/>
          <p:cNvCxnSpPr>
            <a:stCxn id="28690" idx="0"/>
            <a:endCxn id="28690" idx="2"/>
          </p:cNvCxnSpPr>
          <p:nvPr/>
        </p:nvCxnSpPr>
        <p:spPr>
          <a:xfrm flipH="1">
            <a:off x="6540500" y="1490663"/>
            <a:ext cx="0" cy="936625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sp>
        <p:nvSpPr>
          <p:cNvPr id="28693" name="矩形 1"/>
          <p:cNvSpPr/>
          <p:nvPr/>
        </p:nvSpPr>
        <p:spPr>
          <a:xfrm>
            <a:off x="6072188" y="1462088"/>
            <a:ext cx="876300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男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94" name="矩形 73"/>
          <p:cNvSpPr/>
          <p:nvPr/>
        </p:nvSpPr>
        <p:spPr>
          <a:xfrm>
            <a:off x="7146925" y="1490663"/>
            <a:ext cx="936625" cy="93662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8695" name="直接连接符 74"/>
          <p:cNvCxnSpPr>
            <a:stCxn id="28694" idx="1"/>
            <a:endCxn id="28694" idx="3"/>
          </p:cNvCxnSpPr>
          <p:nvPr/>
        </p:nvCxnSpPr>
        <p:spPr>
          <a:xfrm>
            <a:off x="7146925" y="1958975"/>
            <a:ext cx="93662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cxnSp>
        <p:nvCxnSpPr>
          <p:cNvPr id="28696" name="直接连接符 75"/>
          <p:cNvCxnSpPr>
            <a:stCxn id="28694" idx="0"/>
            <a:endCxn id="28694" idx="2"/>
          </p:cNvCxnSpPr>
          <p:nvPr/>
        </p:nvCxnSpPr>
        <p:spPr>
          <a:xfrm flipH="1">
            <a:off x="7615238" y="1490663"/>
            <a:ext cx="0" cy="936625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sp>
        <p:nvSpPr>
          <p:cNvPr id="28697" name="矩形 1"/>
          <p:cNvSpPr/>
          <p:nvPr/>
        </p:nvSpPr>
        <p:spPr>
          <a:xfrm>
            <a:off x="7146925" y="1462088"/>
            <a:ext cx="876300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98" name="矩形 79"/>
          <p:cNvSpPr/>
          <p:nvPr/>
        </p:nvSpPr>
        <p:spPr>
          <a:xfrm>
            <a:off x="1217613" y="2535238"/>
            <a:ext cx="935037" cy="93662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8699" name="直接连接符 80"/>
          <p:cNvCxnSpPr>
            <a:stCxn id="28698" idx="1"/>
            <a:endCxn id="28698" idx="3"/>
          </p:cNvCxnSpPr>
          <p:nvPr/>
        </p:nvCxnSpPr>
        <p:spPr>
          <a:xfrm>
            <a:off x="1217613" y="3003550"/>
            <a:ext cx="935037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cxnSp>
        <p:nvCxnSpPr>
          <p:cNvPr id="28700" name="直接连接符 81"/>
          <p:cNvCxnSpPr>
            <a:stCxn id="28698" idx="0"/>
            <a:endCxn id="28698" idx="2"/>
          </p:cNvCxnSpPr>
          <p:nvPr/>
        </p:nvCxnSpPr>
        <p:spPr>
          <a:xfrm flipH="1">
            <a:off x="1684338" y="2535238"/>
            <a:ext cx="0" cy="936625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sp>
        <p:nvSpPr>
          <p:cNvPr id="28701" name="矩形 1"/>
          <p:cNvSpPr/>
          <p:nvPr/>
        </p:nvSpPr>
        <p:spPr>
          <a:xfrm>
            <a:off x="1217613" y="2506663"/>
            <a:ext cx="874712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02" name="矩形 85"/>
          <p:cNvSpPr/>
          <p:nvPr/>
        </p:nvSpPr>
        <p:spPr>
          <a:xfrm>
            <a:off x="2290763" y="2535238"/>
            <a:ext cx="936625" cy="93662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8703" name="直接连接符 86"/>
          <p:cNvCxnSpPr>
            <a:stCxn id="28702" idx="1"/>
            <a:endCxn id="28702" idx="3"/>
          </p:cNvCxnSpPr>
          <p:nvPr/>
        </p:nvCxnSpPr>
        <p:spPr>
          <a:xfrm>
            <a:off x="2290763" y="3003550"/>
            <a:ext cx="93662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cxnSp>
        <p:nvCxnSpPr>
          <p:cNvPr id="28704" name="直接连接符 87"/>
          <p:cNvCxnSpPr>
            <a:stCxn id="28702" idx="0"/>
            <a:endCxn id="28702" idx="2"/>
          </p:cNvCxnSpPr>
          <p:nvPr/>
        </p:nvCxnSpPr>
        <p:spPr>
          <a:xfrm flipH="1">
            <a:off x="2759075" y="2535238"/>
            <a:ext cx="0" cy="936625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sp>
        <p:nvSpPr>
          <p:cNvPr id="28705" name="矩形 1"/>
          <p:cNvSpPr/>
          <p:nvPr/>
        </p:nvSpPr>
        <p:spPr>
          <a:xfrm>
            <a:off x="2290763" y="2506663"/>
            <a:ext cx="876300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冻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06" name="矩形 91"/>
          <p:cNvSpPr/>
          <p:nvPr/>
        </p:nvSpPr>
        <p:spPr>
          <a:xfrm>
            <a:off x="3365500" y="2535238"/>
            <a:ext cx="935038" cy="93662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8707" name="直接连接符 92"/>
          <p:cNvCxnSpPr>
            <a:stCxn id="28706" idx="1"/>
            <a:endCxn id="28706" idx="3"/>
          </p:cNvCxnSpPr>
          <p:nvPr/>
        </p:nvCxnSpPr>
        <p:spPr>
          <a:xfrm>
            <a:off x="3365500" y="3003550"/>
            <a:ext cx="935038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cxnSp>
        <p:nvCxnSpPr>
          <p:cNvPr id="28708" name="直接连接符 93"/>
          <p:cNvCxnSpPr>
            <a:stCxn id="28706" idx="0"/>
            <a:endCxn id="28706" idx="2"/>
          </p:cNvCxnSpPr>
          <p:nvPr/>
        </p:nvCxnSpPr>
        <p:spPr>
          <a:xfrm flipH="1">
            <a:off x="3832225" y="2535238"/>
            <a:ext cx="0" cy="936625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sp>
        <p:nvSpPr>
          <p:cNvPr id="28709" name="矩形 1"/>
          <p:cNvSpPr/>
          <p:nvPr/>
        </p:nvSpPr>
        <p:spPr>
          <a:xfrm>
            <a:off x="3376613" y="2506663"/>
            <a:ext cx="876300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冷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10" name="矩形 97"/>
          <p:cNvSpPr/>
          <p:nvPr/>
        </p:nvSpPr>
        <p:spPr>
          <a:xfrm>
            <a:off x="4438650" y="2535238"/>
            <a:ext cx="936625" cy="93662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8711" name="直接连接符 98"/>
          <p:cNvCxnSpPr>
            <a:stCxn id="28710" idx="1"/>
            <a:endCxn id="28710" idx="3"/>
          </p:cNvCxnSpPr>
          <p:nvPr/>
        </p:nvCxnSpPr>
        <p:spPr>
          <a:xfrm>
            <a:off x="4438650" y="3003550"/>
            <a:ext cx="93662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cxnSp>
        <p:nvCxnSpPr>
          <p:cNvPr id="28712" name="直接连接符 99"/>
          <p:cNvCxnSpPr>
            <a:stCxn id="28710" idx="0"/>
            <a:endCxn id="28710" idx="2"/>
          </p:cNvCxnSpPr>
          <p:nvPr/>
        </p:nvCxnSpPr>
        <p:spPr>
          <a:xfrm flipH="1">
            <a:off x="4906963" y="2535238"/>
            <a:ext cx="0" cy="936625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sp>
        <p:nvSpPr>
          <p:cNvPr id="28713" name="矩形 1"/>
          <p:cNvSpPr/>
          <p:nvPr/>
        </p:nvSpPr>
        <p:spPr>
          <a:xfrm>
            <a:off x="4462463" y="2506663"/>
            <a:ext cx="874712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惜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14" name="矩形 103"/>
          <p:cNvSpPr/>
          <p:nvPr/>
        </p:nvSpPr>
        <p:spPr>
          <a:xfrm>
            <a:off x="5513388" y="2535238"/>
            <a:ext cx="935037" cy="93662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8715" name="直接连接符 104"/>
          <p:cNvCxnSpPr>
            <a:stCxn id="28714" idx="1"/>
            <a:endCxn id="28714" idx="3"/>
          </p:cNvCxnSpPr>
          <p:nvPr/>
        </p:nvCxnSpPr>
        <p:spPr>
          <a:xfrm>
            <a:off x="5513388" y="3003550"/>
            <a:ext cx="935037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cxnSp>
        <p:nvCxnSpPr>
          <p:cNvPr id="28716" name="直接连接符 105"/>
          <p:cNvCxnSpPr>
            <a:stCxn id="28714" idx="0"/>
            <a:endCxn id="28714" idx="2"/>
          </p:cNvCxnSpPr>
          <p:nvPr/>
        </p:nvCxnSpPr>
        <p:spPr>
          <a:xfrm flipH="1">
            <a:off x="5981700" y="2535238"/>
            <a:ext cx="0" cy="936625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sp>
        <p:nvSpPr>
          <p:cNvPr id="28717" name="矩形 1"/>
          <p:cNvSpPr/>
          <p:nvPr/>
        </p:nvSpPr>
        <p:spPr>
          <a:xfrm>
            <a:off x="5524500" y="2506663"/>
            <a:ext cx="876300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肯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18" name="矩形 109"/>
          <p:cNvSpPr/>
          <p:nvPr/>
        </p:nvSpPr>
        <p:spPr>
          <a:xfrm>
            <a:off x="6586538" y="2546350"/>
            <a:ext cx="936625" cy="93662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8719" name="直接连接符 110"/>
          <p:cNvCxnSpPr>
            <a:stCxn id="28718" idx="1"/>
            <a:endCxn id="28718" idx="3"/>
          </p:cNvCxnSpPr>
          <p:nvPr/>
        </p:nvCxnSpPr>
        <p:spPr>
          <a:xfrm>
            <a:off x="6586538" y="3014663"/>
            <a:ext cx="93662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cxnSp>
        <p:nvCxnSpPr>
          <p:cNvPr id="28720" name="直接连接符 111"/>
          <p:cNvCxnSpPr>
            <a:stCxn id="28718" idx="0"/>
            <a:endCxn id="28718" idx="2"/>
          </p:cNvCxnSpPr>
          <p:nvPr/>
        </p:nvCxnSpPr>
        <p:spPr>
          <a:xfrm flipH="1">
            <a:off x="7054850" y="2546350"/>
            <a:ext cx="0" cy="936625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sp>
        <p:nvSpPr>
          <p:cNvPr id="28721" name="矩形 1"/>
          <p:cNvSpPr/>
          <p:nvPr/>
        </p:nvSpPr>
        <p:spPr>
          <a:xfrm>
            <a:off x="6586538" y="2517775"/>
            <a:ext cx="876300" cy="92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诚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22" name="矩形 113"/>
          <p:cNvSpPr/>
          <p:nvPr/>
        </p:nvSpPr>
        <p:spPr>
          <a:xfrm>
            <a:off x="687388" y="1490663"/>
            <a:ext cx="936625" cy="93662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8723" name="直接连接符 114"/>
          <p:cNvCxnSpPr>
            <a:stCxn id="28722" idx="1"/>
            <a:endCxn id="28722" idx="3"/>
          </p:cNvCxnSpPr>
          <p:nvPr/>
        </p:nvCxnSpPr>
        <p:spPr>
          <a:xfrm>
            <a:off x="687388" y="1958975"/>
            <a:ext cx="93662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cxnSp>
        <p:nvCxnSpPr>
          <p:cNvPr id="28724" name="直接连接符 115"/>
          <p:cNvCxnSpPr>
            <a:stCxn id="28722" idx="0"/>
            <a:endCxn id="28722" idx="2"/>
          </p:cNvCxnSpPr>
          <p:nvPr/>
        </p:nvCxnSpPr>
        <p:spPr>
          <a:xfrm flipH="1">
            <a:off x="1155700" y="1490663"/>
            <a:ext cx="0" cy="936625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ash"/>
            <a:miter lim="800000"/>
          </a:ln>
        </p:spPr>
      </p:cxnSp>
      <p:sp>
        <p:nvSpPr>
          <p:cNvPr id="28725" name="矩形 1"/>
          <p:cNvSpPr/>
          <p:nvPr/>
        </p:nvSpPr>
        <p:spPr>
          <a:xfrm>
            <a:off x="676275" y="1462088"/>
            <a:ext cx="876300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郊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26" name="矩形 117"/>
          <p:cNvSpPr/>
          <p:nvPr/>
        </p:nvSpPr>
        <p:spPr>
          <a:xfrm>
            <a:off x="1001713" y="812800"/>
            <a:ext cx="4751387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自主观察，发现字的特点。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8727" name="矩形 1"/>
          <p:cNvSpPr/>
          <p:nvPr/>
        </p:nvSpPr>
        <p:spPr>
          <a:xfrm>
            <a:off x="998538" y="3457575"/>
            <a:ext cx="22320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左右结构：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28" name="矩形 2"/>
          <p:cNvSpPr/>
          <p:nvPr/>
        </p:nvSpPr>
        <p:spPr>
          <a:xfrm>
            <a:off x="998538" y="3940175"/>
            <a:ext cx="22320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上下结构：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29" name="矩形 3"/>
          <p:cNvSpPr/>
          <p:nvPr/>
        </p:nvSpPr>
        <p:spPr>
          <a:xfrm>
            <a:off x="998538" y="4421188"/>
            <a:ext cx="2617787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半包围结构：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30" name="矩形 64"/>
          <p:cNvSpPr/>
          <p:nvPr/>
        </p:nvSpPr>
        <p:spPr>
          <a:xfrm>
            <a:off x="2735263" y="3478213"/>
            <a:ext cx="576262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 b="1">
                <a:solidFill>
                  <a:srgbClr val="703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郊</a:t>
            </a:r>
            <a:endParaRPr lang="zh-CN" altLang="en-US" sz="2800" b="1">
              <a:solidFill>
                <a:srgbClr val="703E2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31" name="矩形 65"/>
          <p:cNvSpPr/>
          <p:nvPr/>
        </p:nvSpPr>
        <p:spPr>
          <a:xfrm>
            <a:off x="3454400" y="3478213"/>
            <a:ext cx="576263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 b="1">
                <a:solidFill>
                  <a:srgbClr val="703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</a:t>
            </a:r>
            <a:endParaRPr lang="zh-CN" altLang="en-US" sz="2800" b="1">
              <a:solidFill>
                <a:srgbClr val="703E2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32" name="矩形 66"/>
          <p:cNvSpPr/>
          <p:nvPr/>
        </p:nvSpPr>
        <p:spPr>
          <a:xfrm>
            <a:off x="4171950" y="3478213"/>
            <a:ext cx="576263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 b="1">
                <a:solidFill>
                  <a:srgbClr val="703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粒</a:t>
            </a:r>
            <a:endParaRPr lang="zh-CN" altLang="en-US" sz="2800" b="1">
              <a:solidFill>
                <a:srgbClr val="703E2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33" name="矩形 70"/>
          <p:cNvSpPr/>
          <p:nvPr/>
        </p:nvSpPr>
        <p:spPr>
          <a:xfrm>
            <a:off x="4889500" y="3478213"/>
            <a:ext cx="576263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 b="1">
                <a:solidFill>
                  <a:srgbClr val="703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冻</a:t>
            </a:r>
            <a:endParaRPr lang="zh-CN" altLang="en-US" sz="2800" b="1">
              <a:solidFill>
                <a:srgbClr val="703E2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34" name="矩形 71"/>
          <p:cNvSpPr/>
          <p:nvPr/>
        </p:nvSpPr>
        <p:spPr>
          <a:xfrm>
            <a:off x="5607050" y="3478213"/>
            <a:ext cx="576263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 b="1">
                <a:solidFill>
                  <a:srgbClr val="703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冷</a:t>
            </a:r>
            <a:endParaRPr lang="zh-CN" altLang="en-US" sz="2800" b="1">
              <a:solidFill>
                <a:srgbClr val="703E2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35" name="矩形 72"/>
          <p:cNvSpPr/>
          <p:nvPr/>
        </p:nvSpPr>
        <p:spPr>
          <a:xfrm>
            <a:off x="6326188" y="3478213"/>
            <a:ext cx="57467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 b="1">
                <a:solidFill>
                  <a:srgbClr val="703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惜</a:t>
            </a:r>
            <a:endParaRPr lang="zh-CN" altLang="en-US" sz="2800" b="1">
              <a:solidFill>
                <a:srgbClr val="703E2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36" name="矩形 76"/>
          <p:cNvSpPr/>
          <p:nvPr/>
        </p:nvSpPr>
        <p:spPr>
          <a:xfrm>
            <a:off x="7043738" y="3478213"/>
            <a:ext cx="57467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 b="1">
                <a:solidFill>
                  <a:srgbClr val="703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</a:t>
            </a:r>
            <a:endParaRPr lang="zh-CN" altLang="en-US" sz="2800" b="1">
              <a:solidFill>
                <a:srgbClr val="703E2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37" name="矩形 77"/>
          <p:cNvSpPr/>
          <p:nvPr/>
        </p:nvSpPr>
        <p:spPr>
          <a:xfrm>
            <a:off x="2735263" y="3960813"/>
            <a:ext cx="576262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 b="1">
                <a:solidFill>
                  <a:srgbClr val="703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养</a:t>
            </a:r>
            <a:endParaRPr lang="zh-CN" altLang="en-US" sz="2800" b="1">
              <a:solidFill>
                <a:srgbClr val="703E2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38" name="矩形 78"/>
          <p:cNvSpPr/>
          <p:nvPr/>
        </p:nvSpPr>
        <p:spPr>
          <a:xfrm>
            <a:off x="3454400" y="3960813"/>
            <a:ext cx="576263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 b="1">
                <a:solidFill>
                  <a:srgbClr val="703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谷</a:t>
            </a:r>
            <a:endParaRPr lang="zh-CN" altLang="en-US" sz="2800" b="1">
              <a:solidFill>
                <a:srgbClr val="703E2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39" name="矩形 82"/>
          <p:cNvSpPr/>
          <p:nvPr/>
        </p:nvSpPr>
        <p:spPr>
          <a:xfrm>
            <a:off x="4171950" y="3960813"/>
            <a:ext cx="576263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 b="1">
                <a:solidFill>
                  <a:srgbClr val="703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</a:t>
            </a:r>
            <a:endParaRPr lang="zh-CN" altLang="en-US" sz="2800" b="1">
              <a:solidFill>
                <a:srgbClr val="703E2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40" name="矩形 83"/>
          <p:cNvSpPr/>
          <p:nvPr/>
        </p:nvSpPr>
        <p:spPr>
          <a:xfrm>
            <a:off x="4889500" y="3960813"/>
            <a:ext cx="576263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 b="1">
                <a:solidFill>
                  <a:srgbClr val="703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肯</a:t>
            </a:r>
            <a:endParaRPr lang="zh-CN" altLang="en-US" sz="2800" b="1">
              <a:solidFill>
                <a:srgbClr val="703E2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41" name="矩形 84"/>
          <p:cNvSpPr/>
          <p:nvPr/>
        </p:nvSpPr>
        <p:spPr>
          <a:xfrm>
            <a:off x="3454400" y="4441825"/>
            <a:ext cx="576263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 b="1">
                <a:solidFill>
                  <a:srgbClr val="703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endParaRPr lang="zh-CN" altLang="en-US" sz="2800" b="1">
              <a:solidFill>
                <a:srgbClr val="703E2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42" name="矩形 88"/>
          <p:cNvSpPr/>
          <p:nvPr/>
        </p:nvSpPr>
        <p:spPr>
          <a:xfrm>
            <a:off x="4171950" y="4441825"/>
            <a:ext cx="576263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 b="1">
                <a:solidFill>
                  <a:srgbClr val="703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endParaRPr lang="zh-CN" altLang="en-US" sz="2800" b="1">
              <a:solidFill>
                <a:srgbClr val="703E2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743" name="图片 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3" y="66675"/>
            <a:ext cx="3079750" cy="762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8744" name="文本框 1"/>
          <p:cNvSpPr txBox="1"/>
          <p:nvPr/>
        </p:nvSpPr>
        <p:spPr>
          <a:xfrm>
            <a:off x="609600" y="125413"/>
            <a:ext cx="208915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指导书写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7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7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7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7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7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87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87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87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87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30" grpId="0"/>
      <p:bldP spid="28731" grpId="0"/>
      <p:bldP spid="28732" grpId="0"/>
      <p:bldP spid="28733" grpId="0"/>
      <p:bldP spid="28734" grpId="0"/>
      <p:bldP spid="28735" grpId="0"/>
      <p:bldP spid="28736" grpId="0"/>
      <p:bldP spid="28737" grpId="0"/>
      <p:bldP spid="28738" grpId="0"/>
      <p:bldP spid="28739" grpId="0"/>
      <p:bldP spid="28740" grpId="0"/>
      <p:bldP spid="28741" grpId="0"/>
      <p:bldP spid="287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粉.mp4">
            <a:hlinkClick r:id="" action="ppaction://media"/>
          </p:cNvPr>
          <p:cNvPicPr>
            <a:picLocks noRo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60725" y="987425"/>
            <a:ext cx="2286000" cy="2286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9699" name="粒.mp4">
            <a:hlinkClick r:id="" action="ppaction://media"/>
          </p:cNvPr>
          <p:cNvPicPr>
            <a:picLocks noRo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91213" y="987425"/>
            <a:ext cx="2286000" cy="2286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9700" name="郊.mp4">
            <a:hlinkClick r:id="" action="ppaction://media"/>
          </p:cNvPr>
          <p:cNvPicPr>
            <a:picLocks noRo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25475" y="987425"/>
            <a:ext cx="2286000" cy="2286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701" name="矩形 1"/>
          <p:cNvSpPr/>
          <p:nvPr/>
        </p:nvSpPr>
        <p:spPr>
          <a:xfrm>
            <a:off x="508000" y="3556000"/>
            <a:ext cx="7961313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左边的最后一笔都由捺变成点，左右部分可以写得紧凑些。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2" name="椭圆 5"/>
          <p:cNvSpPr/>
          <p:nvPr/>
        </p:nvSpPr>
        <p:spPr>
          <a:xfrm rot="1920000">
            <a:off x="1187450" y="2120900"/>
            <a:ext cx="679450" cy="360363"/>
          </a:xfrm>
          <a:prstGeom prst="ellipse">
            <a:avLst/>
          </a:prstGeom>
          <a:noFill/>
          <a:ln w="28575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3" name="椭圆 6"/>
          <p:cNvSpPr/>
          <p:nvPr/>
        </p:nvSpPr>
        <p:spPr>
          <a:xfrm rot="1680000">
            <a:off x="3922713" y="2092325"/>
            <a:ext cx="511175" cy="358775"/>
          </a:xfrm>
          <a:prstGeom prst="ellipse">
            <a:avLst/>
          </a:prstGeom>
          <a:noFill/>
          <a:ln w="28575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4" name="椭圆 7"/>
          <p:cNvSpPr/>
          <p:nvPr/>
        </p:nvSpPr>
        <p:spPr>
          <a:xfrm rot="1680000">
            <a:off x="6654800" y="2138363"/>
            <a:ext cx="511175" cy="360362"/>
          </a:xfrm>
          <a:prstGeom prst="ellipse">
            <a:avLst/>
          </a:prstGeom>
          <a:noFill/>
          <a:ln w="28575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96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296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8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29698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96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296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9"/>
                  </p:tgtEl>
                </p:cond>
              </p:nextCondLst>
            </p:seq>
            <p:video>
              <p:cMediaNode vol="80000">
                <p:cTn id="34" fill="hold" display="0">
                  <p:stCondLst>
                    <p:cond delay="indefinite"/>
                  </p:stCondLst>
                </p:cTn>
                <p:tgtEl>
                  <p:spTgt spid="29699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97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297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0"/>
                  </p:tgtEl>
                </p:cond>
              </p:nextCondLst>
            </p:seq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29700"/>
                </p:tgtEl>
              </p:cMediaNode>
            </p:video>
          </p:childTnLst>
        </p:cTn>
      </p:par>
    </p:tnLst>
    <p:bldLst>
      <p:bldP spid="29701" grpId="0"/>
      <p:bldP spid="29702" grpId="0" animBg="1"/>
      <p:bldP spid="29703" grpId="0" animBg="1"/>
      <p:bldP spid="2970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养.mp4">
            <a:hlinkClick r:id="" action="ppaction://media"/>
          </p:cNvPr>
          <p:cNvPicPr>
            <a:picLocks noRo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27088" y="657225"/>
            <a:ext cx="1844675" cy="1843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3" name="椭圆 4"/>
          <p:cNvSpPr/>
          <p:nvPr/>
        </p:nvSpPr>
        <p:spPr>
          <a:xfrm rot="240000">
            <a:off x="1181100" y="854075"/>
            <a:ext cx="1017588" cy="881063"/>
          </a:xfrm>
          <a:prstGeom prst="ellipse">
            <a:avLst/>
          </a:prstGeom>
          <a:noFill/>
          <a:ln w="28575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24" name="矩形 1"/>
          <p:cNvSpPr/>
          <p:nvPr/>
        </p:nvSpPr>
        <p:spPr>
          <a:xfrm>
            <a:off x="395288" y="2643188"/>
            <a:ext cx="2447925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上边部分是羊字头，有三横。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25" name="或.mp4">
            <a:hlinkClick r:id="" action="ppaction://media"/>
          </p:cNvPr>
          <p:cNvPicPr>
            <a:picLocks noRo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16638" y="627063"/>
            <a:ext cx="1843087" cy="18430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6" name="椭圆 7"/>
          <p:cNvSpPr/>
          <p:nvPr/>
        </p:nvSpPr>
        <p:spPr>
          <a:xfrm rot="1680000">
            <a:off x="7104063" y="887413"/>
            <a:ext cx="371475" cy="254000"/>
          </a:xfrm>
          <a:prstGeom prst="ellipse">
            <a:avLst/>
          </a:prstGeom>
          <a:noFill/>
          <a:ln w="28575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27" name="椭圆 8"/>
          <p:cNvSpPr/>
          <p:nvPr/>
        </p:nvSpPr>
        <p:spPr>
          <a:xfrm rot="18120000">
            <a:off x="6719095" y="1500981"/>
            <a:ext cx="868362" cy="365125"/>
          </a:xfrm>
          <a:prstGeom prst="ellipse">
            <a:avLst/>
          </a:prstGeom>
          <a:noFill/>
          <a:ln w="28575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0728" name="男.mp4">
            <a:hlinkClick r:id="" action="ppaction://media"/>
          </p:cNvPr>
          <p:cNvPicPr>
            <a:picLocks noRo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500438" y="627063"/>
            <a:ext cx="1844675" cy="18430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9" name="椭圆 10"/>
          <p:cNvSpPr/>
          <p:nvPr/>
        </p:nvSpPr>
        <p:spPr>
          <a:xfrm rot="16860000">
            <a:off x="4329906" y="1310482"/>
            <a:ext cx="214313" cy="323850"/>
          </a:xfrm>
          <a:prstGeom prst="ellipse">
            <a:avLst/>
          </a:prstGeom>
          <a:noFill/>
          <a:ln w="28575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0" name="矩形 1"/>
          <p:cNvSpPr/>
          <p:nvPr/>
        </p:nvSpPr>
        <p:spPr>
          <a:xfrm>
            <a:off x="5894388" y="2716213"/>
            <a:ext cx="2493962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不要少写一撇和一点。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31" name="矩形 1"/>
          <p:cNvSpPr/>
          <p:nvPr/>
        </p:nvSpPr>
        <p:spPr>
          <a:xfrm>
            <a:off x="2906713" y="2643188"/>
            <a:ext cx="2760662" cy="209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中间的一竖和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力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的一撇是分开的两笔。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32" name="图片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35825" y="3260725"/>
            <a:ext cx="2092325" cy="2092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07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307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2"/>
                  </p:tgtEl>
                </p:cond>
              </p:nextCondLst>
            </p:seq>
            <p:video>
              <p:cMediaNode vol="80000">
                <p:cTn id="41" fill="hold" display="0">
                  <p:stCondLst>
                    <p:cond delay="indefinite"/>
                  </p:stCondLst>
                </p:cTn>
                <p:tgtEl>
                  <p:spTgt spid="30722"/>
                </p:tgtEl>
              </p:cMediaNode>
            </p:vide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07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307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5"/>
                  </p:tgtEl>
                </p:cond>
              </p:nextCondLst>
            </p:seq>
            <p:video>
              <p:cMediaNode vol="80000">
                <p:cTn id="47" fill="hold" display="0">
                  <p:stCondLst>
                    <p:cond delay="indefinite"/>
                  </p:stCondLst>
                </p:cTn>
                <p:tgtEl>
                  <p:spTgt spid="30725"/>
                </p:tgtEl>
              </p:cMediaNode>
            </p:vide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07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2" dur="1" fill="hold"/>
                                        <p:tgtEl>
                                          <p:spTgt spid="307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8"/>
                  </p:tgtEl>
                </p:cond>
              </p:nextCondLst>
            </p:seq>
            <p:video>
              <p:cMediaNode vol="80000">
                <p:cTn id="53" fill="hold" display="0">
                  <p:stCondLst>
                    <p:cond delay="indefinite"/>
                  </p:stCondLst>
                </p:cTn>
                <p:tgtEl>
                  <p:spTgt spid="30728"/>
                </p:tgtEl>
              </p:cMediaNode>
            </p:video>
          </p:childTnLst>
        </p:cTn>
      </p:par>
    </p:tnLst>
    <p:bldLst>
      <p:bldP spid="30723" grpId="0" animBg="1"/>
      <p:bldP spid="30724" grpId="0"/>
      <p:bldP spid="30726" grpId="0" animBg="1"/>
      <p:bldP spid="30727" grpId="0" animBg="1"/>
      <p:bldP spid="30729" grpId="0" animBg="1"/>
      <p:bldP spid="30730" grpId="0"/>
      <p:bldP spid="307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>
            <a:hlinkClick r:id="rId1" action="ppaction://hlinksldjump"/>
          </p:cNvPr>
          <p:cNvSpPr txBox="1"/>
          <p:nvPr/>
        </p:nvSpPr>
        <p:spPr>
          <a:xfrm>
            <a:off x="3203575" y="2217738"/>
            <a:ext cx="2087563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1">
            <a:hlinkClick r:id="rId1" action="ppaction://hlinksldjump"/>
          </p:cNvPr>
          <p:cNvSpPr txBox="1"/>
          <p:nvPr/>
        </p:nvSpPr>
        <p:spPr>
          <a:xfrm>
            <a:off x="3203575" y="2217738"/>
            <a:ext cx="2087563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7"/>
          <p:cNvSpPr/>
          <p:nvPr/>
        </p:nvSpPr>
        <p:spPr>
          <a:xfrm>
            <a:off x="1368425" y="1771650"/>
            <a:ext cx="6407150" cy="1808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默读第</a:t>
            </a:r>
            <a:r>
              <a:rPr lang="en-US" altLang="zh-CN" sz="3000" b="1">
                <a:latin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</a:rPr>
              <a:t>～</a:t>
            </a:r>
            <a:r>
              <a:rPr lang="en-US" altLang="zh-CN" sz="3000" b="1">
                <a:latin typeface="宋体" panose="02010600030101010101" pitchFamily="2" charset="-122"/>
              </a:rPr>
              <a:t>10</a:t>
            </a:r>
            <a:r>
              <a:rPr lang="zh-CN" altLang="en-US" sz="3000" b="1">
                <a:latin typeface="宋体" panose="02010600030101010101" pitchFamily="2" charset="-122"/>
              </a:rPr>
              <a:t>自然段，把描写列宁的句子画上横线，体会列宁对灰雀的爱。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pic>
        <p:nvPicPr>
          <p:cNvPr id="32771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3" y="66675"/>
            <a:ext cx="3079750" cy="762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2772" name="文本框 1"/>
          <p:cNvSpPr txBox="1"/>
          <p:nvPr/>
        </p:nvSpPr>
        <p:spPr>
          <a:xfrm>
            <a:off x="609600" y="125413"/>
            <a:ext cx="208915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抓住细节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7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025" y="2211388"/>
            <a:ext cx="3076575" cy="3076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4"/>
          <p:cNvSpPr/>
          <p:nvPr/>
        </p:nvSpPr>
        <p:spPr>
          <a:xfrm>
            <a:off x="5197475" y="784225"/>
            <a:ext cx="2994025" cy="3649663"/>
          </a:xfrm>
          <a:prstGeom prst="rect">
            <a:avLst/>
          </a:prstGeom>
          <a:solidFill>
            <a:srgbClr val="9A533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795" name="椭圆 7"/>
          <p:cNvSpPr/>
          <p:nvPr/>
        </p:nvSpPr>
        <p:spPr>
          <a:xfrm>
            <a:off x="6469063" y="569913"/>
            <a:ext cx="503237" cy="504825"/>
          </a:xfrm>
          <a:prstGeom prst="ellipse">
            <a:avLst/>
          </a:prstGeom>
          <a:solidFill>
            <a:srgbClr val="E4B69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3796" name="组合 3"/>
          <p:cNvGrpSpPr/>
          <p:nvPr/>
        </p:nvGrpSpPr>
        <p:grpSpPr>
          <a:xfrm>
            <a:off x="954088" y="769938"/>
            <a:ext cx="3833812" cy="3865562"/>
            <a:chOff x="696425" y="438764"/>
            <a:chExt cx="4180142" cy="4217753"/>
          </a:xfrm>
        </p:grpSpPr>
        <p:pic>
          <p:nvPicPr>
            <p:cNvPr id="3380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6425" y="438764"/>
              <a:ext cx="4180142" cy="30690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380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6425" y="3507854"/>
              <a:ext cx="4180142" cy="114866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cxnSp>
        <p:nvCxnSpPr>
          <p:cNvPr id="33797" name="直接连接符 5"/>
          <p:cNvCxnSpPr/>
          <p:nvPr/>
        </p:nvCxnSpPr>
        <p:spPr>
          <a:xfrm>
            <a:off x="3995738" y="1022350"/>
            <a:ext cx="792162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33798" name="直接连接符 6"/>
          <p:cNvCxnSpPr/>
          <p:nvPr/>
        </p:nvCxnSpPr>
        <p:spPr>
          <a:xfrm>
            <a:off x="954088" y="1276350"/>
            <a:ext cx="3833812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33799" name="直接连接符 8"/>
          <p:cNvCxnSpPr/>
          <p:nvPr/>
        </p:nvCxnSpPr>
        <p:spPr>
          <a:xfrm>
            <a:off x="954088" y="1492250"/>
            <a:ext cx="515937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sp>
        <p:nvSpPr>
          <p:cNvPr id="33800" name="矩形 1"/>
          <p:cNvSpPr/>
          <p:nvPr/>
        </p:nvSpPr>
        <p:spPr>
          <a:xfrm>
            <a:off x="5143500" y="1363663"/>
            <a:ext cx="3186113" cy="3136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可见树林的每一个地方列宁都找了，还没有找到灰雀，他心里十分担心。他可能会边找边自言自语：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我心爱的灰雀，你到哪里去了呀？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1" name="矩形 1"/>
          <p:cNvSpPr/>
          <p:nvPr/>
        </p:nvSpPr>
        <p:spPr>
          <a:xfrm>
            <a:off x="5099050" y="908050"/>
            <a:ext cx="1630363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从行动上：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/>
      <p:bldP spid="3380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8" name="组合 3"/>
          <p:cNvGrpSpPr/>
          <p:nvPr/>
        </p:nvGrpSpPr>
        <p:grpSpPr>
          <a:xfrm>
            <a:off x="954088" y="769938"/>
            <a:ext cx="3833812" cy="3865562"/>
            <a:chOff x="696425" y="438764"/>
            <a:chExt cx="4180142" cy="4217753"/>
          </a:xfrm>
        </p:grpSpPr>
        <p:pic>
          <p:nvPicPr>
            <p:cNvPr id="34829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6425" y="438764"/>
              <a:ext cx="4180142" cy="30690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483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6425" y="3507854"/>
              <a:ext cx="4180142" cy="114866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cxnSp>
        <p:nvCxnSpPr>
          <p:cNvPr id="34819" name="直接连接符 9"/>
          <p:cNvCxnSpPr/>
          <p:nvPr/>
        </p:nvCxnSpPr>
        <p:spPr>
          <a:xfrm>
            <a:off x="3619500" y="1725613"/>
            <a:ext cx="1168400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34820" name="直接连接符 12"/>
          <p:cNvCxnSpPr/>
          <p:nvPr/>
        </p:nvCxnSpPr>
        <p:spPr>
          <a:xfrm>
            <a:off x="954088" y="2014538"/>
            <a:ext cx="1895475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34821" name="直接连接符 13"/>
          <p:cNvCxnSpPr/>
          <p:nvPr/>
        </p:nvCxnSpPr>
        <p:spPr>
          <a:xfrm>
            <a:off x="1857375" y="2500313"/>
            <a:ext cx="2930525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34822" name="直接连接符 15"/>
          <p:cNvCxnSpPr/>
          <p:nvPr/>
        </p:nvCxnSpPr>
        <p:spPr>
          <a:xfrm>
            <a:off x="954088" y="2787650"/>
            <a:ext cx="479425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34823" name="直接连接符 18"/>
          <p:cNvCxnSpPr/>
          <p:nvPr/>
        </p:nvCxnSpPr>
        <p:spPr>
          <a:xfrm>
            <a:off x="2627313" y="3254375"/>
            <a:ext cx="2160587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34824" name="直接连接符 20"/>
          <p:cNvCxnSpPr/>
          <p:nvPr/>
        </p:nvCxnSpPr>
        <p:spPr>
          <a:xfrm>
            <a:off x="954088" y="3582988"/>
            <a:ext cx="479425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sp>
        <p:nvSpPr>
          <p:cNvPr id="34825" name="矩形 19"/>
          <p:cNvSpPr/>
          <p:nvPr/>
        </p:nvSpPr>
        <p:spPr>
          <a:xfrm>
            <a:off x="5219700" y="1276350"/>
            <a:ext cx="2970213" cy="3167063"/>
          </a:xfrm>
          <a:prstGeom prst="rect">
            <a:avLst/>
          </a:prstGeom>
          <a:solidFill>
            <a:srgbClr val="9A533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6" name="椭圆 23"/>
          <p:cNvSpPr/>
          <p:nvPr/>
        </p:nvSpPr>
        <p:spPr>
          <a:xfrm>
            <a:off x="6453188" y="1022350"/>
            <a:ext cx="503237" cy="504825"/>
          </a:xfrm>
          <a:prstGeom prst="ellipse">
            <a:avLst/>
          </a:prstGeom>
          <a:solidFill>
            <a:srgbClr val="E4B69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7" name="矩形 1"/>
          <p:cNvSpPr/>
          <p:nvPr/>
        </p:nvSpPr>
        <p:spPr>
          <a:xfrm>
            <a:off x="5176838" y="2147888"/>
            <a:ext cx="3186112" cy="1463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读出列宁对灰雀的思念，情不自禁地说出心中的遗憾。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8" name="矩形 1"/>
          <p:cNvSpPr/>
          <p:nvPr/>
        </p:nvSpPr>
        <p:spPr>
          <a:xfrm>
            <a:off x="5176838" y="1536700"/>
            <a:ext cx="1944687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从语言上：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7" grpId="0"/>
      <p:bldP spid="348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1"/>
          <p:cNvSpPr/>
          <p:nvPr/>
        </p:nvSpPr>
        <p:spPr>
          <a:xfrm>
            <a:off x="1116013" y="1668463"/>
            <a:ext cx="5761037" cy="2060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默读第</a:t>
            </a:r>
            <a:r>
              <a:rPr lang="en-US" altLang="zh-CN" sz="3000" b="1">
                <a:latin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</a:rPr>
              <a:t>～</a:t>
            </a:r>
            <a:r>
              <a:rPr lang="en-US" altLang="zh-CN" sz="3000" b="1">
                <a:latin typeface="宋体" panose="02010600030101010101" pitchFamily="2" charset="-122"/>
              </a:rPr>
              <a:t>10</a:t>
            </a:r>
            <a:r>
              <a:rPr lang="zh-CN" altLang="en-US" sz="3000" b="1">
                <a:latin typeface="宋体" panose="02010600030101010101" pitchFamily="2" charset="-122"/>
              </a:rPr>
              <a:t>自然段，把描写男孩的句子画上波浪线，抓住男孩的语言，揣摩男孩的心理。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6866" name="组合 3"/>
          <p:cNvGrpSpPr/>
          <p:nvPr/>
        </p:nvGrpSpPr>
        <p:grpSpPr>
          <a:xfrm>
            <a:off x="954088" y="769938"/>
            <a:ext cx="3833812" cy="3865562"/>
            <a:chOff x="696425" y="438764"/>
            <a:chExt cx="4180142" cy="4217753"/>
          </a:xfrm>
        </p:grpSpPr>
        <p:pic>
          <p:nvPicPr>
            <p:cNvPr id="36873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6425" y="438764"/>
              <a:ext cx="4180142" cy="30690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687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6425" y="3507854"/>
              <a:ext cx="4180142" cy="114866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36867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50" t="-10869" r="46598" b="-37290"/>
          <a:stretch>
            <a:fillRect/>
          </a:stretch>
        </p:blipFill>
        <p:spPr>
          <a:xfrm>
            <a:off x="1293813" y="2211388"/>
            <a:ext cx="1873250" cy="125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6868" name="椭圆 8"/>
          <p:cNvSpPr/>
          <p:nvPr/>
        </p:nvSpPr>
        <p:spPr>
          <a:xfrm>
            <a:off x="2055813" y="2068513"/>
            <a:ext cx="349250" cy="16192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69" name="矩形 13"/>
          <p:cNvSpPr/>
          <p:nvPr/>
        </p:nvSpPr>
        <p:spPr>
          <a:xfrm>
            <a:off x="5219700" y="1276350"/>
            <a:ext cx="2970213" cy="3167063"/>
          </a:xfrm>
          <a:prstGeom prst="rect">
            <a:avLst/>
          </a:prstGeom>
          <a:solidFill>
            <a:srgbClr val="9A533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0" name="椭圆 14"/>
          <p:cNvSpPr/>
          <p:nvPr/>
        </p:nvSpPr>
        <p:spPr>
          <a:xfrm>
            <a:off x="6453188" y="1022350"/>
            <a:ext cx="503237" cy="504825"/>
          </a:xfrm>
          <a:prstGeom prst="ellipse">
            <a:avLst/>
          </a:prstGeom>
          <a:solidFill>
            <a:srgbClr val="E4B69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1" name="矩形 1"/>
          <p:cNvSpPr/>
          <p:nvPr/>
        </p:nvSpPr>
        <p:spPr>
          <a:xfrm>
            <a:off x="5127625" y="2092325"/>
            <a:ext cx="3186113" cy="143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①表示列举的省略；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20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②表示说话断断续续。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2" name="矩形 1"/>
          <p:cNvSpPr/>
          <p:nvPr/>
        </p:nvSpPr>
        <p:spPr>
          <a:xfrm>
            <a:off x="5176838" y="1536700"/>
            <a:ext cx="24193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省略号的作用：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71" grpId="0"/>
      <p:bldP spid="3687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1"/>
          <p:cNvSpPr/>
          <p:nvPr/>
        </p:nvSpPr>
        <p:spPr>
          <a:xfrm>
            <a:off x="1042988" y="1541463"/>
            <a:ext cx="5976937" cy="2060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你什么时候会说话断断续续、结结巴巴？试着加上表情、动作朗读，体会男孩内心的紧张、害怕。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914" name="组合 3"/>
          <p:cNvGrpSpPr/>
          <p:nvPr/>
        </p:nvGrpSpPr>
        <p:grpSpPr>
          <a:xfrm>
            <a:off x="954088" y="769938"/>
            <a:ext cx="3833812" cy="3865562"/>
            <a:chOff x="696425" y="438764"/>
            <a:chExt cx="4180142" cy="4217753"/>
          </a:xfrm>
        </p:grpSpPr>
        <p:pic>
          <p:nvPicPr>
            <p:cNvPr id="38927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6425" y="438764"/>
              <a:ext cx="4180142" cy="30690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892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6425" y="3507854"/>
              <a:ext cx="4180142" cy="114866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38915" name="组合 31"/>
          <p:cNvGrpSpPr/>
          <p:nvPr/>
        </p:nvGrpSpPr>
        <p:grpSpPr>
          <a:xfrm>
            <a:off x="1258888" y="3630613"/>
            <a:ext cx="3529012" cy="327025"/>
            <a:chOff x="5210037" y="3045577"/>
            <a:chExt cx="3866320" cy="196217"/>
          </a:xfrm>
        </p:grpSpPr>
        <p:pic>
          <p:nvPicPr>
            <p:cNvPr id="38925" name="图片 14"/>
            <p:cNvPicPr>
              <a:picLocks noChangeAspect="1"/>
            </p:cNvPicPr>
            <p:nvPr/>
          </p:nvPicPr>
          <p:blipFill>
            <a:blip r:embed="rId3"/>
            <a:srcRect l="61573" t="-111070" r="17240" b="-19272"/>
            <a:stretch>
              <a:fillRect/>
            </a:stretch>
          </p:blipFill>
          <p:spPr>
            <a:xfrm>
              <a:off x="5210037" y="3045577"/>
              <a:ext cx="876656" cy="19621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8926" name="图片 14"/>
            <p:cNvPicPr>
              <a:picLocks noChangeAspect="1"/>
            </p:cNvPicPr>
            <p:nvPr/>
          </p:nvPicPr>
          <p:blipFill>
            <a:blip r:embed="rId3"/>
            <a:srcRect l="8150" t="-10869" r="17240" b="-19272"/>
            <a:stretch>
              <a:fillRect/>
            </a:stretch>
          </p:blipFill>
          <p:spPr>
            <a:xfrm>
              <a:off x="5989320" y="3124200"/>
              <a:ext cx="3087037" cy="11086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38916" name="图片 14"/>
          <p:cNvPicPr>
            <a:picLocks noChangeAspect="1"/>
          </p:cNvPicPr>
          <p:nvPr/>
        </p:nvPicPr>
        <p:blipFill>
          <a:blip r:embed="rId3"/>
          <a:srcRect l="60354" t="-132506" r="17240" b="-19275"/>
          <a:stretch>
            <a:fillRect/>
          </a:stretch>
        </p:blipFill>
        <p:spPr>
          <a:xfrm>
            <a:off x="941388" y="3957638"/>
            <a:ext cx="954087" cy="220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8917" name="图片 31"/>
          <p:cNvPicPr>
            <a:picLocks noChangeAspect="1"/>
          </p:cNvPicPr>
          <p:nvPr/>
        </p:nvPicPr>
        <p:blipFill>
          <a:blip r:embed="rId4"/>
          <a:srcRect l="17313" t="1671"/>
          <a:stretch>
            <a:fillRect/>
          </a:stretch>
        </p:blipFill>
        <p:spPr>
          <a:xfrm>
            <a:off x="1258888" y="4552950"/>
            <a:ext cx="2279650" cy="904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8918" name="椭圆 9"/>
          <p:cNvSpPr/>
          <p:nvPr/>
        </p:nvSpPr>
        <p:spPr>
          <a:xfrm>
            <a:off x="3503613" y="3592513"/>
            <a:ext cx="442912" cy="22066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19" name="椭圆 10"/>
          <p:cNvSpPr/>
          <p:nvPr/>
        </p:nvSpPr>
        <p:spPr>
          <a:xfrm>
            <a:off x="1331913" y="4398963"/>
            <a:ext cx="358775" cy="19526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20" name="椭圆 11"/>
          <p:cNvSpPr/>
          <p:nvPr/>
        </p:nvSpPr>
        <p:spPr>
          <a:xfrm>
            <a:off x="2262188" y="4333875"/>
            <a:ext cx="144462" cy="32702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21" name="矩形 17"/>
          <p:cNvSpPr/>
          <p:nvPr/>
        </p:nvSpPr>
        <p:spPr>
          <a:xfrm>
            <a:off x="5219700" y="1276350"/>
            <a:ext cx="2970213" cy="3167063"/>
          </a:xfrm>
          <a:prstGeom prst="rect">
            <a:avLst/>
          </a:prstGeom>
          <a:solidFill>
            <a:srgbClr val="9A533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22" name="椭圆 18"/>
          <p:cNvSpPr/>
          <p:nvPr/>
        </p:nvSpPr>
        <p:spPr>
          <a:xfrm>
            <a:off x="6453188" y="1022350"/>
            <a:ext cx="503237" cy="504825"/>
          </a:xfrm>
          <a:prstGeom prst="ellipse">
            <a:avLst/>
          </a:prstGeom>
          <a:solidFill>
            <a:srgbClr val="E4B69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23" name="矩形 1"/>
          <p:cNvSpPr/>
          <p:nvPr/>
        </p:nvSpPr>
        <p:spPr>
          <a:xfrm>
            <a:off x="5202238" y="2970213"/>
            <a:ext cx="3186112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体会男孩说的两句话，尝试用不同的语气读出来。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24" name="矩形 1"/>
          <p:cNvSpPr/>
          <p:nvPr/>
        </p:nvSpPr>
        <p:spPr>
          <a:xfrm>
            <a:off x="5176838" y="1536700"/>
            <a:ext cx="3067050" cy="1362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两个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写出了男孩下决心要把灰雀放回来的心理。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animBg="1"/>
      <p:bldP spid="38919" grpId="0" animBg="1"/>
      <p:bldP spid="38920" grpId="0" animBg="1"/>
      <p:bldP spid="38923" grpId="0"/>
      <p:bldP spid="389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2"/>
          <p:cNvSpPr/>
          <p:nvPr/>
        </p:nvSpPr>
        <p:spPr>
          <a:xfrm>
            <a:off x="717550" y="641350"/>
            <a:ext cx="770890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根据男孩的语言，加上人物的动作、表情，说说男孩当时的心理。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9939" name="矩形 4"/>
          <p:cNvSpPr>
            <a:spLocks noChangeArrowheads="1"/>
          </p:cNvSpPr>
          <p:nvPr/>
        </p:nvSpPr>
        <p:spPr bwMode="auto">
          <a:xfrm>
            <a:off x="830263" y="1790700"/>
            <a:ext cx="7708900" cy="2955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800" b="1" spc="0">
                <a:latin typeface="宋体" panose="02010600030101010101" pitchFamily="2" charset="-122"/>
              </a:rPr>
              <a:t>    </a:t>
            </a:r>
            <a:r>
              <a:rPr lang="en-US" altLang="zh-CN" sz="2800" b="1" spc="0">
                <a:solidFill>
                  <a:srgbClr val="0070C0"/>
                </a:solidFill>
                <a:latin typeface="宋体" panose="02010600030101010101" pitchFamily="2" charset="-122"/>
              </a:rPr>
              <a:t>ɑ</a:t>
            </a:r>
            <a:r>
              <a:rPr lang="en-US" altLang="zh-CN" sz="28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小男孩心里想：我太喜欢灰雀了，所以才把灰雀逮回了家，我还是把他骗走吧，可老师教育我不能说谎话，怎么办？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800" b="1" spc="0">
                <a:latin typeface="宋体" panose="02010600030101010101" pitchFamily="2" charset="-122"/>
              </a:rPr>
              <a:t>    </a:t>
            </a:r>
            <a:r>
              <a:rPr lang="en-US" altLang="zh-CN" sz="2800" b="1" spc="0">
                <a:solidFill>
                  <a:srgbClr val="0070C0"/>
                </a:solidFill>
                <a:latin typeface="宋体" panose="02010600030101010101" pitchFamily="2" charset="-122"/>
              </a:rPr>
              <a:t>b</a:t>
            </a:r>
            <a:r>
              <a:rPr lang="en-US" altLang="zh-CN" sz="28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小男孩心里想：列宁是那么着急地找那只灰雀，而那只灰雀却被我逮回家，我告诉他灰雀还活着，别让他太担心了。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1"/>
          <p:cNvSpPr>
            <a:spLocks noChangeArrowheads="1"/>
          </p:cNvSpPr>
          <p:nvPr/>
        </p:nvSpPr>
        <p:spPr bwMode="auto">
          <a:xfrm>
            <a:off x="625475" y="771525"/>
            <a:ext cx="7978775" cy="39036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800" b="1" spc="0">
                <a:latin typeface="宋体" panose="02010600030101010101" pitchFamily="2" charset="-122"/>
              </a:rPr>
              <a:t>    </a:t>
            </a:r>
            <a:r>
              <a:rPr lang="en-US" altLang="zh-CN" sz="2800" b="1" spc="0">
                <a:solidFill>
                  <a:srgbClr val="0070C0"/>
                </a:solidFill>
                <a:latin typeface="宋体" panose="02010600030101010101" pitchFamily="2" charset="-122"/>
              </a:rPr>
              <a:t>c</a:t>
            </a:r>
            <a:r>
              <a:rPr lang="en-US" altLang="zh-CN" sz="28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小男孩心里想：看这两只灰雀在大自然中自由自在地飞翔，而在我家的那只灰雀却孤零零地待在笼子里，太可怜了！我还是把它放回来吧。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800" b="1" spc="0">
                <a:latin typeface="宋体" panose="02010600030101010101" pitchFamily="2" charset="-122"/>
              </a:rPr>
              <a:t>    </a:t>
            </a:r>
            <a:r>
              <a:rPr lang="en-US" altLang="zh-CN" sz="2800" b="1" spc="0">
                <a:solidFill>
                  <a:srgbClr val="0070C0"/>
                </a:solidFill>
                <a:latin typeface="宋体" panose="02010600030101010101" pitchFamily="2" charset="-122"/>
              </a:rPr>
              <a:t>d</a:t>
            </a:r>
            <a:r>
              <a:rPr lang="en-US" altLang="zh-CN" sz="28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小男孩心里想：列宁是那么喜爱灰雀，他喜爱灰雀却不捉它们，只期望灰雀自由自在、幸福地生活，而我却把灰雀逮进笼子里，让我一个人观赏，我真是太自私了！我应该让它投身到大自然的怀抱，使它健康地成长。我必须要把它放回来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875" y="195263"/>
            <a:ext cx="3071813" cy="762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4339" name="文本框 1"/>
          <p:cNvSpPr txBox="1"/>
          <p:nvPr/>
        </p:nvSpPr>
        <p:spPr>
          <a:xfrm>
            <a:off x="825500" y="252413"/>
            <a:ext cx="208915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情境导入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8" y="1268413"/>
            <a:ext cx="2925762" cy="1647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1" name="矩形 1"/>
          <p:cNvSpPr/>
          <p:nvPr/>
        </p:nvSpPr>
        <p:spPr>
          <a:xfrm>
            <a:off x="3589338" y="3108325"/>
            <a:ext cx="1081087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灰雀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pic>
        <p:nvPicPr>
          <p:cNvPr id="14342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7925" y="2139950"/>
            <a:ext cx="2927350" cy="1952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3" name="图片 1"/>
          <p:cNvPicPr>
            <a:picLocks noChangeAspect="1"/>
          </p:cNvPicPr>
          <p:nvPr/>
        </p:nvPicPr>
        <p:blipFill>
          <a:blip r:embed="rId4"/>
          <a:srcRect r="34693"/>
          <a:stretch>
            <a:fillRect/>
          </a:stretch>
        </p:blipFill>
        <p:spPr>
          <a:xfrm>
            <a:off x="1004888" y="2954338"/>
            <a:ext cx="1558925" cy="412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4" name="图片 8"/>
          <p:cNvPicPr>
            <a:picLocks noChangeAspect="1"/>
          </p:cNvPicPr>
          <p:nvPr/>
        </p:nvPicPr>
        <p:blipFill>
          <a:blip r:embed="rId4"/>
          <a:srcRect r="34693"/>
          <a:stretch>
            <a:fillRect/>
          </a:stretch>
        </p:blipFill>
        <p:spPr>
          <a:xfrm>
            <a:off x="6330950" y="4092575"/>
            <a:ext cx="1558925" cy="412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5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9838" y="1109663"/>
            <a:ext cx="509587" cy="5095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6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2513" y="1885950"/>
            <a:ext cx="509587" cy="50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矩形 1"/>
          <p:cNvSpPr>
            <a:spLocks noChangeArrowheads="1"/>
          </p:cNvSpPr>
          <p:nvPr/>
        </p:nvSpPr>
        <p:spPr bwMode="auto">
          <a:xfrm>
            <a:off x="611188" y="1474788"/>
            <a:ext cx="6408737" cy="2193925"/>
          </a:xfrm>
          <a:prstGeom prst="rect">
            <a:avLst/>
          </a:prstGeom>
          <a:noFill/>
          <a:ln w="9525">
            <a:noFill/>
            <a:miter lim="800000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50000"/>
              </a:lnSpc>
            </a:pPr>
            <a:r>
              <a:rPr lang="zh-CN" altLang="en-US" sz="3200" b="1" spc="0">
                <a:solidFill>
                  <a:srgbClr val="9A53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总结：通过上面的介绍，我们明白了，虽然小男孩逮了灰雀，但小男孩实际上也是十分喜爱灰雀的。</a:t>
            </a:r>
            <a:endParaRPr lang="zh-CN" altLang="en-US" sz="3200" b="1">
              <a:solidFill>
                <a:srgbClr val="9A533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矩形 2"/>
          <p:cNvSpPr/>
          <p:nvPr/>
        </p:nvSpPr>
        <p:spPr>
          <a:xfrm>
            <a:off x="1331913" y="884238"/>
            <a:ext cx="558165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加提示语，揣摩人物心理活动。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43011" name="矩形 3"/>
          <p:cNvSpPr/>
          <p:nvPr/>
        </p:nvSpPr>
        <p:spPr>
          <a:xfrm>
            <a:off x="663575" y="1708150"/>
            <a:ext cx="7959725" cy="26463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列宁看见一个小男孩，就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问：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孩子，你看见过一只深红色胸脯的灰雀吗？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男孩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说：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没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我没看见。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列宁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说：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一定是飞走了或者是冻死了。天气严寒，它怕冷。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2" name="矩形 5"/>
          <p:cNvSpPr/>
          <p:nvPr/>
        </p:nvSpPr>
        <p:spPr>
          <a:xfrm>
            <a:off x="4978400" y="1720850"/>
            <a:ext cx="1822450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（急切地）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3" name="矩形 6"/>
          <p:cNvSpPr/>
          <p:nvPr/>
        </p:nvSpPr>
        <p:spPr>
          <a:xfrm>
            <a:off x="1993900" y="2738438"/>
            <a:ext cx="2324100" cy="509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（支支吾吾地）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4" name="矩形 7"/>
          <p:cNvSpPr/>
          <p:nvPr/>
        </p:nvSpPr>
        <p:spPr>
          <a:xfrm>
            <a:off x="1993900" y="3292475"/>
            <a:ext cx="1747838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（失望地）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015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3" y="66675"/>
            <a:ext cx="3079750" cy="762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3016" name="文本框 1"/>
          <p:cNvSpPr txBox="1"/>
          <p:nvPr/>
        </p:nvSpPr>
        <p:spPr>
          <a:xfrm>
            <a:off x="609600" y="125413"/>
            <a:ext cx="208915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体验情感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uiExpand="1" build="p"/>
      <p:bldP spid="43012" grpId="0" build="p"/>
      <p:bldP spid="43013" grpId="0" build="p"/>
      <p:bldP spid="4301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矩形 2"/>
          <p:cNvSpPr/>
          <p:nvPr/>
        </p:nvSpPr>
        <p:spPr>
          <a:xfrm>
            <a:off x="684213" y="1131888"/>
            <a:ext cx="7959725" cy="3140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列宁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说：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多好的灰雀呀，可惜再也飞不回来了。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男孩看看列宁，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说：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会飞回来的，一定会飞回来的。它还活着。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列宁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问：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会飞回来？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一定会飞回来！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男孩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说。 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5" name="矩形 3"/>
          <p:cNvSpPr/>
          <p:nvPr/>
        </p:nvSpPr>
        <p:spPr>
          <a:xfrm>
            <a:off x="2009775" y="1131888"/>
            <a:ext cx="2530475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（自言自语地）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6" name="矩形 4"/>
          <p:cNvSpPr/>
          <p:nvPr/>
        </p:nvSpPr>
        <p:spPr>
          <a:xfrm>
            <a:off x="3665538" y="2159000"/>
            <a:ext cx="1882775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（坚定地）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7" name="矩形 5"/>
          <p:cNvSpPr/>
          <p:nvPr/>
        </p:nvSpPr>
        <p:spPr>
          <a:xfrm>
            <a:off x="2008188" y="3186113"/>
            <a:ext cx="1882775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（惊讶地）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8" name="矩形 6"/>
          <p:cNvSpPr/>
          <p:nvPr/>
        </p:nvSpPr>
        <p:spPr>
          <a:xfrm>
            <a:off x="5024438" y="3744913"/>
            <a:ext cx="1882775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（肯定地）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uiExpand="1" build="p"/>
      <p:bldP spid="44035" grpId="0" build="p"/>
      <p:bldP spid="44036" grpId="0" build="p"/>
      <p:bldP spid="44037" grpId="0" build="p"/>
      <p:bldP spid="44038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矩形 1"/>
          <p:cNvSpPr/>
          <p:nvPr/>
        </p:nvSpPr>
        <p:spPr>
          <a:xfrm>
            <a:off x="896938" y="842963"/>
            <a:ext cx="7850187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latin typeface="宋体" panose="02010600030101010101" pitchFamily="2" charset="-122"/>
              </a:rPr>
              <a:t>去掉提示语，通过语气、神态来表现人物的内心活动。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45059" name="矩形 2"/>
          <p:cNvSpPr/>
          <p:nvPr/>
        </p:nvSpPr>
        <p:spPr>
          <a:xfrm>
            <a:off x="879475" y="1450975"/>
            <a:ext cx="8064500" cy="3136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孩子，你看见过一只深红色胸脯的灰雀吗？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没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我没看见。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一定是飞走了或者是冻死了。天气严寒，它怕冷。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多好的灰雀呀，可惜再也飞不回来了。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会飞回来的，一定会飞回来的。它还活着。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会飞回来？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一定会飞回来！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矩形 3"/>
          <p:cNvSpPr/>
          <p:nvPr/>
        </p:nvSpPr>
        <p:spPr>
          <a:xfrm>
            <a:off x="1476375" y="1203325"/>
            <a:ext cx="7272338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感悟列宁对小男孩的尊重和小男孩的诚实。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3" name="矩形 4"/>
          <p:cNvSpPr/>
          <p:nvPr/>
        </p:nvSpPr>
        <p:spPr>
          <a:xfrm>
            <a:off x="769938" y="2063750"/>
            <a:ext cx="7632700" cy="209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朗读课文第</a:t>
            </a:r>
            <a:r>
              <a:rPr lang="en-US" altLang="zh-CN" sz="2800" b="1">
                <a:latin typeface="宋体" panose="02010600030101010101" pitchFamily="2" charset="-122"/>
              </a:rPr>
              <a:t>11</a:t>
            </a:r>
            <a:r>
              <a:rPr lang="zh-CN" altLang="en-US" sz="2800" b="1">
                <a:latin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</a:rPr>
              <a:t>13</a:t>
            </a:r>
            <a:r>
              <a:rPr lang="zh-CN" altLang="en-US" sz="2800" b="1">
                <a:latin typeface="宋体" panose="02010600030101010101" pitchFamily="2" charset="-122"/>
              </a:rPr>
              <a:t>自然段。思考：小男孩站在白桦树下低着头在想什么？从列宁的话语中，你感受到了什么？为什么说小男孩是一个诚实的孩子？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4608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3" y="66675"/>
            <a:ext cx="3079750" cy="762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6085" name="文本框 1"/>
          <p:cNvSpPr txBox="1"/>
          <p:nvPr/>
        </p:nvSpPr>
        <p:spPr>
          <a:xfrm>
            <a:off x="609600" y="125413"/>
            <a:ext cx="208915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升华情感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8563" y="842963"/>
            <a:ext cx="6746875" cy="27797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47107" name="直接连接符 2"/>
          <p:cNvCxnSpPr/>
          <p:nvPr/>
        </p:nvCxnSpPr>
        <p:spPr>
          <a:xfrm>
            <a:off x="6588125" y="2193925"/>
            <a:ext cx="1152525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47108" name="直接连接符 6"/>
          <p:cNvCxnSpPr/>
          <p:nvPr/>
        </p:nvCxnSpPr>
        <p:spPr>
          <a:xfrm>
            <a:off x="1354138" y="2606675"/>
            <a:ext cx="2665412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sp>
        <p:nvSpPr>
          <p:cNvPr id="47109" name="矩形 1"/>
          <p:cNvSpPr/>
          <p:nvPr/>
        </p:nvSpPr>
        <p:spPr>
          <a:xfrm>
            <a:off x="1763713" y="3687763"/>
            <a:ext cx="5257800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9A53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体会情感变化，读出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欣慰</a:t>
            </a:r>
            <a:r>
              <a:rPr lang="zh-CN" altLang="en-US" sz="2800" b="1">
                <a:solidFill>
                  <a:srgbClr val="9A53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之情。</a:t>
            </a:r>
            <a:endParaRPr lang="zh-CN" altLang="en-US" sz="2800" b="1">
              <a:solidFill>
                <a:srgbClr val="9A533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矩形 1"/>
          <p:cNvSpPr/>
          <p:nvPr/>
        </p:nvSpPr>
        <p:spPr>
          <a:xfrm>
            <a:off x="923925" y="1403350"/>
            <a:ext cx="7464425" cy="2608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在列宁的感染下，小男孩把灰雀放回了树林。看，它又在枝头欢唱跳跃了。如果现在你就是那只小灰雀，你会对列宁说些什么？或者对小男孩说些什么呢？请你选择一个对象，动笔写一写。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矩形 1"/>
          <p:cNvSpPr/>
          <p:nvPr/>
        </p:nvSpPr>
        <p:spPr>
          <a:xfrm>
            <a:off x="827088" y="1851025"/>
            <a:ext cx="6121400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课后搜集列宁或者其他名人的故事，读一读，演一演。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0178" name="组合 1"/>
          <p:cNvGrpSpPr/>
          <p:nvPr/>
        </p:nvGrpSpPr>
        <p:grpSpPr>
          <a:xfrm>
            <a:off x="1055688" y="909638"/>
            <a:ext cx="2171700" cy="676275"/>
            <a:chOff x="1714727" y="885477"/>
            <a:chExt cx="2172694" cy="676440"/>
          </a:xfrm>
        </p:grpSpPr>
        <p:sp>
          <p:nvSpPr>
            <p:cNvPr id="50190" name="矩形 1"/>
            <p:cNvSpPr>
              <a:spLocks noChangeArrowheads="1"/>
            </p:cNvSpPr>
            <p:nvPr/>
          </p:nvSpPr>
          <p:spPr bwMode="auto">
            <a:xfrm>
              <a:off x="1714727" y="885477"/>
              <a:ext cx="1084758" cy="64150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hangingPunct="0">
                <a:lnSpc>
                  <a:spcPct val="130000"/>
                </a:lnSpc>
              </a:pPr>
              <a:r>
                <a:rPr lang="zh-CN" altLang="en-US" sz="3200" b="1" spc="0">
                  <a:latin typeface="黑体" panose="02010609060101010101" pitchFamily="49" charset="-122"/>
                  <a:ea typeface="黑体" panose="02010609060101010101" pitchFamily="49" charset="-122"/>
                </a:rPr>
                <a:t>灰雀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0191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15846" y="934854"/>
              <a:ext cx="1171575" cy="62706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50179" name="矩形 1"/>
          <p:cNvSpPr/>
          <p:nvPr/>
        </p:nvSpPr>
        <p:spPr>
          <a:xfrm>
            <a:off x="1468438" y="2109788"/>
            <a:ext cx="2376487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灰雀惹人喜爱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0" name="左大括号 6"/>
          <p:cNvSpPr/>
          <p:nvPr/>
        </p:nvSpPr>
        <p:spPr>
          <a:xfrm>
            <a:off x="3798888" y="1784350"/>
            <a:ext cx="160337" cy="1289050"/>
          </a:xfrm>
          <a:prstGeom prst="leftBrace">
            <a:avLst>
              <a:gd name="adj1" fmla="val 140619"/>
              <a:gd name="adj2" fmla="val 50000"/>
            </a:avLst>
          </a:prstGeom>
          <a:noFill/>
          <a:ln w="19050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50181" name="矩形 1"/>
          <p:cNvSpPr/>
          <p:nvPr/>
        </p:nvSpPr>
        <p:spPr>
          <a:xfrm>
            <a:off x="4014788" y="1570038"/>
            <a:ext cx="32861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粉红、深红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（外形）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2" name="矩形 1"/>
          <p:cNvSpPr/>
          <p:nvPr/>
        </p:nvSpPr>
        <p:spPr>
          <a:xfrm>
            <a:off x="4013200" y="2157413"/>
            <a:ext cx="3287713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来回跳动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（动态）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3" name="矩形 1"/>
          <p:cNvSpPr/>
          <p:nvPr/>
        </p:nvSpPr>
        <p:spPr>
          <a:xfrm>
            <a:off x="4013200" y="2757488"/>
            <a:ext cx="3287713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婉转地歌唱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（声音）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4" name="矩形 1"/>
          <p:cNvSpPr/>
          <p:nvPr/>
        </p:nvSpPr>
        <p:spPr>
          <a:xfrm>
            <a:off x="2744788" y="3740150"/>
            <a:ext cx="96520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列宁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5" name="左大括号 25"/>
          <p:cNvSpPr/>
          <p:nvPr/>
        </p:nvSpPr>
        <p:spPr>
          <a:xfrm>
            <a:off x="3759200" y="3568700"/>
            <a:ext cx="160338" cy="968375"/>
          </a:xfrm>
          <a:prstGeom prst="leftBrace">
            <a:avLst>
              <a:gd name="adj1" fmla="val 140616"/>
              <a:gd name="adj2" fmla="val 50000"/>
            </a:avLst>
          </a:prstGeom>
          <a:noFill/>
          <a:ln w="19050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50186" name="矩形 1"/>
          <p:cNvSpPr/>
          <p:nvPr/>
        </p:nvSpPr>
        <p:spPr>
          <a:xfrm>
            <a:off x="4011613" y="3436938"/>
            <a:ext cx="1646237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喜爱灰雀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7" name="矩形 1"/>
          <p:cNvSpPr/>
          <p:nvPr/>
        </p:nvSpPr>
        <p:spPr>
          <a:xfrm>
            <a:off x="4011613" y="4084638"/>
            <a:ext cx="1646237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善解人意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0188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3" y="66675"/>
            <a:ext cx="3079750" cy="762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50189" name="文本框 1"/>
          <p:cNvSpPr txBox="1"/>
          <p:nvPr/>
        </p:nvSpPr>
        <p:spPr>
          <a:xfrm>
            <a:off x="609600" y="125413"/>
            <a:ext cx="208915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 animBg="1"/>
      <p:bldP spid="50181" grpId="0"/>
      <p:bldP spid="50182" grpId="0"/>
      <p:bldP spid="50183" grpId="0"/>
      <p:bldP spid="50184" grpId="0"/>
      <p:bldP spid="50185" grpId="0" animBg="1"/>
      <p:bldP spid="50186" grpId="0"/>
      <p:bldP spid="5018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椭圆 5"/>
          <p:cNvSpPr/>
          <p:nvPr/>
        </p:nvSpPr>
        <p:spPr>
          <a:xfrm>
            <a:off x="3492500" y="2197100"/>
            <a:ext cx="720725" cy="720725"/>
          </a:xfrm>
          <a:prstGeom prst="ellipse">
            <a:avLst/>
          </a:prstGeom>
          <a:solidFill>
            <a:srgbClr val="E8333C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5363" name="标题 1"/>
          <p:cNvSpPr txBox="1"/>
          <p:nvPr/>
        </p:nvSpPr>
        <p:spPr>
          <a:xfrm>
            <a:off x="3203575" y="2139950"/>
            <a:ext cx="3240088" cy="777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 灰 雀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688" y="4443413"/>
            <a:ext cx="2419350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"/>
          <p:cNvSpPr/>
          <p:nvPr/>
        </p:nvSpPr>
        <p:spPr>
          <a:xfrm>
            <a:off x="835025" y="2197100"/>
            <a:ext cx="757555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就是表示短尾巴的小鸟。它是描摹鸟的体形而造出的字。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矩形 2"/>
          <p:cNvSpPr/>
          <p:nvPr/>
        </p:nvSpPr>
        <p:spPr>
          <a:xfrm>
            <a:off x="539750" y="627063"/>
            <a:ext cx="1243013" cy="1570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雀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椭圆 3"/>
          <p:cNvSpPr/>
          <p:nvPr/>
        </p:nvSpPr>
        <p:spPr>
          <a:xfrm rot="20220000">
            <a:off x="733425" y="925513"/>
            <a:ext cx="776288" cy="34131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6389" name="组合 2"/>
          <p:cNvGrpSpPr/>
          <p:nvPr/>
        </p:nvGrpSpPr>
        <p:grpSpPr>
          <a:xfrm>
            <a:off x="2160588" y="546100"/>
            <a:ext cx="3606800" cy="485775"/>
            <a:chOff x="2267745" y="353160"/>
            <a:chExt cx="3606304" cy="485596"/>
          </a:xfrm>
        </p:grpSpPr>
        <p:sp>
          <p:nvSpPr>
            <p:cNvPr id="16395" name="线形标注 1 1"/>
            <p:cNvSpPr/>
            <p:nvPr/>
          </p:nvSpPr>
          <p:spPr>
            <a:xfrm>
              <a:off x="2267745" y="362681"/>
              <a:ext cx="3606304" cy="476075"/>
            </a:xfrm>
            <a:prstGeom prst="borderCallout1">
              <a:avLst>
                <a:gd name="adj1" fmla="val 43875"/>
                <a:gd name="adj2" fmla="val 23"/>
                <a:gd name="adj3" fmla="val 76870"/>
                <a:gd name="adj4" fmla="val -27736"/>
              </a:avLst>
            </a:prstGeom>
            <a:solidFill>
              <a:srgbClr val="C08877"/>
            </a:solidFill>
            <a:ln w="6350">
              <a:solidFill>
                <a:srgbClr val="703E2E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396" name="矩形 4"/>
            <p:cNvSpPr/>
            <p:nvPr/>
          </p:nvSpPr>
          <p:spPr>
            <a:xfrm>
              <a:off x="3014412" y="353160"/>
              <a:ext cx="2112969" cy="47666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lnSpc>
                  <a:spcPct val="120000"/>
                </a:lnSpc>
              </a:pPr>
              <a:r>
                <a: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变形的</a:t>
              </a:r>
              <a:r>
                <a: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</a:t>
              </a:r>
              <a:r>
                <a: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390" name="椭圆 5"/>
          <p:cNvSpPr/>
          <p:nvPr/>
        </p:nvSpPr>
        <p:spPr>
          <a:xfrm>
            <a:off x="835025" y="1171575"/>
            <a:ext cx="790575" cy="70167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6391" name="矩形 7"/>
          <p:cNvSpPr/>
          <p:nvPr/>
        </p:nvSpPr>
        <p:spPr>
          <a:xfrm>
            <a:off x="819150" y="3386138"/>
            <a:ext cx="757555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读课题，仔细思考：课文围绕灰雀讲了一件什么事呢？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16392" name="组合 10"/>
          <p:cNvGrpSpPr/>
          <p:nvPr/>
        </p:nvGrpSpPr>
        <p:grpSpPr>
          <a:xfrm>
            <a:off x="2160588" y="1195388"/>
            <a:ext cx="3606800" cy="512762"/>
            <a:chOff x="2267745" y="326370"/>
            <a:chExt cx="3606304" cy="511765"/>
          </a:xfrm>
        </p:grpSpPr>
        <p:sp>
          <p:nvSpPr>
            <p:cNvPr id="16393" name="线形标注 1 11"/>
            <p:cNvSpPr/>
            <p:nvPr/>
          </p:nvSpPr>
          <p:spPr>
            <a:xfrm>
              <a:off x="2267745" y="362811"/>
              <a:ext cx="3606304" cy="475324"/>
            </a:xfrm>
            <a:prstGeom prst="borderCallout1">
              <a:avLst>
                <a:gd name="adj1" fmla="val 43875"/>
                <a:gd name="adj2" fmla="val 23"/>
                <a:gd name="adj3" fmla="val 47852"/>
                <a:gd name="adj4" fmla="val -13787"/>
              </a:avLst>
            </a:prstGeom>
            <a:solidFill>
              <a:srgbClr val="C08877"/>
            </a:solidFill>
            <a:ln w="6350">
              <a:solidFill>
                <a:srgbClr val="703E2E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394" name="矩形 4"/>
            <p:cNvSpPr/>
            <p:nvPr/>
          </p:nvSpPr>
          <p:spPr>
            <a:xfrm>
              <a:off x="2387024" y="326370"/>
              <a:ext cx="3415018" cy="47574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</a:pPr>
              <a:r>
                <a: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隹</a:t>
              </a:r>
              <a:r>
                <a: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就是短尾巴的鸟</a:t>
              </a:r>
              <a:endPara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8" grpId="0" animBg="1"/>
      <p:bldP spid="16390" grpId="0" animBg="1"/>
      <p:bldP spid="1639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"/>
          <p:cNvPicPr>
            <a:picLocks noChangeAspect="1"/>
          </p:cNvPicPr>
          <p:nvPr/>
        </p:nvPicPr>
        <p:blipFill>
          <a:blip r:embed="rId1"/>
          <a:srcRect t="15958"/>
          <a:stretch>
            <a:fillRect/>
          </a:stretch>
        </p:blipFill>
        <p:spPr>
          <a:xfrm>
            <a:off x="0" y="820738"/>
            <a:ext cx="4284663" cy="4090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741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663" y="820738"/>
            <a:ext cx="4592637" cy="2665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2" name="文本框 8"/>
          <p:cNvSpPr txBox="1"/>
          <p:nvPr/>
        </p:nvSpPr>
        <p:spPr>
          <a:xfrm>
            <a:off x="344488" y="827088"/>
            <a:ext cx="31432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3" name="文本框 9"/>
          <p:cNvSpPr txBox="1"/>
          <p:nvPr/>
        </p:nvSpPr>
        <p:spPr>
          <a:xfrm>
            <a:off x="352425" y="2262188"/>
            <a:ext cx="31432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4" name="文本框 10"/>
          <p:cNvSpPr txBox="1"/>
          <p:nvPr/>
        </p:nvSpPr>
        <p:spPr>
          <a:xfrm>
            <a:off x="390525" y="2944813"/>
            <a:ext cx="31432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5" name="文本框 11"/>
          <p:cNvSpPr txBox="1"/>
          <p:nvPr/>
        </p:nvSpPr>
        <p:spPr>
          <a:xfrm>
            <a:off x="363538" y="3400425"/>
            <a:ext cx="341312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6" name="文本框 12"/>
          <p:cNvSpPr txBox="1"/>
          <p:nvPr/>
        </p:nvSpPr>
        <p:spPr>
          <a:xfrm>
            <a:off x="369888" y="3656013"/>
            <a:ext cx="33972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7" name="文本框 13"/>
          <p:cNvSpPr txBox="1"/>
          <p:nvPr/>
        </p:nvSpPr>
        <p:spPr>
          <a:xfrm>
            <a:off x="373063" y="4084638"/>
            <a:ext cx="33972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8" name="文本框 14"/>
          <p:cNvSpPr txBox="1"/>
          <p:nvPr/>
        </p:nvSpPr>
        <p:spPr>
          <a:xfrm>
            <a:off x="369888" y="4340225"/>
            <a:ext cx="33972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9" name="文本框 15"/>
          <p:cNvSpPr txBox="1"/>
          <p:nvPr/>
        </p:nvSpPr>
        <p:spPr>
          <a:xfrm>
            <a:off x="4784725" y="828675"/>
            <a:ext cx="33972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0" name="文本框 16"/>
          <p:cNvSpPr txBox="1"/>
          <p:nvPr/>
        </p:nvSpPr>
        <p:spPr>
          <a:xfrm>
            <a:off x="4784725" y="1282700"/>
            <a:ext cx="33972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1" name="文本框 17"/>
          <p:cNvSpPr txBox="1"/>
          <p:nvPr/>
        </p:nvSpPr>
        <p:spPr>
          <a:xfrm>
            <a:off x="4681538" y="1536700"/>
            <a:ext cx="544512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2" name="文本框 18"/>
          <p:cNvSpPr txBox="1"/>
          <p:nvPr/>
        </p:nvSpPr>
        <p:spPr>
          <a:xfrm>
            <a:off x="4700588" y="1798638"/>
            <a:ext cx="544512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3" name="文本框 19"/>
          <p:cNvSpPr txBox="1"/>
          <p:nvPr/>
        </p:nvSpPr>
        <p:spPr>
          <a:xfrm>
            <a:off x="4700588" y="2298700"/>
            <a:ext cx="546100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4" name="文本框 20"/>
          <p:cNvSpPr txBox="1"/>
          <p:nvPr/>
        </p:nvSpPr>
        <p:spPr>
          <a:xfrm>
            <a:off x="4716463" y="2790825"/>
            <a:ext cx="544512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5" name="矩形 1"/>
          <p:cNvSpPr/>
          <p:nvPr/>
        </p:nvSpPr>
        <p:spPr>
          <a:xfrm>
            <a:off x="4300538" y="3668713"/>
            <a:ext cx="4592637" cy="919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   自由读文，读准字音，读通句子，标出自然段序号。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pic>
        <p:nvPicPr>
          <p:cNvPr id="17426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195263"/>
            <a:ext cx="3071813" cy="762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7427" name="文本框 1"/>
          <p:cNvSpPr txBox="1"/>
          <p:nvPr/>
        </p:nvSpPr>
        <p:spPr>
          <a:xfrm>
            <a:off x="825500" y="252413"/>
            <a:ext cx="208915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17414" grpId="0"/>
      <p:bldP spid="17415" grpId="0"/>
      <p:bldP spid="17416" grpId="0"/>
      <p:bldP spid="17417" grpId="0"/>
      <p:bldP spid="17418" grpId="0"/>
      <p:bldP spid="17419" grpId="0"/>
      <p:bldP spid="17420" grpId="0"/>
      <p:bldP spid="17421" grpId="0"/>
      <p:bldP spid="17422" grpId="0"/>
      <p:bldP spid="17423" grpId="0"/>
      <p:bldP spid="17424" grpId="0"/>
      <p:bldP spid="174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4"/>
          <p:cNvSpPr/>
          <p:nvPr/>
        </p:nvSpPr>
        <p:spPr>
          <a:xfrm>
            <a:off x="1262063" y="2139950"/>
            <a:ext cx="6911975" cy="1998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列宁　 胸脯　 惹人喜爱 　仰望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面包渣　 或者　 可惜 　诚实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矩形 21"/>
          <p:cNvSpPr/>
          <p:nvPr/>
        </p:nvSpPr>
        <p:spPr>
          <a:xfrm>
            <a:off x="1258888" y="2139950"/>
            <a:ext cx="6913562" cy="1998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列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宁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胸脯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惹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人喜爱 　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仰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面包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渣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　 可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　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实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6" name="矩形 13"/>
          <p:cNvSpPr/>
          <p:nvPr/>
        </p:nvSpPr>
        <p:spPr>
          <a:xfrm>
            <a:off x="755650" y="771525"/>
            <a:ext cx="368617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多种形式朗读词语。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18437" name="矩形 1"/>
          <p:cNvSpPr/>
          <p:nvPr/>
        </p:nvSpPr>
        <p:spPr>
          <a:xfrm>
            <a:off x="1654175" y="1819275"/>
            <a:ext cx="820738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E2E"/>
                </a:solidFill>
                <a:latin typeface="宋体" panose="02010600030101010101" pitchFamily="2" charset="-122"/>
              </a:rPr>
              <a:t>n</a:t>
            </a:r>
            <a:r>
              <a:rPr lang="en-US" altLang="zh-CN" sz="2400" b="1">
                <a:solidFill>
                  <a:srgbClr val="703E2E"/>
                </a:solidFill>
                <a:latin typeface="宋体" panose="02010600030101010101" pitchFamily="2" charset="-122"/>
              </a:rPr>
              <a:t>í</a:t>
            </a:r>
            <a:r>
              <a:rPr lang="en-US" altLang="zh-CN" sz="2400" b="1">
                <a:solidFill>
                  <a:srgbClr val="703E2E"/>
                </a:solidFill>
                <a:latin typeface="宋体" panose="02010600030101010101" pitchFamily="2" charset="-122"/>
              </a:rPr>
              <a:t>nɡ</a:t>
            </a:r>
            <a:endParaRPr lang="zh-CN" altLang="en-US" sz="2400" b="1">
              <a:solidFill>
                <a:srgbClr val="703E2E"/>
              </a:solidFill>
              <a:latin typeface="宋体" panose="02010600030101010101" pitchFamily="2" charset="-122"/>
            </a:endParaRPr>
          </a:p>
        </p:txBody>
      </p:sp>
      <p:sp>
        <p:nvSpPr>
          <p:cNvPr id="18438" name="矩形 1"/>
          <p:cNvSpPr/>
          <p:nvPr/>
        </p:nvSpPr>
        <p:spPr>
          <a:xfrm>
            <a:off x="2628900" y="1819275"/>
            <a:ext cx="1008063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E2E"/>
                </a:solidFill>
                <a:latin typeface="宋体" panose="02010600030101010101" pitchFamily="2" charset="-122"/>
              </a:rPr>
              <a:t>xiōnɡ</a:t>
            </a:r>
            <a:endParaRPr lang="zh-CN" altLang="en-US" sz="2400" b="1">
              <a:solidFill>
                <a:srgbClr val="703E2E"/>
              </a:solidFill>
              <a:latin typeface="宋体" panose="02010600030101010101" pitchFamily="2" charset="-122"/>
            </a:endParaRPr>
          </a:p>
        </p:txBody>
      </p:sp>
      <p:sp>
        <p:nvSpPr>
          <p:cNvPr id="18439" name="矩形 1"/>
          <p:cNvSpPr/>
          <p:nvPr/>
        </p:nvSpPr>
        <p:spPr>
          <a:xfrm>
            <a:off x="3494088" y="1819275"/>
            <a:ext cx="503237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E2E"/>
                </a:solidFill>
                <a:latin typeface="宋体" panose="02010600030101010101" pitchFamily="2" charset="-122"/>
              </a:rPr>
              <a:t>p</a:t>
            </a:r>
            <a:r>
              <a:rPr lang="en-US" altLang="zh-CN" sz="2400" b="1">
                <a:solidFill>
                  <a:srgbClr val="703E2E"/>
                </a:solidFill>
                <a:latin typeface="宋体" panose="02010600030101010101" pitchFamily="2" charset="-122"/>
              </a:rPr>
              <a:t>ú</a:t>
            </a:r>
            <a:endParaRPr lang="zh-CN" altLang="en-US" sz="2400" b="1">
              <a:solidFill>
                <a:srgbClr val="703E2E"/>
              </a:solidFill>
              <a:latin typeface="宋体" panose="02010600030101010101" pitchFamily="2" charset="-122"/>
            </a:endParaRPr>
          </a:p>
        </p:txBody>
      </p:sp>
      <p:sp>
        <p:nvSpPr>
          <p:cNvPr id="18440" name="矩形 1"/>
          <p:cNvSpPr/>
          <p:nvPr/>
        </p:nvSpPr>
        <p:spPr>
          <a:xfrm>
            <a:off x="4525963" y="1819275"/>
            <a:ext cx="503237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E2E"/>
                </a:solidFill>
                <a:latin typeface="宋体" panose="02010600030101010101" pitchFamily="2" charset="-122"/>
              </a:rPr>
              <a:t>rě</a:t>
            </a:r>
            <a:endParaRPr lang="zh-CN" altLang="en-US" sz="2400" b="1">
              <a:solidFill>
                <a:srgbClr val="703E2E"/>
              </a:solidFill>
              <a:latin typeface="宋体" panose="02010600030101010101" pitchFamily="2" charset="-122"/>
            </a:endParaRPr>
          </a:p>
        </p:txBody>
      </p:sp>
      <p:sp>
        <p:nvSpPr>
          <p:cNvPr id="18441" name="矩形 1"/>
          <p:cNvSpPr/>
          <p:nvPr/>
        </p:nvSpPr>
        <p:spPr>
          <a:xfrm>
            <a:off x="6931025" y="1819275"/>
            <a:ext cx="820738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E2E"/>
                </a:solidFill>
                <a:latin typeface="宋体" panose="02010600030101010101" pitchFamily="2" charset="-122"/>
              </a:rPr>
              <a:t>yǎnɡ</a:t>
            </a:r>
            <a:endParaRPr lang="zh-CN" altLang="en-US" sz="2400" b="1">
              <a:solidFill>
                <a:srgbClr val="703E2E"/>
              </a:solidFill>
              <a:latin typeface="宋体" panose="02010600030101010101" pitchFamily="2" charset="-122"/>
            </a:endParaRPr>
          </a:p>
        </p:txBody>
      </p:sp>
      <p:sp>
        <p:nvSpPr>
          <p:cNvPr id="18442" name="矩形 1"/>
          <p:cNvSpPr/>
          <p:nvPr/>
        </p:nvSpPr>
        <p:spPr>
          <a:xfrm>
            <a:off x="2193925" y="3170238"/>
            <a:ext cx="822325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E2E"/>
                </a:solidFill>
                <a:latin typeface="宋体" panose="02010600030101010101" pitchFamily="2" charset="-122"/>
              </a:rPr>
              <a:t>zhā</a:t>
            </a:r>
            <a:endParaRPr lang="zh-CN" altLang="en-US" sz="2400" b="1">
              <a:solidFill>
                <a:srgbClr val="703E2E"/>
              </a:solidFill>
              <a:latin typeface="宋体" panose="02010600030101010101" pitchFamily="2" charset="-122"/>
            </a:endParaRPr>
          </a:p>
        </p:txBody>
      </p:sp>
      <p:sp>
        <p:nvSpPr>
          <p:cNvPr id="18443" name="矩形 1"/>
          <p:cNvSpPr/>
          <p:nvPr/>
        </p:nvSpPr>
        <p:spPr>
          <a:xfrm>
            <a:off x="3295650" y="3173413"/>
            <a:ext cx="820738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E2E"/>
                </a:solidFill>
                <a:latin typeface="宋体" panose="02010600030101010101" pitchFamily="2" charset="-122"/>
              </a:rPr>
              <a:t>hu</a:t>
            </a:r>
            <a:r>
              <a:rPr lang="en-US" altLang="zh-CN" sz="2400" b="1">
                <a:solidFill>
                  <a:srgbClr val="703E2E"/>
                </a:solidFill>
                <a:latin typeface="宋体" panose="02010600030101010101" pitchFamily="2" charset="-122"/>
              </a:rPr>
              <a:t>ò</a:t>
            </a:r>
            <a:endParaRPr lang="zh-CN" altLang="en-US" sz="2400" b="1">
              <a:solidFill>
                <a:srgbClr val="703E2E"/>
              </a:solidFill>
              <a:latin typeface="宋体" panose="02010600030101010101" pitchFamily="2" charset="-122"/>
            </a:endParaRPr>
          </a:p>
        </p:txBody>
      </p:sp>
      <p:sp>
        <p:nvSpPr>
          <p:cNvPr id="18444" name="矩形 1"/>
          <p:cNvSpPr/>
          <p:nvPr/>
        </p:nvSpPr>
        <p:spPr>
          <a:xfrm>
            <a:off x="3854450" y="3175000"/>
            <a:ext cx="822325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E2E"/>
                </a:solidFill>
                <a:latin typeface="宋体" panose="02010600030101010101" pitchFamily="2" charset="-122"/>
              </a:rPr>
              <a:t>zhě</a:t>
            </a:r>
            <a:endParaRPr lang="zh-CN" altLang="en-US" sz="2400" b="1">
              <a:solidFill>
                <a:srgbClr val="703E2E"/>
              </a:solidFill>
              <a:latin typeface="宋体" panose="02010600030101010101" pitchFamily="2" charset="-122"/>
            </a:endParaRPr>
          </a:p>
        </p:txBody>
      </p:sp>
      <p:sp>
        <p:nvSpPr>
          <p:cNvPr id="18445" name="矩形 1"/>
          <p:cNvSpPr/>
          <p:nvPr/>
        </p:nvSpPr>
        <p:spPr>
          <a:xfrm>
            <a:off x="5472113" y="3171825"/>
            <a:ext cx="503237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E2E"/>
                </a:solidFill>
                <a:latin typeface="宋体" panose="02010600030101010101" pitchFamily="2" charset="-122"/>
              </a:rPr>
              <a:t>xī</a:t>
            </a:r>
            <a:endParaRPr lang="zh-CN" altLang="en-US" sz="2400" b="1">
              <a:solidFill>
                <a:srgbClr val="703E2E"/>
              </a:solidFill>
              <a:latin typeface="宋体" panose="02010600030101010101" pitchFamily="2" charset="-122"/>
            </a:endParaRPr>
          </a:p>
        </p:txBody>
      </p:sp>
      <p:sp>
        <p:nvSpPr>
          <p:cNvPr id="18446" name="矩形 1"/>
          <p:cNvSpPr/>
          <p:nvPr/>
        </p:nvSpPr>
        <p:spPr>
          <a:xfrm>
            <a:off x="6419850" y="3170238"/>
            <a:ext cx="1008063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E2E"/>
                </a:solidFill>
                <a:latin typeface="宋体" panose="02010600030101010101" pitchFamily="2" charset="-122"/>
              </a:rPr>
              <a:t>ch</a:t>
            </a:r>
            <a:r>
              <a:rPr lang="en-US" altLang="zh-CN" sz="2400" b="1">
                <a:solidFill>
                  <a:srgbClr val="703E2E"/>
                </a:solidFill>
                <a:latin typeface="宋体" panose="02010600030101010101" pitchFamily="2" charset="-122"/>
              </a:rPr>
              <a:t>é</a:t>
            </a:r>
            <a:r>
              <a:rPr lang="en-US" altLang="zh-CN" sz="2400" b="1">
                <a:solidFill>
                  <a:srgbClr val="703E2E"/>
                </a:solidFill>
                <a:latin typeface="宋体" panose="02010600030101010101" pitchFamily="2" charset="-122"/>
              </a:rPr>
              <a:t>nɡ</a:t>
            </a:r>
            <a:endParaRPr lang="zh-CN" altLang="en-US" sz="2400" b="1">
              <a:solidFill>
                <a:srgbClr val="703E2E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7" grpId="0"/>
      <p:bldP spid="18438" grpId="0"/>
      <p:bldP spid="18439" grpId="0"/>
      <p:bldP spid="18440" grpId="0"/>
      <p:bldP spid="18441" grpId="0"/>
      <p:bldP spid="18442" grpId="0"/>
      <p:bldP spid="18443" grpId="0"/>
      <p:bldP spid="18444" grpId="0"/>
      <p:bldP spid="18445" grpId="0"/>
      <p:bldP spid="184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1084263" y="1423988"/>
            <a:ext cx="1439862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胸 脯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矩形 1"/>
          <p:cNvSpPr/>
          <p:nvPr/>
        </p:nvSpPr>
        <p:spPr>
          <a:xfrm>
            <a:off x="911225" y="1182688"/>
            <a:ext cx="1008063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ED007E"/>
                </a:solidFill>
                <a:latin typeface="宋体" panose="02010600030101010101" pitchFamily="2" charset="-122"/>
              </a:rPr>
              <a:t>xiōnɡ</a:t>
            </a:r>
            <a:endParaRPr lang="zh-CN" altLang="en-US" sz="2400" b="1">
              <a:solidFill>
                <a:srgbClr val="ED007E"/>
              </a:solidFill>
              <a:latin typeface="宋体" panose="02010600030101010101" pitchFamily="2" charset="-122"/>
            </a:endParaRPr>
          </a:p>
        </p:txBody>
      </p:sp>
      <p:sp>
        <p:nvSpPr>
          <p:cNvPr id="19460" name="矩形 1"/>
          <p:cNvSpPr/>
          <p:nvPr/>
        </p:nvSpPr>
        <p:spPr>
          <a:xfrm>
            <a:off x="1774825" y="1182688"/>
            <a:ext cx="504825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ED007E"/>
                </a:solidFill>
                <a:latin typeface="宋体" panose="02010600030101010101" pitchFamily="2" charset="-122"/>
              </a:rPr>
              <a:t>p</a:t>
            </a:r>
            <a:r>
              <a:rPr lang="en-US" altLang="zh-CN" sz="2400" b="1">
                <a:solidFill>
                  <a:srgbClr val="ED007E"/>
                </a:solidFill>
                <a:latin typeface="宋体" panose="02010600030101010101" pitchFamily="2" charset="-122"/>
              </a:rPr>
              <a:t>ú</a:t>
            </a:r>
            <a:endParaRPr lang="zh-CN" altLang="en-US" sz="2400" b="1">
              <a:solidFill>
                <a:srgbClr val="ED007E"/>
              </a:solidFill>
              <a:latin typeface="宋体" panose="02010600030101010101" pitchFamily="2" charset="-122"/>
            </a:endParaRPr>
          </a:p>
        </p:txBody>
      </p:sp>
      <p:sp>
        <p:nvSpPr>
          <p:cNvPr id="19461" name="椭圆 4"/>
          <p:cNvSpPr/>
          <p:nvPr/>
        </p:nvSpPr>
        <p:spPr>
          <a:xfrm>
            <a:off x="1784350" y="1250950"/>
            <a:ext cx="503238" cy="37465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2" name="矩形 5"/>
          <p:cNvSpPr/>
          <p:nvPr/>
        </p:nvSpPr>
        <p:spPr>
          <a:xfrm>
            <a:off x="2332038" y="1117600"/>
            <a:ext cx="1758950" cy="534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读第二声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3" name="矩形 7"/>
          <p:cNvSpPr/>
          <p:nvPr/>
        </p:nvSpPr>
        <p:spPr>
          <a:xfrm>
            <a:off x="755650" y="2609850"/>
            <a:ext cx="763270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月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大多数是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肉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的变形，与身体器官有关的字很多都有月字旁。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4" name="矩形 1"/>
          <p:cNvSpPr/>
          <p:nvPr/>
        </p:nvSpPr>
        <p:spPr>
          <a:xfrm>
            <a:off x="1574800" y="3756025"/>
            <a:ext cx="6813550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800" b="1">
                <a:solidFill>
                  <a:srgbClr val="703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脸、脖子、背、胳膊、腰、腿、脚等。</a:t>
            </a:r>
            <a:endParaRPr lang="zh-CN" altLang="en-US" sz="2800" b="1">
              <a:solidFill>
                <a:srgbClr val="703E2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5" name="椭圆 9"/>
          <p:cNvSpPr/>
          <p:nvPr/>
        </p:nvSpPr>
        <p:spPr>
          <a:xfrm>
            <a:off x="1216025" y="1566863"/>
            <a:ext cx="168275" cy="374650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6" name="椭圆 10"/>
          <p:cNvSpPr/>
          <p:nvPr/>
        </p:nvSpPr>
        <p:spPr>
          <a:xfrm>
            <a:off x="1808163" y="1576388"/>
            <a:ext cx="169862" cy="374650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7" name="矩形 1"/>
          <p:cNvSpPr/>
          <p:nvPr/>
        </p:nvSpPr>
        <p:spPr>
          <a:xfrm>
            <a:off x="2339975" y="1616075"/>
            <a:ext cx="2347913" cy="534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月字旁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1163" y="1135063"/>
            <a:ext cx="1125537" cy="14366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9" name="矩形 1"/>
          <p:cNvSpPr/>
          <p:nvPr/>
        </p:nvSpPr>
        <p:spPr>
          <a:xfrm>
            <a:off x="5349875" y="1479550"/>
            <a:ext cx="165417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甲骨文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  <p:bldP spid="19462" grpId="0"/>
      <p:bldP spid="19463" grpId="0"/>
      <p:bldP spid="19464" grpId="0"/>
      <p:bldP spid="19465" grpId="0" animBg="1"/>
      <p:bldP spid="19466" grpId="0" animBg="1"/>
      <p:bldP spid="19467" grpId="0"/>
      <p:bldP spid="194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"/>
          <p:cNvSpPr/>
          <p:nvPr/>
        </p:nvSpPr>
        <p:spPr>
          <a:xfrm>
            <a:off x="323850" y="1276350"/>
            <a:ext cx="5040313" cy="1368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课文除了讲灰雀外，还讲了哪两个人物？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grpSp>
        <p:nvGrpSpPr>
          <p:cNvPr id="20483" name="组合 1"/>
          <p:cNvGrpSpPr/>
          <p:nvPr/>
        </p:nvGrpSpPr>
        <p:grpSpPr>
          <a:xfrm>
            <a:off x="1547813" y="3017838"/>
            <a:ext cx="2736850" cy="849312"/>
            <a:chOff x="1547813" y="3017838"/>
            <a:chExt cx="2736850" cy="849312"/>
          </a:xfrm>
        </p:grpSpPr>
        <p:pic>
          <p:nvPicPr>
            <p:cNvPr id="20485" name="图片 4"/>
            <p:cNvPicPr>
              <a:picLocks noChangeAspect="1"/>
            </p:cNvPicPr>
            <p:nvPr/>
          </p:nvPicPr>
          <p:blipFill>
            <a:blip r:embed="rId1"/>
            <a:srcRect r="34693"/>
            <a:stretch>
              <a:fillRect/>
            </a:stretch>
          </p:blipFill>
          <p:spPr>
            <a:xfrm>
              <a:off x="1547813" y="3017838"/>
              <a:ext cx="2736850" cy="84931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0486" name="矩形 1"/>
            <p:cNvSpPr/>
            <p:nvPr/>
          </p:nvSpPr>
          <p:spPr>
            <a:xfrm>
              <a:off x="1855788" y="3081338"/>
              <a:ext cx="2120900" cy="57150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>
                <a:lnSpc>
                  <a:spcPct val="120000"/>
                </a:lnSpc>
              </a:pPr>
              <a:r>
                <a:rPr lang="zh-CN" altLang="en-US" sz="3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列宁、男孩</a:t>
              </a:r>
              <a:endParaRPr lang="zh-CN" altLang="en-US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48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7325" y="817563"/>
            <a:ext cx="3621088" cy="36449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2362</Words>
  <Application>WPS 演示</Application>
  <PresentationFormat>全屏显示(16:9)</PresentationFormat>
  <Paragraphs>342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39</vt:i4>
      </vt:variant>
    </vt:vector>
  </HeadingPairs>
  <TitlesOfParts>
    <vt:vector size="58" baseType="lpstr">
      <vt:lpstr>Arial</vt:lpstr>
      <vt:lpstr>宋体</vt:lpstr>
      <vt:lpstr>Wingdings</vt:lpstr>
      <vt:lpstr>Calibri</vt:lpstr>
      <vt:lpstr>Cambria</vt:lpstr>
      <vt:lpstr>黑体</vt:lpstr>
      <vt:lpstr>义启紫水晶体</vt:lpstr>
      <vt:lpstr>义启紫水晶体</vt:lpstr>
      <vt:lpstr>思源宋体</vt:lpstr>
      <vt:lpstr>楷体</vt:lpstr>
      <vt:lpstr>微软雅黑</vt:lpstr>
      <vt:lpstr>Arial Unicode MS</vt:lpstr>
      <vt:lpstr>MS Mincho</vt:lpstr>
      <vt:lpstr>等线</vt:lpstr>
      <vt:lpstr>Arial</vt:lpstr>
      <vt:lpstr>等线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2016-10-29T08:56:00Z</dcterms:created>
  <dcterms:modified xsi:type="dcterms:W3CDTF">2023-09-25T16:49:17Z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状元成才路系列</vt:lpwstr>
  </property>
  <property fmtid="{D5CDD505-2E9C-101B-9397-08002B2CF9AE}" pid="3" name="ICV">
    <vt:lpwstr>B6802D51E8E34447B70151DDDCC8E16C_12</vt:lpwstr>
  </property>
  <property fmtid="{D5CDD505-2E9C-101B-9397-08002B2CF9AE}" pid="4" name="KSOProductBuildVer">
    <vt:lpwstr>2052-12.1.0.15374</vt:lpwstr>
  </property>
</Properties>
</file>