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26"/>
  </p:notesMasterIdLst>
  <p:handoutMasterIdLst>
    <p:handoutMasterId r:id="rId27"/>
  </p:handoutMasterIdLst>
  <p:sldIdLst>
    <p:sldId id="526" r:id="rId4"/>
    <p:sldId id="544" r:id="rId5"/>
    <p:sldId id="538" r:id="rId6"/>
    <p:sldId id="529" r:id="rId7"/>
    <p:sldId id="530" r:id="rId8"/>
    <p:sldId id="527" r:id="rId9"/>
    <p:sldId id="545" r:id="rId10"/>
    <p:sldId id="528" r:id="rId11"/>
    <p:sldId id="531" r:id="rId12"/>
    <p:sldId id="535" r:id="rId13"/>
    <p:sldId id="532" r:id="rId14"/>
    <p:sldId id="536" r:id="rId15"/>
    <p:sldId id="533" r:id="rId16"/>
    <p:sldId id="534" r:id="rId17"/>
    <p:sldId id="537" r:id="rId18"/>
    <p:sldId id="540" r:id="rId19"/>
    <p:sldId id="546" r:id="rId20"/>
    <p:sldId id="539" r:id="rId21"/>
    <p:sldId id="541" r:id="rId22"/>
    <p:sldId id="542" r:id="rId23"/>
    <p:sldId id="543" r:id="rId24"/>
    <p:sldId id="564" r:id="rId25"/>
  </p:sldIdLst>
  <p:sldSz cx="9144000" cy="5143500"/>
  <p:notesSz cx="6858000" cy="9144000"/>
  <p:custDataLst>
    <p:tags r:id="rId3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95531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A9F4E38-6BD3-455D-BC1E-D7962941A0A5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1E8BE97-9FCB-402B-B564-76F1736DB014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A510277-B570-4C6F-A40C-1B1FE4ED6399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B9B33E8-B7FE-4348-AB6D-046757C2D848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2" name="组合 5"/>
          <p:cNvGrpSpPr/>
          <p:nvPr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2055" name="任意多边形 4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058" name="任意多边形 5"/>
            <p:cNvGrpSpPr/>
            <p:nvPr/>
          </p:nvGrpSpPr>
          <p:grpSpPr>
            <a:xfrm>
              <a:off x="-16255" y="4533655"/>
              <a:ext cx="12232639" cy="2365275"/>
              <a:chOff x="-12192" y="3389376"/>
              <a:chExt cx="9174480" cy="1773936"/>
            </a:xfrm>
          </p:grpSpPr>
          <p:pic>
            <p:nvPicPr>
              <p:cNvPr id="2056" name="任意多边形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2192" y="3389376"/>
                <a:ext cx="9174480" cy="177393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7" name="Text Box 9"/>
              <p:cNvSpPr txBox="1"/>
              <p:nvPr/>
            </p:nvSpPr>
            <p:spPr>
              <a:xfrm>
                <a:off x="0" y="3409723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3" name="图片 6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4" name="图片 7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6" name="组合 5"/>
          <p:cNvGrpSpPr/>
          <p:nvPr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080" name="任意多边形 4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3083" name="任意多边形 5"/>
            <p:cNvGrpSpPr/>
            <p:nvPr/>
          </p:nvGrpSpPr>
          <p:grpSpPr>
            <a:xfrm>
              <a:off x="-16255" y="4540259"/>
              <a:ext cx="12232639" cy="2357147"/>
              <a:chOff x="-12192" y="3346704"/>
              <a:chExt cx="9174480" cy="1767840"/>
            </a:xfrm>
          </p:grpSpPr>
          <p:pic>
            <p:nvPicPr>
              <p:cNvPr id="3081" name="任意多边形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2192" y="3346704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3082" name="文本框 3081"/>
              <p:cNvSpPr txBox="1"/>
              <p:nvPr/>
            </p:nvSpPr>
            <p:spPr>
              <a:xfrm>
                <a:off x="0" y="3362098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3077" name="图片 6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8" name="图片 7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9" name="图片 8"/>
          <p:cNvPicPr>
            <a:picLocks noChangeAspect="1"/>
          </p:cNvPicPr>
          <p:nvPr/>
        </p:nvPicPr>
        <p:blipFill>
          <a:blip r:embed="rId6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1" name="图片 4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2" name="图片 5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椭圆 4"/>
          <p:cNvSpPr/>
          <p:nvPr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126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88" y="700088"/>
            <a:ext cx="3162300" cy="223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5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图片 6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5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5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3" name="图片 6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5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grpSp>
        <p:nvGrpSpPr>
          <p:cNvPr id="7175" name="组合 11"/>
          <p:cNvGrpSpPr/>
          <p:nvPr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7176" name="圆角矩形 7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77" name="圆角矩形 8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8197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819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9" name="图片 11"/>
          <p:cNvPicPr>
            <a:picLocks noChangeAspect="1"/>
          </p:cNvPicPr>
          <p:nvPr/>
        </p:nvPicPr>
        <p:blipFill>
          <a:blip r:embed="rId6"/>
          <a:srcRect l="6999" t="17243" r="21602" b="9957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0" name="图片 13"/>
          <p:cNvPicPr>
            <a:picLocks noChangeAspect="1"/>
          </p:cNvPicPr>
          <p:nvPr/>
        </p:nvPicPr>
        <p:blipFill>
          <a:blip r:embed="rId7"/>
          <a:srcRect l="15001" t="27601" r="13600" b="38801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9222" name="图片 11"/>
          <p:cNvPicPr>
            <a:picLocks noChangeAspect="1"/>
          </p:cNvPicPr>
          <p:nvPr/>
        </p:nvPicPr>
        <p:blipFill>
          <a:blip r:embed="rId5"/>
          <a:srcRect l="6999" t="17243" r="21602" b="9957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3" name="图片 13"/>
          <p:cNvPicPr>
            <a:picLocks noChangeAspect="1"/>
          </p:cNvPicPr>
          <p:nvPr/>
        </p:nvPicPr>
        <p:blipFill>
          <a:blip r:embed="rId6"/>
          <a:srcRect l="15001" t="27601" r="13600" b="38801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24" name="组合 14"/>
          <p:cNvGrpSpPr/>
          <p:nvPr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9226" name="图片 15"/>
            <p:cNvPicPr>
              <a:picLocks noChangeAspect="1"/>
            </p:cNvPicPr>
            <p:nvPr/>
          </p:nvPicPr>
          <p:blipFill>
            <a:blip r:embed="rId7"/>
            <a:srcRect l="66455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7" name="图片 16"/>
            <p:cNvPicPr>
              <a:picLocks noChangeAspect="1"/>
            </p:cNvPicPr>
            <p:nvPr/>
          </p:nvPicPr>
          <p:blipFill>
            <a:blip r:embed="rId7"/>
            <a:srcRect t="19174" r="36364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8" name="图片 17"/>
            <p:cNvPicPr>
              <a:picLocks noChangeAspect="1"/>
            </p:cNvPicPr>
            <p:nvPr/>
          </p:nvPicPr>
          <p:blipFill>
            <a:blip r:embed="rId8"/>
            <a:srcRect l="8000" t="50001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25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image" Target="../media/image2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25"/>
          <p:cNvPicPr>
            <a:picLocks noChangeAspect="1"/>
          </p:cNvPicPr>
          <p:nvPr/>
        </p:nvPicPr>
        <p:blipFill>
          <a:blip r:embed="rId2"/>
          <a:srcRect t="14052" b="33498"/>
          <a:stretch>
            <a:fillRect/>
          </a:stretch>
        </p:blipFill>
        <p:spPr>
          <a:xfrm>
            <a:off x="1236663" y="2686050"/>
            <a:ext cx="6908800" cy="2038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3315" name="组合 26"/>
          <p:cNvGrpSpPr/>
          <p:nvPr/>
        </p:nvGrpSpPr>
        <p:grpSpPr>
          <a:xfrm>
            <a:off x="1352550" y="555625"/>
            <a:ext cx="6329363" cy="1879600"/>
            <a:chOff x="63467" y="1087421"/>
            <a:chExt cx="6328898" cy="1880128"/>
          </a:xfrm>
        </p:grpSpPr>
        <p:grpSp>
          <p:nvGrpSpPr>
            <p:cNvPr id="13318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13333" name="直接连接符 22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sp>
            <p:nvSpPr>
              <p:cNvPr id="13334" name="椭圆 23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3319" name="矩形 2"/>
            <p:cNvSpPr/>
            <p:nvPr/>
          </p:nvSpPr>
          <p:spPr>
            <a:xfrm>
              <a:off x="992109" y="1291720"/>
              <a:ext cx="5270019" cy="76965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4400" b="1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习作：推荐一本书</a:t>
              </a:r>
              <a:endParaRPr lang="zh-CN" altLang="en-US" sz="4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320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3331" name="直接连接符 20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3332" name="直接连接符 21"/>
              <p:cNvCxnSpPr/>
              <p:nvPr/>
            </p:nvCxnSpPr>
            <p:spPr>
              <a:xfrm flipH="1">
                <a:off x="441440" y="1779662"/>
                <a:ext cx="0" cy="1511447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13321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3329" name="直接连接符 18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3330" name="直接连接符 19"/>
              <p:cNvCxnSpPr/>
              <p:nvPr/>
            </p:nvCxnSpPr>
            <p:spPr>
              <a:xfrm flipH="1">
                <a:off x="-541074" y="1779662"/>
                <a:ext cx="0" cy="1511447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sp>
          <p:nvSpPr>
            <p:cNvPr id="13322" name="矩形 16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3323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3327" name="直接连接符 14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3328" name="直接连接符 15"/>
              <p:cNvCxnSpPr/>
              <p:nvPr/>
            </p:nvCxnSpPr>
            <p:spPr>
              <a:xfrm flipH="1">
                <a:off x="-3277674" y="1779662"/>
                <a:ext cx="0" cy="1507732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13324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3325" name="直接连接符 12"/>
              <p:cNvCxnSpPr/>
              <p:nvPr/>
            </p:nvCxnSpPr>
            <p:spPr>
              <a:xfrm flipH="1">
                <a:off x="-13975276" y="1779662"/>
                <a:ext cx="1226125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3326" name="直接连接符 13"/>
              <p:cNvCxnSpPr/>
              <p:nvPr/>
            </p:nvCxnSpPr>
            <p:spPr>
              <a:xfrm flipH="1">
                <a:off x="-13975276" y="1779662"/>
                <a:ext cx="0" cy="1507732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</p:grpSp>
      <p:pic>
        <p:nvPicPr>
          <p:cNvPr id="13316" name="图片 24"/>
          <p:cNvPicPr>
            <a:picLocks noChangeAspect="1"/>
          </p:cNvPicPr>
          <p:nvPr/>
        </p:nvPicPr>
        <p:blipFill>
          <a:blip r:embed="rId3"/>
          <a:srcRect t="18201" b="20201"/>
          <a:stretch>
            <a:fillRect/>
          </a:stretch>
        </p:blipFill>
        <p:spPr>
          <a:xfrm rot="20340000">
            <a:off x="268288" y="3154363"/>
            <a:ext cx="2335212" cy="1438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13317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4988" y="1884363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1017588" y="628650"/>
            <a:ext cx="7583487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在《蔺相如完璧归赵》的故事中，我深深地被蔺相如的足智多谋、机智勇敢所折服。蔺相如用巧计将和氏璧送回赵国，以死相逼，逼得秦王无处可退，让人拍手叫绝，蔺相如也因此功绩而被提升为大夫。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25425" y="284163"/>
            <a:ext cx="8599488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139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读了这本书，你就会认识处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事谨慎、奉公守法的鲍叔牙；磊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落直爽、英勇善战的廉颇；能征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善战的卫青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大英雄霍去病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知道《祖逖闻鸡起舞》《诸葛亮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病死五丈原》《一代女皇武则天》《安史之乱》等故事。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225425" y="3951288"/>
            <a:ext cx="8547100" cy="1109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利用书中的各种精彩的故事来推荐这本书，能看出小作者把这本书读得很透。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661988" y="611188"/>
            <a:ext cx="7681912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《中华上下五千年》这本书能让我们领略到中华民族五千年灿烂辉煌的历史，认识许许多多性格迥异的君臣，体会到这五千年悠久历史的高深美妙。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1360488" y="3067050"/>
            <a:ext cx="69786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总结这本书的特点，总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总的结构值得我们借鉴。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2"/>
          <p:cNvSpPr/>
          <p:nvPr/>
        </p:nvSpPr>
        <p:spPr>
          <a:xfrm>
            <a:off x="1173163" y="1655763"/>
            <a:ext cx="677227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作者介绍了书的内容，选取了其中的一些故事做了重点介绍，这个方法值得借鉴。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标题 1"/>
          <p:cNvSpPr txBox="1">
            <a:spLocks noChangeArrowheads="1"/>
          </p:cNvSpPr>
          <p:nvPr/>
        </p:nvSpPr>
        <p:spPr bwMode="auto">
          <a:xfrm>
            <a:off x="3994150" y="122238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6"/>
          <p:cNvGrpSpPr/>
          <p:nvPr/>
        </p:nvGrpSpPr>
        <p:grpSpPr>
          <a:xfrm>
            <a:off x="3635375" y="238125"/>
            <a:ext cx="1873250" cy="584200"/>
            <a:chOff x="2833732" y="403137"/>
            <a:chExt cx="1873020" cy="584775"/>
          </a:xfrm>
        </p:grpSpPr>
        <p:pic>
          <p:nvPicPr>
            <p:cNvPr id="26628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49859" y="469878"/>
              <a:ext cx="402287" cy="45765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6629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说一说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26627" name="矩形 7"/>
          <p:cNvSpPr/>
          <p:nvPr/>
        </p:nvSpPr>
        <p:spPr>
          <a:xfrm>
            <a:off x="1438275" y="1385888"/>
            <a:ext cx="6588125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组内交流，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在小组内互相推荐自己的读过的好书，听的同学可以给他提问题或者意见。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全班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汇报自己推荐的书。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评价。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3"/>
          <p:cNvSpPr/>
          <p:nvPr/>
        </p:nvSpPr>
        <p:spPr bwMode="auto">
          <a:xfrm>
            <a:off x="3563938" y="152400"/>
            <a:ext cx="2036762" cy="6461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自主习作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2863850" y="1139825"/>
            <a:ext cx="2811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我推荐什么书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Rectangle 3"/>
          <p:cNvSpPr/>
          <p:nvPr/>
        </p:nvSpPr>
        <p:spPr>
          <a:xfrm>
            <a:off x="3500438" y="1725613"/>
            <a:ext cx="4870450" cy="237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书的主要内容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推荐理由（情节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画面）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人物（感受）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事例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Rectangle 3"/>
          <p:cNvSpPr/>
          <p:nvPr/>
        </p:nvSpPr>
        <p:spPr>
          <a:xfrm>
            <a:off x="2863850" y="4043363"/>
            <a:ext cx="4459288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热忱推荐（讲明道理）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4" name="组合 12"/>
          <p:cNvGrpSpPr/>
          <p:nvPr/>
        </p:nvGrpSpPr>
        <p:grpSpPr>
          <a:xfrm>
            <a:off x="1412875" y="1103313"/>
            <a:ext cx="1450975" cy="682625"/>
            <a:chOff x="1872943" y="1103248"/>
            <a:chExt cx="1451568" cy="683264"/>
          </a:xfrm>
        </p:grpSpPr>
        <p:sp>
          <p:nvSpPr>
            <p:cNvPr id="27662" name="圆角矩形 11"/>
            <p:cNvSpPr/>
            <p:nvPr/>
          </p:nvSpPr>
          <p:spPr>
            <a:xfrm>
              <a:off x="2182633" y="1181108"/>
              <a:ext cx="1014827" cy="5211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63" name="Rectangle 3"/>
            <p:cNvSpPr/>
            <p:nvPr/>
          </p:nvSpPr>
          <p:spPr>
            <a:xfrm>
              <a:off x="1872943" y="1103248"/>
              <a:ext cx="1451568" cy="68326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152400" algn="ctr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开篇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5" name="组合 13"/>
          <p:cNvGrpSpPr/>
          <p:nvPr/>
        </p:nvGrpSpPr>
        <p:grpSpPr>
          <a:xfrm>
            <a:off x="1412875" y="2638425"/>
            <a:ext cx="1450975" cy="604838"/>
            <a:chOff x="1872943" y="1142489"/>
            <a:chExt cx="1451568" cy="604781"/>
          </a:xfrm>
        </p:grpSpPr>
        <p:sp>
          <p:nvSpPr>
            <p:cNvPr id="27660" name="圆角矩形 14"/>
            <p:cNvSpPr/>
            <p:nvPr/>
          </p:nvSpPr>
          <p:spPr>
            <a:xfrm>
              <a:off x="2182633" y="1182173"/>
              <a:ext cx="1014827" cy="52065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61" name="Rectangle 3"/>
            <p:cNvSpPr/>
            <p:nvPr/>
          </p:nvSpPr>
          <p:spPr>
            <a:xfrm>
              <a:off x="1872943" y="1142489"/>
              <a:ext cx="1451568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152400" algn="ctr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6" name="左大括号 16"/>
          <p:cNvSpPr/>
          <p:nvPr/>
        </p:nvSpPr>
        <p:spPr>
          <a:xfrm>
            <a:off x="2882900" y="1866900"/>
            <a:ext cx="841375" cy="2141538"/>
          </a:xfrm>
          <a:prstGeom prst="leftBrace">
            <a:avLst>
              <a:gd name="adj1" fmla="val 8331"/>
              <a:gd name="adj2" fmla="val 50000"/>
            </a:avLst>
          </a:prstGeom>
          <a:noFill/>
          <a:ln w="28575">
            <a:solidFill>
              <a:srgbClr val="7D60A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27657" name="组合 17"/>
          <p:cNvGrpSpPr/>
          <p:nvPr/>
        </p:nvGrpSpPr>
        <p:grpSpPr>
          <a:xfrm>
            <a:off x="1412875" y="4083050"/>
            <a:ext cx="1450975" cy="604838"/>
            <a:chOff x="1872943" y="1139812"/>
            <a:chExt cx="1451568" cy="604781"/>
          </a:xfrm>
        </p:grpSpPr>
        <p:sp>
          <p:nvSpPr>
            <p:cNvPr id="27658" name="圆角矩形 18"/>
            <p:cNvSpPr/>
            <p:nvPr/>
          </p:nvSpPr>
          <p:spPr>
            <a:xfrm>
              <a:off x="2182633" y="1181083"/>
              <a:ext cx="1014827" cy="5222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59" name="Rectangle 3"/>
            <p:cNvSpPr/>
            <p:nvPr/>
          </p:nvSpPr>
          <p:spPr>
            <a:xfrm>
              <a:off x="1872943" y="1139812"/>
              <a:ext cx="1451568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152400" algn="ctr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7"/>
          <p:cNvGrpSpPr/>
          <p:nvPr/>
        </p:nvGrpSpPr>
        <p:grpSpPr>
          <a:xfrm>
            <a:off x="1233488" y="1554163"/>
            <a:ext cx="2284412" cy="584200"/>
            <a:chOff x="2566858" y="332389"/>
            <a:chExt cx="2284110" cy="584775"/>
          </a:xfrm>
        </p:grpSpPr>
        <p:sp>
          <p:nvSpPr>
            <p:cNvPr id="28677" name="AutoShape 59"/>
            <p:cNvSpPr/>
            <p:nvPr/>
          </p:nvSpPr>
          <p:spPr bwMode="auto">
            <a:xfrm>
              <a:off x="2566858" y="445212"/>
              <a:ext cx="360314" cy="35912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27506E"/>
            </a:solidFill>
            <a:ln>
              <a:solidFill>
                <a:srgbClr val="006F33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28678" name="矩形 9"/>
            <p:cNvSpPr/>
            <p:nvPr/>
          </p:nvSpPr>
          <p:spPr>
            <a:xfrm>
              <a:off x="2863427" y="253380"/>
              <a:ext cx="2145508" cy="8603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97083"/>
                  </a:solidFill>
                  <a:effectLst>
                    <a:innerShdw blurRad="63500" dist="50800" dir="27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习作评改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97083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75" name="矩形 11"/>
          <p:cNvSpPr/>
          <p:nvPr/>
        </p:nvSpPr>
        <p:spPr>
          <a:xfrm>
            <a:off x="947738" y="2433638"/>
            <a:ext cx="7142162" cy="12731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请学生读读自己的习作，其他同学提出修改意见。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8676" name="标题 1"/>
          <p:cNvSpPr txBox="1">
            <a:spLocks noChangeArrowheads="1"/>
          </p:cNvSpPr>
          <p:nvPr/>
        </p:nvSpPr>
        <p:spPr bwMode="auto">
          <a:xfrm>
            <a:off x="3651250" y="150813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1595438" y="976313"/>
            <a:ext cx="6435725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514350" indent="-5143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写得怎么样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哪一句话或是哪些词语用得好，用得准？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是否写清了推荐的理由？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对他推荐的书是否感兴趣？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4"/>
          <p:cNvSpPr/>
          <p:nvPr/>
        </p:nvSpPr>
        <p:spPr>
          <a:xfrm>
            <a:off x="1000125" y="1776413"/>
            <a:ext cx="722312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习作改完了，说说</a:t>
            </a:r>
            <a:r>
              <a:rPr lang="zh-CN" altLang="en-US" sz="3200" b="1">
                <a:latin typeface="宋体" panose="02010600030101010101" pitchFamily="2" charset="-122"/>
              </a:rPr>
              <a:t>自己</a:t>
            </a:r>
            <a:r>
              <a:rPr lang="zh-CN" altLang="zh-CN" sz="3200" b="1">
                <a:latin typeface="宋体" panose="02010600030101010101" pitchFamily="2" charset="-122"/>
              </a:rPr>
              <a:t>对所改的习作满意的地方在哪里，修改过程中最大的收获是什么。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0723" name="标题 1"/>
          <p:cNvSpPr txBox="1">
            <a:spLocks noChangeArrowheads="1"/>
          </p:cNvSpPr>
          <p:nvPr/>
        </p:nvSpPr>
        <p:spPr bwMode="auto">
          <a:xfrm>
            <a:off x="3651250" y="150813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交流收获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6013" y="2143125"/>
            <a:ext cx="1830387" cy="2274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1747" name="组合 4"/>
          <p:cNvGrpSpPr/>
          <p:nvPr/>
        </p:nvGrpSpPr>
        <p:grpSpPr>
          <a:xfrm>
            <a:off x="709613" y="706438"/>
            <a:ext cx="6951662" cy="3922712"/>
            <a:chOff x="710419" y="706590"/>
            <a:chExt cx="6951622" cy="3922568"/>
          </a:xfrm>
        </p:grpSpPr>
        <p:sp>
          <p:nvSpPr>
            <p:cNvPr id="31748" name="圆角矩形标注 3"/>
            <p:cNvSpPr/>
            <p:nvPr/>
          </p:nvSpPr>
          <p:spPr>
            <a:xfrm>
              <a:off x="710419" y="706590"/>
              <a:ext cx="6915110" cy="3922568"/>
            </a:xfrm>
            <a:prstGeom prst="wedgeRoundRectCallout">
              <a:avLst>
                <a:gd name="adj1" fmla="val 54528"/>
                <a:gd name="adj2" fmla="val -9241"/>
                <a:gd name="adj3" fmla="val 16667"/>
              </a:avLst>
            </a:prstGeom>
            <a:solidFill>
              <a:srgbClr val="C9E8F6"/>
            </a:soli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49" name="矩形 2"/>
            <p:cNvSpPr/>
            <p:nvPr/>
          </p:nvSpPr>
          <p:spPr>
            <a:xfrm>
              <a:off x="787155" y="712982"/>
              <a:ext cx="6874886" cy="38174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1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修改习作是写出一篇好作文的重要过程，因此同学们在创作后，一定要反复对习作进行修改。只有这样，写出来的习作才能成为精品。本次习作是推荐一本书，本单元的主题也是书，由此可见，书籍对我们来说十分重要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5"/>
          <p:cNvPicPr>
            <a:picLocks noChangeAspect="1"/>
          </p:cNvPicPr>
          <p:nvPr/>
        </p:nvPicPr>
        <p:blipFill>
          <a:blip r:embed="rId1"/>
          <a:srcRect l="19309" t="124" r="37444" b="-162"/>
          <a:stretch>
            <a:fillRect/>
          </a:stretch>
        </p:blipFill>
        <p:spPr>
          <a:xfrm>
            <a:off x="-7937" y="0"/>
            <a:ext cx="395287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39" name="组合 13"/>
          <p:cNvGrpSpPr/>
          <p:nvPr/>
        </p:nvGrpSpPr>
        <p:grpSpPr>
          <a:xfrm>
            <a:off x="5076825" y="1385888"/>
            <a:ext cx="736600" cy="720725"/>
            <a:chOff x="2879678" y="2429301"/>
            <a:chExt cx="1440000" cy="1440000"/>
          </a:xfrm>
        </p:grpSpPr>
        <p:sp>
          <p:nvSpPr>
            <p:cNvPr id="14397" name="矩形 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98" name="直接连接符 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9" name="直接连接符 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400" name="直接连接符 6"/>
            <p:cNvCxnSpPr/>
            <p:nvPr/>
          </p:nvCxnSpPr>
          <p:spPr>
            <a:xfrm flipH="1">
              <a:off x="3599678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401" name="直接连接符 7"/>
            <p:cNvCxnSpPr/>
            <p:nvPr/>
          </p:nvCxnSpPr>
          <p:spPr>
            <a:xfrm flipV="1">
              <a:off x="2879678" y="3152473"/>
              <a:ext cx="1424484" cy="317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0" name="组合 13"/>
          <p:cNvGrpSpPr/>
          <p:nvPr/>
        </p:nvGrpSpPr>
        <p:grpSpPr>
          <a:xfrm>
            <a:off x="5935663" y="1385888"/>
            <a:ext cx="738187" cy="720725"/>
            <a:chOff x="2879678" y="2429301"/>
            <a:chExt cx="1440000" cy="1440000"/>
          </a:xfrm>
        </p:grpSpPr>
        <p:sp>
          <p:nvSpPr>
            <p:cNvPr id="14392" name="矩形 9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93" name="直接连接符 10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4" name="直接连接符 11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5" name="直接连接符 12"/>
            <p:cNvCxnSpPr/>
            <p:nvPr/>
          </p:nvCxnSpPr>
          <p:spPr>
            <a:xfrm flipH="1">
              <a:off x="3601226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6" name="直接连接符 13"/>
            <p:cNvCxnSpPr/>
            <p:nvPr/>
          </p:nvCxnSpPr>
          <p:spPr>
            <a:xfrm flipV="1">
              <a:off x="2879678" y="3152473"/>
              <a:ext cx="1424517" cy="317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1" name="组合 13"/>
          <p:cNvGrpSpPr/>
          <p:nvPr/>
        </p:nvGrpSpPr>
        <p:grpSpPr>
          <a:xfrm>
            <a:off x="6796088" y="1385888"/>
            <a:ext cx="736600" cy="720725"/>
            <a:chOff x="2879678" y="2429301"/>
            <a:chExt cx="1440000" cy="1440000"/>
          </a:xfrm>
        </p:grpSpPr>
        <p:sp>
          <p:nvSpPr>
            <p:cNvPr id="14387" name="矩形 15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88" name="直接连接符 16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9" name="直接连接符 17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0" name="直接连接符 18"/>
            <p:cNvCxnSpPr/>
            <p:nvPr/>
          </p:nvCxnSpPr>
          <p:spPr>
            <a:xfrm flipH="1">
              <a:off x="3599678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91" name="直接连接符 19"/>
            <p:cNvCxnSpPr/>
            <p:nvPr/>
          </p:nvCxnSpPr>
          <p:spPr>
            <a:xfrm flipV="1">
              <a:off x="2879678" y="3152473"/>
              <a:ext cx="1424482" cy="317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2" name="组合 13"/>
          <p:cNvGrpSpPr/>
          <p:nvPr/>
        </p:nvGrpSpPr>
        <p:grpSpPr>
          <a:xfrm>
            <a:off x="7654925" y="1385888"/>
            <a:ext cx="738188" cy="720725"/>
            <a:chOff x="2879678" y="2429301"/>
            <a:chExt cx="1440000" cy="1440000"/>
          </a:xfrm>
        </p:grpSpPr>
        <p:sp>
          <p:nvSpPr>
            <p:cNvPr id="14382" name="矩形 21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83" name="直接连接符 22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4" name="直接连接符 23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5" name="直接连接符 24"/>
            <p:cNvCxnSpPr/>
            <p:nvPr/>
          </p:nvCxnSpPr>
          <p:spPr>
            <a:xfrm flipH="1">
              <a:off x="3601227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6" name="直接连接符 25"/>
            <p:cNvCxnSpPr/>
            <p:nvPr/>
          </p:nvCxnSpPr>
          <p:spPr>
            <a:xfrm flipV="1">
              <a:off x="2879678" y="3152473"/>
              <a:ext cx="1424515" cy="317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3" name="组合 13"/>
          <p:cNvGrpSpPr/>
          <p:nvPr/>
        </p:nvGrpSpPr>
        <p:grpSpPr>
          <a:xfrm>
            <a:off x="5076825" y="2644775"/>
            <a:ext cx="736600" cy="719138"/>
            <a:chOff x="2879678" y="2429301"/>
            <a:chExt cx="1440000" cy="1440000"/>
          </a:xfrm>
        </p:grpSpPr>
        <p:sp>
          <p:nvSpPr>
            <p:cNvPr id="14377" name="矩形 27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78" name="直接连接符 28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9" name="直接连接符 29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0" name="直接连接符 30"/>
            <p:cNvCxnSpPr/>
            <p:nvPr/>
          </p:nvCxnSpPr>
          <p:spPr>
            <a:xfrm flipH="1">
              <a:off x="3599678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81" name="直接连接符 31"/>
            <p:cNvCxnSpPr/>
            <p:nvPr/>
          </p:nvCxnSpPr>
          <p:spPr>
            <a:xfrm flipV="1">
              <a:off x="2879678" y="3150891"/>
              <a:ext cx="1424484" cy="6358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4" name="组合 13"/>
          <p:cNvGrpSpPr/>
          <p:nvPr/>
        </p:nvGrpSpPr>
        <p:grpSpPr>
          <a:xfrm>
            <a:off x="5935663" y="2644775"/>
            <a:ext cx="738187" cy="719138"/>
            <a:chOff x="2879678" y="2429301"/>
            <a:chExt cx="1440000" cy="1440000"/>
          </a:xfrm>
        </p:grpSpPr>
        <p:sp>
          <p:nvSpPr>
            <p:cNvPr id="14372" name="矩形 3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73" name="直接连接符 3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4" name="直接连接符 3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5" name="直接连接符 36"/>
            <p:cNvCxnSpPr/>
            <p:nvPr/>
          </p:nvCxnSpPr>
          <p:spPr>
            <a:xfrm flipH="1">
              <a:off x="3601226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6" name="直接连接符 37"/>
            <p:cNvCxnSpPr/>
            <p:nvPr/>
          </p:nvCxnSpPr>
          <p:spPr>
            <a:xfrm flipV="1">
              <a:off x="2879678" y="3150891"/>
              <a:ext cx="1424517" cy="6358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5" name="组合 13"/>
          <p:cNvGrpSpPr/>
          <p:nvPr/>
        </p:nvGrpSpPr>
        <p:grpSpPr>
          <a:xfrm>
            <a:off x="6796088" y="2644775"/>
            <a:ext cx="736600" cy="719138"/>
            <a:chOff x="2879678" y="2429301"/>
            <a:chExt cx="1440000" cy="1440000"/>
          </a:xfrm>
        </p:grpSpPr>
        <p:sp>
          <p:nvSpPr>
            <p:cNvPr id="14367" name="矩形 39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68" name="直接连接符 40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69" name="直接连接符 41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0" name="直接连接符 42"/>
            <p:cNvCxnSpPr/>
            <p:nvPr/>
          </p:nvCxnSpPr>
          <p:spPr>
            <a:xfrm flipH="1">
              <a:off x="3599678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71" name="直接连接符 43"/>
            <p:cNvCxnSpPr/>
            <p:nvPr/>
          </p:nvCxnSpPr>
          <p:spPr>
            <a:xfrm flipV="1">
              <a:off x="2879678" y="3150891"/>
              <a:ext cx="1424482" cy="6358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grpSp>
        <p:nvGrpSpPr>
          <p:cNvPr id="14346" name="组合 13"/>
          <p:cNvGrpSpPr/>
          <p:nvPr/>
        </p:nvGrpSpPr>
        <p:grpSpPr>
          <a:xfrm>
            <a:off x="7654925" y="2644775"/>
            <a:ext cx="738188" cy="719138"/>
            <a:chOff x="2879678" y="2429301"/>
            <a:chExt cx="1440000" cy="1440000"/>
          </a:xfrm>
        </p:grpSpPr>
        <p:sp>
          <p:nvSpPr>
            <p:cNvPr id="14362" name="矩形 45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en-US" altLang="en-US">
                <a:solidFill>
                  <a:srgbClr val="76717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cxnSp>
          <p:nvCxnSpPr>
            <p:cNvPr id="14363" name="直接连接符 46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64" name="直接连接符 47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65" name="直接连接符 48"/>
            <p:cNvCxnSpPr/>
            <p:nvPr/>
          </p:nvCxnSpPr>
          <p:spPr>
            <a:xfrm flipH="1">
              <a:off x="3601227" y="2429301"/>
              <a:ext cx="0" cy="14400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14366" name="直接连接符 49"/>
            <p:cNvCxnSpPr/>
            <p:nvPr/>
          </p:nvCxnSpPr>
          <p:spPr>
            <a:xfrm flipV="1">
              <a:off x="2879678" y="3150891"/>
              <a:ext cx="1424515" cy="6358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sp>
        <p:nvSpPr>
          <p:cNvPr id="14347" name="矩形 3">
            <a:hlinkClick r:id="rId2" action="ppaction://hlinksldjump"/>
          </p:cNvPr>
          <p:cNvSpPr/>
          <p:nvPr/>
        </p:nvSpPr>
        <p:spPr>
          <a:xfrm>
            <a:off x="5076825" y="1385888"/>
            <a:ext cx="33162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8" name="矩形 3">
            <a:hlinkClick r:id="rId3" action="ppaction://hlinksldjump"/>
          </p:cNvPr>
          <p:cNvSpPr/>
          <p:nvPr/>
        </p:nvSpPr>
        <p:spPr>
          <a:xfrm>
            <a:off x="5076825" y="2624138"/>
            <a:ext cx="33162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49" name="组合 52"/>
          <p:cNvGrpSpPr/>
          <p:nvPr/>
        </p:nvGrpSpPr>
        <p:grpSpPr>
          <a:xfrm>
            <a:off x="0" y="0"/>
            <a:ext cx="4373563" cy="4675188"/>
            <a:chOff x="-1" y="0"/>
            <a:chExt cx="5345001" cy="5476973"/>
          </a:xfrm>
        </p:grpSpPr>
        <p:cxnSp>
          <p:nvCxnSpPr>
            <p:cNvPr id="14360" name="直接连接符 53"/>
            <p:cNvCxnSpPr/>
            <p:nvPr/>
          </p:nvCxnSpPr>
          <p:spPr>
            <a:xfrm flipH="1">
              <a:off x="5345000" y="0"/>
              <a:ext cx="0" cy="5476973"/>
            </a:xfrm>
            <a:prstGeom prst="line">
              <a:avLst/>
            </a:prstGeom>
            <a:noFill/>
            <a:ln w="28575">
              <a:solidFill>
                <a:srgbClr val="297083"/>
              </a:solidFill>
              <a:miter lim="800000"/>
            </a:ln>
          </p:spPr>
        </p:cxnSp>
        <p:cxnSp>
          <p:nvCxnSpPr>
            <p:cNvPr id="14361" name="直接连接符 54"/>
            <p:cNvCxnSpPr/>
            <p:nvPr/>
          </p:nvCxnSpPr>
          <p:spPr>
            <a:xfrm flipH="1">
              <a:off x="-1" y="5467674"/>
              <a:ext cx="5345001" cy="0"/>
            </a:xfrm>
            <a:prstGeom prst="line">
              <a:avLst/>
            </a:prstGeom>
            <a:noFill/>
            <a:ln w="28575">
              <a:solidFill>
                <a:srgbClr val="297083"/>
              </a:solidFill>
              <a:miter lim="800000"/>
            </a:ln>
          </p:spPr>
        </p:cxnSp>
      </p:grpSp>
      <p:grpSp>
        <p:nvGrpSpPr>
          <p:cNvPr id="14350" name="组合 55"/>
          <p:cNvGrpSpPr/>
          <p:nvPr/>
        </p:nvGrpSpPr>
        <p:grpSpPr>
          <a:xfrm>
            <a:off x="4186238" y="723900"/>
            <a:ext cx="390525" cy="4022725"/>
            <a:chOff x="4178300" y="835025"/>
            <a:chExt cx="390525" cy="4022725"/>
          </a:xfrm>
        </p:grpSpPr>
        <p:grpSp>
          <p:nvGrpSpPr>
            <p:cNvPr id="14351" name="组合 74"/>
            <p:cNvGrpSpPr/>
            <p:nvPr/>
          </p:nvGrpSpPr>
          <p:grpSpPr>
            <a:xfrm>
              <a:off x="4178300" y="835025"/>
              <a:ext cx="390525" cy="2995613"/>
              <a:chOff x="4177654" y="772001"/>
              <a:chExt cx="391491" cy="2995422"/>
            </a:xfrm>
          </p:grpSpPr>
          <p:sp>
            <p:nvSpPr>
              <p:cNvPr id="14354" name="椭圆 59"/>
              <p:cNvSpPr/>
              <p:nvPr/>
            </p:nvSpPr>
            <p:spPr>
              <a:xfrm>
                <a:off x="4177654" y="2334001"/>
                <a:ext cx="391491" cy="3905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algn="ctr" hangingPunct="0"/>
                <a:r>
                  <a:rPr lang="zh-CN" altLang="en-US" sz="1600" b="1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推</a:t>
                </a:r>
                <a:endPara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355" name="椭圆 60"/>
              <p:cNvSpPr/>
              <p:nvPr/>
            </p:nvSpPr>
            <p:spPr>
              <a:xfrm>
                <a:off x="4177654" y="2854668"/>
                <a:ext cx="391491" cy="3905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algn="ctr" hangingPunct="0"/>
                <a:r>
                  <a:rPr lang="zh-CN" altLang="en-US" sz="1600" b="1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荐</a:t>
                </a:r>
                <a:endPara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356" name="椭圆 61"/>
              <p:cNvSpPr/>
              <p:nvPr/>
            </p:nvSpPr>
            <p:spPr>
              <a:xfrm>
                <a:off x="4177654" y="772001"/>
                <a:ext cx="391491" cy="392088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algn="ctr" hangingPunct="0"/>
                <a:r>
                  <a:rPr lang="zh-CN" altLang="en-US" sz="1600" b="1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习</a:t>
                </a:r>
                <a:endPara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357" name="椭圆 62"/>
              <p:cNvSpPr/>
              <p:nvPr/>
            </p:nvSpPr>
            <p:spPr>
              <a:xfrm>
                <a:off x="4177654" y="1292668"/>
                <a:ext cx="391491" cy="3905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algn="ctr" hangingPunct="0"/>
                <a:r>
                  <a:rPr lang="zh-CN" altLang="en-US" sz="1600" b="1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作</a:t>
                </a:r>
                <a:endPara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358" name="椭圆 63"/>
              <p:cNvSpPr/>
              <p:nvPr/>
            </p:nvSpPr>
            <p:spPr>
              <a:xfrm>
                <a:off x="4177654" y="3375335"/>
                <a:ext cx="391491" cy="392088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6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algn="ctr" hangingPunct="0"/>
                <a:r>
                  <a:rPr lang="zh-CN" altLang="en-US" sz="1600" b="1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一</a:t>
                </a:r>
                <a:endPara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359" name="椭圆 64"/>
              <p:cNvSpPr/>
              <p:nvPr/>
            </p:nvSpPr>
            <p:spPr>
              <a:xfrm>
                <a:off x="4177654" y="1813335"/>
                <a:ext cx="391491" cy="3905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r>
                  <a:rPr lang="en-US" altLang="zh-CN" sz="2800" spc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·</a:t>
                </a:r>
                <a:endParaRPr lang="zh-CN" altLang="en-US" sz="2800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4352" name="椭圆 57"/>
            <p:cNvSpPr/>
            <p:nvPr/>
          </p:nvSpPr>
          <p:spPr bwMode="auto">
            <a:xfrm>
              <a:off x="4178300" y="3952875"/>
              <a:ext cx="390525" cy="39211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hangingPunct="0"/>
              <a:r>
                <a:rPr lang="zh-CN" altLang="en-US" sz="1600" b="1" spc="0">
                  <a:solidFill>
                    <a:srgbClr val="FFFFFF"/>
                  </a:solidFill>
                  <a:latin typeface="宋体" panose="02010600030101010101" pitchFamily="2" charset="-122"/>
                </a:rPr>
                <a:t>本</a:t>
              </a:r>
              <a:endParaRPr lang="zh-CN" altLang="en-US" sz="16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53" name="椭圆 58"/>
            <p:cNvSpPr/>
            <p:nvPr/>
          </p:nvSpPr>
          <p:spPr bwMode="auto">
            <a:xfrm>
              <a:off x="4178300" y="4465638"/>
              <a:ext cx="390525" cy="39211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hangingPunct="0"/>
              <a:r>
                <a:rPr lang="zh-CN" altLang="en-US" sz="1600" b="1" spc="0">
                  <a:solidFill>
                    <a:srgbClr val="FFFFFF"/>
                  </a:solidFill>
                  <a:latin typeface="宋体" panose="02010600030101010101" pitchFamily="2" charset="-122"/>
                </a:rPr>
                <a:t>书</a:t>
              </a:r>
              <a:endParaRPr lang="zh-CN" altLang="en-US" sz="16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3" y="1506538"/>
            <a:ext cx="1222375" cy="1441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2771" name="组合 4"/>
          <p:cNvGrpSpPr/>
          <p:nvPr/>
        </p:nvGrpSpPr>
        <p:grpSpPr>
          <a:xfrm>
            <a:off x="2035175" y="1074738"/>
            <a:ext cx="6400800" cy="2813050"/>
            <a:chOff x="2082625" y="1141423"/>
            <a:chExt cx="6400800" cy="2812569"/>
          </a:xfrm>
        </p:grpSpPr>
        <p:sp>
          <p:nvSpPr>
            <p:cNvPr id="32772" name="矩形标注 3"/>
            <p:cNvSpPr/>
            <p:nvPr/>
          </p:nvSpPr>
          <p:spPr>
            <a:xfrm>
              <a:off x="2082625" y="1141423"/>
              <a:ext cx="6400800" cy="2812569"/>
            </a:xfrm>
            <a:prstGeom prst="wedgeRectCallout">
              <a:avLst>
                <a:gd name="adj1" fmla="val -53245"/>
                <a:gd name="adj2" fmla="val 843"/>
              </a:avLst>
            </a:prstGeom>
            <a:solidFill>
              <a:srgbClr val="C9E8F6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73" name="矩形 2"/>
            <p:cNvSpPr/>
            <p:nvPr/>
          </p:nvSpPr>
          <p:spPr>
            <a:xfrm>
              <a:off x="2323836" y="1319678"/>
              <a:ext cx="6132786" cy="245605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书籍是人类进步的阶梯。希望大家都能多读书、读好书，养成良好的阅读习惯。让我们和书成为朋友吧！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4"/>
          <p:cNvSpPr/>
          <p:nvPr/>
        </p:nvSpPr>
        <p:spPr>
          <a:xfrm>
            <a:off x="960438" y="1819275"/>
            <a:ext cx="7343775" cy="727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50000"/>
              </a:lnSpc>
            </a:pPr>
            <a:r>
              <a:rPr lang="zh-CN" altLang="zh-CN" sz="3200" b="1">
                <a:latin typeface="Tahoma" panose="020B0604030504040204" pitchFamily="34" charset="0"/>
              </a:rPr>
              <a:t>将修改满意后的习作誊写在作文本上。</a:t>
            </a:r>
            <a:endParaRPr lang="zh-CN" altLang="zh-CN" sz="2800" b="1"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pic>
        <p:nvPicPr>
          <p:cNvPr id="3379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1525" y="3297238"/>
            <a:ext cx="4694238" cy="1231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3796" name="标题 1"/>
          <p:cNvSpPr txBox="1">
            <a:spLocks noChangeArrowheads="1"/>
          </p:cNvSpPr>
          <p:nvPr/>
        </p:nvSpPr>
        <p:spPr bwMode="auto">
          <a:xfrm>
            <a:off x="3587750" y="157163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展示成果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12"/>
          <p:cNvGrpSpPr/>
          <p:nvPr/>
        </p:nvGrpSpPr>
        <p:grpSpPr>
          <a:xfrm>
            <a:off x="1730375" y="1212850"/>
            <a:ext cx="5540375" cy="779463"/>
            <a:chOff x="1049747" y="1772545"/>
            <a:chExt cx="5540299" cy="780037"/>
          </a:xfrm>
        </p:grpSpPr>
        <p:sp>
          <p:nvSpPr>
            <p:cNvPr id="15371" name="AutoShape 103"/>
            <p:cNvSpPr/>
            <p:nvPr/>
          </p:nvSpPr>
          <p:spPr bwMode="auto">
            <a:xfrm>
              <a:off x="1360893" y="1828149"/>
              <a:ext cx="128586" cy="841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15372" name="AutoShape 104"/>
            <p:cNvSpPr/>
            <p:nvPr/>
          </p:nvSpPr>
          <p:spPr bwMode="auto">
            <a:xfrm>
              <a:off x="1303744" y="1772545"/>
              <a:ext cx="358770" cy="3145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15373" name="矩形 11"/>
            <p:cNvSpPr/>
            <p:nvPr/>
          </p:nvSpPr>
          <p:spPr>
            <a:xfrm>
              <a:off x="1049747" y="1967807"/>
              <a:ext cx="554029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zh-CN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书籍是全世界的营养品。</a:t>
              </a:r>
              <a:r>
                <a:rPr lang="zh-CN" altLang="zh-CN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3" name="矩形 13"/>
          <p:cNvSpPr/>
          <p:nvPr/>
        </p:nvSpPr>
        <p:spPr>
          <a:xfrm>
            <a:off x="2171700" y="2325688"/>
            <a:ext cx="47164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说一说自己</a:t>
            </a:r>
            <a:r>
              <a:rPr lang="zh-CN" altLang="zh-CN" sz="3200" b="1"/>
              <a:t>读过哪些书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grpSp>
        <p:nvGrpSpPr>
          <p:cNvPr id="15364" name="组合 17"/>
          <p:cNvGrpSpPr/>
          <p:nvPr/>
        </p:nvGrpSpPr>
        <p:grpSpPr>
          <a:xfrm>
            <a:off x="5840413" y="2325688"/>
            <a:ext cx="3303587" cy="2162175"/>
            <a:chOff x="5827855" y="2800834"/>
            <a:chExt cx="3303533" cy="2161131"/>
          </a:xfrm>
        </p:grpSpPr>
        <p:pic>
          <p:nvPicPr>
            <p:cNvPr id="15369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89429" y="2800834"/>
              <a:ext cx="2941959" cy="21611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70" name="矩形 16"/>
            <p:cNvSpPr/>
            <p:nvPr/>
          </p:nvSpPr>
          <p:spPr>
            <a:xfrm>
              <a:off x="5827855" y="3589011"/>
              <a:ext cx="183255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论语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5" name="组合 20"/>
          <p:cNvGrpSpPr/>
          <p:nvPr/>
        </p:nvGrpSpPr>
        <p:grpSpPr>
          <a:xfrm>
            <a:off x="219075" y="2684463"/>
            <a:ext cx="4397375" cy="1803400"/>
            <a:chOff x="206905" y="3159200"/>
            <a:chExt cx="4397509" cy="1802765"/>
          </a:xfrm>
        </p:grpSpPr>
        <p:pic>
          <p:nvPicPr>
            <p:cNvPr id="15367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286" y="3156978"/>
              <a:ext cx="2401897" cy="18037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5368" name="矩形 19"/>
            <p:cNvSpPr/>
            <p:nvPr/>
          </p:nvSpPr>
          <p:spPr>
            <a:xfrm>
              <a:off x="2359889" y="3768194"/>
              <a:ext cx="2244525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西游记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6" name="标题 1"/>
          <p:cNvSpPr txBox="1">
            <a:spLocks noChangeArrowheads="1"/>
          </p:cNvSpPr>
          <p:nvPr/>
        </p:nvSpPr>
        <p:spPr bwMode="auto">
          <a:xfrm>
            <a:off x="3651250" y="150813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7"/>
          <p:cNvSpPr/>
          <p:nvPr/>
        </p:nvSpPr>
        <p:spPr>
          <a:xfrm>
            <a:off x="2084388" y="1924050"/>
            <a:ext cx="5426075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自读教材，画出要求。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归纳本次习作的要求。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87" name="标题 1"/>
          <p:cNvSpPr txBox="1">
            <a:spLocks noChangeArrowheads="1"/>
          </p:cNvSpPr>
          <p:nvPr/>
        </p:nvSpPr>
        <p:spPr bwMode="auto">
          <a:xfrm>
            <a:off x="3536950" y="160338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学习提示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1028700" y="1587500"/>
            <a:ext cx="7485063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540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内容上：推荐一本喜欢的书。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540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写法上：写出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书名、作者及推荐理由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（重点）；写好后读给大家听一听，评一评，再修改。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标题 1"/>
          <p:cNvSpPr txBox="1">
            <a:spLocks noChangeArrowheads="1"/>
          </p:cNvSpPr>
          <p:nvPr/>
        </p:nvSpPr>
        <p:spPr bwMode="auto">
          <a:xfrm>
            <a:off x="3536950" y="160338"/>
            <a:ext cx="2089150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习作要求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6"/>
          <p:cNvGrpSpPr/>
          <p:nvPr/>
        </p:nvGrpSpPr>
        <p:grpSpPr>
          <a:xfrm>
            <a:off x="3635375" y="411163"/>
            <a:ext cx="1873250" cy="584200"/>
            <a:chOff x="2833732" y="403137"/>
            <a:chExt cx="1873020" cy="584775"/>
          </a:xfrm>
        </p:grpSpPr>
        <p:pic>
          <p:nvPicPr>
            <p:cNvPr id="18437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49859" y="473627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38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27506E"/>
                  </a:solidFill>
                </a:rPr>
                <a:t>说一说</a:t>
              </a:r>
              <a:endParaRPr lang="zh-CN" altLang="en-US" sz="3200" b="1">
                <a:solidFill>
                  <a:srgbClr val="27506E"/>
                </a:solidFill>
              </a:endParaRPr>
            </a:p>
          </p:txBody>
        </p:sp>
      </p:grpSp>
      <p:sp>
        <p:nvSpPr>
          <p:cNvPr id="18435" name="矩形 7"/>
          <p:cNvSpPr/>
          <p:nvPr/>
        </p:nvSpPr>
        <p:spPr>
          <a:xfrm>
            <a:off x="806450" y="1058863"/>
            <a:ext cx="7856538" cy="17859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除了书中要求的这几点之外，我们还可以介绍书的哪些方面？怎样介绍会更吸引人？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6" name="矩形 9"/>
          <p:cNvSpPr/>
          <p:nvPr/>
        </p:nvSpPr>
        <p:spPr>
          <a:xfrm>
            <a:off x="806450" y="2951163"/>
            <a:ext cx="77057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还可以介绍书中的主要人物。开头设置悬念，结尾升华感情等。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187450" y="1036638"/>
            <a:ext cx="68881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思考自己该推荐一本什么书以及重点推荐书的什么方面。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1187450" y="2516188"/>
            <a:ext cx="67738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书名、作者及推荐的理由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一定要说清楚</a:t>
            </a:r>
            <a:r>
              <a:rPr lang="zh-CN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8"/>
          <p:cNvSpPr/>
          <p:nvPr/>
        </p:nvSpPr>
        <p:spPr>
          <a:xfrm>
            <a:off x="438150" y="930275"/>
            <a:ext cx="8475663" cy="3949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14000"/>
              </a:lnSpc>
            </a:pPr>
            <a:r>
              <a:rPr lang="zh-CN" altLang="zh-CN" sz="32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推荐一本书</a:t>
            </a:r>
            <a:endParaRPr lang="zh-CN" altLang="zh-CN" sz="32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4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我要推荐的书是《中华上下五千年》，这本书讲述了我们中华民族五千年的历史，值得我们好好阅读一番。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4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五千年的时间，沧海桑田，朝代更替，在这五千年的漫长岁月中书写了悠久的历史，创造了璀璨的文化。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矩形 9"/>
          <p:cNvSpPr/>
          <p:nvPr/>
        </p:nvSpPr>
        <p:spPr>
          <a:xfrm>
            <a:off x="4233863" y="2533650"/>
            <a:ext cx="23431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开门见山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10"/>
          <p:cNvSpPr/>
          <p:nvPr/>
        </p:nvSpPr>
        <p:spPr>
          <a:xfrm>
            <a:off x="4233863" y="4187825"/>
            <a:ext cx="23431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文笔流畅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标题 1"/>
          <p:cNvSpPr txBox="1">
            <a:spLocks noChangeArrowheads="1"/>
          </p:cNvSpPr>
          <p:nvPr/>
        </p:nvSpPr>
        <p:spPr bwMode="auto">
          <a:xfrm>
            <a:off x="1582738" y="258783"/>
            <a:ext cx="2651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例文引路</a:t>
            </a:r>
            <a:endParaRPr kumimoji="0" lang="zh-CN" altLang="en-US" sz="3200" b="1" i="0" u="none" strike="noStrike" kern="1200" cap="none" spc="0" normalizeH="0" baseline="0" noProof="0" smtClean="0">
              <a:ln w="9525">
                <a:solidFill>
                  <a:srgbClr val="297083"/>
                </a:solidFill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309563" y="552450"/>
            <a:ext cx="8701087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139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书中令我印象最深刻的故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事是《管鲍之交》，这个故事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中最让我佩服的人是鲍叔牙，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他处处为管仲着想，有什么好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处都想着管仲，直到后来齐桓公要任命鲍叔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牙为相国时，鲍叔牙却将这个官职让给了管仲。鲍叔牙的这种精神值得我们大家好好学习！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全屏显示(16:9)</PresentationFormat>
  <Paragraphs>138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楷体</vt:lpstr>
      <vt:lpstr>方正清刻本悦宋简体</vt:lpstr>
      <vt:lpstr>黑体</vt:lpstr>
      <vt:lpstr>Gill Sans</vt:lpstr>
      <vt:lpstr>Times New Roman</vt:lpstr>
      <vt:lpstr>微软雅黑</vt:lpstr>
      <vt:lpstr>Arial Unicode MS</vt:lpstr>
      <vt:lpstr>Tahoma</vt:lpstr>
      <vt:lpstr>等线</vt:lpstr>
      <vt:lpstr>Gill Sans MT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530</cp:revision>
  <dcterms:created xsi:type="dcterms:W3CDTF">2016-01-14T07:05:00Z</dcterms:created>
  <dcterms:modified xsi:type="dcterms:W3CDTF">2023-09-25T17:20:15Z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B4F78FC1399C4C88B389351A0316E719_12</vt:lpwstr>
  </property>
</Properties>
</file>