
<file path=[Content_Types].xml><?xml version="1.0" encoding="utf-8"?>
<Types xmlns="http://schemas.openxmlformats.org/package/2006/content-types">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8"/>
  </p:notesMasterIdLst>
  <p:sldIdLst>
    <p:sldId id="256" r:id="rId4"/>
    <p:sldId id="257" r:id="rId5"/>
    <p:sldId id="266" r:id="rId6"/>
    <p:sldId id="274" r:id="rId7"/>
    <p:sldId id="295" r:id="rId8"/>
    <p:sldId id="275" r:id="rId9"/>
    <p:sldId id="296" r:id="rId10"/>
    <p:sldId id="276" r:id="rId11"/>
    <p:sldId id="278" r:id="rId12"/>
    <p:sldId id="281" r:id="rId13"/>
    <p:sldId id="282" r:id="rId14"/>
    <p:sldId id="297" r:id="rId15"/>
    <p:sldId id="317" r:id="rId16"/>
    <p:sldId id="267" r:id="rId17"/>
    <p:sldId id="283" r:id="rId18"/>
    <p:sldId id="284" r:id="rId19"/>
    <p:sldId id="285" r:id="rId20"/>
    <p:sldId id="286" r:id="rId21"/>
    <p:sldId id="287" r:id="rId22"/>
    <p:sldId id="268" r:id="rId23"/>
    <p:sldId id="299" r:id="rId24"/>
    <p:sldId id="300" r:id="rId25"/>
    <p:sldId id="263" r:id="rId26"/>
    <p:sldId id="330" r:id="rId27"/>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4" userDrawn="1">
          <p15:clr>
            <a:srgbClr val="A4A3A4"/>
          </p15:clr>
        </p15:guide>
        <p15:guide id="2" pos="37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34"/>
        <p:guide pos="378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19.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6.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0.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0.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jpe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0.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18.xml"/><Relationship Id="rId7" Type="http://schemas.openxmlformats.org/officeDocument/2006/relationships/image" Target="../media/image43.png"/><Relationship Id="rId6" Type="http://schemas.openxmlformats.org/officeDocument/2006/relationships/tags" Target="../tags/tag17.xml"/><Relationship Id="rId5" Type="http://schemas.openxmlformats.org/officeDocument/2006/relationships/image" Target="../media/image42.png"/><Relationship Id="rId4" Type="http://schemas.openxmlformats.org/officeDocument/2006/relationships/tags" Target="../tags/tag16.xml"/><Relationship Id="rId3" Type="http://schemas.openxmlformats.org/officeDocument/2006/relationships/image" Target="../media/image41.png"/><Relationship Id="rId2" Type="http://schemas.openxmlformats.org/officeDocument/2006/relationships/tags" Target="../tags/tag15.xml"/><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26.jpeg"/><Relationship Id="rId7" Type="http://schemas.openxmlformats.org/officeDocument/2006/relationships/tags" Target="../tags/tag4.xml"/><Relationship Id="rId6" Type="http://schemas.openxmlformats.org/officeDocument/2006/relationships/image" Target="../media/image25.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4.wmf"/><Relationship Id="rId22" Type="http://schemas.openxmlformats.org/officeDocument/2006/relationships/slideLayout" Target="../slideLayouts/slideLayout3.xml"/><Relationship Id="rId21" Type="http://schemas.openxmlformats.org/officeDocument/2006/relationships/tags" Target="../tags/tag13.xml"/><Relationship Id="rId20" Type="http://schemas.openxmlformats.org/officeDocument/2006/relationships/tags" Target="../tags/tag12.xml"/><Relationship Id="rId2" Type="http://schemas.openxmlformats.org/officeDocument/2006/relationships/tags" Target="../tags/tag1.xml"/><Relationship Id="rId19" Type="http://schemas.openxmlformats.org/officeDocument/2006/relationships/image" Target="../media/image30.png"/><Relationship Id="rId18" Type="http://schemas.openxmlformats.org/officeDocument/2006/relationships/tags" Target="../tags/tag11.xml"/><Relationship Id="rId17" Type="http://schemas.openxmlformats.org/officeDocument/2006/relationships/tags" Target="../tags/tag10.xml"/><Relationship Id="rId16" Type="http://schemas.openxmlformats.org/officeDocument/2006/relationships/tags" Target="../tags/tag9.xml"/><Relationship Id="rId15" Type="http://schemas.openxmlformats.org/officeDocument/2006/relationships/image" Target="../media/image29.wmf"/><Relationship Id="rId14" Type="http://schemas.openxmlformats.org/officeDocument/2006/relationships/tags" Target="../tags/tag8.xml"/><Relationship Id="rId13" Type="http://schemas.openxmlformats.org/officeDocument/2006/relationships/image" Target="../media/image28.png"/><Relationship Id="rId12" Type="http://schemas.openxmlformats.org/officeDocument/2006/relationships/tags" Target="../tags/tag7.xml"/><Relationship Id="rId11" Type="http://schemas.openxmlformats.org/officeDocument/2006/relationships/image" Target="../media/image27.png"/><Relationship Id="rId10" Type="http://schemas.openxmlformats.org/officeDocument/2006/relationships/tags" Target="../tags/tag6.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975282" y="2169041"/>
            <a:ext cx="8412480" cy="922020"/>
          </a:xfrm>
          <a:prstGeom prst="rect">
            <a:avLst/>
          </a:prstGeom>
          <a:noFill/>
        </p:spPr>
        <p:txBody>
          <a:bodyPr wrap="none" rtlCol="0">
            <a:spAutoFit/>
          </a:bodyPr>
          <a:lstStyle/>
          <a:p>
            <a:r>
              <a:rPr kumimoji="1" lang="zh-CN" altLang="en-US" sz="5400" b="1" dirty="0">
                <a:solidFill>
                  <a:srgbClr val="00B4FF"/>
                </a:solidFill>
              </a:rPr>
              <a:t>认识线段、直线、射线、角</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2433955" y="1256030"/>
            <a:ext cx="2937510" cy="1474470"/>
            <a:chOff x="3289" y="1971"/>
            <a:chExt cx="4626" cy="2322"/>
          </a:xfrm>
        </p:grpSpPr>
        <p:sp>
          <p:nvSpPr>
            <p:cNvPr id="19" name="圆角矩形标注 18"/>
            <p:cNvSpPr/>
            <p:nvPr/>
          </p:nvSpPr>
          <p:spPr>
            <a:xfrm>
              <a:off x="3289" y="1971"/>
              <a:ext cx="4627" cy="2322"/>
            </a:xfrm>
            <a:prstGeom prst="wedgeRoundRectCallout">
              <a:avLst>
                <a:gd name="adj1" fmla="val -63205"/>
                <a:gd name="adj2" fmla="val -4521"/>
                <a:gd name="adj3" fmla="val 16667"/>
              </a:avLst>
            </a:prstGeom>
            <a:solidFill>
              <a:schemeClr val="accent5">
                <a:lumMod val="75000"/>
              </a:scheme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endParaRPr lang="zh-CN" altLang="en-US" sz="2800">
                <a:solidFill>
                  <a:schemeClr val="tx1"/>
                </a:solidFill>
              </a:endParaRPr>
            </a:p>
          </p:txBody>
        </p:sp>
        <p:sp>
          <p:nvSpPr>
            <p:cNvPr id="3" name="文本框 2"/>
            <p:cNvSpPr txBox="1"/>
            <p:nvPr/>
          </p:nvSpPr>
          <p:spPr>
            <a:xfrm>
              <a:off x="3559" y="2071"/>
              <a:ext cx="4128" cy="1888"/>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我们认识过角，下</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面的图形都是角。</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7" name="组合 6"/>
          <p:cNvGrpSpPr/>
          <p:nvPr/>
        </p:nvGrpSpPr>
        <p:grpSpPr>
          <a:xfrm>
            <a:off x="6453505" y="1546225"/>
            <a:ext cx="3077210" cy="967740"/>
            <a:chOff x="9318" y="2352"/>
            <a:chExt cx="4846" cy="1524"/>
          </a:xfrm>
        </p:grpSpPr>
        <p:sp>
          <p:nvSpPr>
            <p:cNvPr id="6" name="圆角矩形标注 5"/>
            <p:cNvSpPr/>
            <p:nvPr/>
          </p:nvSpPr>
          <p:spPr>
            <a:xfrm>
              <a:off x="9318" y="2352"/>
              <a:ext cx="4847" cy="1524"/>
            </a:xfrm>
            <a:prstGeom prst="wedgeRoundRectCallout">
              <a:avLst>
                <a:gd name="adj1" fmla="val 63810"/>
                <a:gd name="adj2" fmla="val -9645"/>
                <a:gd name="adj3" fmla="val 16667"/>
              </a:avLst>
            </a:prstGeom>
            <a:solidFill>
              <a:schemeClr val="accent1"/>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endParaRPr lang="zh-CN" altLang="en-US" sz="2800">
                <a:solidFill>
                  <a:schemeClr val="tx1"/>
                </a:solidFill>
              </a:endParaRPr>
            </a:p>
          </p:txBody>
        </p:sp>
        <p:sp>
          <p:nvSpPr>
            <p:cNvPr id="4" name="文本框 3"/>
            <p:cNvSpPr txBox="1"/>
            <p:nvPr/>
          </p:nvSpPr>
          <p:spPr>
            <a:xfrm>
              <a:off x="9477" y="2693"/>
              <a:ext cx="4608" cy="725"/>
            </a:xfrm>
            <a:prstGeom prst="rect">
              <a:avLst/>
            </a:prstGeom>
            <a:noFill/>
          </p:spPr>
          <p:txBody>
            <a:bodyPr wrap="none" rtlCol="0" anchor="t">
              <a:spAutoFit/>
            </a:bodyPr>
            <a:p>
              <a:pPr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它们分别是什么角</a:t>
              </a:r>
              <a:r>
                <a:rPr lang="zh-CN" altLang="en-US" sz="2400" dirty="0">
                  <a:solidFill>
                    <a:srgbClr val="000000"/>
                  </a:solidFill>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grpSp>
        <p:nvGrpSpPr>
          <p:cNvPr id="22" name="Group 39"/>
          <p:cNvGrpSpPr/>
          <p:nvPr/>
        </p:nvGrpSpPr>
        <p:grpSpPr>
          <a:xfrm>
            <a:off x="5207217" y="4501815"/>
            <a:ext cx="209486" cy="219163"/>
            <a:chOff x="419" y="2954"/>
            <a:chExt cx="108" cy="96"/>
          </a:xfrm>
        </p:grpSpPr>
        <p:sp>
          <p:nvSpPr>
            <p:cNvPr id="23" name="Line 38"/>
            <p:cNvSpPr/>
            <p:nvPr/>
          </p:nvSpPr>
          <p:spPr>
            <a:xfrm>
              <a:off x="419" y="2960"/>
              <a:ext cx="108" cy="0"/>
            </a:xfrm>
            <a:prstGeom prst="line">
              <a:avLst/>
            </a:prstGeom>
            <a:ln w="31750" cap="flat" cmpd="sng">
              <a:solidFill>
                <a:srgbClr val="FF0000"/>
              </a:solidFill>
              <a:prstDash val="solid"/>
              <a:headEnd type="none" w="med" len="med"/>
              <a:tailEnd type="none" w="med" len="med"/>
            </a:ln>
          </p:spPr>
        </p:sp>
        <p:sp>
          <p:nvSpPr>
            <p:cNvPr id="24" name="Line 32"/>
            <p:cNvSpPr/>
            <p:nvPr/>
          </p:nvSpPr>
          <p:spPr>
            <a:xfrm>
              <a:off x="522" y="2954"/>
              <a:ext cx="0" cy="96"/>
            </a:xfrm>
            <a:prstGeom prst="line">
              <a:avLst/>
            </a:prstGeom>
            <a:ln w="31750" cap="flat" cmpd="sng">
              <a:solidFill>
                <a:srgbClr val="FF0000"/>
              </a:solidFill>
              <a:prstDash val="solid"/>
              <a:headEnd type="none" w="med" len="med"/>
              <a:tailEnd type="none" w="med" len="med"/>
            </a:ln>
          </p:spPr>
        </p:sp>
      </p:grpSp>
      <p:grpSp>
        <p:nvGrpSpPr>
          <p:cNvPr id="9" name="组合 8"/>
          <p:cNvGrpSpPr/>
          <p:nvPr/>
        </p:nvGrpSpPr>
        <p:grpSpPr>
          <a:xfrm>
            <a:off x="2630291" y="3542113"/>
            <a:ext cx="1388777" cy="1176209"/>
            <a:chOff x="2060620" y="2743200"/>
            <a:chExt cx="1513795" cy="1313646"/>
          </a:xfrm>
        </p:grpSpPr>
        <p:cxnSp>
          <p:nvCxnSpPr>
            <p:cNvPr id="10" name="直接连接符 9"/>
            <p:cNvCxnSpPr/>
            <p:nvPr/>
          </p:nvCxnSpPr>
          <p:spPr>
            <a:xfrm flipV="1">
              <a:off x="2060620" y="3335628"/>
              <a:ext cx="1513795" cy="721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060620" y="2743200"/>
              <a:ext cx="850005" cy="131364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5193754" y="3468693"/>
            <a:ext cx="1260000" cy="1262509"/>
            <a:chOff x="2060619" y="2578525"/>
            <a:chExt cx="1570193" cy="1478321"/>
          </a:xfrm>
        </p:grpSpPr>
        <p:cxnSp>
          <p:nvCxnSpPr>
            <p:cNvPr id="13" name="直接连接符 12"/>
            <p:cNvCxnSpPr/>
            <p:nvPr/>
          </p:nvCxnSpPr>
          <p:spPr>
            <a:xfrm>
              <a:off x="2060619" y="4056846"/>
              <a:ext cx="1570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077254" y="2578525"/>
              <a:ext cx="0" cy="14753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7082642" y="3889185"/>
            <a:ext cx="2129294" cy="802440"/>
            <a:chOff x="953885" y="2914265"/>
            <a:chExt cx="2828010" cy="1142581"/>
          </a:xfrm>
        </p:grpSpPr>
        <p:cxnSp>
          <p:nvCxnSpPr>
            <p:cNvPr id="16" name="直接连接符 15"/>
            <p:cNvCxnSpPr/>
            <p:nvPr/>
          </p:nvCxnSpPr>
          <p:spPr>
            <a:xfrm>
              <a:off x="2060620" y="4056846"/>
              <a:ext cx="17212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953885" y="2914265"/>
              <a:ext cx="1124463" cy="11425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 name="图片 7" descr="图片160"/>
          <p:cNvPicPr>
            <a:picLocks noChangeAspect="1"/>
          </p:cNvPicPr>
          <p:nvPr/>
        </p:nvPicPr>
        <p:blipFill>
          <a:blip r:embed="rId2"/>
          <a:stretch>
            <a:fillRect/>
          </a:stretch>
        </p:blipFill>
        <p:spPr>
          <a:xfrm>
            <a:off x="393700" y="1838960"/>
            <a:ext cx="2256155" cy="1798955"/>
          </a:xfrm>
          <a:prstGeom prst="rect">
            <a:avLst/>
          </a:prstGeom>
        </p:spPr>
      </p:pic>
      <p:pic>
        <p:nvPicPr>
          <p:cNvPr id="18" name="图片 17" descr="图片167"/>
          <p:cNvPicPr>
            <a:picLocks noChangeAspect="1"/>
          </p:cNvPicPr>
          <p:nvPr/>
        </p:nvPicPr>
        <p:blipFill>
          <a:blip r:embed="rId3"/>
          <a:stretch>
            <a:fillRect/>
          </a:stretch>
        </p:blipFill>
        <p:spPr>
          <a:xfrm>
            <a:off x="9394825" y="1353820"/>
            <a:ext cx="1907540" cy="1996440"/>
          </a:xfrm>
          <a:prstGeom prst="rect">
            <a:avLst/>
          </a:prstGeom>
        </p:spPr>
      </p:pic>
      <p:sp>
        <p:nvSpPr>
          <p:cNvPr id="20" name="矩形 19"/>
          <p:cNvSpPr/>
          <p:nvPr/>
        </p:nvSpPr>
        <p:spPr>
          <a:xfrm>
            <a:off x="2435585" y="5178345"/>
            <a:ext cx="956922"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锐角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1" name="矩形 20"/>
          <p:cNvSpPr/>
          <p:nvPr/>
        </p:nvSpPr>
        <p:spPr>
          <a:xfrm>
            <a:off x="5190391" y="5170569"/>
            <a:ext cx="956922"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直角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5" name="矩形 24"/>
          <p:cNvSpPr/>
          <p:nvPr/>
        </p:nvSpPr>
        <p:spPr>
          <a:xfrm>
            <a:off x="7806769" y="5163889"/>
            <a:ext cx="956922"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钝角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30000"/>
                                  </p:iterate>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30000"/>
                                  </p:iterate>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30000"/>
                                  </p:iterate>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4" name="直接连接符 3"/>
          <p:cNvCxnSpPr/>
          <p:nvPr/>
        </p:nvCxnSpPr>
        <p:spPr>
          <a:xfrm flipV="1">
            <a:off x="4537710" y="1858010"/>
            <a:ext cx="1173480" cy="132842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528185" y="3199130"/>
            <a:ext cx="1847850" cy="1397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2312035" y="4322445"/>
            <a:ext cx="6858000" cy="1649730"/>
            <a:chOff x="3641" y="6807"/>
            <a:chExt cx="10800" cy="2598"/>
          </a:xfrm>
        </p:grpSpPr>
        <p:pic>
          <p:nvPicPr>
            <p:cNvPr id="26" name="图片 25" descr="258184142235369514"/>
            <p:cNvPicPr>
              <a:picLocks noChangeAspect="1"/>
            </p:cNvPicPr>
            <p:nvPr/>
          </p:nvPicPr>
          <p:blipFill>
            <a:blip r:embed="rId2"/>
            <a:srcRect l="33733" r="34479"/>
            <a:stretch>
              <a:fillRect/>
            </a:stretch>
          </p:blipFill>
          <p:spPr>
            <a:xfrm rot="16200000">
              <a:off x="7742" y="2706"/>
              <a:ext cx="2598" cy="10800"/>
            </a:xfrm>
            <a:prstGeom prst="rect">
              <a:avLst/>
            </a:prstGeom>
          </p:spPr>
        </p:pic>
        <p:sp>
          <p:nvSpPr>
            <p:cNvPr id="3" name="文本框 2"/>
            <p:cNvSpPr txBox="1"/>
            <p:nvPr/>
          </p:nvSpPr>
          <p:spPr>
            <a:xfrm>
              <a:off x="4337" y="8028"/>
              <a:ext cx="94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从一点引出两条射线所组成的图形叫做</a:t>
              </a:r>
              <a:r>
                <a:rPr lang="zh-CN" altLang="en-US" sz="2400" dirty="0">
                  <a:solidFill>
                    <a:srgbClr val="FF0000"/>
                  </a:solidFill>
                  <a:latin typeface="微软雅黑" panose="020B0503020204020204" pitchFamily="34" charset="-122"/>
                  <a:ea typeface="微软雅黑" panose="020B0503020204020204" pitchFamily="34" charset="-122"/>
                  <a:sym typeface="+mn-ea"/>
                </a:rPr>
                <a:t>角</a:t>
              </a:r>
              <a:r>
                <a:rPr lang="zh-CN" altLang="en-US" sz="2400" dirty="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sp>
        <p:nvSpPr>
          <p:cNvPr id="9" name="椭圆 8"/>
          <p:cNvSpPr/>
          <p:nvPr/>
        </p:nvSpPr>
        <p:spPr>
          <a:xfrm>
            <a:off x="4474210" y="3145155"/>
            <a:ext cx="107950" cy="1079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8" name="图片 27" descr="图片216"/>
          <p:cNvPicPr>
            <a:picLocks noChangeAspect="1"/>
          </p:cNvPicPr>
          <p:nvPr/>
        </p:nvPicPr>
        <p:blipFill>
          <a:blip r:embed="rId3"/>
          <a:stretch>
            <a:fillRect/>
          </a:stretch>
        </p:blipFill>
        <p:spPr>
          <a:xfrm>
            <a:off x="9401175" y="232410"/>
            <a:ext cx="2628265" cy="26282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4" name="直接连接符 3"/>
          <p:cNvCxnSpPr/>
          <p:nvPr/>
        </p:nvCxnSpPr>
        <p:spPr>
          <a:xfrm flipV="1">
            <a:off x="5160010" y="1858010"/>
            <a:ext cx="1173480" cy="132842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150485" y="3199130"/>
            <a:ext cx="1847850" cy="1397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096510" y="3145155"/>
            <a:ext cx="107950" cy="1079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8" name="组合 97"/>
          <p:cNvGrpSpPr/>
          <p:nvPr/>
        </p:nvGrpSpPr>
        <p:grpSpPr>
          <a:xfrm>
            <a:off x="3627755" y="3964940"/>
            <a:ext cx="4893310" cy="1688465"/>
            <a:chOff x="10754" y="5760"/>
            <a:chExt cx="5231" cy="2324"/>
          </a:xfrm>
        </p:grpSpPr>
        <p:sp>
          <p:nvSpPr>
            <p:cNvPr id="56" name="文本框 55"/>
            <p:cNvSpPr txBox="1"/>
            <p:nvPr/>
          </p:nvSpPr>
          <p:spPr>
            <a:xfrm>
              <a:off x="11234" y="6042"/>
              <a:ext cx="4275" cy="735"/>
            </a:xfrm>
            <a:prstGeom prst="rect">
              <a:avLst/>
            </a:prstGeom>
            <a:noFill/>
          </p:spPr>
          <p:txBody>
            <a:bodyPr wrap="square" rtlCol="0" anchor="t">
              <a:spAutoFit/>
            </a:bodyPr>
            <a:p>
              <a:pPr algn="l">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角</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通常用符号“</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”来表示，</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95" name="组合 94"/>
            <p:cNvGrpSpPr/>
            <p:nvPr/>
          </p:nvGrpSpPr>
          <p:grpSpPr>
            <a:xfrm rot="0">
              <a:off x="10754" y="5760"/>
              <a:ext cx="5231" cy="2324"/>
              <a:chOff x="1895" y="4083"/>
              <a:chExt cx="7143" cy="2324"/>
            </a:xfrm>
          </p:grpSpPr>
          <p:sp>
            <p:nvSpPr>
              <p:cNvPr id="96" name="圆角矩形 95"/>
              <p:cNvSpPr/>
              <p:nvPr/>
            </p:nvSpPr>
            <p:spPr>
              <a:xfrm>
                <a:off x="1967" y="4182"/>
                <a:ext cx="6983" cy="2145"/>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7" name="圆角矩形 96"/>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7" name="文本框 6"/>
          <p:cNvSpPr txBox="1"/>
          <p:nvPr/>
        </p:nvSpPr>
        <p:spPr>
          <a:xfrm>
            <a:off x="5217795" y="4822825"/>
            <a:ext cx="1884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记作“</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Arc 15"/>
          <p:cNvSpPr>
            <a:spLocks noChangeArrowheads="1"/>
          </p:cNvSpPr>
          <p:nvPr/>
        </p:nvSpPr>
        <p:spPr bwMode="auto">
          <a:xfrm>
            <a:off x="5330668" y="3007229"/>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a:p>
        </p:txBody>
      </p:sp>
      <p:sp>
        <p:nvSpPr>
          <p:cNvPr id="15" name="Rectangle 2"/>
          <p:cNvSpPr>
            <a:spLocks noChangeArrowheads="1"/>
          </p:cNvSpPr>
          <p:nvPr/>
        </p:nvSpPr>
        <p:spPr bwMode="auto">
          <a:xfrm>
            <a:off x="5610860" y="2745740"/>
            <a:ext cx="351790" cy="39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4101876" y="2905406"/>
            <a:ext cx="956922"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顶点</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5182019" y="2150080"/>
            <a:ext cx="645457"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边</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p:nvSpPr>
        <p:spPr>
          <a:xfrm>
            <a:off x="5714862" y="3123437"/>
            <a:ext cx="645457"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边</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500"/>
                                        <p:tgtEl>
                                          <p:spTgt spid="98"/>
                                        </p:tgtEl>
                                        <p:attrNameLst>
                                          <p:attrName>ppt_y</p:attrName>
                                        </p:attrNameLst>
                                      </p:cBhvr>
                                      <p:tavLst>
                                        <p:tav tm="0">
                                          <p:val>
                                            <p:strVal val="#ppt_y+#ppt_h*1.125000"/>
                                          </p:val>
                                        </p:tav>
                                        <p:tav tm="100000">
                                          <p:val>
                                            <p:strVal val="#ppt_y"/>
                                          </p:val>
                                        </p:tav>
                                      </p:tavLst>
                                    </p:anim>
                                    <p:animEffect transition="in" filter="wipe(up)">
                                      <p:cBhvr>
                                        <p:cTn id="8" dur="500"/>
                                        <p:tgtEl>
                                          <p:spTgt spid="9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1000"/>
                            </p:stCondLst>
                            <p:childTnLst>
                              <p:par>
                                <p:cTn id="25" presetID="22" presetClass="entr" presetSubtype="8" fill="hold" grpId="0" nodeType="afterEffect">
                                  <p:stCondLst>
                                    <p:cond delay="0"/>
                                  </p:stCondLst>
                                  <p:iterate type="wd">
                                    <p:tmPct val="30000"/>
                                  </p:iterate>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1649"/>
                            </p:stCondLst>
                            <p:childTnLst>
                              <p:par>
                                <p:cTn id="29" presetID="22" presetClass="entr" presetSubtype="8" fill="hold" grpId="0" nodeType="afterEffect">
                                  <p:stCondLst>
                                    <p:cond delay="0"/>
                                  </p:stCondLst>
                                  <p:iterate type="wd">
                                    <p:tmPct val="30000"/>
                                  </p:iterate>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grpId="0" nodeType="withEffect">
                                  <p:stCondLst>
                                    <p:cond delay="0"/>
                                  </p:stCondLst>
                                  <p:iterate type="wd">
                                    <p:tmPct val="30000"/>
                                  </p:iterate>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bldLvl="0" animBg="1"/>
      <p:bldP spid="15" grpId="0"/>
      <p:bldP spid="8"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960880" y="1701165"/>
            <a:ext cx="7266940" cy="591185"/>
          </a:xfrm>
          <a:prstGeom prst="rect">
            <a:avLst/>
          </a:prstGeom>
          <a:noFill/>
        </p:spPr>
        <p:txBody>
          <a:bodyPr wrap="none" rtlCol="0" anchor="t">
            <a:spAutoFit/>
          </a:bodyPr>
          <a:p>
            <a:pPr>
              <a:lnSpc>
                <a:spcPts val="3900"/>
              </a:lnSpc>
              <a:spcBef>
                <a:spcPct val="0"/>
              </a:spcBef>
              <a:buFontTx/>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下面的图形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哪些是直线？哪些是射线？哪些是线段？</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2068830" y="3181985"/>
            <a:ext cx="7258050" cy="1069340"/>
            <a:chOff x="3641" y="4884"/>
            <a:chExt cx="11430" cy="1684"/>
          </a:xfrm>
        </p:grpSpPr>
        <p:cxnSp>
          <p:nvCxnSpPr>
            <p:cNvPr id="6" name="直接连接符 5"/>
            <p:cNvCxnSpPr/>
            <p:nvPr/>
          </p:nvCxnSpPr>
          <p:spPr>
            <a:xfrm>
              <a:off x="3641" y="5080"/>
              <a:ext cx="342" cy="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5754" y="4979"/>
              <a:ext cx="20" cy="151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5707" y="4884"/>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5707" y="6376"/>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9" name="直接连接符 8"/>
            <p:cNvCxnSpPr/>
            <p:nvPr/>
          </p:nvCxnSpPr>
          <p:spPr>
            <a:xfrm flipH="1">
              <a:off x="7586" y="5080"/>
              <a:ext cx="463" cy="124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7535" y="6243"/>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1" name="直接连接符 10"/>
            <p:cNvCxnSpPr/>
            <p:nvPr/>
          </p:nvCxnSpPr>
          <p:spPr>
            <a:xfrm>
              <a:off x="8874" y="5744"/>
              <a:ext cx="108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9861" y="5677"/>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8793" y="5681"/>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10836" y="5011"/>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5" name="直接连接符 14"/>
            <p:cNvCxnSpPr/>
            <p:nvPr/>
          </p:nvCxnSpPr>
          <p:spPr>
            <a:xfrm>
              <a:off x="10913" y="5107"/>
              <a:ext cx="376" cy="138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3061" y="5038"/>
              <a:ext cx="20" cy="151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3014" y="4943"/>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13015" y="6456"/>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连接符 18"/>
            <p:cNvCxnSpPr/>
            <p:nvPr/>
          </p:nvCxnSpPr>
          <p:spPr>
            <a:xfrm>
              <a:off x="14207" y="4939"/>
              <a:ext cx="865" cy="16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Rectangle 2"/>
          <p:cNvSpPr>
            <a:spLocks noChangeArrowheads="1"/>
          </p:cNvSpPr>
          <p:nvPr/>
        </p:nvSpPr>
        <p:spPr bwMode="auto">
          <a:xfrm>
            <a:off x="1747923" y="4804748"/>
            <a:ext cx="1000091"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直线</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Rectangle 2"/>
          <p:cNvSpPr>
            <a:spLocks noChangeArrowheads="1"/>
          </p:cNvSpPr>
          <p:nvPr/>
        </p:nvSpPr>
        <p:spPr bwMode="auto">
          <a:xfrm>
            <a:off x="2916726" y="4804747"/>
            <a:ext cx="1000091"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线段</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Rectangle 2"/>
          <p:cNvSpPr>
            <a:spLocks noChangeArrowheads="1"/>
          </p:cNvSpPr>
          <p:nvPr/>
        </p:nvSpPr>
        <p:spPr bwMode="auto">
          <a:xfrm>
            <a:off x="4073046" y="4804747"/>
            <a:ext cx="1000091"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射线</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Rectangle 2"/>
          <p:cNvSpPr>
            <a:spLocks noChangeArrowheads="1"/>
          </p:cNvSpPr>
          <p:nvPr/>
        </p:nvSpPr>
        <p:spPr bwMode="auto">
          <a:xfrm>
            <a:off x="5270449" y="4804748"/>
            <a:ext cx="1000091"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线段</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Rectangle 2"/>
          <p:cNvSpPr>
            <a:spLocks noChangeArrowheads="1"/>
          </p:cNvSpPr>
          <p:nvPr/>
        </p:nvSpPr>
        <p:spPr bwMode="auto">
          <a:xfrm>
            <a:off x="6499318" y="4804747"/>
            <a:ext cx="1000091"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射线</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Rectangle 2"/>
          <p:cNvSpPr>
            <a:spLocks noChangeArrowheads="1"/>
          </p:cNvSpPr>
          <p:nvPr/>
        </p:nvSpPr>
        <p:spPr bwMode="auto">
          <a:xfrm>
            <a:off x="7683216" y="4804747"/>
            <a:ext cx="1000091"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线段</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Rectangle 2"/>
          <p:cNvSpPr>
            <a:spLocks noChangeArrowheads="1"/>
          </p:cNvSpPr>
          <p:nvPr/>
        </p:nvSpPr>
        <p:spPr bwMode="auto">
          <a:xfrm>
            <a:off x="8867834" y="4804747"/>
            <a:ext cx="1000091"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直线</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6" name="图片 25" descr="861bc27e-e97d-45ac-b778-2cc43ff7f8be"/>
          <p:cNvPicPr>
            <a:picLocks noChangeAspect="1"/>
          </p:cNvPicPr>
          <p:nvPr/>
        </p:nvPicPr>
        <p:blipFill>
          <a:blip r:embed="rId2"/>
          <a:stretch>
            <a:fillRect/>
          </a:stretch>
        </p:blipFill>
        <p:spPr>
          <a:xfrm>
            <a:off x="304165" y="5073650"/>
            <a:ext cx="1656715" cy="1656715"/>
          </a:xfrm>
          <a:prstGeom prst="rect">
            <a:avLst/>
          </a:prstGeom>
        </p:spPr>
      </p:pic>
      <p:sp>
        <p:nvSpPr>
          <p:cNvPr id="32" name="文本框 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1564005" y="1006475"/>
            <a:ext cx="3319780" cy="2245360"/>
            <a:chOff x="3111" y="1292"/>
            <a:chExt cx="5228" cy="3536"/>
          </a:xfrm>
        </p:grpSpPr>
        <p:pic>
          <p:nvPicPr>
            <p:cNvPr id="29" name="图片 28" descr="778689f2-5e4c-4f9f-b4ea-d5cd88084406"/>
            <p:cNvPicPr>
              <a:picLocks noChangeAspect="1"/>
            </p:cNvPicPr>
            <p:nvPr/>
          </p:nvPicPr>
          <p:blipFill>
            <a:blip r:embed="rId2"/>
            <a:stretch>
              <a:fillRect/>
            </a:stretch>
          </p:blipFill>
          <p:spPr>
            <a:xfrm flipH="1">
              <a:off x="3111" y="1292"/>
              <a:ext cx="5229" cy="3537"/>
            </a:xfrm>
            <a:prstGeom prst="rect">
              <a:avLst/>
            </a:prstGeom>
          </p:spPr>
        </p:pic>
        <p:sp>
          <p:nvSpPr>
            <p:cNvPr id="3" name="文本框 2"/>
            <p:cNvSpPr txBox="1"/>
            <p:nvPr/>
          </p:nvSpPr>
          <p:spPr>
            <a:xfrm>
              <a:off x="3999" y="1930"/>
              <a:ext cx="3648" cy="1888"/>
            </a:xfrm>
            <a:prstGeom prst="rect">
              <a:avLst/>
            </a:prstGeom>
            <a:noFill/>
          </p:spPr>
          <p:txBody>
            <a:bodyPr wrap="none" rtlCol="0" anchor="t">
              <a:spAutoFit/>
            </a:bodyPr>
            <a:p>
              <a:pPr>
                <a:lnSpc>
                  <a:spcPct val="150000"/>
                </a:lnSpc>
                <a:spcBef>
                  <a:spcPct val="0"/>
                </a:spcBef>
                <a:buFontTx/>
                <a:buNone/>
                <a:defRPr/>
              </a:pPr>
              <a:r>
                <a:rPr lang="zh-CN" altLang="en-US" sz="2400" dirty="0">
                  <a:latin typeface="微软雅黑" panose="020B0503020204020204" pitchFamily="34" charset="-122"/>
                  <a:ea typeface="微软雅黑" panose="020B0503020204020204" pitchFamily="34" charset="-122"/>
                  <a:sym typeface="+mn-ea"/>
                </a:rPr>
                <a:t>数一数，下图中</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spcBef>
                  <a:spcPct val="0"/>
                </a:spcBef>
                <a:buFontTx/>
                <a:buNone/>
                <a:defRPr/>
              </a:pPr>
              <a:r>
                <a:rPr lang="zh-CN" altLang="en-US" sz="2400" dirty="0">
                  <a:latin typeface="微软雅黑" panose="020B0503020204020204" pitchFamily="34" charset="-122"/>
                  <a:ea typeface="微软雅黑" panose="020B0503020204020204" pitchFamily="34" charset="-122"/>
                  <a:sym typeface="+mn-ea"/>
                </a:rPr>
                <a:t>各有几个角？</a:t>
              </a:r>
              <a:endParaRPr lang="zh-CN" altLang="en-US" sz="2400" dirty="0">
                <a:latin typeface="微软雅黑" panose="020B0503020204020204" pitchFamily="34" charset="-122"/>
                <a:ea typeface="微软雅黑" panose="020B0503020204020204" pitchFamily="34" charset="-122"/>
                <a:sym typeface="+mn-ea"/>
              </a:endParaRPr>
            </a:p>
          </p:txBody>
        </p:sp>
      </p:grpSp>
      <p:sp>
        <p:nvSpPr>
          <p:cNvPr id="5" name="Arc 17"/>
          <p:cNvSpPr>
            <a:spLocks noChangeArrowheads="1"/>
          </p:cNvSpPr>
          <p:nvPr/>
        </p:nvSpPr>
        <p:spPr bwMode="auto">
          <a:xfrm rot="12093687">
            <a:off x="9320767" y="3516687"/>
            <a:ext cx="243892" cy="1924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6" name="Arc 17"/>
          <p:cNvSpPr>
            <a:spLocks noChangeArrowheads="1"/>
          </p:cNvSpPr>
          <p:nvPr/>
        </p:nvSpPr>
        <p:spPr bwMode="auto">
          <a:xfrm rot="13217331">
            <a:off x="8799612" y="4283357"/>
            <a:ext cx="131007" cy="1736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7" name="Arc 17"/>
          <p:cNvSpPr>
            <a:spLocks noChangeArrowheads="1"/>
          </p:cNvSpPr>
          <p:nvPr/>
        </p:nvSpPr>
        <p:spPr bwMode="auto">
          <a:xfrm rot="3992935">
            <a:off x="7671982" y="3498693"/>
            <a:ext cx="141394" cy="1231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8" name="Arc 17"/>
          <p:cNvSpPr>
            <a:spLocks noChangeArrowheads="1"/>
          </p:cNvSpPr>
          <p:nvPr/>
        </p:nvSpPr>
        <p:spPr bwMode="auto">
          <a:xfrm rot="20404155">
            <a:off x="4389470" y="4185246"/>
            <a:ext cx="243892" cy="1924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9" name="Arc 17"/>
          <p:cNvSpPr>
            <a:spLocks noChangeArrowheads="1"/>
          </p:cNvSpPr>
          <p:nvPr/>
        </p:nvSpPr>
        <p:spPr bwMode="auto">
          <a:xfrm rot="441842">
            <a:off x="4733278" y="4321100"/>
            <a:ext cx="143229" cy="1289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grpSp>
        <p:nvGrpSpPr>
          <p:cNvPr id="10" name="组合 29"/>
          <p:cNvGrpSpPr/>
          <p:nvPr/>
        </p:nvGrpSpPr>
        <p:grpSpPr bwMode="auto">
          <a:xfrm>
            <a:off x="3980850" y="3447446"/>
            <a:ext cx="2051666" cy="1019176"/>
            <a:chOff x="2734634" y="3000371"/>
            <a:chExt cx="2051680" cy="1358911"/>
          </a:xfrm>
        </p:grpSpPr>
        <p:cxnSp>
          <p:nvCxnSpPr>
            <p:cNvPr id="11" name="直接连接符 10"/>
            <p:cNvCxnSpPr/>
            <p:nvPr/>
          </p:nvCxnSpPr>
          <p:spPr>
            <a:xfrm rot="16200000" flipH="1">
              <a:off x="2306271" y="3428734"/>
              <a:ext cx="1356792" cy="50006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14678" y="4357165"/>
              <a:ext cx="1571636" cy="211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214678" y="3072339"/>
              <a:ext cx="1500197" cy="128482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28"/>
          <p:cNvGrpSpPr/>
          <p:nvPr/>
        </p:nvGrpSpPr>
        <p:grpSpPr bwMode="auto">
          <a:xfrm>
            <a:off x="7351891" y="3457546"/>
            <a:ext cx="2286000" cy="1021159"/>
            <a:chOff x="5857884" y="2923131"/>
            <a:chExt cx="2071702" cy="1148613"/>
          </a:xfrm>
        </p:grpSpPr>
        <p:cxnSp>
          <p:nvCxnSpPr>
            <p:cNvPr id="15" name="直接连接符 14"/>
            <p:cNvCxnSpPr/>
            <p:nvPr/>
          </p:nvCxnSpPr>
          <p:spPr>
            <a:xfrm>
              <a:off x="5886900" y="2945654"/>
              <a:ext cx="1704038" cy="111858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27"/>
            <p:cNvGrpSpPr/>
            <p:nvPr/>
          </p:nvGrpSpPr>
          <p:grpSpPr bwMode="auto">
            <a:xfrm>
              <a:off x="5857884" y="2923131"/>
              <a:ext cx="2071702" cy="1148613"/>
              <a:chOff x="5857884" y="2923131"/>
              <a:chExt cx="2071702" cy="1148613"/>
            </a:xfrm>
          </p:grpSpPr>
          <p:cxnSp>
            <p:nvCxnSpPr>
              <p:cNvPr id="17" name="直接连接符 12"/>
              <p:cNvCxnSpPr/>
              <p:nvPr/>
            </p:nvCxnSpPr>
            <p:spPr>
              <a:xfrm>
                <a:off x="5857884" y="2936441"/>
                <a:ext cx="2071702" cy="178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68754" y="2945653"/>
                <a:ext cx="650366" cy="112609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500974" y="4064237"/>
                <a:ext cx="1071819" cy="178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7572796" y="2923131"/>
                <a:ext cx="346489" cy="114861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1" name="Text Box 25"/>
          <p:cNvSpPr txBox="1">
            <a:spLocks noChangeArrowheads="1"/>
          </p:cNvSpPr>
          <p:nvPr/>
        </p:nvSpPr>
        <p:spPr bwMode="auto">
          <a:xfrm>
            <a:off x="4545346" y="5075903"/>
            <a:ext cx="842962" cy="460375"/>
          </a:xfrm>
          <a:prstGeom prst="rect">
            <a:avLst/>
          </a:prstGeom>
          <a:noFill/>
          <a:ln w="9525">
            <a:noFill/>
            <a:miter lim="800000"/>
          </a:ln>
          <a:effectLst/>
        </p:spPr>
        <p:txBody>
          <a:bodyPr>
            <a:spAutoFit/>
          </a:bodyPr>
          <a:lstStyle/>
          <a:p>
            <a:pPr>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Arc 17"/>
          <p:cNvSpPr>
            <a:spLocks noChangeArrowheads="1"/>
          </p:cNvSpPr>
          <p:nvPr/>
        </p:nvSpPr>
        <p:spPr bwMode="auto">
          <a:xfrm rot="20999851">
            <a:off x="4298633" y="3954081"/>
            <a:ext cx="702306" cy="5616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23" name="Text Box 26"/>
          <p:cNvSpPr txBox="1">
            <a:spLocks noChangeArrowheads="1"/>
          </p:cNvSpPr>
          <p:nvPr/>
        </p:nvSpPr>
        <p:spPr bwMode="auto">
          <a:xfrm>
            <a:off x="8266252" y="5066476"/>
            <a:ext cx="844550" cy="460375"/>
          </a:xfrm>
          <a:prstGeom prst="rect">
            <a:avLst/>
          </a:prstGeom>
          <a:noFill/>
          <a:ln w="9525">
            <a:noFill/>
            <a:miter lim="800000"/>
          </a:ln>
          <a:effectLst/>
        </p:spPr>
        <p:txBody>
          <a:bodyPr>
            <a:spAutoFit/>
          </a:bodyPr>
          <a:lstStyle/>
          <a:p>
            <a:pPr>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Arc 17"/>
          <p:cNvSpPr>
            <a:spLocks noChangeArrowheads="1"/>
          </p:cNvSpPr>
          <p:nvPr/>
        </p:nvSpPr>
        <p:spPr bwMode="auto">
          <a:xfrm rot="20915494">
            <a:off x="8005902" y="4290925"/>
            <a:ext cx="243892" cy="1924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25" name="Arc 17"/>
          <p:cNvSpPr>
            <a:spLocks noChangeArrowheads="1"/>
          </p:cNvSpPr>
          <p:nvPr/>
        </p:nvSpPr>
        <p:spPr bwMode="auto">
          <a:xfrm rot="5759201">
            <a:off x="7576449" y="3646432"/>
            <a:ext cx="96913" cy="9574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26" name="Arc 17"/>
          <p:cNvSpPr>
            <a:spLocks noChangeArrowheads="1"/>
          </p:cNvSpPr>
          <p:nvPr/>
        </p:nvSpPr>
        <p:spPr bwMode="auto">
          <a:xfrm rot="5064480">
            <a:off x="7668558" y="3508494"/>
            <a:ext cx="368078" cy="3728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27" name="Arc 17"/>
          <p:cNvSpPr>
            <a:spLocks noChangeArrowheads="1"/>
          </p:cNvSpPr>
          <p:nvPr/>
        </p:nvSpPr>
        <p:spPr bwMode="auto">
          <a:xfrm rot="17748280">
            <a:off x="9062785" y="4151318"/>
            <a:ext cx="243892" cy="2348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sp>
        <p:nvSpPr>
          <p:cNvPr id="28" name="Arc 17"/>
          <p:cNvSpPr>
            <a:spLocks noChangeArrowheads="1"/>
          </p:cNvSpPr>
          <p:nvPr/>
        </p:nvSpPr>
        <p:spPr bwMode="auto">
          <a:xfrm rot="16665162">
            <a:off x="8679306" y="3797370"/>
            <a:ext cx="639608" cy="8009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a:p>
        </p:txBody>
      </p:sp>
      <p:pic>
        <p:nvPicPr>
          <p:cNvPr id="31" name="图片 30" descr="图片154"/>
          <p:cNvPicPr>
            <a:picLocks noChangeAspect="1"/>
          </p:cNvPicPr>
          <p:nvPr/>
        </p:nvPicPr>
        <p:blipFill>
          <a:blip r:embed="rId3"/>
          <a:stretch>
            <a:fillRect/>
          </a:stretch>
        </p:blipFill>
        <p:spPr>
          <a:xfrm flipH="1">
            <a:off x="749935" y="3009900"/>
            <a:ext cx="1412240" cy="2375535"/>
          </a:xfrm>
          <a:prstGeom prst="rect">
            <a:avLst/>
          </a:prstGeom>
        </p:spPr>
      </p:pic>
      <p:sp>
        <p:nvSpPr>
          <p:cNvPr id="32" name="文本框 3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down)">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down)">
                                      <p:cBhvr>
                                        <p:cTn id="62" dur="5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934970" y="2104390"/>
            <a:ext cx="6321425" cy="2306955"/>
          </a:xfrm>
          <a:prstGeom prst="rect">
            <a:avLst/>
          </a:prstGeom>
          <a:noFill/>
        </p:spPr>
        <p:txBody>
          <a:bodyPr wrap="square" rtlCol="0" anchor="t">
            <a:spAutoFit/>
          </a:bodyPr>
          <a:p>
            <a:pPr>
              <a:lnSpc>
                <a:spcPct val="200000"/>
              </a:lnSpc>
              <a:defRPr/>
            </a:pPr>
            <a:r>
              <a:rPr kumimoji="1"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）直线比射线长。（    ）</a:t>
            </a:r>
            <a:endParaRPr kumimoji="1"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）从一点可以画一条射线。（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）手电筒发出的光线是射线。（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图片270"/>
          <p:cNvPicPr>
            <a:picLocks noChangeAspect="1"/>
          </p:cNvPicPr>
          <p:nvPr/>
        </p:nvPicPr>
        <p:blipFill>
          <a:blip r:embed="rId2"/>
          <a:stretch>
            <a:fillRect/>
          </a:stretch>
        </p:blipFill>
        <p:spPr>
          <a:xfrm>
            <a:off x="521970" y="367665"/>
            <a:ext cx="10687050" cy="6122670"/>
          </a:xfrm>
          <a:prstGeom prst="rect">
            <a:avLst/>
          </a:prstGeom>
        </p:spPr>
      </p:pic>
      <p:sp>
        <p:nvSpPr>
          <p:cNvPr id="6" name="Text Box 5"/>
          <p:cNvSpPr txBox="1">
            <a:spLocks noChangeArrowheads="1"/>
          </p:cNvSpPr>
          <p:nvPr/>
        </p:nvSpPr>
        <p:spPr bwMode="auto">
          <a:xfrm>
            <a:off x="6226220" y="2376723"/>
            <a:ext cx="431800" cy="460375"/>
          </a:xfrm>
          <a:prstGeom prst="rect">
            <a:avLst/>
          </a:prstGeom>
          <a:noFill/>
          <a:ln w="9525">
            <a:noFill/>
            <a:miter lim="800000"/>
          </a:ln>
        </p:spPr>
        <p:txBody>
          <a:bodyPr>
            <a:spAutoFit/>
          </a:bodyPr>
          <a:p>
            <a:pPr algn="ctr">
              <a:defRPr/>
            </a:pPr>
            <a:r>
              <a:rPr kumimoji="1" lang="en-US" altLang="zh-CN" sz="2400" dirty="0">
                <a:solidFill>
                  <a:srgbClr val="FF0000"/>
                </a:solidFill>
                <a:latin typeface="微软雅黑" panose="020B0503020204020204" pitchFamily="34" charset="-122"/>
                <a:ea typeface="微软雅黑" panose="020B0503020204020204" pitchFamily="34" charset="-122"/>
              </a:rPr>
              <a:t>×</a:t>
            </a:r>
            <a:endParaRPr kumimoji="1"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7" name="Text Box 5"/>
          <p:cNvSpPr txBox="1">
            <a:spLocks noChangeArrowheads="1"/>
          </p:cNvSpPr>
          <p:nvPr/>
        </p:nvSpPr>
        <p:spPr bwMode="auto">
          <a:xfrm>
            <a:off x="7154106" y="3158090"/>
            <a:ext cx="936625" cy="460375"/>
          </a:xfrm>
          <a:prstGeom prst="rect">
            <a:avLst/>
          </a:prstGeom>
          <a:noFill/>
          <a:ln w="9525">
            <a:noFill/>
            <a:miter lim="800000"/>
          </a:ln>
        </p:spPr>
        <p:txBody>
          <a:bodyPr>
            <a:spAutoFit/>
          </a:bodyPr>
          <a:p>
            <a:pPr algn="ctr">
              <a:defRPr/>
            </a:pPr>
            <a:r>
              <a:rPr kumimoji="1" lang="en-US" altLang="zh-CN" sz="2400" dirty="0">
                <a:solidFill>
                  <a:srgbClr val="FF0000"/>
                </a:solidFill>
                <a:latin typeface="微软雅黑" panose="020B0503020204020204" pitchFamily="34" charset="-122"/>
                <a:ea typeface="微软雅黑" panose="020B0503020204020204" pitchFamily="34" charset="-122"/>
              </a:rPr>
              <a:t>×</a:t>
            </a:r>
            <a:endParaRPr kumimoji="1"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8" name="Text Box 5"/>
          <p:cNvSpPr txBox="1">
            <a:spLocks noChangeArrowheads="1"/>
          </p:cNvSpPr>
          <p:nvPr/>
        </p:nvSpPr>
        <p:spPr bwMode="auto">
          <a:xfrm>
            <a:off x="7520818" y="3876315"/>
            <a:ext cx="762000" cy="460375"/>
          </a:xfrm>
          <a:prstGeom prst="rect">
            <a:avLst/>
          </a:prstGeom>
          <a:noFill/>
          <a:ln w="9525">
            <a:noFill/>
            <a:miter lim="800000"/>
          </a:ln>
        </p:spPr>
        <p:txBody>
          <a:bodyPr>
            <a:spAutoFit/>
          </a:bodyPr>
          <a:p>
            <a:pPr algn="ctr">
              <a:defRPr/>
            </a:pPr>
            <a:r>
              <a:rPr kumimoji="1" lang="zh-CN" altLang="en-US" sz="2400" dirty="0">
                <a:solidFill>
                  <a:srgbClr val="FF0000"/>
                </a:solidFill>
                <a:latin typeface="微软雅黑" panose="020B0503020204020204" pitchFamily="34" charset="-122"/>
                <a:ea typeface="微软雅黑" panose="020B0503020204020204" pitchFamily="34" charset="-122"/>
              </a:rPr>
              <a:t>√</a:t>
            </a:r>
            <a:endParaRPr kumimoji="1" lang="zh-CN" altLang="en-US"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图片275"/>
          <p:cNvPicPr>
            <a:picLocks noChangeAspect="1"/>
          </p:cNvPicPr>
          <p:nvPr/>
        </p:nvPicPr>
        <p:blipFill>
          <a:blip r:embed="rId2"/>
          <a:stretch>
            <a:fillRect/>
          </a:stretch>
        </p:blipFill>
        <p:spPr>
          <a:xfrm>
            <a:off x="584835" y="-122555"/>
            <a:ext cx="10498455" cy="767715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8" name="TextBox 1"/>
          <p:cNvSpPr txBox="1"/>
          <p:nvPr/>
        </p:nvSpPr>
        <p:spPr>
          <a:xfrm>
            <a:off x="2359025" y="1862455"/>
            <a:ext cx="2597150" cy="591185"/>
          </a:xfrm>
          <a:prstGeom prst="rect">
            <a:avLst/>
          </a:prstGeom>
          <a:noFill/>
        </p:spPr>
        <p:txBody>
          <a:bodyPr wrap="square" rtlCol="0">
            <a:spAutoFit/>
          </a:bodyPr>
          <a:p>
            <a:pPr>
              <a:lnSpc>
                <a:spcPts val="3900"/>
              </a:lnSpc>
              <a:spcBef>
                <a:spcPct val="0"/>
              </a:spcBef>
              <a:buFontTx/>
              <a:buNone/>
              <a:defRPr/>
            </a:pPr>
            <a:r>
              <a:rPr lang="zh-CN" altLang="zh-CN" sz="2400" dirty="0">
                <a:latin typeface="微软雅黑" panose="020B0503020204020204" pitchFamily="34" charset="-122"/>
                <a:ea typeface="微软雅黑" panose="020B0503020204020204" pitchFamily="34" charset="-122"/>
              </a:rPr>
              <a:t>数一数，填一填。</a:t>
            </a:r>
            <a:endParaRPr lang="zh-CN" altLang="zh-CN" sz="2400" dirty="0">
              <a:latin typeface="微软雅黑" panose="020B0503020204020204" pitchFamily="34" charset="-122"/>
              <a:ea typeface="微软雅黑" panose="020B0503020204020204" pitchFamily="34" charset="-122"/>
            </a:endParaRPr>
          </a:p>
        </p:txBody>
      </p:sp>
      <p:sp>
        <p:nvSpPr>
          <p:cNvPr id="25" name="矩形 24"/>
          <p:cNvSpPr/>
          <p:nvPr/>
        </p:nvSpPr>
        <p:spPr>
          <a:xfrm>
            <a:off x="4546109" y="3781608"/>
            <a:ext cx="3413571" cy="1753235"/>
          </a:xfrm>
          <a:prstGeom prst="rect">
            <a:avLst/>
          </a:prstGeom>
        </p:spPr>
        <p:txBody>
          <a:bodyPr wrap="square">
            <a:spAutoFit/>
          </a:bodyPr>
          <a:p>
            <a:pPr eaLnBrk="1" hangingPunct="1">
              <a:lnSpc>
                <a:spcPct val="150000"/>
              </a:lnSpc>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）条线段</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）条直线</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）条射线</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矩形 25"/>
          <p:cNvSpPr/>
          <p:nvPr/>
        </p:nvSpPr>
        <p:spPr>
          <a:xfrm>
            <a:off x="4943158" y="3951087"/>
            <a:ext cx="480211" cy="460375"/>
          </a:xfrm>
          <a:prstGeom prst="rect">
            <a:avLst/>
          </a:prstGeom>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rPr>
              <a:t>6</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7" name="矩形 26"/>
          <p:cNvSpPr/>
          <p:nvPr/>
        </p:nvSpPr>
        <p:spPr>
          <a:xfrm>
            <a:off x="4955858" y="4505125"/>
            <a:ext cx="480211" cy="460375"/>
          </a:xfrm>
          <a:prstGeom prst="rect">
            <a:avLst/>
          </a:prstGeom>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8" name="矩形 27"/>
          <p:cNvSpPr/>
          <p:nvPr/>
        </p:nvSpPr>
        <p:spPr>
          <a:xfrm>
            <a:off x="4943158" y="5062337"/>
            <a:ext cx="480211" cy="460375"/>
          </a:xfrm>
          <a:prstGeom prst="rect">
            <a:avLst/>
          </a:prstGeom>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rPr>
              <a:t>8</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124880" y="2992536"/>
            <a:ext cx="5616624" cy="209550"/>
            <a:chOff x="1763688" y="2224162"/>
            <a:chExt cx="5616624" cy="209550"/>
          </a:xfrm>
        </p:grpSpPr>
        <p:cxnSp>
          <p:nvCxnSpPr>
            <p:cNvPr id="30" name="直接连接符 29"/>
            <p:cNvCxnSpPr/>
            <p:nvPr/>
          </p:nvCxnSpPr>
          <p:spPr>
            <a:xfrm>
              <a:off x="2915816" y="2224162"/>
              <a:ext cx="0" cy="209550"/>
            </a:xfrm>
            <a:prstGeom prst="line">
              <a:avLst/>
            </a:prstGeom>
            <a:ln w="38100">
              <a:solidFill>
                <a:schemeClr val="tx1"/>
              </a:solidFill>
            </a:ln>
          </p:spPr>
          <p:style>
            <a:lnRef idx="3">
              <a:schemeClr val="accent1"/>
            </a:lnRef>
            <a:fillRef idx="0">
              <a:schemeClr val="accent1"/>
            </a:fillRef>
            <a:effectRef idx="2">
              <a:schemeClr val="accent1"/>
            </a:effectRef>
            <a:fontRef idx="minor">
              <a:schemeClr val="tx1"/>
            </a:fontRef>
          </p:style>
        </p:cxnSp>
        <p:cxnSp>
          <p:nvCxnSpPr>
            <p:cNvPr id="31" name="直接连接符 30"/>
            <p:cNvCxnSpPr/>
            <p:nvPr/>
          </p:nvCxnSpPr>
          <p:spPr>
            <a:xfrm>
              <a:off x="4139952" y="2224162"/>
              <a:ext cx="0" cy="209550"/>
            </a:xfrm>
            <a:prstGeom prst="line">
              <a:avLst/>
            </a:prstGeom>
            <a:ln w="38100">
              <a:solidFill>
                <a:schemeClr val="tx1"/>
              </a:solidFill>
            </a:ln>
          </p:spPr>
          <p:style>
            <a:lnRef idx="3">
              <a:schemeClr val="accent1"/>
            </a:lnRef>
            <a:fillRef idx="0">
              <a:schemeClr val="accent1"/>
            </a:fillRef>
            <a:effectRef idx="2">
              <a:schemeClr val="accent1"/>
            </a:effectRef>
            <a:fontRef idx="minor">
              <a:schemeClr val="tx1"/>
            </a:fontRef>
          </p:style>
        </p:cxnSp>
        <p:cxnSp>
          <p:nvCxnSpPr>
            <p:cNvPr id="32" name="直接连接符 31"/>
            <p:cNvCxnSpPr/>
            <p:nvPr/>
          </p:nvCxnSpPr>
          <p:spPr>
            <a:xfrm>
              <a:off x="5220072" y="2224162"/>
              <a:ext cx="0" cy="209550"/>
            </a:xfrm>
            <a:prstGeom prst="line">
              <a:avLst/>
            </a:prstGeom>
            <a:ln w="38100">
              <a:solidFill>
                <a:schemeClr val="tx1"/>
              </a:solidFill>
            </a:ln>
          </p:spPr>
          <p:style>
            <a:lnRef idx="3">
              <a:schemeClr val="accent1"/>
            </a:lnRef>
            <a:fillRef idx="0">
              <a:schemeClr val="accent1"/>
            </a:fillRef>
            <a:effectRef idx="2">
              <a:schemeClr val="accent1"/>
            </a:effectRef>
            <a:fontRef idx="minor">
              <a:schemeClr val="tx1"/>
            </a:fontRef>
          </p:style>
        </p:cxnSp>
        <p:cxnSp>
          <p:nvCxnSpPr>
            <p:cNvPr id="33" name="直接连接符 32"/>
            <p:cNvCxnSpPr/>
            <p:nvPr/>
          </p:nvCxnSpPr>
          <p:spPr>
            <a:xfrm>
              <a:off x="6084168" y="2224162"/>
              <a:ext cx="0" cy="209550"/>
            </a:xfrm>
            <a:prstGeom prst="line">
              <a:avLst/>
            </a:prstGeom>
            <a:ln w="38100">
              <a:solidFill>
                <a:schemeClr val="tx1"/>
              </a:solidFill>
            </a:ln>
          </p:spPr>
          <p:style>
            <a:lnRef idx="3">
              <a:schemeClr val="accent1"/>
            </a:lnRef>
            <a:fillRef idx="0">
              <a:schemeClr val="accent1"/>
            </a:fillRef>
            <a:effectRef idx="2">
              <a:schemeClr val="accent1"/>
            </a:effectRef>
            <a:fontRef idx="minor">
              <a:schemeClr val="tx1"/>
            </a:fontRef>
          </p:style>
        </p:cxnSp>
        <p:cxnSp>
          <p:nvCxnSpPr>
            <p:cNvPr id="34" name="直接连接符 33"/>
            <p:cNvCxnSpPr/>
            <p:nvPr/>
          </p:nvCxnSpPr>
          <p:spPr>
            <a:xfrm>
              <a:off x="1763688" y="2433712"/>
              <a:ext cx="5616624" cy="0"/>
            </a:xfrm>
            <a:prstGeom prst="line">
              <a:avLst/>
            </a:prstGeom>
            <a:ln w="38100">
              <a:solidFill>
                <a:schemeClr val="tx1"/>
              </a:solidFill>
            </a:ln>
          </p:spPr>
          <p:style>
            <a:lnRef idx="3">
              <a:schemeClr val="accent1"/>
            </a:lnRef>
            <a:fillRef idx="0">
              <a:schemeClr val="accent1"/>
            </a:fillRef>
            <a:effectRef idx="2">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1" name="Line 44"/>
          <p:cNvSpPr>
            <a:spLocks noChangeShapeType="1"/>
          </p:cNvSpPr>
          <p:nvPr/>
        </p:nvSpPr>
        <p:spPr bwMode="auto">
          <a:xfrm rot="316844" flipH="1" flipV="1">
            <a:off x="9262136" y="3167985"/>
            <a:ext cx="80634" cy="1380048"/>
          </a:xfrm>
          <a:prstGeom prst="line">
            <a:avLst/>
          </a:prstGeom>
          <a:noFill/>
          <a:ln w="44450">
            <a:solidFill>
              <a:srgbClr val="0070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dirty="0">
              <a:solidFill>
                <a:srgbClr val="1F03C5"/>
              </a:solidFill>
              <a:latin typeface="微软雅黑" panose="020B0503020204020204" pitchFamily="34" charset="-122"/>
              <a:ea typeface="微软雅黑" panose="020B0503020204020204" pitchFamily="34" charset="-122"/>
            </a:endParaRPr>
          </a:p>
        </p:txBody>
      </p:sp>
      <p:sp>
        <p:nvSpPr>
          <p:cNvPr id="30" name="Line 44"/>
          <p:cNvSpPr>
            <a:spLocks noChangeShapeType="1"/>
          </p:cNvSpPr>
          <p:nvPr/>
        </p:nvSpPr>
        <p:spPr bwMode="auto">
          <a:xfrm rot="316844">
            <a:off x="7944676" y="4249625"/>
            <a:ext cx="1340614" cy="217937"/>
          </a:xfrm>
          <a:prstGeom prst="line">
            <a:avLst/>
          </a:prstGeom>
          <a:noFill/>
          <a:ln w="44450">
            <a:solidFill>
              <a:srgbClr val="0070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dirty="0">
              <a:solidFill>
                <a:srgbClr val="1F03C5"/>
              </a:solidFill>
              <a:latin typeface="微软雅黑" panose="020B0503020204020204" pitchFamily="34" charset="-122"/>
              <a:ea typeface="微软雅黑" panose="020B0503020204020204" pitchFamily="34" charset="-122"/>
            </a:endParaRPr>
          </a:p>
        </p:txBody>
      </p:sp>
      <p:sp>
        <p:nvSpPr>
          <p:cNvPr id="27" name="Line 44"/>
          <p:cNvSpPr>
            <a:spLocks noChangeShapeType="1"/>
          </p:cNvSpPr>
          <p:nvPr/>
        </p:nvSpPr>
        <p:spPr bwMode="auto">
          <a:xfrm rot="316844" flipH="1" flipV="1">
            <a:off x="7580222" y="2295902"/>
            <a:ext cx="2223019" cy="2730401"/>
          </a:xfrm>
          <a:prstGeom prst="line">
            <a:avLst/>
          </a:prstGeom>
          <a:noFill/>
          <a:ln w="444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dirty="0">
              <a:solidFill>
                <a:srgbClr val="1F03C5"/>
              </a:solidFill>
              <a:latin typeface="微软雅黑" panose="020B0503020204020204" pitchFamily="34" charset="-122"/>
              <a:ea typeface="微软雅黑" panose="020B0503020204020204" pitchFamily="34" charset="-122"/>
            </a:endParaRPr>
          </a:p>
        </p:txBody>
      </p:sp>
      <p:sp>
        <p:nvSpPr>
          <p:cNvPr id="28" name="Line 44"/>
          <p:cNvSpPr>
            <a:spLocks noChangeShapeType="1"/>
          </p:cNvSpPr>
          <p:nvPr/>
        </p:nvSpPr>
        <p:spPr bwMode="auto">
          <a:xfrm rot="316844" flipH="1" flipV="1">
            <a:off x="7323007" y="2654397"/>
            <a:ext cx="2664000" cy="612000"/>
          </a:xfrm>
          <a:prstGeom prst="line">
            <a:avLst/>
          </a:prstGeom>
          <a:noFill/>
          <a:ln w="444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dirty="0">
              <a:solidFill>
                <a:srgbClr val="1F03C5"/>
              </a:solidFill>
              <a:latin typeface="微软雅黑" panose="020B0503020204020204" pitchFamily="34" charset="-122"/>
              <a:ea typeface="微软雅黑" panose="020B0503020204020204" pitchFamily="34" charset="-122"/>
            </a:endParaRPr>
          </a:p>
        </p:txBody>
      </p:sp>
      <p:sp>
        <p:nvSpPr>
          <p:cNvPr id="29" name="Line 44"/>
          <p:cNvSpPr>
            <a:spLocks noChangeShapeType="1"/>
          </p:cNvSpPr>
          <p:nvPr/>
        </p:nvSpPr>
        <p:spPr bwMode="auto">
          <a:xfrm rot="316844" flipV="1">
            <a:off x="7445173" y="3101115"/>
            <a:ext cx="1798989" cy="1567184"/>
          </a:xfrm>
          <a:prstGeom prst="line">
            <a:avLst/>
          </a:prstGeom>
          <a:noFill/>
          <a:ln w="44450">
            <a:solidFill>
              <a:srgbClr val="00B05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dirty="0">
              <a:solidFill>
                <a:srgbClr val="1F03C5"/>
              </a:solidFill>
              <a:latin typeface="微软雅黑" panose="020B0503020204020204" pitchFamily="34" charset="-122"/>
              <a:ea typeface="微软雅黑" panose="020B0503020204020204" pitchFamily="34" charset="-122"/>
            </a:endParaRPr>
          </a:p>
        </p:txBody>
      </p:sp>
      <p:sp>
        <p:nvSpPr>
          <p:cNvPr id="26" name="Line 44"/>
          <p:cNvSpPr>
            <a:spLocks noChangeShapeType="1"/>
          </p:cNvSpPr>
          <p:nvPr/>
        </p:nvSpPr>
        <p:spPr bwMode="auto">
          <a:xfrm rot="316844" flipV="1">
            <a:off x="7966199" y="2780079"/>
            <a:ext cx="49444" cy="2075768"/>
          </a:xfrm>
          <a:prstGeom prst="line">
            <a:avLst/>
          </a:prstGeom>
          <a:noFill/>
          <a:ln w="44450">
            <a:solidFill>
              <a:srgbClr val="00B05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dirty="0">
              <a:solidFill>
                <a:srgbClr val="1F03C5"/>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78045" y="191135"/>
            <a:ext cx="2526665" cy="2433320"/>
            <a:chOff x="3994" y="419"/>
            <a:chExt cx="3979" cy="3832"/>
          </a:xfrm>
        </p:grpSpPr>
        <p:pic>
          <p:nvPicPr>
            <p:cNvPr id="3" name="图片 2" descr="图片269"/>
            <p:cNvPicPr>
              <a:picLocks noChangeAspect="1"/>
            </p:cNvPicPr>
            <p:nvPr/>
          </p:nvPicPr>
          <p:blipFill>
            <a:blip r:embed="rId2"/>
            <a:stretch>
              <a:fillRect/>
            </a:stretch>
          </p:blipFill>
          <p:spPr>
            <a:xfrm>
              <a:off x="3994" y="419"/>
              <a:ext cx="3833" cy="3833"/>
            </a:xfrm>
            <a:prstGeom prst="rect">
              <a:avLst/>
            </a:prstGeom>
          </p:spPr>
        </p:pic>
        <p:sp>
          <p:nvSpPr>
            <p:cNvPr id="8" name="TextBox 1"/>
            <p:cNvSpPr txBox="1"/>
            <p:nvPr/>
          </p:nvSpPr>
          <p:spPr>
            <a:xfrm>
              <a:off x="4561" y="2400"/>
              <a:ext cx="3412" cy="725"/>
            </a:xfrm>
            <a:prstGeom prst="rect">
              <a:avLst/>
            </a:prstGeom>
            <a:noFill/>
          </p:spPr>
          <p:txBody>
            <a:bodyPr wrap="square" rtlCol="0">
              <a:spAutoFit/>
            </a:bodyPr>
            <a:p>
              <a:pPr>
                <a:spcBef>
                  <a:spcPct val="0"/>
                </a:spcBef>
                <a:buFontTx/>
                <a:buNone/>
                <a:defRPr/>
              </a:pPr>
              <a:r>
                <a:rPr lang="zh-CN" altLang="en-US" sz="2400" dirty="0">
                  <a:latin typeface="微软雅黑" panose="020B0503020204020204" pitchFamily="34" charset="-122"/>
                  <a:ea typeface="微软雅黑" panose="020B0503020204020204" pitchFamily="34" charset="-122"/>
                </a:rPr>
                <a:t>按要求画图。</a:t>
              </a:r>
              <a:endParaRPr lang="zh-CN" altLang="en-US" sz="2400" dirty="0">
                <a:latin typeface="微软雅黑" panose="020B0503020204020204" pitchFamily="34" charset="-122"/>
                <a:ea typeface="微软雅黑" panose="020B0503020204020204" pitchFamily="34" charset="-122"/>
              </a:endParaRPr>
            </a:p>
          </p:txBody>
        </p:sp>
      </p:grpSp>
      <p:sp>
        <p:nvSpPr>
          <p:cNvPr id="22" name="矩形 21"/>
          <p:cNvSpPr/>
          <p:nvPr/>
        </p:nvSpPr>
        <p:spPr>
          <a:xfrm>
            <a:off x="7948280" y="2127541"/>
            <a:ext cx="956922" cy="922020"/>
          </a:xfrm>
          <a:prstGeom prst="rect">
            <a:avLst/>
          </a:prstGeom>
        </p:spPr>
        <p:txBody>
          <a:bodyPr wrap="square" anchor="ctr">
            <a:spAutoFit/>
          </a:bodyPr>
          <a:p>
            <a:pPr>
              <a:spcBef>
                <a:spcPct val="50000"/>
              </a:spcBef>
            </a:pPr>
            <a:r>
              <a:rPr lang="en-US" altLang="zh-CN" sz="5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a:t>
            </a:r>
            <a:endParaRPr lang="en-US" altLang="zh-CN" sz="2400" dirty="0">
              <a:latin typeface="微软雅黑" panose="020B0503020204020204" pitchFamily="34" charset="-122"/>
              <a:ea typeface="微软雅黑" panose="020B0503020204020204" pitchFamily="34" charset="-122"/>
            </a:endParaRPr>
          </a:p>
        </p:txBody>
      </p:sp>
      <p:sp>
        <p:nvSpPr>
          <p:cNvPr id="23" name="矩形 22"/>
          <p:cNvSpPr/>
          <p:nvPr/>
        </p:nvSpPr>
        <p:spPr>
          <a:xfrm>
            <a:off x="9155244" y="2520221"/>
            <a:ext cx="956922" cy="922020"/>
          </a:xfrm>
          <a:prstGeom prst="rect">
            <a:avLst/>
          </a:prstGeom>
        </p:spPr>
        <p:txBody>
          <a:bodyPr wrap="square" anchor="ctr">
            <a:spAutoFit/>
          </a:bodyPr>
          <a:p>
            <a:pPr>
              <a:spcBef>
                <a:spcPct val="50000"/>
              </a:spcBef>
            </a:pPr>
            <a:r>
              <a:rPr lang="en-US" altLang="zh-CN" sz="5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B</a:t>
            </a:r>
            <a:endParaRPr lang="en-US" altLang="zh-CN" sz="2400" dirty="0">
              <a:latin typeface="微软雅黑" panose="020B0503020204020204" pitchFamily="34" charset="-122"/>
              <a:ea typeface="微软雅黑" panose="020B0503020204020204" pitchFamily="34" charset="-122"/>
            </a:endParaRPr>
          </a:p>
        </p:txBody>
      </p:sp>
      <p:sp>
        <p:nvSpPr>
          <p:cNvPr id="24" name="矩形 23"/>
          <p:cNvSpPr/>
          <p:nvPr/>
        </p:nvSpPr>
        <p:spPr>
          <a:xfrm>
            <a:off x="7786981" y="3514714"/>
            <a:ext cx="956922" cy="922020"/>
          </a:xfrm>
          <a:prstGeom prst="rect">
            <a:avLst/>
          </a:prstGeom>
        </p:spPr>
        <p:txBody>
          <a:bodyPr wrap="square" anchor="ctr">
            <a:spAutoFit/>
          </a:bodyPr>
          <a:p>
            <a:pPr>
              <a:spcBef>
                <a:spcPct val="50000"/>
              </a:spcBef>
            </a:pPr>
            <a:r>
              <a:rPr lang="en-US" altLang="zh-CN" sz="5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C</a:t>
            </a:r>
            <a:endParaRPr lang="en-US" altLang="zh-CN" sz="2400" dirty="0">
              <a:latin typeface="微软雅黑" panose="020B0503020204020204" pitchFamily="34" charset="-122"/>
              <a:ea typeface="微软雅黑" panose="020B0503020204020204" pitchFamily="34" charset="-122"/>
            </a:endParaRPr>
          </a:p>
        </p:txBody>
      </p:sp>
      <p:sp>
        <p:nvSpPr>
          <p:cNvPr id="25" name="矩形 24"/>
          <p:cNvSpPr/>
          <p:nvPr/>
        </p:nvSpPr>
        <p:spPr>
          <a:xfrm>
            <a:off x="9115187" y="3868449"/>
            <a:ext cx="956922" cy="922020"/>
          </a:xfrm>
          <a:prstGeom prst="rect">
            <a:avLst/>
          </a:prstGeom>
        </p:spPr>
        <p:txBody>
          <a:bodyPr wrap="square" anchor="ctr">
            <a:spAutoFit/>
          </a:bodyPr>
          <a:p>
            <a:pPr>
              <a:spcBef>
                <a:spcPct val="50000"/>
              </a:spcBef>
            </a:pPr>
            <a:r>
              <a:rPr lang="en-US" altLang="zh-CN" sz="5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D</a:t>
            </a:r>
            <a:endParaRPr lang="en-US" altLang="zh-CN" sz="240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181100" y="2690495"/>
            <a:ext cx="3982720" cy="1059180"/>
            <a:chOff x="3406" y="4928"/>
            <a:chExt cx="6272" cy="1668"/>
          </a:xfrm>
        </p:grpSpPr>
        <p:pic>
          <p:nvPicPr>
            <p:cNvPr id="10" name="图片 9" descr="385973816046911501"/>
            <p:cNvPicPr>
              <a:picLocks noChangeAspect="1"/>
            </p:cNvPicPr>
            <p:nvPr/>
          </p:nvPicPr>
          <p:blipFill>
            <a:blip r:embed="rId3">
              <a:clrChange>
                <a:clrFrom>
                  <a:srgbClr val="FFFFFF">
                    <a:alpha val="100000"/>
                  </a:srgbClr>
                </a:clrFrom>
                <a:clrTo>
                  <a:srgbClr val="FFFFFF">
                    <a:alpha val="100000"/>
                    <a:alpha val="0"/>
                  </a:srgbClr>
                </a:clrTo>
              </a:clrChange>
            </a:blip>
            <a:srcRect b="73417"/>
            <a:stretch>
              <a:fillRect/>
            </a:stretch>
          </p:blipFill>
          <p:spPr>
            <a:xfrm>
              <a:off x="3406" y="4928"/>
              <a:ext cx="6273" cy="1668"/>
            </a:xfrm>
            <a:prstGeom prst="rect">
              <a:avLst/>
            </a:prstGeom>
          </p:spPr>
        </p:pic>
        <p:sp>
          <p:nvSpPr>
            <p:cNvPr id="11" name="文本框 10"/>
            <p:cNvSpPr txBox="1"/>
            <p:nvPr/>
          </p:nvSpPr>
          <p:spPr>
            <a:xfrm>
              <a:off x="3984" y="5463"/>
              <a:ext cx="569" cy="725"/>
            </a:xfrm>
            <a:prstGeom prst="rect">
              <a:avLst/>
            </a:prstGeom>
            <a:noFill/>
          </p:spPr>
          <p:txBody>
            <a:bodyPr wrap="none" rtlCol="0">
              <a:spAutoFit/>
            </a:bodyPr>
            <a:p>
              <a:pPr algn="l"/>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5576" y="5463"/>
              <a:ext cx="3551" cy="725"/>
            </a:xfrm>
            <a:prstGeom prst="rect">
              <a:avLst/>
            </a:prstGeom>
            <a:noFill/>
          </p:spPr>
          <p:txBody>
            <a:bodyPr wrap="none" rtlCol="0">
              <a:spAutoFit/>
            </a:bodyPr>
            <a:p>
              <a:pPr algn="l"/>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画直线</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AB</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AD</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1792605" y="3815080"/>
            <a:ext cx="3982720" cy="1051560"/>
            <a:chOff x="2863" y="5821"/>
            <a:chExt cx="6272" cy="1656"/>
          </a:xfrm>
        </p:grpSpPr>
        <p:pic>
          <p:nvPicPr>
            <p:cNvPr id="6" name="图片 5" descr="385973816046911501"/>
            <p:cNvPicPr>
              <a:picLocks noChangeAspect="1"/>
            </p:cNvPicPr>
            <p:nvPr/>
          </p:nvPicPr>
          <p:blipFill>
            <a:blip r:embed="rId3">
              <a:clrChange>
                <a:clrFrom>
                  <a:srgbClr val="FFFFFF">
                    <a:alpha val="100000"/>
                  </a:srgbClr>
                </a:clrFrom>
                <a:clrTo>
                  <a:srgbClr val="FFFFFF">
                    <a:alpha val="100000"/>
                    <a:alpha val="0"/>
                  </a:srgbClr>
                </a:clrTo>
              </a:clrChange>
            </a:blip>
            <a:srcRect t="73602"/>
            <a:stretch>
              <a:fillRect/>
            </a:stretch>
          </p:blipFill>
          <p:spPr>
            <a:xfrm>
              <a:off x="2863" y="5821"/>
              <a:ext cx="6273" cy="1656"/>
            </a:xfrm>
            <a:prstGeom prst="rect">
              <a:avLst/>
            </a:prstGeom>
          </p:spPr>
        </p:pic>
        <p:sp>
          <p:nvSpPr>
            <p:cNvPr id="12" name="文本框 11"/>
            <p:cNvSpPr txBox="1"/>
            <p:nvPr/>
          </p:nvSpPr>
          <p:spPr>
            <a:xfrm>
              <a:off x="3461" y="6222"/>
              <a:ext cx="569" cy="725"/>
            </a:xfrm>
            <a:prstGeom prst="rect">
              <a:avLst/>
            </a:prstGeom>
            <a:noFill/>
          </p:spPr>
          <p:txBody>
            <a:bodyPr wrap="none" rtlCol="0">
              <a:spAutoFit/>
            </a:bodyPr>
            <a:p>
              <a:pPr algn="l"/>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5051" y="6242"/>
              <a:ext cx="3482" cy="725"/>
            </a:xfrm>
            <a:prstGeom prst="rect">
              <a:avLst/>
            </a:prstGeom>
            <a:noFill/>
          </p:spPr>
          <p:txBody>
            <a:bodyPr wrap="none" rtlCol="0">
              <a:spAutoFit/>
            </a:bodyPr>
            <a:p>
              <a:pPr algn="l"/>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画射线</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AC</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BC</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 name="组合 19"/>
          <p:cNvGrpSpPr/>
          <p:nvPr/>
        </p:nvGrpSpPr>
        <p:grpSpPr>
          <a:xfrm>
            <a:off x="2172335" y="4932045"/>
            <a:ext cx="3982720" cy="947420"/>
            <a:chOff x="3111" y="8482"/>
            <a:chExt cx="6272" cy="1492"/>
          </a:xfrm>
        </p:grpSpPr>
        <p:pic>
          <p:nvPicPr>
            <p:cNvPr id="7" name="图片 6" descr="385973816046911501"/>
            <p:cNvPicPr>
              <a:picLocks noChangeAspect="1"/>
            </p:cNvPicPr>
            <p:nvPr/>
          </p:nvPicPr>
          <p:blipFill>
            <a:blip r:embed="rId3">
              <a:clrChange>
                <a:clrFrom>
                  <a:srgbClr val="FFFFFF">
                    <a:alpha val="100000"/>
                  </a:srgbClr>
                </a:clrFrom>
                <a:clrTo>
                  <a:srgbClr val="FFFFFF">
                    <a:alpha val="100000"/>
                    <a:alpha val="0"/>
                  </a:srgbClr>
                </a:clrTo>
              </a:clrChange>
            </a:blip>
            <a:srcRect t="26648" b="49574"/>
            <a:stretch>
              <a:fillRect/>
            </a:stretch>
          </p:blipFill>
          <p:spPr>
            <a:xfrm>
              <a:off x="3111" y="8482"/>
              <a:ext cx="6273" cy="1492"/>
            </a:xfrm>
            <a:prstGeom prst="rect">
              <a:avLst/>
            </a:prstGeom>
          </p:spPr>
        </p:pic>
        <p:sp>
          <p:nvSpPr>
            <p:cNvPr id="13" name="文本框 12"/>
            <p:cNvSpPr txBox="1"/>
            <p:nvPr/>
          </p:nvSpPr>
          <p:spPr>
            <a:xfrm>
              <a:off x="3734" y="8865"/>
              <a:ext cx="569" cy="725"/>
            </a:xfrm>
            <a:prstGeom prst="rect">
              <a:avLst/>
            </a:prstGeom>
            <a:noFill/>
          </p:spPr>
          <p:txBody>
            <a:bodyPr wrap="none" rtlCol="0">
              <a:spAutoFit/>
            </a:bodyPr>
            <a:p>
              <a:pPr algn="l"/>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232" y="8865"/>
              <a:ext cx="3562" cy="725"/>
            </a:xfrm>
            <a:prstGeom prst="rect">
              <a:avLst/>
            </a:prstGeom>
            <a:noFill/>
          </p:spPr>
          <p:txBody>
            <a:bodyPr wrap="none" rtlCol="0">
              <a:spAutoFit/>
            </a:bodyPr>
            <a:p>
              <a:pPr algn="l">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画线段</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DC</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BD</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7" name="文本框 16"/>
          <p:cNvSpPr txBox="1"/>
          <p:nvPr/>
        </p:nvSpPr>
        <p:spPr>
          <a:xfrm>
            <a:off x="1350645" y="2109470"/>
            <a:ext cx="3463290" cy="460375"/>
          </a:xfrm>
          <a:prstGeom prst="rect">
            <a:avLst/>
          </a:prstGeom>
          <a:noFill/>
        </p:spPr>
        <p:txBody>
          <a:bodyPr wrap="none" rtlCol="0">
            <a:spAutoFit/>
          </a:bodyPr>
          <a:p>
            <a:pPr algn="l"/>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已知</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C</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D</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四个点</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30000"/>
                                  </p:iterate>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grpId="0" nodeType="withEffect">
                                  <p:stCondLst>
                                    <p:cond delay="0"/>
                                  </p:stCondLst>
                                  <p:iterate type="wd">
                                    <p:tmPct val="30000"/>
                                  </p:iterate>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0"/>
                                  </p:stCondLst>
                                  <p:iterate type="wd">
                                    <p:tmPct val="30000"/>
                                  </p:iterate>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8" fill="hold" grpId="0" nodeType="withEffect">
                                  <p:stCondLst>
                                    <p:cond delay="0"/>
                                  </p:stCondLst>
                                  <p:iterate type="wd">
                                    <p:tmPct val="30000"/>
                                  </p:iterate>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arn(outHorizontal)">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42"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barn(outHorizontal)">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right)">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right)">
                                      <p:cBhvr>
                                        <p:cTn id="55" dur="500"/>
                                        <p:tgtEl>
                                          <p:spTgt spid="3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up)">
                                      <p:cBhvr>
                                        <p:cTn id="6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图片284"/>
          <p:cNvPicPr>
            <a:picLocks noChangeAspect="1"/>
          </p:cNvPicPr>
          <p:nvPr/>
        </p:nvPicPr>
        <p:blipFill>
          <a:blip r:embed="rId2"/>
          <a:stretch>
            <a:fillRect/>
          </a:stretch>
        </p:blipFill>
        <p:spPr>
          <a:xfrm>
            <a:off x="370840" y="563245"/>
            <a:ext cx="11270615" cy="639000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8" name="TextBox 1"/>
          <p:cNvSpPr txBox="1"/>
          <p:nvPr/>
        </p:nvSpPr>
        <p:spPr>
          <a:xfrm>
            <a:off x="2044713" y="2006952"/>
            <a:ext cx="7533663" cy="591185"/>
          </a:xfrm>
          <a:prstGeom prst="rect">
            <a:avLst/>
          </a:prstGeom>
          <a:noFill/>
        </p:spPr>
        <p:txBody>
          <a:bodyPr wrap="square" rtlCol="0">
            <a:spAutoFit/>
          </a:bodyPr>
          <a:lstStyle/>
          <a:p>
            <a:pPr>
              <a:lnSpc>
                <a:spcPts val="3900"/>
              </a:lnSpc>
              <a:spcBef>
                <a:spcPct val="0"/>
              </a:spcBef>
              <a:buFontTx/>
              <a:buNone/>
              <a:defRPr/>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一个正方形有几个角？如果去掉一个角后还剩下几个角？</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矩形 35"/>
          <p:cNvSpPr>
            <a:spLocks noChangeArrowheads="1"/>
          </p:cNvSpPr>
          <p:nvPr/>
        </p:nvSpPr>
        <p:spPr bwMode="auto">
          <a:xfrm>
            <a:off x="3295884" y="4635065"/>
            <a:ext cx="37141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答：一个正方形有</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个角。</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矩形 36"/>
          <p:cNvSpPr/>
          <p:nvPr/>
        </p:nvSpPr>
        <p:spPr>
          <a:xfrm>
            <a:off x="5445303" y="3030219"/>
            <a:ext cx="1008112" cy="100811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直角三角形 37"/>
          <p:cNvSpPr/>
          <p:nvPr/>
        </p:nvSpPr>
        <p:spPr>
          <a:xfrm rot="10800000">
            <a:off x="5975520" y="3027969"/>
            <a:ext cx="504056" cy="432048"/>
          </a:xfrm>
          <a:prstGeom prst="rtTriangl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9" name="矩形 38"/>
          <p:cNvSpPr>
            <a:spLocks noChangeArrowheads="1"/>
          </p:cNvSpPr>
          <p:nvPr/>
        </p:nvSpPr>
        <p:spPr bwMode="auto">
          <a:xfrm>
            <a:off x="3930504" y="5195013"/>
            <a:ext cx="46285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如果去掉一个角后还剩下</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个角。</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bldLvl="0" animBg="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1" name="矩形 10"/>
          <p:cNvSpPr/>
          <p:nvPr/>
        </p:nvSpPr>
        <p:spPr>
          <a:xfrm>
            <a:off x="5471355" y="3039279"/>
            <a:ext cx="1008112" cy="100811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直角三角形 11"/>
          <p:cNvSpPr/>
          <p:nvPr/>
        </p:nvSpPr>
        <p:spPr>
          <a:xfrm rot="10800000">
            <a:off x="5395836" y="2979146"/>
            <a:ext cx="1512168" cy="1008112"/>
          </a:xfrm>
          <a:prstGeom prst="rtTriangl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片284"/>
          <p:cNvPicPr>
            <a:picLocks noChangeAspect="1"/>
          </p:cNvPicPr>
          <p:nvPr/>
        </p:nvPicPr>
        <p:blipFill>
          <a:blip r:embed="rId2"/>
          <a:stretch>
            <a:fillRect/>
          </a:stretch>
        </p:blipFill>
        <p:spPr>
          <a:xfrm>
            <a:off x="370840" y="563245"/>
            <a:ext cx="11270615" cy="6390005"/>
          </a:xfrm>
          <a:prstGeom prst="rect">
            <a:avLst/>
          </a:prstGeom>
        </p:spPr>
      </p:pic>
      <p:sp>
        <p:nvSpPr>
          <p:cNvPr id="8" name="TextBox 1"/>
          <p:cNvSpPr txBox="1"/>
          <p:nvPr/>
        </p:nvSpPr>
        <p:spPr>
          <a:xfrm>
            <a:off x="2044713" y="2006952"/>
            <a:ext cx="7533663" cy="591185"/>
          </a:xfrm>
          <a:prstGeom prst="rect">
            <a:avLst/>
          </a:prstGeom>
          <a:noFill/>
        </p:spPr>
        <p:txBody>
          <a:bodyPr wrap="square" rtlCol="0">
            <a:spAutoFit/>
          </a:bodyPr>
          <a:p>
            <a:pPr>
              <a:lnSpc>
                <a:spcPts val="3900"/>
              </a:lnSpc>
              <a:spcBef>
                <a:spcPct val="0"/>
              </a:spcBef>
              <a:buFontTx/>
              <a:buNone/>
              <a:defRPr/>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一个正方形有几个角？如果去掉一个角后还剩下几个角？</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矩形 35"/>
          <p:cNvSpPr>
            <a:spLocks noChangeArrowheads="1"/>
          </p:cNvSpPr>
          <p:nvPr/>
        </p:nvSpPr>
        <p:spPr bwMode="auto">
          <a:xfrm>
            <a:off x="3295884" y="4635065"/>
            <a:ext cx="37141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答：一个正方形有</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个角。</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矩形 38"/>
          <p:cNvSpPr>
            <a:spLocks noChangeArrowheads="1"/>
          </p:cNvSpPr>
          <p:nvPr/>
        </p:nvSpPr>
        <p:spPr bwMode="auto">
          <a:xfrm>
            <a:off x="3930504" y="5195013"/>
            <a:ext cx="46285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如果去掉一个角后还剩下</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个角。</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3" name="Picture 14" descr="48"/>
          <p:cNvPicPr>
            <a:picLocks noChangeAspect="1" noChangeArrowheads="1"/>
          </p:cNvPicPr>
          <p:nvPr/>
        </p:nvPicPr>
        <p:blipFill>
          <a:blip r:embed="rId2" cstate="print"/>
          <a:srcRect/>
          <a:stretch>
            <a:fillRect/>
          </a:stretch>
        </p:blipFill>
        <p:spPr bwMode="auto">
          <a:xfrm>
            <a:off x="2042983" y="2204942"/>
            <a:ext cx="3517573" cy="973556"/>
          </a:xfrm>
          <a:prstGeom prst="rect">
            <a:avLst/>
          </a:prstGeom>
          <a:noFill/>
          <a:ln w="9525">
            <a:noFill/>
            <a:miter lim="800000"/>
            <a:headEnd/>
            <a:tailEnd/>
          </a:ln>
        </p:spPr>
      </p:pic>
      <p:pic>
        <p:nvPicPr>
          <p:cNvPr id="4" name="Picture 15" descr="49"/>
          <p:cNvPicPr>
            <a:picLocks noChangeAspect="1" noChangeArrowheads="1"/>
          </p:cNvPicPr>
          <p:nvPr/>
        </p:nvPicPr>
        <p:blipFill>
          <a:blip r:embed="rId3" cstate="print"/>
          <a:srcRect/>
          <a:stretch>
            <a:fillRect/>
          </a:stretch>
        </p:blipFill>
        <p:spPr bwMode="auto">
          <a:xfrm>
            <a:off x="6842742" y="1824868"/>
            <a:ext cx="2212627" cy="1482461"/>
          </a:xfrm>
          <a:prstGeom prst="rect">
            <a:avLst/>
          </a:prstGeom>
          <a:noFill/>
          <a:ln w="9525">
            <a:noFill/>
            <a:miter lim="800000"/>
            <a:headEnd/>
            <a:tailEnd/>
          </a:ln>
        </p:spPr>
      </p:pic>
      <p:grpSp>
        <p:nvGrpSpPr>
          <p:cNvPr id="9" name="组合 8"/>
          <p:cNvGrpSpPr/>
          <p:nvPr/>
        </p:nvGrpSpPr>
        <p:grpSpPr>
          <a:xfrm>
            <a:off x="2894965" y="2499995"/>
            <a:ext cx="1827530" cy="107950"/>
            <a:chOff x="4559" y="3937"/>
            <a:chExt cx="2878" cy="170"/>
          </a:xfrm>
        </p:grpSpPr>
        <p:grpSp>
          <p:nvGrpSpPr>
            <p:cNvPr id="8" name="组合 7"/>
            <p:cNvGrpSpPr/>
            <p:nvPr/>
          </p:nvGrpSpPr>
          <p:grpSpPr>
            <a:xfrm>
              <a:off x="4559" y="3937"/>
              <a:ext cx="2708" cy="170"/>
              <a:chOff x="3732" y="5658"/>
              <a:chExt cx="2708" cy="170"/>
            </a:xfrm>
          </p:grpSpPr>
          <p:cxnSp>
            <p:nvCxnSpPr>
              <p:cNvPr id="5" name="直接连接符 4"/>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732" y="5658"/>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椭圆 6"/>
            <p:cNvSpPr/>
            <p:nvPr/>
          </p:nvSpPr>
          <p:spPr>
            <a:xfrm>
              <a:off x="7267" y="393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a:off x="2867660" y="4113530"/>
            <a:ext cx="1827530" cy="107950"/>
            <a:chOff x="4559" y="3937"/>
            <a:chExt cx="2878" cy="170"/>
          </a:xfrm>
        </p:grpSpPr>
        <p:grpSp>
          <p:nvGrpSpPr>
            <p:cNvPr id="11" name="组合 10"/>
            <p:cNvGrpSpPr/>
            <p:nvPr/>
          </p:nvGrpSpPr>
          <p:grpSpPr>
            <a:xfrm>
              <a:off x="4559" y="3937"/>
              <a:ext cx="2708" cy="170"/>
              <a:chOff x="3732" y="5658"/>
              <a:chExt cx="2708" cy="170"/>
            </a:xfrm>
          </p:grpSpPr>
          <p:cxnSp>
            <p:nvCxnSpPr>
              <p:cNvPr id="12" name="直接连接符 11"/>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732" y="5658"/>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椭圆 13"/>
            <p:cNvSpPr/>
            <p:nvPr/>
          </p:nvSpPr>
          <p:spPr>
            <a:xfrm>
              <a:off x="7267" y="393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5" name="组合 14"/>
          <p:cNvGrpSpPr/>
          <p:nvPr/>
        </p:nvGrpSpPr>
        <p:grpSpPr>
          <a:xfrm rot="19800000">
            <a:off x="6856504" y="2563656"/>
            <a:ext cx="2278272" cy="107950"/>
            <a:chOff x="4561" y="3926"/>
            <a:chExt cx="2843" cy="170"/>
          </a:xfrm>
        </p:grpSpPr>
        <p:grpSp>
          <p:nvGrpSpPr>
            <p:cNvPr id="16" name="组合 15"/>
            <p:cNvGrpSpPr/>
            <p:nvPr/>
          </p:nvGrpSpPr>
          <p:grpSpPr>
            <a:xfrm>
              <a:off x="4561" y="3926"/>
              <a:ext cx="2706" cy="170"/>
              <a:chOff x="3734" y="5647"/>
              <a:chExt cx="2706" cy="170"/>
            </a:xfrm>
          </p:grpSpPr>
          <p:cxnSp>
            <p:nvCxnSpPr>
              <p:cNvPr id="17" name="直接连接符 16"/>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3734" y="5647"/>
                <a:ext cx="135"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椭圆 18"/>
            <p:cNvSpPr/>
            <p:nvPr/>
          </p:nvSpPr>
          <p:spPr>
            <a:xfrm>
              <a:off x="7269" y="3926"/>
              <a:ext cx="135"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19800000">
            <a:off x="7396254" y="3512346"/>
            <a:ext cx="2278272" cy="107950"/>
            <a:chOff x="4561" y="3926"/>
            <a:chExt cx="2843" cy="170"/>
          </a:xfrm>
        </p:grpSpPr>
        <p:grpSp>
          <p:nvGrpSpPr>
            <p:cNvPr id="21" name="组合 20"/>
            <p:cNvGrpSpPr/>
            <p:nvPr/>
          </p:nvGrpSpPr>
          <p:grpSpPr>
            <a:xfrm>
              <a:off x="4561" y="3926"/>
              <a:ext cx="2706" cy="170"/>
              <a:chOff x="3734" y="5647"/>
              <a:chExt cx="2706" cy="170"/>
            </a:xfrm>
          </p:grpSpPr>
          <p:cxnSp>
            <p:nvCxnSpPr>
              <p:cNvPr id="22" name="直接连接符 21"/>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3734" y="5647"/>
                <a:ext cx="135"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椭圆 23"/>
            <p:cNvSpPr/>
            <p:nvPr/>
          </p:nvSpPr>
          <p:spPr>
            <a:xfrm>
              <a:off x="7269" y="3926"/>
              <a:ext cx="135"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a:off x="2312035" y="4322445"/>
            <a:ext cx="6858000" cy="1649730"/>
            <a:chOff x="3641" y="6807"/>
            <a:chExt cx="10800" cy="2598"/>
          </a:xfrm>
        </p:grpSpPr>
        <p:pic>
          <p:nvPicPr>
            <p:cNvPr id="26" name="图片 25" descr="258184142235369514"/>
            <p:cNvPicPr>
              <a:picLocks noChangeAspect="1"/>
            </p:cNvPicPr>
            <p:nvPr/>
          </p:nvPicPr>
          <p:blipFill>
            <a:blip r:embed="rId4"/>
            <a:srcRect l="33733" r="34479"/>
            <a:stretch>
              <a:fillRect/>
            </a:stretch>
          </p:blipFill>
          <p:spPr>
            <a:xfrm rot="16200000">
              <a:off x="7742" y="2706"/>
              <a:ext cx="2598" cy="10800"/>
            </a:xfrm>
            <a:prstGeom prst="rect">
              <a:avLst/>
            </a:prstGeom>
          </p:spPr>
        </p:pic>
        <p:sp>
          <p:nvSpPr>
            <p:cNvPr id="25" name="文本框 24"/>
            <p:cNvSpPr txBox="1"/>
            <p:nvPr/>
          </p:nvSpPr>
          <p:spPr>
            <a:xfrm>
              <a:off x="4127" y="8120"/>
              <a:ext cx="10314" cy="725"/>
            </a:xfrm>
            <a:prstGeom prst="rect">
              <a:avLst/>
            </a:prstGeom>
            <a:noFill/>
          </p:spPr>
          <p:txBody>
            <a:bodyPr wrap="none" rtlCol="0" anchor="t">
              <a:spAutoFit/>
            </a:bodyPr>
            <a:p>
              <a:pPr>
                <a:spcBef>
                  <a:spcPct val="5000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一根拉紧的线，紧绷的弦，都可以看作</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线段</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8" name="图片 27" descr="图片216"/>
          <p:cNvPicPr>
            <a:picLocks noChangeAspect="1"/>
          </p:cNvPicPr>
          <p:nvPr/>
        </p:nvPicPr>
        <p:blipFill>
          <a:blip r:embed="rId5"/>
          <a:stretch>
            <a:fillRect/>
          </a:stretch>
        </p:blipFill>
        <p:spPr>
          <a:xfrm>
            <a:off x="9401175" y="232410"/>
            <a:ext cx="2628265" cy="26282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 0 L -0.0009375 0.234074 " pathEditMode="relative" rAng="0" ptsTypes="">
                                      <p:cBhvr>
                                        <p:cTn id="11" dur="2000" fill="hold"/>
                                        <p:tgtEl>
                                          <p:spTgt spid="9"/>
                                        </p:tgtEl>
                                        <p:attrNameLst>
                                          <p:attrName>ppt_x</p:attrName>
                                          <p:attrName>ppt_y</p:attrName>
                                        </p:attrNameLst>
                                      </p:cBhvr>
                                      <p:rCtr x="0" y="125"/>
                                    </p:animMotion>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 0 L 0.045 0.133796 " pathEditMode="relative" rAng="0" ptsTypes="">
                                      <p:cBhvr>
                                        <p:cTn id="24" dur="2000" fill="hold"/>
                                        <p:tgtEl>
                                          <p:spTgt spid="15"/>
                                        </p:tgtEl>
                                        <p:attrNameLst>
                                          <p:attrName>ppt_x</p:attrName>
                                          <p:attrName>ppt_y</p:attrName>
                                        </p:attrNameLst>
                                      </p:cBhvr>
                                      <p:rCtr x="21" y="66"/>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p:tgtEl>
                                          <p:spTgt spid="27"/>
                                        </p:tgtEl>
                                        <p:attrNameLst>
                                          <p:attrName>ppt_y</p:attrName>
                                        </p:attrNameLst>
                                      </p:cBhvr>
                                      <p:tavLst>
                                        <p:tav tm="0">
                                          <p:val>
                                            <p:strVal val="#ppt_y+#ppt_h*1.125000"/>
                                          </p:val>
                                        </p:tav>
                                        <p:tav tm="100000">
                                          <p:val>
                                            <p:strVal val="#ppt_y"/>
                                          </p:val>
                                        </p:tav>
                                      </p:tavLst>
                                    </p:anim>
                                    <p:animEffect transition="in" filter="wipe(up)">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5471338" y="3039109"/>
            <a:ext cx="1008112" cy="100811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直角三角形 5"/>
          <p:cNvSpPr/>
          <p:nvPr/>
        </p:nvSpPr>
        <p:spPr>
          <a:xfrm rot="10800000">
            <a:off x="5462141" y="3020165"/>
            <a:ext cx="1368152" cy="1384995"/>
          </a:xfrm>
          <a:prstGeom prst="rtTriangl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片284"/>
          <p:cNvPicPr>
            <a:picLocks noChangeAspect="1"/>
          </p:cNvPicPr>
          <p:nvPr/>
        </p:nvPicPr>
        <p:blipFill>
          <a:blip r:embed="rId2"/>
          <a:stretch>
            <a:fillRect/>
          </a:stretch>
        </p:blipFill>
        <p:spPr>
          <a:xfrm>
            <a:off x="370840" y="563245"/>
            <a:ext cx="11270615" cy="6390005"/>
          </a:xfrm>
          <a:prstGeom prst="rect">
            <a:avLst/>
          </a:prstGeom>
        </p:spPr>
      </p:pic>
      <p:sp>
        <p:nvSpPr>
          <p:cNvPr id="8" name="TextBox 1"/>
          <p:cNvSpPr txBox="1"/>
          <p:nvPr/>
        </p:nvSpPr>
        <p:spPr>
          <a:xfrm>
            <a:off x="2044713" y="2006952"/>
            <a:ext cx="7533663" cy="591185"/>
          </a:xfrm>
          <a:prstGeom prst="rect">
            <a:avLst/>
          </a:prstGeom>
          <a:noFill/>
        </p:spPr>
        <p:txBody>
          <a:bodyPr wrap="square" rtlCol="0">
            <a:spAutoFit/>
          </a:bodyPr>
          <a:p>
            <a:pPr>
              <a:lnSpc>
                <a:spcPts val="3900"/>
              </a:lnSpc>
              <a:spcBef>
                <a:spcPct val="0"/>
              </a:spcBef>
              <a:buFontTx/>
              <a:buNone/>
              <a:defRPr/>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一个正方形有几个角？如果去掉一个角后还剩下几个角？</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矩形 35"/>
          <p:cNvSpPr>
            <a:spLocks noChangeArrowheads="1"/>
          </p:cNvSpPr>
          <p:nvPr/>
        </p:nvSpPr>
        <p:spPr bwMode="auto">
          <a:xfrm>
            <a:off x="3295884" y="4635065"/>
            <a:ext cx="37141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答：一个正方形有</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个角。</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矩形 38"/>
          <p:cNvSpPr>
            <a:spLocks noChangeArrowheads="1"/>
          </p:cNvSpPr>
          <p:nvPr/>
        </p:nvSpPr>
        <p:spPr bwMode="auto">
          <a:xfrm>
            <a:off x="3930504" y="5195013"/>
            <a:ext cx="46285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如果去掉一个角后还剩下</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个角。</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1202" name="图片 51201" descr="cw15"/>
          <p:cNvPicPr>
            <a:picLocks noChangeAspect="1"/>
          </p:cNvPicPr>
          <p:nvPr>
            <p:custDataLst>
              <p:tags r:id="rId2"/>
            </p:custDataLst>
          </p:nvPr>
        </p:nvPicPr>
        <p:blipFill>
          <a:blip r:embed="rId3"/>
          <a:stretch>
            <a:fillRect/>
          </a:stretch>
        </p:blipFill>
        <p:spPr>
          <a:xfrm>
            <a:off x="2466340" y="984250"/>
            <a:ext cx="1007110" cy="1398270"/>
          </a:xfrm>
          <a:prstGeom prst="rect">
            <a:avLst/>
          </a:prstGeom>
          <a:noFill/>
          <a:ln w="9525">
            <a:noFill/>
          </a:ln>
        </p:spPr>
      </p:pic>
      <p:pic>
        <p:nvPicPr>
          <p:cNvPr id="51203" name="图片 51202" descr="cw13"/>
          <p:cNvPicPr>
            <a:picLocks noChangeAspect="1"/>
          </p:cNvPicPr>
          <p:nvPr>
            <p:custDataLst>
              <p:tags r:id="rId4"/>
            </p:custDataLst>
          </p:nvPr>
        </p:nvPicPr>
        <p:blipFill>
          <a:blip r:embed="rId5"/>
          <a:stretch>
            <a:fillRect/>
          </a:stretch>
        </p:blipFill>
        <p:spPr>
          <a:xfrm>
            <a:off x="3489325" y="888365"/>
            <a:ext cx="875665" cy="1492250"/>
          </a:xfrm>
          <a:prstGeom prst="rect">
            <a:avLst/>
          </a:prstGeom>
          <a:noFill/>
          <a:ln w="9525">
            <a:noFill/>
          </a:ln>
        </p:spPr>
      </p:pic>
      <p:pic>
        <p:nvPicPr>
          <p:cNvPr id="51204" name="图片 51203" descr="cw14"/>
          <p:cNvPicPr>
            <a:picLocks noChangeAspect="1"/>
          </p:cNvPicPr>
          <p:nvPr>
            <p:custDataLst>
              <p:tags r:id="rId6"/>
            </p:custDataLst>
          </p:nvPr>
        </p:nvPicPr>
        <p:blipFill>
          <a:blip r:embed="rId7"/>
          <a:stretch>
            <a:fillRect/>
          </a:stretch>
        </p:blipFill>
        <p:spPr>
          <a:xfrm>
            <a:off x="1631315" y="996315"/>
            <a:ext cx="755015" cy="1276985"/>
          </a:xfrm>
          <a:prstGeom prst="rect">
            <a:avLst/>
          </a:prstGeom>
          <a:noFill/>
          <a:ln w="9525">
            <a:noFill/>
          </a:ln>
        </p:spPr>
      </p:pic>
      <p:pic>
        <p:nvPicPr>
          <p:cNvPr id="51205" name="图片 51204" descr="cw12"/>
          <p:cNvPicPr>
            <a:picLocks noChangeAspect="1"/>
          </p:cNvPicPr>
          <p:nvPr>
            <p:custDataLst>
              <p:tags r:id="rId8"/>
            </p:custDataLst>
          </p:nvPr>
        </p:nvPicPr>
        <p:blipFill>
          <a:blip r:embed="rId9"/>
          <a:stretch>
            <a:fillRect/>
          </a:stretch>
        </p:blipFill>
        <p:spPr>
          <a:xfrm>
            <a:off x="520700" y="984250"/>
            <a:ext cx="1030605" cy="1301115"/>
          </a:xfrm>
          <a:prstGeom prst="rect">
            <a:avLst/>
          </a:prstGeom>
          <a:noFill/>
          <a:ln w="9525">
            <a:noFill/>
          </a:ln>
        </p:spPr>
      </p:pic>
      <p:sp>
        <p:nvSpPr>
          <p:cNvPr id="21" name="文本框 20"/>
          <p:cNvSpPr txBox="1"/>
          <p:nvPr/>
        </p:nvSpPr>
        <p:spPr>
          <a:xfrm>
            <a:off x="3731260" y="1558925"/>
            <a:ext cx="487680" cy="460375"/>
          </a:xfrm>
          <a:prstGeom prst="rect">
            <a:avLst/>
          </a:prstGeom>
          <a:noFill/>
        </p:spPr>
        <p:txBody>
          <a:bodyPr wrap="none" rtlCol="0">
            <a:spAutoFit/>
          </a:bodyPr>
          <a:p>
            <a:r>
              <a:rPr lang="zh-CN" altLang="en-US" sz="2400"/>
              <a:t>获</a:t>
            </a:r>
            <a:endParaRPr lang="zh-CN" altLang="en-US" sz="2400"/>
          </a:p>
        </p:txBody>
      </p:sp>
      <p:sp>
        <p:nvSpPr>
          <p:cNvPr id="22" name="文本框 21"/>
          <p:cNvSpPr txBox="1"/>
          <p:nvPr/>
        </p:nvSpPr>
        <p:spPr>
          <a:xfrm>
            <a:off x="855345" y="1597025"/>
            <a:ext cx="487680" cy="460375"/>
          </a:xfrm>
          <a:prstGeom prst="rect">
            <a:avLst/>
          </a:prstGeom>
          <a:noFill/>
        </p:spPr>
        <p:txBody>
          <a:bodyPr wrap="none" rtlCol="0">
            <a:spAutoFit/>
          </a:bodyPr>
          <a:p>
            <a:pPr algn="l"/>
            <a:r>
              <a:rPr lang="zh-CN" altLang="en-US" sz="2400">
                <a:sym typeface="+mn-ea"/>
              </a:rPr>
              <a:t>我</a:t>
            </a:r>
            <a:endParaRPr lang="zh-CN" altLang="en-US" sz="2400"/>
          </a:p>
        </p:txBody>
      </p:sp>
      <p:sp>
        <p:nvSpPr>
          <p:cNvPr id="23" name="文本框 22"/>
          <p:cNvSpPr txBox="1"/>
          <p:nvPr/>
        </p:nvSpPr>
        <p:spPr>
          <a:xfrm>
            <a:off x="1847850" y="1558925"/>
            <a:ext cx="487680" cy="460375"/>
          </a:xfrm>
          <a:prstGeom prst="rect">
            <a:avLst/>
          </a:prstGeom>
          <a:noFill/>
        </p:spPr>
        <p:txBody>
          <a:bodyPr wrap="none" rtlCol="0">
            <a:spAutoFit/>
          </a:bodyPr>
          <a:p>
            <a:pPr algn="l"/>
            <a:r>
              <a:rPr lang="zh-CN" altLang="en-US" sz="2400">
                <a:sym typeface="+mn-ea"/>
              </a:rPr>
              <a:t>的</a:t>
            </a:r>
            <a:endParaRPr lang="zh-CN" altLang="en-US" sz="2400"/>
          </a:p>
        </p:txBody>
      </p:sp>
      <p:sp>
        <p:nvSpPr>
          <p:cNvPr id="24" name="文本框 23"/>
          <p:cNvSpPr txBox="1"/>
          <p:nvPr/>
        </p:nvSpPr>
        <p:spPr>
          <a:xfrm>
            <a:off x="2909570" y="1478915"/>
            <a:ext cx="487680" cy="460375"/>
          </a:xfrm>
          <a:prstGeom prst="rect">
            <a:avLst/>
          </a:prstGeom>
          <a:noFill/>
        </p:spPr>
        <p:txBody>
          <a:bodyPr wrap="none" rtlCol="0">
            <a:spAutoFit/>
          </a:bodyPr>
          <a:p>
            <a:pPr algn="l"/>
            <a:r>
              <a:rPr lang="zh-CN" altLang="en-US" sz="2400">
                <a:sym typeface="+mn-ea"/>
              </a:rPr>
              <a:t>收</a:t>
            </a:r>
            <a:endParaRPr lang="zh-CN" altLang="en-US" sz="2400"/>
          </a:p>
        </p:txBody>
      </p:sp>
      <p:grpSp>
        <p:nvGrpSpPr>
          <p:cNvPr id="29" name="组合 28"/>
          <p:cNvGrpSpPr/>
          <p:nvPr/>
        </p:nvGrpSpPr>
        <p:grpSpPr>
          <a:xfrm>
            <a:off x="1584960" y="2889250"/>
            <a:ext cx="8943340" cy="2880360"/>
            <a:chOff x="3080" y="3631"/>
            <a:chExt cx="14084" cy="4536"/>
          </a:xfrm>
        </p:grpSpPr>
        <p:sp>
          <p:nvSpPr>
            <p:cNvPr id="25" name="矩形 24"/>
            <p:cNvSpPr/>
            <p:nvPr/>
          </p:nvSpPr>
          <p:spPr>
            <a:xfrm>
              <a:off x="3080"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5577"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8071"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10565" y="3631"/>
              <a:ext cx="4139"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a:off x="14670"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3080"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5577"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8071"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10565" y="4765"/>
              <a:ext cx="4139"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14670"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3080"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5577"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矩形 37"/>
            <p:cNvSpPr/>
            <p:nvPr/>
          </p:nvSpPr>
          <p:spPr>
            <a:xfrm>
              <a:off x="8071"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0565" y="5899"/>
              <a:ext cx="4139"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4670"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3080"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矩形 41"/>
            <p:cNvSpPr/>
            <p:nvPr/>
          </p:nvSpPr>
          <p:spPr>
            <a:xfrm>
              <a:off x="5577"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矩形 42"/>
            <p:cNvSpPr/>
            <p:nvPr/>
          </p:nvSpPr>
          <p:spPr>
            <a:xfrm>
              <a:off x="8071"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矩形 43"/>
            <p:cNvSpPr/>
            <p:nvPr/>
          </p:nvSpPr>
          <p:spPr>
            <a:xfrm>
              <a:off x="10565" y="7033"/>
              <a:ext cx="4139"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矩形 44"/>
            <p:cNvSpPr/>
            <p:nvPr/>
          </p:nvSpPr>
          <p:spPr>
            <a:xfrm>
              <a:off x="14670"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7" name="文本框 46"/>
          <p:cNvSpPr txBox="1"/>
          <p:nvPr/>
        </p:nvSpPr>
        <p:spPr>
          <a:xfrm>
            <a:off x="1980565" y="3018790"/>
            <a:ext cx="792480" cy="460375"/>
          </a:xfrm>
          <a:prstGeom prst="rect">
            <a:avLst/>
          </a:prstGeom>
          <a:noFill/>
        </p:spPr>
        <p:txBody>
          <a:bodyPr wrap="none" rtlCol="0">
            <a:spAutoFit/>
          </a:bodyPr>
          <a:p>
            <a:r>
              <a:rPr lang="zh-CN" altLang="en-US" sz="2400"/>
              <a:t>名称</a:t>
            </a:r>
            <a:endParaRPr lang="zh-CN" altLang="en-US" sz="2400"/>
          </a:p>
        </p:txBody>
      </p:sp>
      <p:sp>
        <p:nvSpPr>
          <p:cNvPr id="48" name="文本框 47"/>
          <p:cNvSpPr txBox="1"/>
          <p:nvPr/>
        </p:nvSpPr>
        <p:spPr>
          <a:xfrm>
            <a:off x="3565525" y="3019425"/>
            <a:ext cx="792480" cy="460375"/>
          </a:xfrm>
          <a:prstGeom prst="rect">
            <a:avLst/>
          </a:prstGeom>
          <a:noFill/>
        </p:spPr>
        <p:txBody>
          <a:bodyPr wrap="none" rtlCol="0">
            <a:spAutoFit/>
          </a:bodyPr>
          <a:p>
            <a:r>
              <a:rPr lang="zh-CN" altLang="en-US" sz="2400"/>
              <a:t>图形</a:t>
            </a:r>
            <a:endParaRPr lang="zh-CN" altLang="en-US" sz="2400"/>
          </a:p>
        </p:txBody>
      </p:sp>
      <p:sp>
        <p:nvSpPr>
          <p:cNvPr id="49" name="文本框 48"/>
          <p:cNvSpPr txBox="1"/>
          <p:nvPr/>
        </p:nvSpPr>
        <p:spPr>
          <a:xfrm>
            <a:off x="4857750" y="3018790"/>
            <a:ext cx="1402080" cy="460375"/>
          </a:xfrm>
          <a:prstGeom prst="rect">
            <a:avLst/>
          </a:prstGeom>
          <a:noFill/>
        </p:spPr>
        <p:txBody>
          <a:bodyPr wrap="none" rtlCol="0">
            <a:spAutoFit/>
          </a:bodyPr>
          <a:p>
            <a:r>
              <a:rPr lang="zh-CN" altLang="en-US" sz="2400"/>
              <a:t>端点个数</a:t>
            </a:r>
            <a:endParaRPr lang="zh-CN" altLang="en-US" sz="2400"/>
          </a:p>
        </p:txBody>
      </p:sp>
      <p:sp>
        <p:nvSpPr>
          <p:cNvPr id="50" name="文本框 49"/>
          <p:cNvSpPr txBox="1"/>
          <p:nvPr/>
        </p:nvSpPr>
        <p:spPr>
          <a:xfrm>
            <a:off x="6977380" y="3019425"/>
            <a:ext cx="1402080" cy="460375"/>
          </a:xfrm>
          <a:prstGeom prst="rect">
            <a:avLst/>
          </a:prstGeom>
          <a:noFill/>
        </p:spPr>
        <p:txBody>
          <a:bodyPr wrap="none" rtlCol="0">
            <a:spAutoFit/>
          </a:bodyPr>
          <a:p>
            <a:r>
              <a:rPr lang="zh-CN" altLang="en-US" sz="2400"/>
              <a:t>能否延伸</a:t>
            </a:r>
            <a:endParaRPr lang="zh-CN" altLang="en-US" sz="2400"/>
          </a:p>
        </p:txBody>
      </p:sp>
      <p:sp>
        <p:nvSpPr>
          <p:cNvPr id="51" name="文本框 50"/>
          <p:cNvSpPr txBox="1"/>
          <p:nvPr/>
        </p:nvSpPr>
        <p:spPr>
          <a:xfrm>
            <a:off x="9048750" y="3019425"/>
            <a:ext cx="1402080" cy="460375"/>
          </a:xfrm>
          <a:prstGeom prst="rect">
            <a:avLst/>
          </a:prstGeom>
          <a:noFill/>
        </p:spPr>
        <p:txBody>
          <a:bodyPr wrap="none" rtlCol="0">
            <a:spAutoFit/>
          </a:bodyPr>
          <a:p>
            <a:r>
              <a:rPr lang="zh-CN" altLang="en-US" sz="2400"/>
              <a:t>能否度量</a:t>
            </a:r>
            <a:endParaRPr lang="zh-CN" altLang="en-US" sz="2400"/>
          </a:p>
        </p:txBody>
      </p:sp>
      <p:sp>
        <p:nvSpPr>
          <p:cNvPr id="52" name="文本框 51"/>
          <p:cNvSpPr txBox="1"/>
          <p:nvPr/>
        </p:nvSpPr>
        <p:spPr>
          <a:xfrm>
            <a:off x="1980565" y="3739515"/>
            <a:ext cx="792480" cy="460375"/>
          </a:xfrm>
          <a:prstGeom prst="rect">
            <a:avLst/>
          </a:prstGeom>
          <a:noFill/>
        </p:spPr>
        <p:txBody>
          <a:bodyPr wrap="none" rtlCol="0">
            <a:spAutoFit/>
          </a:bodyPr>
          <a:p>
            <a:r>
              <a:rPr lang="zh-CN" altLang="en-US" sz="2400"/>
              <a:t>线段</a:t>
            </a:r>
            <a:endParaRPr lang="zh-CN" altLang="en-US" sz="2400"/>
          </a:p>
        </p:txBody>
      </p:sp>
      <p:sp>
        <p:nvSpPr>
          <p:cNvPr id="53" name="文本框 52"/>
          <p:cNvSpPr txBox="1"/>
          <p:nvPr/>
        </p:nvSpPr>
        <p:spPr>
          <a:xfrm>
            <a:off x="1980565" y="4460240"/>
            <a:ext cx="792480" cy="460375"/>
          </a:xfrm>
          <a:prstGeom prst="rect">
            <a:avLst/>
          </a:prstGeom>
          <a:noFill/>
        </p:spPr>
        <p:txBody>
          <a:bodyPr wrap="none" rtlCol="0">
            <a:spAutoFit/>
          </a:bodyPr>
          <a:p>
            <a:r>
              <a:rPr lang="zh-CN" altLang="en-US" sz="2400"/>
              <a:t>直线</a:t>
            </a:r>
            <a:endParaRPr lang="zh-CN" altLang="en-US" sz="2400"/>
          </a:p>
        </p:txBody>
      </p:sp>
      <p:sp>
        <p:nvSpPr>
          <p:cNvPr id="54" name="文本框 53"/>
          <p:cNvSpPr txBox="1"/>
          <p:nvPr/>
        </p:nvSpPr>
        <p:spPr>
          <a:xfrm>
            <a:off x="1980565" y="5179060"/>
            <a:ext cx="792480" cy="460375"/>
          </a:xfrm>
          <a:prstGeom prst="rect">
            <a:avLst/>
          </a:prstGeom>
          <a:noFill/>
        </p:spPr>
        <p:txBody>
          <a:bodyPr wrap="none" rtlCol="0">
            <a:spAutoFit/>
          </a:bodyPr>
          <a:p>
            <a:r>
              <a:rPr lang="zh-CN" altLang="en-US" sz="2400"/>
              <a:t>射线</a:t>
            </a:r>
            <a:endParaRPr lang="zh-CN" altLang="en-US" sz="2400"/>
          </a:p>
        </p:txBody>
      </p:sp>
      <p:grpSp>
        <p:nvGrpSpPr>
          <p:cNvPr id="55" name="组合 54"/>
          <p:cNvGrpSpPr/>
          <p:nvPr/>
        </p:nvGrpSpPr>
        <p:grpSpPr>
          <a:xfrm>
            <a:off x="3557270" y="3914140"/>
            <a:ext cx="808990" cy="110490"/>
            <a:chOff x="4559" y="3952"/>
            <a:chExt cx="1274" cy="174"/>
          </a:xfrm>
        </p:grpSpPr>
        <p:grpSp>
          <p:nvGrpSpPr>
            <p:cNvPr id="56" name="组合 55"/>
            <p:cNvGrpSpPr/>
            <p:nvPr/>
          </p:nvGrpSpPr>
          <p:grpSpPr>
            <a:xfrm>
              <a:off x="4559" y="3956"/>
              <a:ext cx="1234" cy="170"/>
              <a:chOff x="3732" y="5677"/>
              <a:chExt cx="1234" cy="170"/>
            </a:xfrm>
          </p:grpSpPr>
          <p:cxnSp>
            <p:nvCxnSpPr>
              <p:cNvPr id="57" name="直接连接符 56"/>
              <p:cNvCxnSpPr/>
              <p:nvPr/>
            </p:nvCxnSpPr>
            <p:spPr>
              <a:xfrm>
                <a:off x="3775" y="5743"/>
                <a:ext cx="1191"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椭圆 58"/>
            <p:cNvSpPr/>
            <p:nvPr/>
          </p:nvSpPr>
          <p:spPr>
            <a:xfrm>
              <a:off x="5663" y="3952"/>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0" name="组合 59"/>
          <p:cNvGrpSpPr/>
          <p:nvPr/>
        </p:nvGrpSpPr>
        <p:grpSpPr>
          <a:xfrm>
            <a:off x="3314700" y="4635500"/>
            <a:ext cx="1296035" cy="110490"/>
            <a:chOff x="4202" y="3952"/>
            <a:chExt cx="2041" cy="174"/>
          </a:xfrm>
        </p:grpSpPr>
        <p:grpSp>
          <p:nvGrpSpPr>
            <p:cNvPr id="61" name="组合 60"/>
            <p:cNvGrpSpPr/>
            <p:nvPr/>
          </p:nvGrpSpPr>
          <p:grpSpPr>
            <a:xfrm>
              <a:off x="4202" y="3956"/>
              <a:ext cx="2041" cy="170"/>
              <a:chOff x="3375" y="5677"/>
              <a:chExt cx="2041" cy="170"/>
            </a:xfrm>
          </p:grpSpPr>
          <p:cxnSp>
            <p:nvCxnSpPr>
              <p:cNvPr id="62" name="直接连接符 61"/>
              <p:cNvCxnSpPr/>
              <p:nvPr/>
            </p:nvCxnSpPr>
            <p:spPr>
              <a:xfrm>
                <a:off x="3375" y="5743"/>
                <a:ext cx="2041"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4" name="椭圆 63"/>
            <p:cNvSpPr/>
            <p:nvPr/>
          </p:nvSpPr>
          <p:spPr>
            <a:xfrm>
              <a:off x="5663" y="3952"/>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5" name="组合 64"/>
          <p:cNvGrpSpPr/>
          <p:nvPr/>
        </p:nvGrpSpPr>
        <p:grpSpPr>
          <a:xfrm>
            <a:off x="3377565" y="5359400"/>
            <a:ext cx="1168400" cy="118110"/>
            <a:chOff x="4559" y="3956"/>
            <a:chExt cx="1840" cy="186"/>
          </a:xfrm>
        </p:grpSpPr>
        <p:grpSp>
          <p:nvGrpSpPr>
            <p:cNvPr id="66" name="组合 65"/>
            <p:cNvGrpSpPr/>
            <p:nvPr/>
          </p:nvGrpSpPr>
          <p:grpSpPr>
            <a:xfrm>
              <a:off x="4559" y="3956"/>
              <a:ext cx="1840" cy="170"/>
              <a:chOff x="3732" y="5677"/>
              <a:chExt cx="1840" cy="170"/>
            </a:xfrm>
          </p:grpSpPr>
          <p:cxnSp>
            <p:nvCxnSpPr>
              <p:cNvPr id="67" name="直接连接符 66"/>
              <p:cNvCxnSpPr/>
              <p:nvPr/>
            </p:nvCxnSpPr>
            <p:spPr>
              <a:xfrm>
                <a:off x="3815" y="5763"/>
                <a:ext cx="1757"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9" name="椭圆 68"/>
            <p:cNvSpPr/>
            <p:nvPr/>
          </p:nvSpPr>
          <p:spPr>
            <a:xfrm>
              <a:off x="5663" y="3972"/>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0" name="矩形 69"/>
          <p:cNvSpPr/>
          <p:nvPr/>
        </p:nvSpPr>
        <p:spPr>
          <a:xfrm>
            <a:off x="5207409" y="3721785"/>
            <a:ext cx="723316" cy="534035"/>
          </a:xfrm>
          <a:prstGeom prst="rect">
            <a:avLst/>
          </a:prstGeom>
        </p:spPr>
        <p:txBody>
          <a:bodyPr wrap="square">
            <a:spAutoFit/>
          </a:bodyPr>
          <a:p>
            <a:pPr>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矩形 70"/>
          <p:cNvSpPr/>
          <p:nvPr/>
        </p:nvSpPr>
        <p:spPr>
          <a:xfrm>
            <a:off x="5170785" y="4397203"/>
            <a:ext cx="1037020"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没有</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2" name="矩形 71"/>
          <p:cNvSpPr/>
          <p:nvPr/>
        </p:nvSpPr>
        <p:spPr>
          <a:xfrm>
            <a:off x="5269782" y="5142331"/>
            <a:ext cx="883503" cy="534035"/>
          </a:xfrm>
          <a:prstGeom prst="rect">
            <a:avLst/>
          </a:prstGeom>
        </p:spPr>
        <p:txBody>
          <a:bodyPr wrap="square">
            <a:spAutoFit/>
          </a:bodyPr>
          <a:p>
            <a:pPr>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 name="矩形 72"/>
          <p:cNvSpPr/>
          <p:nvPr/>
        </p:nvSpPr>
        <p:spPr>
          <a:xfrm>
            <a:off x="6952418" y="3683853"/>
            <a:ext cx="1735358"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不能延伸</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4" name="矩形 73"/>
          <p:cNvSpPr/>
          <p:nvPr/>
        </p:nvSpPr>
        <p:spPr>
          <a:xfrm>
            <a:off x="6496589" y="4384671"/>
            <a:ext cx="2796596"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向两端无限延伸</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5" name="矩形 74"/>
          <p:cNvSpPr/>
          <p:nvPr/>
        </p:nvSpPr>
        <p:spPr>
          <a:xfrm>
            <a:off x="6515970" y="5129799"/>
            <a:ext cx="2716500"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向一端无限延伸</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6" name="矩形 75"/>
          <p:cNvSpPr/>
          <p:nvPr/>
        </p:nvSpPr>
        <p:spPr>
          <a:xfrm>
            <a:off x="9214602" y="3684967"/>
            <a:ext cx="1421653"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能度量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7" name="矩形 76"/>
          <p:cNvSpPr/>
          <p:nvPr/>
        </p:nvSpPr>
        <p:spPr>
          <a:xfrm>
            <a:off x="9040412" y="4373085"/>
            <a:ext cx="1628566"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不能度量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8" name="矩形 77"/>
          <p:cNvSpPr/>
          <p:nvPr/>
        </p:nvSpPr>
        <p:spPr>
          <a:xfrm>
            <a:off x="9059134" y="5105513"/>
            <a:ext cx="1655265"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不能度量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图片 5" descr="b772081f-10e0-489f-9f9b-1466975baa93"/>
          <p:cNvPicPr>
            <a:picLocks noChangeAspect="1"/>
          </p:cNvPicPr>
          <p:nvPr/>
        </p:nvPicPr>
        <p:blipFill>
          <a:blip r:embed="rId2"/>
          <a:stretch>
            <a:fillRect/>
          </a:stretch>
        </p:blipFill>
        <p:spPr>
          <a:xfrm>
            <a:off x="3456305" y="875030"/>
            <a:ext cx="6809105" cy="5982970"/>
          </a:xfrm>
          <a:prstGeom prst="rect">
            <a:avLst/>
          </a:prstGeom>
        </p:spPr>
      </p:pic>
      <p:cxnSp>
        <p:nvCxnSpPr>
          <p:cNvPr id="7" name="直接连接符 6"/>
          <p:cNvCxnSpPr/>
          <p:nvPr/>
        </p:nvCxnSpPr>
        <p:spPr>
          <a:xfrm flipV="1">
            <a:off x="5756910" y="1858010"/>
            <a:ext cx="1173480" cy="132842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47385" y="3199130"/>
            <a:ext cx="1847850" cy="1397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960495" y="3640455"/>
            <a:ext cx="59740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从一点引出两条射线所组成的图形叫做</a:t>
            </a:r>
            <a:r>
              <a:rPr lang="zh-CN" altLang="en-US" sz="2400" dirty="0">
                <a:solidFill>
                  <a:srgbClr val="FF0000"/>
                </a:solidFill>
                <a:latin typeface="微软雅黑" panose="020B0503020204020204" pitchFamily="34" charset="-122"/>
                <a:ea typeface="微软雅黑" panose="020B0503020204020204" pitchFamily="34" charset="-122"/>
                <a:sym typeface="+mn-ea"/>
              </a:rPr>
              <a:t>角</a:t>
            </a:r>
            <a:r>
              <a:rPr lang="zh-CN" altLang="en-US" sz="2400" dirty="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sp>
        <p:nvSpPr>
          <p:cNvPr id="12" name="椭圆 11"/>
          <p:cNvSpPr/>
          <p:nvPr/>
        </p:nvSpPr>
        <p:spPr>
          <a:xfrm>
            <a:off x="5693410" y="3145155"/>
            <a:ext cx="107950" cy="1079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5801360" y="4114165"/>
            <a:ext cx="1884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记作“</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Arc 15"/>
          <p:cNvSpPr>
            <a:spLocks noChangeArrowheads="1"/>
          </p:cNvSpPr>
          <p:nvPr/>
        </p:nvSpPr>
        <p:spPr bwMode="auto">
          <a:xfrm>
            <a:off x="5927568" y="3007229"/>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a:p>
        </p:txBody>
      </p:sp>
      <p:sp>
        <p:nvSpPr>
          <p:cNvPr id="15" name="Rectangle 2"/>
          <p:cNvSpPr>
            <a:spLocks noChangeArrowheads="1"/>
          </p:cNvSpPr>
          <p:nvPr/>
        </p:nvSpPr>
        <p:spPr bwMode="auto">
          <a:xfrm>
            <a:off x="6207760" y="2745740"/>
            <a:ext cx="351790" cy="39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6" name="矩形 15"/>
          <p:cNvSpPr/>
          <p:nvPr/>
        </p:nvSpPr>
        <p:spPr>
          <a:xfrm>
            <a:off x="4778151" y="2874926"/>
            <a:ext cx="956922"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顶点</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7" name="矩形 16"/>
          <p:cNvSpPr/>
          <p:nvPr/>
        </p:nvSpPr>
        <p:spPr>
          <a:xfrm>
            <a:off x="5858294" y="2119600"/>
            <a:ext cx="645457"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边</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p:nvSpPr>
        <p:spPr>
          <a:xfrm>
            <a:off x="6391137" y="3092957"/>
            <a:ext cx="645457" cy="534035"/>
          </a:xfrm>
          <a:prstGeom prst="rect">
            <a:avLst/>
          </a:prstGeom>
        </p:spPr>
        <p:txBody>
          <a:bodyPr wrap="square">
            <a:spAutoFit/>
          </a:bodyPr>
          <a:p>
            <a:pPr>
              <a:lnSpc>
                <a:spcPct val="12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边</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2" name="图片 1" descr="92"/>
          <p:cNvPicPr>
            <a:picLocks noChangeAspect="1"/>
          </p:cNvPicPr>
          <p:nvPr/>
        </p:nvPicPr>
        <p:blipFill>
          <a:blip r:embed="rId3"/>
          <a:stretch>
            <a:fillRect/>
          </a:stretch>
        </p:blipFill>
        <p:spPr>
          <a:xfrm>
            <a:off x="239395" y="1619885"/>
            <a:ext cx="4654550" cy="4654550"/>
          </a:xfrm>
          <a:prstGeom prst="rect">
            <a:avLst/>
          </a:prstGeom>
        </p:spPr>
      </p:pic>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5672455" y="1280160"/>
            <a:ext cx="1827530" cy="107950"/>
            <a:chOff x="4559" y="3956"/>
            <a:chExt cx="2878" cy="170"/>
          </a:xfrm>
        </p:grpSpPr>
        <p:grpSp>
          <p:nvGrpSpPr>
            <p:cNvPr id="6" name="组合 5"/>
            <p:cNvGrpSpPr/>
            <p:nvPr/>
          </p:nvGrpSpPr>
          <p:grpSpPr>
            <a:xfrm>
              <a:off x="4559" y="3956"/>
              <a:ext cx="2708" cy="170"/>
              <a:chOff x="3732" y="5677"/>
              <a:chExt cx="2708" cy="170"/>
            </a:xfrm>
          </p:grpSpPr>
          <p:cxnSp>
            <p:nvCxnSpPr>
              <p:cNvPr id="7" name="直接连接符 6"/>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椭圆 8"/>
            <p:cNvSpPr/>
            <p:nvPr/>
          </p:nvSpPr>
          <p:spPr>
            <a:xfrm>
              <a:off x="7267" y="3956"/>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2" name="组合 21"/>
          <p:cNvGrpSpPr/>
          <p:nvPr/>
        </p:nvGrpSpPr>
        <p:grpSpPr>
          <a:xfrm>
            <a:off x="2376170" y="1981835"/>
            <a:ext cx="3221630" cy="863600"/>
            <a:chOff x="5191" y="5674"/>
            <a:chExt cx="6555" cy="1360"/>
          </a:xfrm>
        </p:grpSpPr>
        <p:grpSp>
          <p:nvGrpSpPr>
            <p:cNvPr id="23" name="组合 22"/>
            <p:cNvGrpSpPr/>
            <p:nvPr/>
          </p:nvGrpSpPr>
          <p:grpSpPr>
            <a:xfrm>
              <a:off x="5191" y="5674"/>
              <a:ext cx="6318" cy="1360"/>
              <a:chOff x="5191" y="5674"/>
              <a:chExt cx="6318" cy="1360"/>
            </a:xfrm>
          </p:grpSpPr>
          <p:sp>
            <p:nvSpPr>
              <p:cNvPr id="24" name="圆角矩形 23"/>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标注 24"/>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5801" y="5996"/>
              <a:ext cx="5945"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线段有什么特点</a:t>
              </a:r>
              <a:r>
                <a:rPr lang="zh-CN" altLang="en-US" sz="2400" dirty="0">
                  <a:solidFill>
                    <a:srgbClr val="000000"/>
                  </a:solidFill>
                  <a:latin typeface="微软雅黑" panose="020B0503020204020204" pitchFamily="34" charset="-122"/>
                  <a:ea typeface="微软雅黑" panose="020B0503020204020204" pitchFamily="34" charset="-122"/>
                  <a:sym typeface="+mn-ea"/>
                </a:rPr>
                <a:t>？</a:t>
              </a:r>
              <a:endParaRPr lang="zh-CN" altLang="en-US" sz="2400"/>
            </a:p>
          </p:txBody>
        </p:sp>
      </p:grpSp>
      <p:grpSp>
        <p:nvGrpSpPr>
          <p:cNvPr id="27" name="组合 26"/>
          <p:cNvGrpSpPr/>
          <p:nvPr/>
        </p:nvGrpSpPr>
        <p:grpSpPr>
          <a:xfrm>
            <a:off x="6513830" y="1967230"/>
            <a:ext cx="3335020" cy="863600"/>
            <a:chOff x="11732" y="6237"/>
            <a:chExt cx="5252" cy="1360"/>
          </a:xfrm>
        </p:grpSpPr>
        <p:grpSp>
          <p:nvGrpSpPr>
            <p:cNvPr id="28" name="组合 27"/>
            <p:cNvGrpSpPr/>
            <p:nvPr/>
          </p:nvGrpSpPr>
          <p:grpSpPr>
            <a:xfrm>
              <a:off x="11732" y="6237"/>
              <a:ext cx="5252" cy="1360"/>
              <a:chOff x="11732" y="6237"/>
              <a:chExt cx="5252" cy="1360"/>
            </a:xfrm>
          </p:grpSpPr>
          <p:sp>
            <p:nvSpPr>
              <p:cNvPr id="29" name="圆角矩形 28"/>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12054" y="6539"/>
              <a:ext cx="46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线段可以怎样表示？</a:t>
              </a:r>
              <a:endParaRPr lang="zh-CN" altLang="en-US" sz="2400"/>
            </a:p>
          </p:txBody>
        </p:sp>
      </p:grpSp>
      <p:grpSp>
        <p:nvGrpSpPr>
          <p:cNvPr id="87" name="组合 86"/>
          <p:cNvGrpSpPr/>
          <p:nvPr/>
        </p:nvGrpSpPr>
        <p:grpSpPr>
          <a:xfrm>
            <a:off x="1576070" y="3201035"/>
            <a:ext cx="3134360" cy="986790"/>
            <a:chOff x="1842" y="5361"/>
            <a:chExt cx="4936" cy="1554"/>
          </a:xfrm>
        </p:grpSpPr>
        <p:pic>
          <p:nvPicPr>
            <p:cNvPr id="64" name="图片 63" descr="图片2"/>
            <p:cNvPicPr>
              <a:picLocks noChangeAspect="1"/>
            </p:cNvPicPr>
            <p:nvPr/>
          </p:nvPicPr>
          <p:blipFill>
            <a:blip r:embed="rId2"/>
            <a:stretch>
              <a:fillRect/>
            </a:stretch>
          </p:blipFill>
          <p:spPr>
            <a:xfrm rot="2700000">
              <a:off x="1822" y="5381"/>
              <a:ext cx="1555" cy="1515"/>
            </a:xfrm>
            <a:prstGeom prst="rect">
              <a:avLst/>
            </a:prstGeom>
          </p:spPr>
        </p:pic>
        <p:grpSp>
          <p:nvGrpSpPr>
            <p:cNvPr id="84" name="组合 83"/>
            <p:cNvGrpSpPr/>
            <p:nvPr/>
          </p:nvGrpSpPr>
          <p:grpSpPr>
            <a:xfrm>
              <a:off x="3302" y="5765"/>
              <a:ext cx="3477" cy="1140"/>
              <a:chOff x="3302" y="5765"/>
              <a:chExt cx="3477" cy="1140"/>
            </a:xfrm>
          </p:grpSpPr>
          <p:grpSp>
            <p:nvGrpSpPr>
              <p:cNvPr id="65" name="组合 64"/>
              <p:cNvGrpSpPr/>
              <p:nvPr/>
            </p:nvGrpSpPr>
            <p:grpSpPr>
              <a:xfrm rot="0">
                <a:off x="3302" y="5765"/>
                <a:ext cx="3398" cy="1141"/>
                <a:chOff x="5488" y="1621"/>
                <a:chExt cx="12197" cy="3351"/>
              </a:xfrm>
            </p:grpSpPr>
            <p:grpSp>
              <p:nvGrpSpPr>
                <p:cNvPr id="66" name="组合 65"/>
                <p:cNvGrpSpPr/>
                <p:nvPr/>
              </p:nvGrpSpPr>
              <p:grpSpPr>
                <a:xfrm>
                  <a:off x="5488" y="1621"/>
                  <a:ext cx="12197" cy="3351"/>
                  <a:chOff x="5488" y="1621"/>
                  <a:chExt cx="12197" cy="3351"/>
                </a:xfrm>
              </p:grpSpPr>
              <p:sp>
                <p:nvSpPr>
                  <p:cNvPr id="67" name="圆角矩形 6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9" name="圆角矩形 68"/>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矩形 34"/>
              <p:cNvSpPr/>
              <p:nvPr/>
            </p:nvSpPr>
            <p:spPr>
              <a:xfrm>
                <a:off x="3663" y="5875"/>
                <a:ext cx="3117" cy="841"/>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线段是直的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1563370" y="5116830"/>
            <a:ext cx="5259070" cy="967740"/>
            <a:chOff x="1822" y="8378"/>
            <a:chExt cx="8282" cy="1524"/>
          </a:xfrm>
        </p:grpSpPr>
        <p:pic>
          <p:nvPicPr>
            <p:cNvPr id="76" name="图片 75" descr="图片4"/>
            <p:cNvPicPr>
              <a:picLocks noChangeAspect="1"/>
            </p:cNvPicPr>
            <p:nvPr/>
          </p:nvPicPr>
          <p:blipFill>
            <a:blip r:embed="rId3"/>
            <a:stretch>
              <a:fillRect/>
            </a:stretch>
          </p:blipFill>
          <p:spPr>
            <a:xfrm rot="2700000">
              <a:off x="1829" y="8371"/>
              <a:ext cx="1462" cy="1476"/>
            </a:xfrm>
            <a:prstGeom prst="rect">
              <a:avLst/>
            </a:prstGeom>
          </p:spPr>
        </p:pic>
        <p:grpSp>
          <p:nvGrpSpPr>
            <p:cNvPr id="86" name="组合 85"/>
            <p:cNvGrpSpPr/>
            <p:nvPr/>
          </p:nvGrpSpPr>
          <p:grpSpPr>
            <a:xfrm>
              <a:off x="3267" y="8761"/>
              <a:ext cx="6837" cy="1141"/>
              <a:chOff x="3267" y="8761"/>
              <a:chExt cx="6837" cy="1141"/>
            </a:xfrm>
          </p:grpSpPr>
          <p:grpSp>
            <p:nvGrpSpPr>
              <p:cNvPr id="77" name="组合 76"/>
              <p:cNvGrpSpPr/>
              <p:nvPr/>
            </p:nvGrpSpPr>
            <p:grpSpPr>
              <a:xfrm rot="0">
                <a:off x="3267" y="8761"/>
                <a:ext cx="6837" cy="1141"/>
                <a:chOff x="5488" y="1621"/>
                <a:chExt cx="12197" cy="3351"/>
              </a:xfrm>
            </p:grpSpPr>
            <p:grpSp>
              <p:nvGrpSpPr>
                <p:cNvPr id="78" name="组合 77"/>
                <p:cNvGrpSpPr/>
                <p:nvPr/>
              </p:nvGrpSpPr>
              <p:grpSpPr>
                <a:xfrm>
                  <a:off x="5488" y="1621"/>
                  <a:ext cx="12197" cy="3351"/>
                  <a:chOff x="5488" y="1621"/>
                  <a:chExt cx="12197" cy="3351"/>
                </a:xfrm>
              </p:grpSpPr>
              <p:sp>
                <p:nvSpPr>
                  <p:cNvPr id="79" name="圆角矩形 7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1" name="圆角矩形 80"/>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矩形 36"/>
              <p:cNvSpPr/>
              <p:nvPr/>
            </p:nvSpPr>
            <p:spPr>
              <a:xfrm>
                <a:off x="3559" y="8851"/>
                <a:ext cx="4986" cy="841"/>
              </a:xfrm>
              <a:prstGeom prst="rect">
                <a:avLst/>
              </a:prstGeom>
            </p:spPr>
            <p:txBody>
              <a:bodyPr wrap="square">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rPr>
                  <a:t>不能向两端延伸，</a:t>
                </a:r>
                <a:endParaRPr lang="zh-CN" altLang="en-US" sz="2400" dirty="0">
                  <a:latin typeface="微软雅黑" panose="020B0503020204020204" pitchFamily="34" charset="-122"/>
                  <a:ea typeface="微软雅黑" panose="020B0503020204020204" pitchFamily="34" charset="-122"/>
                </a:endParaRPr>
              </a:p>
            </p:txBody>
          </p:sp>
        </p:grpSp>
      </p:grpSp>
      <p:sp>
        <p:nvSpPr>
          <p:cNvPr id="38" name="矩形 37"/>
          <p:cNvSpPr/>
          <p:nvPr/>
        </p:nvSpPr>
        <p:spPr>
          <a:xfrm>
            <a:off x="5016420" y="5411669"/>
            <a:ext cx="1845741"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可以测量。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7890510" y="4408805"/>
            <a:ext cx="1198245" cy="534035"/>
          </a:xfrm>
          <a:prstGeom prst="rect">
            <a:avLst/>
          </a:prstGeom>
          <a:noFill/>
        </p:spPr>
        <p:txBody>
          <a:bodyPr wrap="none" rtlCol="0" anchor="t">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线段</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AB</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2" name="组合 101"/>
          <p:cNvGrpSpPr/>
          <p:nvPr/>
        </p:nvGrpSpPr>
        <p:grpSpPr>
          <a:xfrm>
            <a:off x="2576195" y="883920"/>
            <a:ext cx="1868170" cy="744220"/>
            <a:chOff x="4017" y="992"/>
            <a:chExt cx="2942" cy="1172"/>
          </a:xfrm>
        </p:grpSpPr>
        <p:grpSp>
          <p:nvGrpSpPr>
            <p:cNvPr id="99" name="Group 4"/>
            <p:cNvGrpSpPr/>
            <p:nvPr/>
          </p:nvGrpSpPr>
          <p:grpSpPr bwMode="auto">
            <a:xfrm>
              <a:off x="4017" y="992"/>
              <a:ext cx="2942" cy="1173"/>
              <a:chOff x="528" y="1392"/>
              <a:chExt cx="1158" cy="2085"/>
            </a:xfrm>
          </p:grpSpPr>
          <p:sp>
            <p:nvSpPr>
              <p:cNvPr id="100" name="AutoShape 5"/>
              <p:cNvSpPr>
                <a:spLocks noChangeArrowheads="1"/>
              </p:cNvSpPr>
              <p:nvPr/>
            </p:nvSpPr>
            <p:spPr bwMode="gray">
              <a:xfrm>
                <a:off x="528" y="1392"/>
                <a:ext cx="1158" cy="2085"/>
              </a:xfrm>
              <a:prstGeom prst="roundRect">
                <a:avLst>
                  <a:gd name="adj" fmla="val 16667"/>
                </a:avLst>
              </a:prstGeom>
              <a:gradFill rotWithShape="1">
                <a:gsLst>
                  <a:gs pos="0">
                    <a:srgbClr val="70D34D"/>
                  </a:gs>
                  <a:gs pos="100000">
                    <a:srgbClr val="70D34D">
                      <a:gamma/>
                      <a:shade val="76078"/>
                      <a:invGamma/>
                    </a:srgbClr>
                  </a:gs>
                </a:gsLst>
                <a:lin ang="5400000" scaled="1"/>
              </a:gradFill>
              <a:ln w="38100">
                <a:solidFill>
                  <a:srgbClr val="FFFFFF"/>
                </a:solidFill>
                <a:round/>
              </a:ln>
              <a:effectLst>
                <a:outerShdw dist="107763" dir="2700000" algn="ctr" rotWithShape="0">
                  <a:srgbClr val="808080">
                    <a:alpha val="50000"/>
                  </a:srgbClr>
                </a:outerShdw>
              </a:effectLst>
            </p:spPr>
            <p:txBody>
              <a:bodyPr wrap="none" anchor="ctr"/>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mn-ea"/>
                </a:endParaRPr>
              </a:p>
            </p:txBody>
          </p:sp>
          <p:sp>
            <p:nvSpPr>
              <p:cNvPr id="101" name="AutoShape 6"/>
              <p:cNvSpPr>
                <a:spLocks noChangeArrowheads="1"/>
              </p:cNvSpPr>
              <p:nvPr/>
            </p:nvSpPr>
            <p:spPr bwMode="gray">
              <a:xfrm>
                <a:off x="576" y="1416"/>
                <a:ext cx="1063" cy="288"/>
              </a:xfrm>
              <a:prstGeom prst="roundRect">
                <a:avLst>
                  <a:gd name="adj" fmla="val 50000"/>
                </a:avLst>
              </a:prstGeom>
              <a:gradFill rotWithShape="1">
                <a:gsLst>
                  <a:gs pos="0">
                    <a:srgbClr val="FFFFFF"/>
                  </a:gs>
                  <a:gs pos="100000">
                    <a:srgbClr val="70D34D"/>
                  </a:gs>
                </a:gsLst>
                <a:lin ang="5400000" scaled="1"/>
              </a:gradFill>
              <a:ln w="9525">
                <a:noFill/>
                <a:round/>
              </a:ln>
              <a:effectLst/>
            </p:spPr>
            <p:txBody>
              <a:bodyPr wrap="none" anchor="ctr"/>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mn-ea"/>
                </a:endParaRPr>
              </a:p>
            </p:txBody>
          </p:sp>
        </p:grpSp>
        <p:sp>
          <p:nvSpPr>
            <p:cNvPr id="3" name="文本框 2"/>
            <p:cNvSpPr txBox="1"/>
            <p:nvPr/>
          </p:nvSpPr>
          <p:spPr>
            <a:xfrm>
              <a:off x="4377" y="1247"/>
              <a:ext cx="2208" cy="725"/>
            </a:xfrm>
            <a:prstGeom prst="rect">
              <a:avLst/>
            </a:prstGeom>
            <a:noFill/>
          </p:spPr>
          <p:txBody>
            <a:bodyPr wrap="none" rtlCol="0">
              <a:spAutoFit/>
            </a:bodyPr>
            <a:p>
              <a:r>
                <a:rPr lang="zh-CN" altLang="en-US" sz="2400"/>
                <a:t>认识线段</a:t>
              </a:r>
              <a:endParaRPr lang="zh-CN" altLang="en-US" sz="2400"/>
            </a:p>
          </p:txBody>
        </p:sp>
      </p:grpSp>
      <p:grpSp>
        <p:nvGrpSpPr>
          <p:cNvPr id="88" name="组合 87"/>
          <p:cNvGrpSpPr/>
          <p:nvPr/>
        </p:nvGrpSpPr>
        <p:grpSpPr>
          <a:xfrm>
            <a:off x="1593215" y="4140200"/>
            <a:ext cx="3147695" cy="1008380"/>
            <a:chOff x="1869" y="6840"/>
            <a:chExt cx="4957" cy="1588"/>
          </a:xfrm>
        </p:grpSpPr>
        <p:pic>
          <p:nvPicPr>
            <p:cNvPr id="70" name="图片 69" descr="图片1"/>
            <p:cNvPicPr>
              <a:picLocks noChangeAspect="1"/>
            </p:cNvPicPr>
            <p:nvPr/>
          </p:nvPicPr>
          <p:blipFill>
            <a:blip r:embed="rId4"/>
            <a:stretch>
              <a:fillRect/>
            </a:stretch>
          </p:blipFill>
          <p:spPr>
            <a:xfrm rot="2700000">
              <a:off x="1843" y="6866"/>
              <a:ext cx="1588" cy="1536"/>
            </a:xfrm>
            <a:prstGeom prst="rect">
              <a:avLst/>
            </a:prstGeom>
          </p:spPr>
        </p:pic>
        <p:grpSp>
          <p:nvGrpSpPr>
            <p:cNvPr id="85" name="组合 84"/>
            <p:cNvGrpSpPr/>
            <p:nvPr/>
          </p:nvGrpSpPr>
          <p:grpSpPr>
            <a:xfrm>
              <a:off x="3330" y="7263"/>
              <a:ext cx="3497" cy="1140"/>
              <a:chOff x="3330" y="7263"/>
              <a:chExt cx="3497" cy="1140"/>
            </a:xfrm>
          </p:grpSpPr>
          <p:grpSp>
            <p:nvGrpSpPr>
              <p:cNvPr id="71" name="组合 70"/>
              <p:cNvGrpSpPr/>
              <p:nvPr/>
            </p:nvGrpSpPr>
            <p:grpSpPr>
              <a:xfrm rot="0">
                <a:off x="3330" y="7263"/>
                <a:ext cx="3496" cy="1141"/>
                <a:chOff x="5488" y="1621"/>
                <a:chExt cx="12197" cy="3351"/>
              </a:xfrm>
            </p:grpSpPr>
            <p:grpSp>
              <p:nvGrpSpPr>
                <p:cNvPr id="72" name="组合 71"/>
                <p:cNvGrpSpPr/>
                <p:nvPr/>
              </p:nvGrpSpPr>
              <p:grpSpPr>
                <a:xfrm>
                  <a:off x="5488" y="1621"/>
                  <a:ext cx="12197" cy="3351"/>
                  <a:chOff x="5488" y="1621"/>
                  <a:chExt cx="12197" cy="3351"/>
                </a:xfrm>
              </p:grpSpPr>
              <p:sp>
                <p:nvSpPr>
                  <p:cNvPr id="73" name="圆角矩形 7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圆角矩形 7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5" name="圆角矩形 74"/>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矩形 35"/>
              <p:cNvSpPr/>
              <p:nvPr/>
            </p:nvSpPr>
            <p:spPr>
              <a:xfrm>
                <a:off x="3617" y="7356"/>
                <a:ext cx="3210" cy="841"/>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有两个端点</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pic>
        <p:nvPicPr>
          <p:cNvPr id="82" name="图片 81" descr="图片107"/>
          <p:cNvPicPr>
            <a:picLocks noChangeAspect="1"/>
          </p:cNvPicPr>
          <p:nvPr/>
        </p:nvPicPr>
        <p:blipFill>
          <a:blip r:embed="rId5"/>
          <a:stretch>
            <a:fillRect/>
          </a:stretch>
        </p:blipFill>
        <p:spPr>
          <a:xfrm>
            <a:off x="680085" y="1776095"/>
            <a:ext cx="889000" cy="1306195"/>
          </a:xfrm>
          <a:prstGeom prst="rect">
            <a:avLst/>
          </a:prstGeom>
        </p:spPr>
      </p:pic>
      <p:pic>
        <p:nvPicPr>
          <p:cNvPr id="83" name="图片 82" descr="图片168"/>
          <p:cNvPicPr>
            <a:picLocks noChangeAspect="1"/>
          </p:cNvPicPr>
          <p:nvPr/>
        </p:nvPicPr>
        <p:blipFill>
          <a:blip r:embed="rId6"/>
          <a:stretch>
            <a:fillRect/>
          </a:stretch>
        </p:blipFill>
        <p:spPr>
          <a:xfrm>
            <a:off x="10328275" y="1708785"/>
            <a:ext cx="1225550" cy="1499870"/>
          </a:xfrm>
          <a:prstGeom prst="rect">
            <a:avLst/>
          </a:prstGeom>
        </p:spPr>
      </p:pic>
      <p:sp>
        <p:nvSpPr>
          <p:cNvPr id="90" name="文本框 89"/>
          <p:cNvSpPr txBox="1"/>
          <p:nvPr/>
        </p:nvSpPr>
        <p:spPr>
          <a:xfrm>
            <a:off x="7907020" y="1054735"/>
            <a:ext cx="1198245" cy="534035"/>
          </a:xfrm>
          <a:prstGeom prst="rect">
            <a:avLst/>
          </a:prstGeom>
          <a:noFill/>
        </p:spPr>
        <p:txBody>
          <a:bodyPr wrap="none" rtlCol="0" anchor="t">
            <a:spAutoFit/>
          </a:bodyPr>
          <a:p>
            <a:pPr algn="l">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线段</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B</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1" name="文本框 90"/>
          <p:cNvSpPr txBox="1"/>
          <p:nvPr/>
        </p:nvSpPr>
        <p:spPr>
          <a:xfrm>
            <a:off x="5534025" y="1453515"/>
            <a:ext cx="39751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2" name="文本框 91"/>
          <p:cNvSpPr txBox="1"/>
          <p:nvPr/>
        </p:nvSpPr>
        <p:spPr>
          <a:xfrm>
            <a:off x="7252335" y="1440815"/>
            <a:ext cx="37401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3" name="椭圆 92"/>
          <p:cNvSpPr/>
          <p:nvPr/>
        </p:nvSpPr>
        <p:spPr>
          <a:xfrm>
            <a:off x="5672455" y="1280160"/>
            <a:ext cx="107950" cy="1079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4" name="椭圆 93"/>
          <p:cNvSpPr/>
          <p:nvPr/>
        </p:nvSpPr>
        <p:spPr>
          <a:xfrm>
            <a:off x="7392035" y="1280160"/>
            <a:ext cx="107950" cy="1079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8" name="组合 97"/>
          <p:cNvGrpSpPr/>
          <p:nvPr/>
        </p:nvGrpSpPr>
        <p:grpSpPr>
          <a:xfrm>
            <a:off x="6828790" y="3657600"/>
            <a:ext cx="3321050" cy="1475740"/>
            <a:chOff x="10754" y="5760"/>
            <a:chExt cx="5230" cy="2324"/>
          </a:xfrm>
        </p:grpSpPr>
        <p:sp>
          <p:nvSpPr>
            <p:cNvPr id="56" name="文本框 55"/>
            <p:cNvSpPr txBox="1"/>
            <p:nvPr/>
          </p:nvSpPr>
          <p:spPr>
            <a:xfrm>
              <a:off x="11202" y="6042"/>
              <a:ext cx="4608" cy="725"/>
            </a:xfrm>
            <a:prstGeom prst="rect">
              <a:avLst/>
            </a:prstGeom>
            <a:noFill/>
          </p:spPr>
          <p:txBody>
            <a:bodyPr wrap="none" rtlCol="0" anchor="t">
              <a:spAutoFit/>
            </a:bodyPr>
            <a:p>
              <a:pPr>
                <a:lnSpc>
                  <a:spcPct val="100000"/>
                </a:lnSpc>
                <a:spcBef>
                  <a:spcPct val="0"/>
                </a:spcBef>
                <a:buFontTx/>
                <a:buNone/>
              </a:pPr>
              <a:r>
                <a:rPr lang="zh-CN" altLang="en-US" sz="2400" dirty="0">
                  <a:latin typeface="微软雅黑" panose="020B0503020204020204" pitchFamily="34" charset="-122"/>
                  <a:ea typeface="微软雅黑" panose="020B0503020204020204" pitchFamily="34" charset="-122"/>
                  <a:sym typeface="+mn-ea"/>
                </a:rPr>
                <a:t>用字母来表示线段。</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95" name="组合 94"/>
            <p:cNvGrpSpPr/>
            <p:nvPr/>
          </p:nvGrpSpPr>
          <p:grpSpPr>
            <a:xfrm rot="0">
              <a:off x="10754" y="5760"/>
              <a:ext cx="5231" cy="2324"/>
              <a:chOff x="1895" y="4083"/>
              <a:chExt cx="7143" cy="2324"/>
            </a:xfrm>
          </p:grpSpPr>
          <p:sp>
            <p:nvSpPr>
              <p:cNvPr id="96" name="圆角矩形 95"/>
              <p:cNvSpPr/>
              <p:nvPr/>
            </p:nvSpPr>
            <p:spPr>
              <a:xfrm>
                <a:off x="1967" y="4182"/>
                <a:ext cx="6983" cy="2145"/>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7" name="圆角矩形 96"/>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down)">
                                      <p:cBhvr>
                                        <p:cTn id="10" dur="5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p:tgtEl>
                                          <p:spTgt spid="87"/>
                                        </p:tgtEl>
                                        <p:attrNameLst>
                                          <p:attrName>ppt_y</p:attrName>
                                        </p:attrNameLst>
                                      </p:cBhvr>
                                      <p:tavLst>
                                        <p:tav tm="0">
                                          <p:val>
                                            <p:strVal val="#ppt_y+#ppt_h*1.125000"/>
                                          </p:val>
                                        </p:tav>
                                        <p:tav tm="100000">
                                          <p:val>
                                            <p:strVal val="#ppt_y"/>
                                          </p:val>
                                        </p:tav>
                                      </p:tavLst>
                                    </p:anim>
                                    <p:animEffect transition="in" filter="wipe(up)">
                                      <p:cBhvr>
                                        <p:cTn id="16" dur="500"/>
                                        <p:tgtEl>
                                          <p:spTgt spid="87"/>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mph" presetSubtype="0" fill="hold" grpId="0" nodeType="clickEffect">
                                  <p:stCondLst>
                                    <p:cond delay="0"/>
                                  </p:stCondLst>
                                  <p:childTnLst>
                                    <p:animClr clrSpc="rgb" dir="cw">
                                      <p:cBhvr override="childStyle">
                                        <p:cTn id="20" dur="250" autoRev="1" fill="hold"/>
                                        <p:tgtEl>
                                          <p:spTgt spid="93"/>
                                        </p:tgtEl>
                                        <p:attrNameLst>
                                          <p:attrName>style.color</p:attrName>
                                        </p:attrNameLst>
                                      </p:cBhvr>
                                      <p:to>
                                        <a:schemeClr val="bg1"/>
                                      </p:to>
                                    </p:animClr>
                                    <p:animClr clrSpc="rgb" dir="cw">
                                      <p:cBhvr>
                                        <p:cTn id="21" dur="250" autoRev="1" fill="hold"/>
                                        <p:tgtEl>
                                          <p:spTgt spid="93"/>
                                        </p:tgtEl>
                                        <p:attrNameLst>
                                          <p:attrName>fillcolor</p:attrName>
                                        </p:attrNameLst>
                                      </p:cBhvr>
                                      <p:to>
                                        <a:schemeClr val="bg1"/>
                                      </p:to>
                                    </p:animClr>
                                    <p:set>
                                      <p:cBhvr>
                                        <p:cTn id="22" dur="250" autoRev="1" fill="hold"/>
                                        <p:tgtEl>
                                          <p:spTgt spid="93"/>
                                        </p:tgtEl>
                                        <p:attrNameLst>
                                          <p:attrName>fill.type</p:attrName>
                                        </p:attrNameLst>
                                      </p:cBhvr>
                                      <p:to>
                                        <p:strVal val="solid"/>
                                      </p:to>
                                    </p:set>
                                    <p:set>
                                      <p:cBhvr>
                                        <p:cTn id="23" dur="250" autoRev="1" fill="hold"/>
                                        <p:tgtEl>
                                          <p:spTgt spid="93"/>
                                        </p:tgtEl>
                                        <p:attrNameLst>
                                          <p:attrName>fill.on</p:attrName>
                                        </p:attrNameLst>
                                      </p:cBhvr>
                                      <p:to>
                                        <p:strVal val="true"/>
                                      </p:to>
                                    </p:set>
                                  </p:childTnLst>
                                </p:cTn>
                              </p:par>
                              <p:par>
                                <p:cTn id="24" presetID="27" presetClass="emph" presetSubtype="0" fill="hold" grpId="0" nodeType="withEffect">
                                  <p:stCondLst>
                                    <p:cond delay="0"/>
                                  </p:stCondLst>
                                  <p:childTnLst>
                                    <p:animClr clrSpc="rgb" dir="cw">
                                      <p:cBhvr override="childStyle">
                                        <p:cTn id="25" dur="250" autoRev="1" fill="hold"/>
                                        <p:tgtEl>
                                          <p:spTgt spid="94"/>
                                        </p:tgtEl>
                                        <p:attrNameLst>
                                          <p:attrName>style.color</p:attrName>
                                        </p:attrNameLst>
                                      </p:cBhvr>
                                      <p:to>
                                        <a:schemeClr val="bg1"/>
                                      </p:to>
                                    </p:animClr>
                                    <p:animClr clrSpc="rgb" dir="cw">
                                      <p:cBhvr>
                                        <p:cTn id="26" dur="250" autoRev="1" fill="hold"/>
                                        <p:tgtEl>
                                          <p:spTgt spid="94"/>
                                        </p:tgtEl>
                                        <p:attrNameLst>
                                          <p:attrName>fillcolor</p:attrName>
                                        </p:attrNameLst>
                                      </p:cBhvr>
                                      <p:to>
                                        <a:schemeClr val="bg1"/>
                                      </p:to>
                                    </p:animClr>
                                    <p:set>
                                      <p:cBhvr>
                                        <p:cTn id="27" dur="250" autoRev="1" fill="hold"/>
                                        <p:tgtEl>
                                          <p:spTgt spid="94"/>
                                        </p:tgtEl>
                                        <p:attrNameLst>
                                          <p:attrName>fill.type</p:attrName>
                                        </p:attrNameLst>
                                      </p:cBhvr>
                                      <p:to>
                                        <p:strVal val="solid"/>
                                      </p:to>
                                    </p:set>
                                    <p:set>
                                      <p:cBhvr>
                                        <p:cTn id="28" dur="250" autoRev="1" fill="hold"/>
                                        <p:tgtEl>
                                          <p:spTgt spid="94"/>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27" presetClass="emph" presetSubtype="0" fill="hold" grpId="1" nodeType="clickEffect">
                                  <p:stCondLst>
                                    <p:cond delay="0"/>
                                  </p:stCondLst>
                                  <p:childTnLst>
                                    <p:animClr clrSpc="rgb" dir="cw">
                                      <p:cBhvr override="childStyle">
                                        <p:cTn id="32" dur="250" autoRev="1" fill="hold"/>
                                        <p:tgtEl>
                                          <p:spTgt spid="93"/>
                                        </p:tgtEl>
                                        <p:attrNameLst>
                                          <p:attrName>style.color</p:attrName>
                                        </p:attrNameLst>
                                      </p:cBhvr>
                                      <p:to>
                                        <a:schemeClr val="bg1"/>
                                      </p:to>
                                    </p:animClr>
                                    <p:animClr clrSpc="rgb" dir="cw">
                                      <p:cBhvr>
                                        <p:cTn id="33" dur="250" autoRev="1" fill="hold"/>
                                        <p:tgtEl>
                                          <p:spTgt spid="93"/>
                                        </p:tgtEl>
                                        <p:attrNameLst>
                                          <p:attrName>fillcolor</p:attrName>
                                        </p:attrNameLst>
                                      </p:cBhvr>
                                      <p:to>
                                        <a:schemeClr val="bg1"/>
                                      </p:to>
                                    </p:animClr>
                                    <p:set>
                                      <p:cBhvr>
                                        <p:cTn id="34" dur="250" autoRev="1" fill="hold"/>
                                        <p:tgtEl>
                                          <p:spTgt spid="93"/>
                                        </p:tgtEl>
                                        <p:attrNameLst>
                                          <p:attrName>fill.type</p:attrName>
                                        </p:attrNameLst>
                                      </p:cBhvr>
                                      <p:to>
                                        <p:strVal val="solid"/>
                                      </p:to>
                                    </p:set>
                                    <p:set>
                                      <p:cBhvr>
                                        <p:cTn id="35" dur="250" autoRev="1" fill="hold"/>
                                        <p:tgtEl>
                                          <p:spTgt spid="93"/>
                                        </p:tgtEl>
                                        <p:attrNameLst>
                                          <p:attrName>fill.on</p:attrName>
                                        </p:attrNameLst>
                                      </p:cBhvr>
                                      <p:to>
                                        <p:strVal val="true"/>
                                      </p:to>
                                    </p:set>
                                  </p:childTnLst>
                                </p:cTn>
                              </p:par>
                              <p:par>
                                <p:cTn id="36" presetID="27" presetClass="emph" presetSubtype="0" fill="hold" grpId="1" nodeType="withEffect">
                                  <p:stCondLst>
                                    <p:cond delay="0"/>
                                  </p:stCondLst>
                                  <p:childTnLst>
                                    <p:animClr clrSpc="rgb" dir="cw">
                                      <p:cBhvr override="childStyle">
                                        <p:cTn id="37" dur="250" autoRev="1" fill="hold"/>
                                        <p:tgtEl>
                                          <p:spTgt spid="94"/>
                                        </p:tgtEl>
                                        <p:attrNameLst>
                                          <p:attrName>style.color</p:attrName>
                                        </p:attrNameLst>
                                      </p:cBhvr>
                                      <p:to>
                                        <a:schemeClr val="bg1"/>
                                      </p:to>
                                    </p:animClr>
                                    <p:animClr clrSpc="rgb" dir="cw">
                                      <p:cBhvr>
                                        <p:cTn id="38" dur="250" autoRev="1" fill="hold"/>
                                        <p:tgtEl>
                                          <p:spTgt spid="94"/>
                                        </p:tgtEl>
                                        <p:attrNameLst>
                                          <p:attrName>fillcolor</p:attrName>
                                        </p:attrNameLst>
                                      </p:cBhvr>
                                      <p:to>
                                        <a:schemeClr val="bg1"/>
                                      </p:to>
                                    </p:animClr>
                                    <p:set>
                                      <p:cBhvr>
                                        <p:cTn id="39" dur="250" autoRev="1" fill="hold"/>
                                        <p:tgtEl>
                                          <p:spTgt spid="94"/>
                                        </p:tgtEl>
                                        <p:attrNameLst>
                                          <p:attrName>fill.type</p:attrName>
                                        </p:attrNameLst>
                                      </p:cBhvr>
                                      <p:to>
                                        <p:strVal val="solid"/>
                                      </p:to>
                                    </p:set>
                                    <p:set>
                                      <p:cBhvr>
                                        <p:cTn id="40" dur="250" autoRev="1" fill="hold"/>
                                        <p:tgtEl>
                                          <p:spTgt spid="94"/>
                                        </p:tgtEl>
                                        <p:attrNameLst>
                                          <p:attrName>fill.on</p:attrName>
                                        </p:attrNameLst>
                                      </p:cBhvr>
                                      <p:to>
                                        <p:strVal val="true"/>
                                      </p:to>
                                    </p:se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88"/>
                                        </p:tgtEl>
                                        <p:attrNameLst>
                                          <p:attrName>style.visibility</p:attrName>
                                        </p:attrNameLst>
                                      </p:cBhvr>
                                      <p:to>
                                        <p:strVal val="visible"/>
                                      </p:to>
                                    </p:set>
                                    <p:anim calcmode="lin" valueType="num">
                                      <p:cBhvr additive="base">
                                        <p:cTn id="45" dur="500"/>
                                        <p:tgtEl>
                                          <p:spTgt spid="88"/>
                                        </p:tgtEl>
                                        <p:attrNameLst>
                                          <p:attrName>ppt_y</p:attrName>
                                        </p:attrNameLst>
                                      </p:cBhvr>
                                      <p:tavLst>
                                        <p:tav tm="0">
                                          <p:val>
                                            <p:strVal val="#ppt_y+#ppt_h*1.125000"/>
                                          </p:val>
                                        </p:tav>
                                        <p:tav tm="100000">
                                          <p:val>
                                            <p:strVal val="#ppt_y"/>
                                          </p:val>
                                        </p:tav>
                                      </p:tavLst>
                                    </p:anim>
                                    <p:animEffect transition="in" filter="wipe(up)">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additive="base">
                                        <p:cTn id="51" dur="500"/>
                                        <p:tgtEl>
                                          <p:spTgt spid="89"/>
                                        </p:tgtEl>
                                        <p:attrNameLst>
                                          <p:attrName>ppt_y</p:attrName>
                                        </p:attrNameLst>
                                      </p:cBhvr>
                                      <p:tavLst>
                                        <p:tav tm="0">
                                          <p:val>
                                            <p:strVal val="#ppt_y+#ppt_h*1.125000"/>
                                          </p:val>
                                        </p:tav>
                                        <p:tav tm="100000">
                                          <p:val>
                                            <p:strVal val="#ppt_y"/>
                                          </p:val>
                                        </p:tav>
                                      </p:tavLst>
                                    </p:anim>
                                    <p:animEffect transition="in" filter="wipe(up)">
                                      <p:cBhvr>
                                        <p:cTn id="52" dur="500"/>
                                        <p:tgtEl>
                                          <p:spTgt spid="8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1" nodeType="clickEffect">
                                  <p:stCondLst>
                                    <p:cond delay="0"/>
                                  </p:stCondLst>
                                  <p:iterate type="wd">
                                    <p:tmPct val="0"/>
                                  </p:iterate>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p:tgtEl>
                                          <p:spTgt spid="38"/>
                                        </p:tgtEl>
                                        <p:attrNameLst>
                                          <p:attrName>ppt_y</p:attrName>
                                        </p:attrNameLst>
                                      </p:cBhvr>
                                      <p:tavLst>
                                        <p:tav tm="0">
                                          <p:val>
                                            <p:strVal val="#ppt_y+#ppt_h*1.125000"/>
                                          </p:val>
                                        </p:tav>
                                        <p:tav tm="100000">
                                          <p:val>
                                            <p:strVal val="#ppt_y"/>
                                          </p:val>
                                        </p:tav>
                                      </p:tavLst>
                                    </p:anim>
                                    <p:animEffect transition="in" filter="wipe(up)">
                                      <p:cBhvr>
                                        <p:cTn id="58" dur="500"/>
                                        <p:tgtEl>
                                          <p:spTgt spid="3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down)">
                                      <p:cBhvr>
                                        <p:cTn id="63" dur="500"/>
                                        <p:tgtEl>
                                          <p:spTgt spid="83"/>
                                        </p:tgtEl>
                                      </p:cBhvr>
                                    </p:animEffect>
                                  </p:childTnLst>
                                </p:cTn>
                              </p:par>
                              <p:par>
                                <p:cTn id="64" presetID="22" presetClass="entr" presetSubtype="4" fill="hold"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98"/>
                                        </p:tgtEl>
                                        <p:attrNameLst>
                                          <p:attrName>style.visibility</p:attrName>
                                        </p:attrNameLst>
                                      </p:cBhvr>
                                      <p:to>
                                        <p:strVal val="visible"/>
                                      </p:to>
                                    </p:set>
                                    <p:anim calcmode="lin" valueType="num">
                                      <p:cBhvr additive="base">
                                        <p:cTn id="71" dur="500"/>
                                        <p:tgtEl>
                                          <p:spTgt spid="98"/>
                                        </p:tgtEl>
                                        <p:attrNameLst>
                                          <p:attrName>ppt_y</p:attrName>
                                        </p:attrNameLst>
                                      </p:cBhvr>
                                      <p:tavLst>
                                        <p:tav tm="0">
                                          <p:val>
                                            <p:strVal val="#ppt_y+#ppt_h*1.125000"/>
                                          </p:val>
                                        </p:tav>
                                        <p:tav tm="100000">
                                          <p:val>
                                            <p:strVal val="#ppt_y"/>
                                          </p:val>
                                        </p:tav>
                                      </p:tavLst>
                                    </p:anim>
                                    <p:animEffect transition="in" filter="wipe(up)">
                                      <p:cBhvr>
                                        <p:cTn id="72" dur="500"/>
                                        <p:tgtEl>
                                          <p:spTgt spid="98"/>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91"/>
                                        </p:tgtEl>
                                        <p:attrNameLst>
                                          <p:attrName>style.visibility</p:attrName>
                                        </p:attrNameLst>
                                      </p:cBhvr>
                                      <p:to>
                                        <p:strVal val="visible"/>
                                      </p:to>
                                    </p:set>
                                    <p:anim calcmode="lin" valueType="num">
                                      <p:cBhvr additive="base">
                                        <p:cTn id="77" dur="500"/>
                                        <p:tgtEl>
                                          <p:spTgt spid="91"/>
                                        </p:tgtEl>
                                        <p:attrNameLst>
                                          <p:attrName>ppt_y</p:attrName>
                                        </p:attrNameLst>
                                      </p:cBhvr>
                                      <p:tavLst>
                                        <p:tav tm="0">
                                          <p:val>
                                            <p:strVal val="#ppt_y+#ppt_h*1.125000"/>
                                          </p:val>
                                        </p:tav>
                                        <p:tav tm="100000">
                                          <p:val>
                                            <p:strVal val="#ppt_y"/>
                                          </p:val>
                                        </p:tav>
                                      </p:tavLst>
                                    </p:anim>
                                    <p:animEffect transition="in" filter="wipe(up)">
                                      <p:cBhvr>
                                        <p:cTn id="78" dur="500"/>
                                        <p:tgtEl>
                                          <p:spTgt spid="91"/>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92"/>
                                        </p:tgtEl>
                                        <p:attrNameLst>
                                          <p:attrName>style.visibility</p:attrName>
                                        </p:attrNameLst>
                                      </p:cBhvr>
                                      <p:to>
                                        <p:strVal val="visible"/>
                                      </p:to>
                                    </p:set>
                                    <p:anim calcmode="lin" valueType="num">
                                      <p:cBhvr additive="base">
                                        <p:cTn id="81" dur="500"/>
                                        <p:tgtEl>
                                          <p:spTgt spid="92"/>
                                        </p:tgtEl>
                                        <p:attrNameLst>
                                          <p:attrName>ppt_y</p:attrName>
                                        </p:attrNameLst>
                                      </p:cBhvr>
                                      <p:tavLst>
                                        <p:tav tm="0">
                                          <p:val>
                                            <p:strVal val="#ppt_y+#ppt_h*1.125000"/>
                                          </p:val>
                                        </p:tav>
                                        <p:tav tm="100000">
                                          <p:val>
                                            <p:strVal val="#ppt_y"/>
                                          </p:val>
                                        </p:tav>
                                      </p:tavLst>
                                    </p:anim>
                                    <p:animEffect transition="in" filter="wipe(up)">
                                      <p:cBhvr>
                                        <p:cTn id="82" dur="500"/>
                                        <p:tgtEl>
                                          <p:spTgt spid="92"/>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4" fill="hold" grpId="0" nodeType="clickEffect">
                                  <p:stCondLst>
                                    <p:cond delay="0"/>
                                  </p:stCondLst>
                                  <p:childTnLst>
                                    <p:set>
                                      <p:cBhvr>
                                        <p:cTn id="86" dur="1" fill="hold">
                                          <p:stCondLst>
                                            <p:cond delay="0"/>
                                          </p:stCondLst>
                                        </p:cTn>
                                        <p:tgtEl>
                                          <p:spTgt spid="90"/>
                                        </p:tgtEl>
                                        <p:attrNameLst>
                                          <p:attrName>style.visibility</p:attrName>
                                        </p:attrNameLst>
                                      </p:cBhvr>
                                      <p:to>
                                        <p:strVal val="visible"/>
                                      </p:to>
                                    </p:set>
                                    <p:anim calcmode="lin" valueType="num">
                                      <p:cBhvr additive="base">
                                        <p:cTn id="87" dur="500"/>
                                        <p:tgtEl>
                                          <p:spTgt spid="90"/>
                                        </p:tgtEl>
                                        <p:attrNameLst>
                                          <p:attrName>ppt_y</p:attrName>
                                        </p:attrNameLst>
                                      </p:cBhvr>
                                      <p:tavLst>
                                        <p:tav tm="0">
                                          <p:val>
                                            <p:strVal val="#ppt_y+#ppt_h*1.125000"/>
                                          </p:val>
                                        </p:tav>
                                        <p:tav tm="100000">
                                          <p:val>
                                            <p:strVal val="#ppt_y"/>
                                          </p:val>
                                        </p:tav>
                                      </p:tavLst>
                                    </p:anim>
                                    <p:animEffect transition="in" filter="wipe(up)">
                                      <p:cBhvr>
                                        <p:cTn id="88" dur="500"/>
                                        <p:tgtEl>
                                          <p:spTgt spid="90"/>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ldLvl="0" animBg="1"/>
      <p:bldP spid="94" grpId="0" bldLvl="0" animBg="1"/>
      <p:bldP spid="93" grpId="1" bldLvl="0" animBg="1"/>
      <p:bldP spid="94" grpId="1" bldLvl="0" animBg="1"/>
      <p:bldP spid="38" grpId="1"/>
      <p:bldP spid="91" grpId="0"/>
      <p:bldP spid="92" grpId="0"/>
      <p:bldP spid="90" grpId="0"/>
      <p:bldP spid="5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11" name="直接连接符 10"/>
          <p:cNvCxnSpPr/>
          <p:nvPr/>
        </p:nvCxnSpPr>
        <p:spPr>
          <a:xfrm>
            <a:off x="6630670" y="3072765"/>
            <a:ext cx="169227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180715" y="3073400"/>
            <a:ext cx="169227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803140" y="3031490"/>
            <a:ext cx="1827530" cy="107950"/>
            <a:chOff x="4559" y="3956"/>
            <a:chExt cx="2878" cy="170"/>
          </a:xfrm>
        </p:grpSpPr>
        <p:grpSp>
          <p:nvGrpSpPr>
            <p:cNvPr id="7" name="组合 6"/>
            <p:cNvGrpSpPr/>
            <p:nvPr/>
          </p:nvGrpSpPr>
          <p:grpSpPr>
            <a:xfrm>
              <a:off x="4559" y="3956"/>
              <a:ext cx="2708" cy="170"/>
              <a:chOff x="3732" y="5677"/>
              <a:chExt cx="2708" cy="170"/>
            </a:xfrm>
          </p:grpSpPr>
          <p:cxnSp>
            <p:nvCxnSpPr>
              <p:cNvPr id="8" name="直接连接符 7"/>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椭圆 9"/>
            <p:cNvSpPr/>
            <p:nvPr/>
          </p:nvSpPr>
          <p:spPr>
            <a:xfrm>
              <a:off x="7267" y="3956"/>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7" name="组合 16"/>
          <p:cNvGrpSpPr/>
          <p:nvPr/>
        </p:nvGrpSpPr>
        <p:grpSpPr>
          <a:xfrm>
            <a:off x="2312035" y="4322445"/>
            <a:ext cx="6858000" cy="1649730"/>
            <a:chOff x="3641" y="6807"/>
            <a:chExt cx="10800" cy="2598"/>
          </a:xfrm>
        </p:grpSpPr>
        <p:pic>
          <p:nvPicPr>
            <p:cNvPr id="26" name="图片 25" descr="258184142235369514"/>
            <p:cNvPicPr>
              <a:picLocks noChangeAspect="1"/>
            </p:cNvPicPr>
            <p:nvPr/>
          </p:nvPicPr>
          <p:blipFill>
            <a:blip r:embed="rId2"/>
            <a:srcRect l="33733" r="34479"/>
            <a:stretch>
              <a:fillRect/>
            </a:stretch>
          </p:blipFill>
          <p:spPr>
            <a:xfrm rot="16200000">
              <a:off x="7742" y="2706"/>
              <a:ext cx="2598" cy="10800"/>
            </a:xfrm>
            <a:prstGeom prst="rect">
              <a:avLst/>
            </a:prstGeom>
          </p:spPr>
        </p:pic>
        <p:sp>
          <p:nvSpPr>
            <p:cNvPr id="16" name="文本框 15"/>
            <p:cNvSpPr txBox="1"/>
            <p:nvPr/>
          </p:nvSpPr>
          <p:spPr>
            <a:xfrm>
              <a:off x="4337" y="8028"/>
              <a:ext cx="940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把线段向两端无限延限，就得到一条</a:t>
              </a:r>
              <a:r>
                <a:rPr lang="zh-CN" altLang="en-US" sz="2400" dirty="0">
                  <a:solidFill>
                    <a:srgbClr val="FF0000"/>
                  </a:solidFill>
                  <a:latin typeface="微软雅黑" panose="020B0503020204020204" pitchFamily="34" charset="-122"/>
                  <a:ea typeface="微软雅黑" panose="020B0503020204020204" pitchFamily="34" charset="-122"/>
                  <a:sym typeface="+mn-ea"/>
                </a:rPr>
                <a:t>直线</a:t>
              </a:r>
              <a:r>
                <a:rPr lang="zh-CN" altLang="en-US" sz="2400" dirty="0">
                  <a:solidFill>
                    <a:srgbClr val="000000"/>
                  </a:solidFill>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pic>
        <p:nvPicPr>
          <p:cNvPr id="28" name="图片 27" descr="图片216"/>
          <p:cNvPicPr>
            <a:picLocks noChangeAspect="1"/>
          </p:cNvPicPr>
          <p:nvPr/>
        </p:nvPicPr>
        <p:blipFill>
          <a:blip r:embed="rId3"/>
          <a:stretch>
            <a:fillRect/>
          </a:stretch>
        </p:blipFill>
        <p:spPr>
          <a:xfrm>
            <a:off x="9401175" y="232410"/>
            <a:ext cx="2628265" cy="2628265"/>
          </a:xfrm>
          <a:prstGeom prst="rect">
            <a:avLst/>
          </a:prstGeom>
        </p:spPr>
      </p:pic>
      <p:sp>
        <p:nvSpPr>
          <p:cNvPr id="18" name="文本框 1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11" name="直接连接符 10"/>
          <p:cNvCxnSpPr/>
          <p:nvPr/>
        </p:nvCxnSpPr>
        <p:spPr>
          <a:xfrm>
            <a:off x="8154670" y="1282065"/>
            <a:ext cx="11520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73015" y="1282700"/>
            <a:ext cx="12960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6327140" y="1240790"/>
            <a:ext cx="1827530" cy="107950"/>
            <a:chOff x="4559" y="3956"/>
            <a:chExt cx="2878" cy="170"/>
          </a:xfrm>
        </p:grpSpPr>
        <p:grpSp>
          <p:nvGrpSpPr>
            <p:cNvPr id="7" name="组合 6"/>
            <p:cNvGrpSpPr/>
            <p:nvPr/>
          </p:nvGrpSpPr>
          <p:grpSpPr>
            <a:xfrm>
              <a:off x="4559" y="3956"/>
              <a:ext cx="2708" cy="170"/>
              <a:chOff x="3732" y="5677"/>
              <a:chExt cx="2708" cy="170"/>
            </a:xfrm>
          </p:grpSpPr>
          <p:cxnSp>
            <p:nvCxnSpPr>
              <p:cNvPr id="8" name="直接连接符 7"/>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椭圆 9"/>
            <p:cNvSpPr/>
            <p:nvPr/>
          </p:nvSpPr>
          <p:spPr>
            <a:xfrm>
              <a:off x="7267" y="3956"/>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2" name="组合 101"/>
          <p:cNvGrpSpPr/>
          <p:nvPr/>
        </p:nvGrpSpPr>
        <p:grpSpPr>
          <a:xfrm>
            <a:off x="2576195" y="883920"/>
            <a:ext cx="1868170" cy="744855"/>
            <a:chOff x="4017" y="992"/>
            <a:chExt cx="2942" cy="1173"/>
          </a:xfrm>
        </p:grpSpPr>
        <p:grpSp>
          <p:nvGrpSpPr>
            <p:cNvPr id="99" name="Group 4"/>
            <p:cNvGrpSpPr/>
            <p:nvPr/>
          </p:nvGrpSpPr>
          <p:grpSpPr bwMode="auto">
            <a:xfrm>
              <a:off x="4017" y="992"/>
              <a:ext cx="2942" cy="1173"/>
              <a:chOff x="528" y="1392"/>
              <a:chExt cx="1158" cy="2085"/>
            </a:xfrm>
          </p:grpSpPr>
          <p:sp>
            <p:nvSpPr>
              <p:cNvPr id="100" name="AutoShape 5"/>
              <p:cNvSpPr>
                <a:spLocks noChangeArrowheads="1"/>
              </p:cNvSpPr>
              <p:nvPr/>
            </p:nvSpPr>
            <p:spPr bwMode="gray">
              <a:xfrm>
                <a:off x="528" y="1392"/>
                <a:ext cx="1158" cy="2085"/>
              </a:xfrm>
              <a:prstGeom prst="roundRect">
                <a:avLst>
                  <a:gd name="adj" fmla="val 16667"/>
                </a:avLst>
              </a:prstGeom>
              <a:gradFill rotWithShape="1">
                <a:gsLst>
                  <a:gs pos="0">
                    <a:srgbClr val="70D34D"/>
                  </a:gs>
                  <a:gs pos="100000">
                    <a:srgbClr val="70D34D">
                      <a:gamma/>
                      <a:shade val="76078"/>
                      <a:invGamma/>
                    </a:srgbClr>
                  </a:gs>
                </a:gsLst>
                <a:lin ang="5400000" scaled="1"/>
              </a:gradFill>
              <a:ln w="38100">
                <a:solidFill>
                  <a:srgbClr val="FFFFFF"/>
                </a:solidFill>
                <a:round/>
              </a:ln>
              <a:effectLst>
                <a:outerShdw dist="107763" dir="2700000" algn="ctr" rotWithShape="0">
                  <a:srgbClr val="808080">
                    <a:alpha val="50000"/>
                  </a:srgbClr>
                </a:outerShdw>
              </a:effectLst>
            </p:spPr>
            <p:txBody>
              <a:bodyPr wrap="none" anchor="ctr"/>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mn-ea"/>
                </a:endParaRPr>
              </a:p>
            </p:txBody>
          </p:sp>
          <p:sp>
            <p:nvSpPr>
              <p:cNvPr id="101" name="AutoShape 6"/>
              <p:cNvSpPr>
                <a:spLocks noChangeArrowheads="1"/>
              </p:cNvSpPr>
              <p:nvPr/>
            </p:nvSpPr>
            <p:spPr bwMode="gray">
              <a:xfrm>
                <a:off x="576" y="1416"/>
                <a:ext cx="1063" cy="288"/>
              </a:xfrm>
              <a:prstGeom prst="roundRect">
                <a:avLst>
                  <a:gd name="adj" fmla="val 50000"/>
                </a:avLst>
              </a:prstGeom>
              <a:gradFill rotWithShape="1">
                <a:gsLst>
                  <a:gs pos="0">
                    <a:srgbClr val="FFFFFF"/>
                  </a:gs>
                  <a:gs pos="100000">
                    <a:srgbClr val="70D34D"/>
                  </a:gs>
                </a:gsLst>
                <a:lin ang="5400000" scaled="1"/>
              </a:gradFill>
              <a:ln w="9525">
                <a:noFill/>
                <a:round/>
              </a:ln>
              <a:effectLst/>
            </p:spPr>
            <p:txBody>
              <a:bodyPr wrap="none" anchor="ctr"/>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mn-ea"/>
                </a:endParaRPr>
              </a:p>
            </p:txBody>
          </p:sp>
        </p:grpSp>
        <p:sp>
          <p:nvSpPr>
            <p:cNvPr id="3" name="文本框 2"/>
            <p:cNvSpPr txBox="1"/>
            <p:nvPr/>
          </p:nvSpPr>
          <p:spPr>
            <a:xfrm>
              <a:off x="4377" y="1247"/>
              <a:ext cx="2208" cy="725"/>
            </a:xfrm>
            <a:prstGeom prst="rect">
              <a:avLst/>
            </a:prstGeom>
            <a:noFill/>
          </p:spPr>
          <p:txBody>
            <a:bodyPr wrap="none" rtlCol="0">
              <a:spAutoFit/>
            </a:bodyPr>
            <a:p>
              <a:r>
                <a:rPr lang="zh-CN" altLang="en-US" sz="2400"/>
                <a:t>认识直线</a:t>
              </a:r>
              <a:endParaRPr lang="zh-CN" altLang="en-US" sz="2400"/>
            </a:p>
          </p:txBody>
        </p:sp>
      </p:grpSp>
      <p:grpSp>
        <p:nvGrpSpPr>
          <p:cNvPr id="22" name="组合 21"/>
          <p:cNvGrpSpPr/>
          <p:nvPr/>
        </p:nvGrpSpPr>
        <p:grpSpPr>
          <a:xfrm>
            <a:off x="2376170" y="1981835"/>
            <a:ext cx="3221630" cy="863600"/>
            <a:chOff x="5191" y="5674"/>
            <a:chExt cx="6555" cy="1360"/>
          </a:xfrm>
        </p:grpSpPr>
        <p:grpSp>
          <p:nvGrpSpPr>
            <p:cNvPr id="23" name="组合 22"/>
            <p:cNvGrpSpPr/>
            <p:nvPr/>
          </p:nvGrpSpPr>
          <p:grpSpPr>
            <a:xfrm>
              <a:off x="5191" y="5674"/>
              <a:ext cx="6318" cy="1360"/>
              <a:chOff x="5191" y="5674"/>
              <a:chExt cx="6318" cy="1360"/>
            </a:xfrm>
          </p:grpSpPr>
          <p:sp>
            <p:nvSpPr>
              <p:cNvPr id="24" name="圆角矩形 23"/>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标注 24"/>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5801" y="5996"/>
              <a:ext cx="5945"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直线有什么特点</a:t>
              </a:r>
              <a:r>
                <a:rPr lang="zh-CN" altLang="en-US" sz="2400" dirty="0">
                  <a:solidFill>
                    <a:srgbClr val="000000"/>
                  </a:solidFill>
                  <a:latin typeface="微软雅黑" panose="020B0503020204020204" pitchFamily="34" charset="-122"/>
                  <a:ea typeface="微软雅黑" panose="020B0503020204020204" pitchFamily="34" charset="-122"/>
                  <a:sym typeface="+mn-ea"/>
                </a:rPr>
                <a:t>？</a:t>
              </a:r>
              <a:endParaRPr lang="zh-CN" altLang="en-US" sz="2400"/>
            </a:p>
          </p:txBody>
        </p:sp>
      </p:grpSp>
      <p:grpSp>
        <p:nvGrpSpPr>
          <p:cNvPr id="27" name="组合 26"/>
          <p:cNvGrpSpPr/>
          <p:nvPr/>
        </p:nvGrpSpPr>
        <p:grpSpPr>
          <a:xfrm>
            <a:off x="6513830" y="1967230"/>
            <a:ext cx="3335020" cy="863600"/>
            <a:chOff x="11732" y="6237"/>
            <a:chExt cx="5252" cy="1360"/>
          </a:xfrm>
        </p:grpSpPr>
        <p:grpSp>
          <p:nvGrpSpPr>
            <p:cNvPr id="28" name="组合 27"/>
            <p:cNvGrpSpPr/>
            <p:nvPr/>
          </p:nvGrpSpPr>
          <p:grpSpPr>
            <a:xfrm>
              <a:off x="11732" y="6237"/>
              <a:ext cx="5252" cy="1360"/>
              <a:chOff x="11732" y="6237"/>
              <a:chExt cx="5252" cy="1360"/>
            </a:xfrm>
          </p:grpSpPr>
          <p:sp>
            <p:nvSpPr>
              <p:cNvPr id="29" name="圆角矩形 28"/>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12054" y="6539"/>
              <a:ext cx="46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直线可以怎样表示？</a:t>
              </a:r>
              <a:endParaRPr lang="zh-CN" altLang="en-US" sz="2400"/>
            </a:p>
          </p:txBody>
        </p:sp>
      </p:grpSp>
      <p:pic>
        <p:nvPicPr>
          <p:cNvPr id="82" name="图片 81" descr="图片107"/>
          <p:cNvPicPr>
            <a:picLocks noChangeAspect="1"/>
          </p:cNvPicPr>
          <p:nvPr/>
        </p:nvPicPr>
        <p:blipFill>
          <a:blip r:embed="rId2"/>
          <a:stretch>
            <a:fillRect/>
          </a:stretch>
        </p:blipFill>
        <p:spPr>
          <a:xfrm>
            <a:off x="680085" y="1776095"/>
            <a:ext cx="889000" cy="1306195"/>
          </a:xfrm>
          <a:prstGeom prst="rect">
            <a:avLst/>
          </a:prstGeom>
        </p:spPr>
      </p:pic>
      <p:pic>
        <p:nvPicPr>
          <p:cNvPr id="83" name="图片 82" descr="图片168"/>
          <p:cNvPicPr>
            <a:picLocks noChangeAspect="1"/>
          </p:cNvPicPr>
          <p:nvPr/>
        </p:nvPicPr>
        <p:blipFill>
          <a:blip r:embed="rId3"/>
          <a:stretch>
            <a:fillRect/>
          </a:stretch>
        </p:blipFill>
        <p:spPr>
          <a:xfrm>
            <a:off x="10328275" y="1708785"/>
            <a:ext cx="1225550" cy="1499870"/>
          </a:xfrm>
          <a:prstGeom prst="rect">
            <a:avLst/>
          </a:prstGeom>
        </p:spPr>
      </p:pic>
      <p:grpSp>
        <p:nvGrpSpPr>
          <p:cNvPr id="87" name="组合 86"/>
          <p:cNvGrpSpPr/>
          <p:nvPr/>
        </p:nvGrpSpPr>
        <p:grpSpPr>
          <a:xfrm>
            <a:off x="1576070" y="3201035"/>
            <a:ext cx="3135630" cy="987425"/>
            <a:chOff x="1842" y="5361"/>
            <a:chExt cx="4938" cy="1555"/>
          </a:xfrm>
        </p:grpSpPr>
        <p:pic>
          <p:nvPicPr>
            <p:cNvPr id="64" name="图片 63" descr="图片2"/>
            <p:cNvPicPr>
              <a:picLocks noChangeAspect="1"/>
            </p:cNvPicPr>
            <p:nvPr/>
          </p:nvPicPr>
          <p:blipFill>
            <a:blip r:embed="rId4"/>
            <a:stretch>
              <a:fillRect/>
            </a:stretch>
          </p:blipFill>
          <p:spPr>
            <a:xfrm rot="2700000">
              <a:off x="1822" y="5381"/>
              <a:ext cx="1555" cy="1515"/>
            </a:xfrm>
            <a:prstGeom prst="rect">
              <a:avLst/>
            </a:prstGeom>
          </p:spPr>
        </p:pic>
        <p:grpSp>
          <p:nvGrpSpPr>
            <p:cNvPr id="84" name="组合 83"/>
            <p:cNvGrpSpPr/>
            <p:nvPr/>
          </p:nvGrpSpPr>
          <p:grpSpPr>
            <a:xfrm>
              <a:off x="3302" y="5765"/>
              <a:ext cx="3478" cy="1141"/>
              <a:chOff x="3302" y="5765"/>
              <a:chExt cx="3478" cy="1141"/>
            </a:xfrm>
          </p:grpSpPr>
          <p:grpSp>
            <p:nvGrpSpPr>
              <p:cNvPr id="65" name="组合 64"/>
              <p:cNvGrpSpPr/>
              <p:nvPr/>
            </p:nvGrpSpPr>
            <p:grpSpPr>
              <a:xfrm rot="0">
                <a:off x="3302" y="5765"/>
                <a:ext cx="3398" cy="1141"/>
                <a:chOff x="5488" y="1621"/>
                <a:chExt cx="12197" cy="3351"/>
              </a:xfrm>
            </p:grpSpPr>
            <p:grpSp>
              <p:nvGrpSpPr>
                <p:cNvPr id="66" name="组合 65"/>
                <p:cNvGrpSpPr/>
                <p:nvPr/>
              </p:nvGrpSpPr>
              <p:grpSpPr>
                <a:xfrm>
                  <a:off x="5488" y="1621"/>
                  <a:ext cx="12197" cy="3351"/>
                  <a:chOff x="5488" y="1621"/>
                  <a:chExt cx="12197" cy="3351"/>
                </a:xfrm>
              </p:grpSpPr>
              <p:sp>
                <p:nvSpPr>
                  <p:cNvPr id="67" name="圆角矩形 6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9" name="圆角矩形 68"/>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矩形 34"/>
              <p:cNvSpPr/>
              <p:nvPr/>
            </p:nvSpPr>
            <p:spPr>
              <a:xfrm>
                <a:off x="3663" y="5875"/>
                <a:ext cx="3117" cy="841"/>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直线是直的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1563370" y="5116830"/>
            <a:ext cx="5437400" cy="967740"/>
            <a:chOff x="1822" y="8378"/>
            <a:chExt cx="8563" cy="1524"/>
          </a:xfrm>
        </p:grpSpPr>
        <p:pic>
          <p:nvPicPr>
            <p:cNvPr id="76" name="图片 75" descr="图片4"/>
            <p:cNvPicPr>
              <a:picLocks noChangeAspect="1"/>
            </p:cNvPicPr>
            <p:nvPr/>
          </p:nvPicPr>
          <p:blipFill>
            <a:blip r:embed="rId5"/>
            <a:stretch>
              <a:fillRect/>
            </a:stretch>
          </p:blipFill>
          <p:spPr>
            <a:xfrm rot="2700000">
              <a:off x="1829" y="8371"/>
              <a:ext cx="1462" cy="1476"/>
            </a:xfrm>
            <a:prstGeom prst="rect">
              <a:avLst/>
            </a:prstGeom>
          </p:spPr>
        </p:pic>
        <p:grpSp>
          <p:nvGrpSpPr>
            <p:cNvPr id="86" name="组合 85"/>
            <p:cNvGrpSpPr/>
            <p:nvPr/>
          </p:nvGrpSpPr>
          <p:grpSpPr>
            <a:xfrm>
              <a:off x="3267" y="8761"/>
              <a:ext cx="7118" cy="1141"/>
              <a:chOff x="3267" y="8761"/>
              <a:chExt cx="7118" cy="1141"/>
            </a:xfrm>
          </p:grpSpPr>
          <p:grpSp>
            <p:nvGrpSpPr>
              <p:cNvPr id="77" name="组合 76"/>
              <p:cNvGrpSpPr/>
              <p:nvPr/>
            </p:nvGrpSpPr>
            <p:grpSpPr>
              <a:xfrm rot="0">
                <a:off x="3267" y="8761"/>
                <a:ext cx="7118" cy="1141"/>
                <a:chOff x="5488" y="1621"/>
                <a:chExt cx="12698" cy="3351"/>
              </a:xfrm>
            </p:grpSpPr>
            <p:grpSp>
              <p:nvGrpSpPr>
                <p:cNvPr id="78" name="组合 77"/>
                <p:cNvGrpSpPr/>
                <p:nvPr/>
              </p:nvGrpSpPr>
              <p:grpSpPr>
                <a:xfrm>
                  <a:off x="5488" y="1621"/>
                  <a:ext cx="12698" cy="3351"/>
                  <a:chOff x="5488" y="1621"/>
                  <a:chExt cx="12698" cy="3351"/>
                </a:xfrm>
              </p:grpSpPr>
              <p:sp>
                <p:nvSpPr>
                  <p:cNvPr id="79" name="圆角矩形 7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5488" y="1621"/>
                    <a:ext cx="12698"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1" name="圆角矩形 80"/>
                <p:cNvSpPr/>
                <p:nvPr/>
              </p:nvSpPr>
              <p:spPr>
                <a:xfrm>
                  <a:off x="5652" y="1932"/>
                  <a:ext cx="12317"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矩形 36"/>
              <p:cNvSpPr/>
              <p:nvPr/>
            </p:nvSpPr>
            <p:spPr>
              <a:xfrm>
                <a:off x="3339" y="8851"/>
                <a:ext cx="4986" cy="841"/>
              </a:xfrm>
              <a:prstGeom prst="rect">
                <a:avLst/>
              </a:prstGeom>
            </p:spPr>
            <p:txBody>
              <a:bodyPr wrap="square">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rPr>
                  <a:t>能向两端无限延伸，</a:t>
                </a:r>
                <a:endParaRPr lang="zh-CN" altLang="en-US" sz="2400" dirty="0">
                  <a:latin typeface="微软雅黑" panose="020B0503020204020204" pitchFamily="34" charset="-122"/>
                  <a:ea typeface="微软雅黑" panose="020B0503020204020204" pitchFamily="34" charset="-122"/>
                </a:endParaRPr>
              </a:p>
            </p:txBody>
          </p:sp>
        </p:grpSp>
      </p:grpSp>
      <p:grpSp>
        <p:nvGrpSpPr>
          <p:cNvPr id="88" name="组合 87"/>
          <p:cNvGrpSpPr/>
          <p:nvPr/>
        </p:nvGrpSpPr>
        <p:grpSpPr>
          <a:xfrm>
            <a:off x="1593215" y="4140200"/>
            <a:ext cx="3288030" cy="1008380"/>
            <a:chOff x="1869" y="6840"/>
            <a:chExt cx="5178" cy="1588"/>
          </a:xfrm>
        </p:grpSpPr>
        <p:pic>
          <p:nvPicPr>
            <p:cNvPr id="70" name="图片 69" descr="图片1"/>
            <p:cNvPicPr>
              <a:picLocks noChangeAspect="1"/>
            </p:cNvPicPr>
            <p:nvPr/>
          </p:nvPicPr>
          <p:blipFill>
            <a:blip r:embed="rId6"/>
            <a:stretch>
              <a:fillRect/>
            </a:stretch>
          </p:blipFill>
          <p:spPr>
            <a:xfrm rot="2700000">
              <a:off x="1843" y="6866"/>
              <a:ext cx="1588" cy="1536"/>
            </a:xfrm>
            <a:prstGeom prst="rect">
              <a:avLst/>
            </a:prstGeom>
          </p:spPr>
        </p:pic>
        <p:grpSp>
          <p:nvGrpSpPr>
            <p:cNvPr id="85" name="组合 84"/>
            <p:cNvGrpSpPr/>
            <p:nvPr/>
          </p:nvGrpSpPr>
          <p:grpSpPr>
            <a:xfrm>
              <a:off x="3330" y="7263"/>
              <a:ext cx="3717" cy="1141"/>
              <a:chOff x="3330" y="7263"/>
              <a:chExt cx="3717" cy="1141"/>
            </a:xfrm>
          </p:grpSpPr>
          <p:grpSp>
            <p:nvGrpSpPr>
              <p:cNvPr id="71" name="组合 70"/>
              <p:cNvGrpSpPr/>
              <p:nvPr/>
            </p:nvGrpSpPr>
            <p:grpSpPr>
              <a:xfrm rot="0">
                <a:off x="3330" y="7263"/>
                <a:ext cx="3496" cy="1141"/>
                <a:chOff x="5488" y="1621"/>
                <a:chExt cx="12197" cy="3351"/>
              </a:xfrm>
            </p:grpSpPr>
            <p:grpSp>
              <p:nvGrpSpPr>
                <p:cNvPr id="72" name="组合 71"/>
                <p:cNvGrpSpPr/>
                <p:nvPr/>
              </p:nvGrpSpPr>
              <p:grpSpPr>
                <a:xfrm>
                  <a:off x="5488" y="1621"/>
                  <a:ext cx="12197" cy="3351"/>
                  <a:chOff x="5488" y="1621"/>
                  <a:chExt cx="12197" cy="3351"/>
                </a:xfrm>
              </p:grpSpPr>
              <p:sp>
                <p:nvSpPr>
                  <p:cNvPr id="73" name="圆角矩形 7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圆角矩形 7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5" name="圆角矩形 74"/>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矩形 35"/>
              <p:cNvSpPr/>
              <p:nvPr/>
            </p:nvSpPr>
            <p:spPr>
              <a:xfrm>
                <a:off x="3837" y="7356"/>
                <a:ext cx="3210" cy="841"/>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没有端点</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sp>
        <p:nvSpPr>
          <p:cNvPr id="38" name="矩形 37"/>
          <p:cNvSpPr/>
          <p:nvPr/>
        </p:nvSpPr>
        <p:spPr>
          <a:xfrm>
            <a:off x="5198030" y="5404684"/>
            <a:ext cx="1845741"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不可以测量。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6194425" y="1402715"/>
            <a:ext cx="39751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2" name="文本框 91"/>
          <p:cNvSpPr txBox="1"/>
          <p:nvPr/>
        </p:nvSpPr>
        <p:spPr>
          <a:xfrm>
            <a:off x="7912735" y="1390015"/>
            <a:ext cx="37401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8" name="组合 97"/>
          <p:cNvGrpSpPr/>
          <p:nvPr/>
        </p:nvGrpSpPr>
        <p:grpSpPr>
          <a:xfrm>
            <a:off x="6828790" y="3657600"/>
            <a:ext cx="3321685" cy="1688465"/>
            <a:chOff x="10754" y="5760"/>
            <a:chExt cx="5231" cy="2324"/>
          </a:xfrm>
        </p:grpSpPr>
        <p:sp>
          <p:nvSpPr>
            <p:cNvPr id="56" name="文本框 55"/>
            <p:cNvSpPr txBox="1"/>
            <p:nvPr/>
          </p:nvSpPr>
          <p:spPr>
            <a:xfrm>
              <a:off x="12382" y="6042"/>
              <a:ext cx="1887" cy="735"/>
            </a:xfrm>
            <a:prstGeom prst="rect">
              <a:avLst/>
            </a:prstGeom>
            <a:noFill/>
          </p:spPr>
          <p:txBody>
            <a:bodyPr wrap="square" rtlCol="0" anchor="t">
              <a:spAutoFit/>
            </a:bodyPr>
            <a:p>
              <a:pPr algn="l">
                <a:lnSpc>
                  <a:spcPct val="12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线段</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AB</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95" name="组合 94"/>
            <p:cNvGrpSpPr/>
            <p:nvPr/>
          </p:nvGrpSpPr>
          <p:grpSpPr>
            <a:xfrm rot="0">
              <a:off x="10754" y="5760"/>
              <a:ext cx="5231" cy="2324"/>
              <a:chOff x="1895" y="4083"/>
              <a:chExt cx="7143" cy="2324"/>
            </a:xfrm>
          </p:grpSpPr>
          <p:sp>
            <p:nvSpPr>
              <p:cNvPr id="96" name="圆角矩形 95"/>
              <p:cNvSpPr/>
              <p:nvPr/>
            </p:nvSpPr>
            <p:spPr>
              <a:xfrm>
                <a:off x="1967" y="4182"/>
                <a:ext cx="6983" cy="2145"/>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7" name="圆角矩形 96"/>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7" name="文本框 56"/>
          <p:cNvSpPr txBox="1"/>
          <p:nvPr/>
        </p:nvSpPr>
        <p:spPr>
          <a:xfrm>
            <a:off x="7001510" y="4408805"/>
            <a:ext cx="3230880" cy="534035"/>
          </a:xfrm>
          <a:prstGeom prst="rect">
            <a:avLst/>
          </a:prstGeom>
          <a:noFill/>
        </p:spPr>
        <p:txBody>
          <a:bodyPr wrap="none" rtlCol="0" anchor="t">
            <a:spAutoFit/>
          </a:bodyPr>
          <a:p>
            <a:pPr algn="l">
              <a:lnSpc>
                <a:spcPct val="120000"/>
              </a:lnSpc>
              <a:spcBef>
                <a:spcPct val="50000"/>
              </a:spcBef>
            </a:pPr>
            <a:r>
              <a:rPr lang="zh-CN" altLang="en-US" sz="2400" dirty="0">
                <a:latin typeface="微软雅黑" panose="020B0503020204020204" pitchFamily="34" charset="-122"/>
                <a:ea typeface="微软雅黑" panose="020B0503020204020204" pitchFamily="34" charset="-122"/>
                <a:sym typeface="+mn-ea"/>
              </a:rPr>
              <a:t>还可以小写字母表示。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109835" y="1026160"/>
            <a:ext cx="967105" cy="460375"/>
          </a:xfrm>
          <a:prstGeom prst="rect">
            <a:avLst/>
          </a:prstGeom>
          <a:noFill/>
        </p:spPr>
        <p:txBody>
          <a:bodyPr wrap="none" rtlCol="0" anchor="t">
            <a:spAutoFit/>
          </a:bodyPr>
          <a:p>
            <a:pPr algn="l">
              <a:spcBef>
                <a:spcPct val="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直线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l</a:t>
            </a:r>
            <a:endParaRPr lang="en-US" altLang="zh-CN" sz="2400" b="1" i="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4" name="矩形 3"/>
          <p:cNvSpPr/>
          <p:nvPr/>
        </p:nvSpPr>
        <p:spPr>
          <a:xfrm>
            <a:off x="9344649" y="1052183"/>
            <a:ext cx="325075" cy="460375"/>
          </a:xfrm>
          <a:prstGeom prst="rect">
            <a:avLst/>
          </a:prstGeom>
        </p:spPr>
        <p:txBody>
          <a:bodyPr wrap="square">
            <a:spAutoFit/>
          </a:bodyPr>
          <a:p>
            <a:pPr>
              <a:spcBef>
                <a:spcPct val="0"/>
              </a:spcBef>
            </a:pPr>
            <a:r>
              <a:rPr lang="en-US" altLang="zh-CN" sz="2400" b="1" i="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l</a:t>
            </a:r>
            <a:endParaRPr lang="en-US" altLang="zh-CN" sz="2400" b="1" i="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down)">
                                      <p:cBhvr>
                                        <p:cTn id="10" dur="5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p:tgtEl>
                                          <p:spTgt spid="87"/>
                                        </p:tgtEl>
                                        <p:attrNameLst>
                                          <p:attrName>ppt_y</p:attrName>
                                        </p:attrNameLst>
                                      </p:cBhvr>
                                      <p:tavLst>
                                        <p:tav tm="0">
                                          <p:val>
                                            <p:strVal val="#ppt_y+#ppt_h*1.125000"/>
                                          </p:val>
                                        </p:tav>
                                        <p:tav tm="100000">
                                          <p:val>
                                            <p:strVal val="#ppt_y"/>
                                          </p:val>
                                        </p:tav>
                                      </p:tavLst>
                                    </p:anim>
                                    <p:animEffect transition="in" filter="wipe(up)">
                                      <p:cBhvr>
                                        <p:cTn id="16" dur="500"/>
                                        <p:tgtEl>
                                          <p:spTgt spid="8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88"/>
                                        </p:tgtEl>
                                        <p:attrNameLst>
                                          <p:attrName>style.visibility</p:attrName>
                                        </p:attrNameLst>
                                      </p:cBhvr>
                                      <p:to>
                                        <p:strVal val="visible"/>
                                      </p:to>
                                    </p:set>
                                    <p:anim calcmode="lin" valueType="num">
                                      <p:cBhvr additive="base">
                                        <p:cTn id="21" dur="500"/>
                                        <p:tgtEl>
                                          <p:spTgt spid="88"/>
                                        </p:tgtEl>
                                        <p:attrNameLst>
                                          <p:attrName>ppt_y</p:attrName>
                                        </p:attrNameLst>
                                      </p:cBhvr>
                                      <p:tavLst>
                                        <p:tav tm="0">
                                          <p:val>
                                            <p:strVal val="#ppt_y+#ppt_h*1.125000"/>
                                          </p:val>
                                        </p:tav>
                                        <p:tav tm="100000">
                                          <p:val>
                                            <p:strVal val="#ppt_y"/>
                                          </p:val>
                                        </p:tav>
                                      </p:tavLst>
                                    </p:anim>
                                    <p:animEffect transition="in" filter="wipe(up)">
                                      <p:cBhvr>
                                        <p:cTn id="22" dur="500"/>
                                        <p:tgtEl>
                                          <p:spTgt spid="8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additive="base">
                                        <p:cTn id="27" dur="500"/>
                                        <p:tgtEl>
                                          <p:spTgt spid="89"/>
                                        </p:tgtEl>
                                        <p:attrNameLst>
                                          <p:attrName>ppt_y</p:attrName>
                                        </p:attrNameLst>
                                      </p:cBhvr>
                                      <p:tavLst>
                                        <p:tav tm="0">
                                          <p:val>
                                            <p:strVal val="#ppt_y+#ppt_h*1.125000"/>
                                          </p:val>
                                        </p:tav>
                                        <p:tav tm="100000">
                                          <p:val>
                                            <p:strVal val="#ppt_y"/>
                                          </p:val>
                                        </p:tav>
                                      </p:tavLst>
                                    </p:anim>
                                    <p:animEffect transition="in" filter="wipe(up)">
                                      <p:cBhvr>
                                        <p:cTn id="28" dur="500"/>
                                        <p:tgtEl>
                                          <p:spTgt spid="8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1" nodeType="clickEffect">
                                  <p:stCondLst>
                                    <p:cond delay="0"/>
                                  </p:stCondLst>
                                  <p:iterate type="wd">
                                    <p:tmPct val="0"/>
                                  </p:iterate>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up)">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wipe(down)">
                                      <p:cBhvr>
                                        <p:cTn id="39" dur="500"/>
                                        <p:tgtEl>
                                          <p:spTgt spid="83"/>
                                        </p:tgtEl>
                                      </p:cBhvr>
                                    </p:animEffect>
                                  </p:childTnLst>
                                </p:cTn>
                              </p:par>
                              <p:par>
                                <p:cTn id="40" presetID="22" presetClass="entr" presetSubtype="4"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p:tgtEl>
                                          <p:spTgt spid="91"/>
                                        </p:tgtEl>
                                        <p:attrNameLst>
                                          <p:attrName>ppt_y</p:attrName>
                                        </p:attrNameLst>
                                      </p:cBhvr>
                                      <p:tavLst>
                                        <p:tav tm="0">
                                          <p:val>
                                            <p:strVal val="#ppt_y+#ppt_h*1.125000"/>
                                          </p:val>
                                        </p:tav>
                                        <p:tav tm="100000">
                                          <p:val>
                                            <p:strVal val="#ppt_y"/>
                                          </p:val>
                                        </p:tav>
                                      </p:tavLst>
                                    </p:anim>
                                    <p:animEffect transition="in" filter="wipe(up)">
                                      <p:cBhvr>
                                        <p:cTn id="48" dur="500"/>
                                        <p:tgtEl>
                                          <p:spTgt spid="91"/>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92"/>
                                        </p:tgtEl>
                                        <p:attrNameLst>
                                          <p:attrName>style.visibility</p:attrName>
                                        </p:attrNameLst>
                                      </p:cBhvr>
                                      <p:to>
                                        <p:strVal val="visible"/>
                                      </p:to>
                                    </p:set>
                                    <p:anim calcmode="lin" valueType="num">
                                      <p:cBhvr additive="base">
                                        <p:cTn id="51" dur="500"/>
                                        <p:tgtEl>
                                          <p:spTgt spid="92"/>
                                        </p:tgtEl>
                                        <p:attrNameLst>
                                          <p:attrName>ppt_y</p:attrName>
                                        </p:attrNameLst>
                                      </p:cBhvr>
                                      <p:tavLst>
                                        <p:tav tm="0">
                                          <p:val>
                                            <p:strVal val="#ppt_y+#ppt_h*1.125000"/>
                                          </p:val>
                                        </p:tav>
                                        <p:tav tm="100000">
                                          <p:val>
                                            <p:strVal val="#ppt_y"/>
                                          </p:val>
                                        </p:tav>
                                      </p:tavLst>
                                    </p:anim>
                                    <p:animEffect transition="in" filter="wipe(up)">
                                      <p:cBhvr>
                                        <p:cTn id="52" dur="500"/>
                                        <p:tgtEl>
                                          <p:spTgt spid="9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98"/>
                                        </p:tgtEl>
                                        <p:attrNameLst>
                                          <p:attrName>style.visibility</p:attrName>
                                        </p:attrNameLst>
                                      </p:cBhvr>
                                      <p:to>
                                        <p:strVal val="visible"/>
                                      </p:to>
                                    </p:set>
                                    <p:anim calcmode="lin" valueType="num">
                                      <p:cBhvr additive="base">
                                        <p:cTn id="57" dur="500"/>
                                        <p:tgtEl>
                                          <p:spTgt spid="98"/>
                                        </p:tgtEl>
                                        <p:attrNameLst>
                                          <p:attrName>ppt_y</p:attrName>
                                        </p:attrNameLst>
                                      </p:cBhvr>
                                      <p:tavLst>
                                        <p:tav tm="0">
                                          <p:val>
                                            <p:strVal val="#ppt_y+#ppt_h*1.125000"/>
                                          </p:val>
                                        </p:tav>
                                        <p:tav tm="100000">
                                          <p:val>
                                            <p:strVal val="#ppt_y"/>
                                          </p:val>
                                        </p:tav>
                                      </p:tavLst>
                                    </p:anim>
                                    <p:animEffect transition="in" filter="wipe(up)">
                                      <p:cBhvr>
                                        <p:cTn id="58" dur="500"/>
                                        <p:tgtEl>
                                          <p:spTgt spid="98"/>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30000"/>
                                  </p:iterate>
                                  <p:childTnLst>
                                    <p:set>
                                      <p:cBhvr>
                                        <p:cTn id="66" dur="1" fill="hold">
                                          <p:stCondLst>
                                            <p:cond delay="0"/>
                                          </p:stCondLst>
                                        </p:cTn>
                                        <p:tgtEl>
                                          <p:spTgt spid="4"/>
                                        </p:tgtEl>
                                        <p:attrNameLst>
                                          <p:attrName>style.visibility</p:attrName>
                                        </p:attrNameLst>
                                      </p:cBhvr>
                                      <p:to>
                                        <p:strVal val="visible"/>
                                      </p:to>
                                    </p:set>
                                    <p:animEffect transition="in" filter="wipe(left)">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p:tgtEl>
                                          <p:spTgt spid="2"/>
                                        </p:tgtEl>
                                        <p:attrNameLst>
                                          <p:attrName>ppt_y</p:attrName>
                                        </p:attrNameLst>
                                      </p:cBhvr>
                                      <p:tavLst>
                                        <p:tav tm="0">
                                          <p:val>
                                            <p:strVal val="#ppt_y+#ppt_h*1.125000"/>
                                          </p:val>
                                        </p:tav>
                                        <p:tav tm="100000">
                                          <p:val>
                                            <p:strVal val="#ppt_y"/>
                                          </p:val>
                                        </p:tav>
                                      </p:tavLst>
                                    </p:anim>
                                    <p:animEffect transition="in" filter="wipe(up)">
                                      <p:cBhvr>
                                        <p:cTn id="7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p:bldP spid="91" grpId="0"/>
      <p:bldP spid="92" grpId="0"/>
      <p:bldP spid="57" grpId="0"/>
      <p:bldP spid="4"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11" name="直接连接符 10"/>
          <p:cNvCxnSpPr/>
          <p:nvPr/>
        </p:nvCxnSpPr>
        <p:spPr>
          <a:xfrm>
            <a:off x="6301740" y="3186430"/>
            <a:ext cx="11520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474210" y="3145155"/>
            <a:ext cx="1827530" cy="107950"/>
            <a:chOff x="4559" y="3956"/>
            <a:chExt cx="2878" cy="170"/>
          </a:xfrm>
        </p:grpSpPr>
        <p:grpSp>
          <p:nvGrpSpPr>
            <p:cNvPr id="7" name="组合 6"/>
            <p:cNvGrpSpPr/>
            <p:nvPr/>
          </p:nvGrpSpPr>
          <p:grpSpPr>
            <a:xfrm>
              <a:off x="4559" y="3956"/>
              <a:ext cx="2708" cy="170"/>
              <a:chOff x="3732" y="5677"/>
              <a:chExt cx="2708" cy="170"/>
            </a:xfrm>
          </p:grpSpPr>
          <p:cxnSp>
            <p:nvCxnSpPr>
              <p:cNvPr id="8" name="直接连接符 7"/>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椭圆 9"/>
            <p:cNvSpPr/>
            <p:nvPr/>
          </p:nvSpPr>
          <p:spPr>
            <a:xfrm>
              <a:off x="7267" y="3956"/>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 name="组合 4"/>
          <p:cNvGrpSpPr/>
          <p:nvPr/>
        </p:nvGrpSpPr>
        <p:grpSpPr>
          <a:xfrm>
            <a:off x="2312035" y="4322445"/>
            <a:ext cx="6858000" cy="1649730"/>
            <a:chOff x="3641" y="6807"/>
            <a:chExt cx="10800" cy="2598"/>
          </a:xfrm>
        </p:grpSpPr>
        <p:pic>
          <p:nvPicPr>
            <p:cNvPr id="26" name="图片 25" descr="258184142235369514"/>
            <p:cNvPicPr>
              <a:picLocks noChangeAspect="1"/>
            </p:cNvPicPr>
            <p:nvPr/>
          </p:nvPicPr>
          <p:blipFill>
            <a:blip r:embed="rId2"/>
            <a:srcRect l="33733" r="34479"/>
            <a:stretch>
              <a:fillRect/>
            </a:stretch>
          </p:blipFill>
          <p:spPr>
            <a:xfrm rot="16200000">
              <a:off x="7742" y="2706"/>
              <a:ext cx="2598" cy="10800"/>
            </a:xfrm>
            <a:prstGeom prst="rect">
              <a:avLst/>
            </a:prstGeom>
          </p:spPr>
        </p:pic>
        <p:sp>
          <p:nvSpPr>
            <p:cNvPr id="4" name="文本框 3"/>
            <p:cNvSpPr txBox="1"/>
            <p:nvPr/>
          </p:nvSpPr>
          <p:spPr>
            <a:xfrm>
              <a:off x="4337" y="8048"/>
              <a:ext cx="940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把线段向一端无限延限，就得到一条</a:t>
              </a:r>
              <a:r>
                <a:rPr lang="zh-CN" altLang="en-US" sz="2400" dirty="0">
                  <a:solidFill>
                    <a:srgbClr val="FF0000"/>
                  </a:solidFill>
                  <a:latin typeface="微软雅黑" panose="020B0503020204020204" pitchFamily="34" charset="-122"/>
                  <a:ea typeface="微软雅黑" panose="020B0503020204020204" pitchFamily="34" charset="-122"/>
                  <a:sym typeface="+mn-ea"/>
                </a:rPr>
                <a:t>射线</a:t>
              </a:r>
              <a:r>
                <a:rPr lang="zh-CN" altLang="en-US" sz="2400" dirty="0">
                  <a:solidFill>
                    <a:srgbClr val="000000"/>
                  </a:solidFill>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pic>
        <p:nvPicPr>
          <p:cNvPr id="28" name="图片 27" descr="图片216"/>
          <p:cNvPicPr>
            <a:picLocks noChangeAspect="1"/>
          </p:cNvPicPr>
          <p:nvPr/>
        </p:nvPicPr>
        <p:blipFill>
          <a:blip r:embed="rId3"/>
          <a:stretch>
            <a:fillRect/>
          </a:stretch>
        </p:blipFill>
        <p:spPr>
          <a:xfrm>
            <a:off x="9401175" y="232410"/>
            <a:ext cx="2628265" cy="26282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11" name="直接连接符 10"/>
          <p:cNvCxnSpPr/>
          <p:nvPr/>
        </p:nvCxnSpPr>
        <p:spPr>
          <a:xfrm>
            <a:off x="7392670" y="1282065"/>
            <a:ext cx="11520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565140" y="1240790"/>
            <a:ext cx="1827530" cy="107950"/>
            <a:chOff x="4559" y="3956"/>
            <a:chExt cx="2878" cy="170"/>
          </a:xfrm>
        </p:grpSpPr>
        <p:grpSp>
          <p:nvGrpSpPr>
            <p:cNvPr id="7" name="组合 6"/>
            <p:cNvGrpSpPr/>
            <p:nvPr/>
          </p:nvGrpSpPr>
          <p:grpSpPr>
            <a:xfrm>
              <a:off x="4559" y="3956"/>
              <a:ext cx="2708" cy="170"/>
              <a:chOff x="3732" y="5677"/>
              <a:chExt cx="2708" cy="170"/>
            </a:xfrm>
          </p:grpSpPr>
          <p:cxnSp>
            <p:nvCxnSpPr>
              <p:cNvPr id="8" name="直接连接符 7"/>
              <p:cNvCxnSpPr/>
              <p:nvPr/>
            </p:nvCxnSpPr>
            <p:spPr>
              <a:xfrm>
                <a:off x="3775" y="5743"/>
                <a:ext cx="2665"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椭圆 9"/>
            <p:cNvSpPr/>
            <p:nvPr/>
          </p:nvSpPr>
          <p:spPr>
            <a:xfrm>
              <a:off x="7267" y="3956"/>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2" name="组合 101"/>
          <p:cNvGrpSpPr/>
          <p:nvPr/>
        </p:nvGrpSpPr>
        <p:grpSpPr>
          <a:xfrm>
            <a:off x="2576195" y="883920"/>
            <a:ext cx="1868170" cy="744855"/>
            <a:chOff x="4017" y="992"/>
            <a:chExt cx="2942" cy="1173"/>
          </a:xfrm>
        </p:grpSpPr>
        <p:grpSp>
          <p:nvGrpSpPr>
            <p:cNvPr id="99" name="Group 4"/>
            <p:cNvGrpSpPr/>
            <p:nvPr/>
          </p:nvGrpSpPr>
          <p:grpSpPr bwMode="auto">
            <a:xfrm>
              <a:off x="4017" y="992"/>
              <a:ext cx="2942" cy="1173"/>
              <a:chOff x="528" y="1392"/>
              <a:chExt cx="1158" cy="2085"/>
            </a:xfrm>
          </p:grpSpPr>
          <p:sp>
            <p:nvSpPr>
              <p:cNvPr id="100" name="AutoShape 5"/>
              <p:cNvSpPr>
                <a:spLocks noChangeArrowheads="1"/>
              </p:cNvSpPr>
              <p:nvPr/>
            </p:nvSpPr>
            <p:spPr bwMode="gray">
              <a:xfrm>
                <a:off x="528" y="1392"/>
                <a:ext cx="1158" cy="2085"/>
              </a:xfrm>
              <a:prstGeom prst="roundRect">
                <a:avLst>
                  <a:gd name="adj" fmla="val 16667"/>
                </a:avLst>
              </a:prstGeom>
              <a:gradFill rotWithShape="1">
                <a:gsLst>
                  <a:gs pos="0">
                    <a:srgbClr val="70D34D"/>
                  </a:gs>
                  <a:gs pos="100000">
                    <a:srgbClr val="70D34D">
                      <a:gamma/>
                      <a:shade val="76078"/>
                      <a:invGamma/>
                    </a:srgbClr>
                  </a:gs>
                </a:gsLst>
                <a:lin ang="5400000" scaled="1"/>
              </a:gradFill>
              <a:ln w="38100">
                <a:solidFill>
                  <a:srgbClr val="FFFFFF"/>
                </a:solidFill>
                <a:round/>
              </a:ln>
              <a:effectLst>
                <a:outerShdw dist="107763" dir="2700000" algn="ctr" rotWithShape="0">
                  <a:srgbClr val="808080">
                    <a:alpha val="50000"/>
                  </a:srgbClr>
                </a:outerShdw>
              </a:effectLst>
            </p:spPr>
            <p:txBody>
              <a:bodyPr wrap="none" anchor="ctr"/>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mn-ea"/>
                </a:endParaRPr>
              </a:p>
            </p:txBody>
          </p:sp>
          <p:sp>
            <p:nvSpPr>
              <p:cNvPr id="101" name="AutoShape 6"/>
              <p:cNvSpPr>
                <a:spLocks noChangeArrowheads="1"/>
              </p:cNvSpPr>
              <p:nvPr/>
            </p:nvSpPr>
            <p:spPr bwMode="gray">
              <a:xfrm>
                <a:off x="576" y="1416"/>
                <a:ext cx="1063" cy="288"/>
              </a:xfrm>
              <a:prstGeom prst="roundRect">
                <a:avLst>
                  <a:gd name="adj" fmla="val 50000"/>
                </a:avLst>
              </a:prstGeom>
              <a:gradFill rotWithShape="1">
                <a:gsLst>
                  <a:gs pos="0">
                    <a:srgbClr val="FFFFFF"/>
                  </a:gs>
                  <a:gs pos="100000">
                    <a:srgbClr val="70D34D"/>
                  </a:gs>
                </a:gsLst>
                <a:lin ang="5400000" scaled="1"/>
              </a:gradFill>
              <a:ln w="9525">
                <a:noFill/>
                <a:round/>
              </a:ln>
              <a:effectLst/>
            </p:spPr>
            <p:txBody>
              <a:bodyPr wrap="none" anchor="ctr"/>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mn-ea"/>
                </a:endParaRPr>
              </a:p>
            </p:txBody>
          </p:sp>
        </p:grpSp>
        <p:sp>
          <p:nvSpPr>
            <p:cNvPr id="3" name="文本框 2"/>
            <p:cNvSpPr txBox="1"/>
            <p:nvPr/>
          </p:nvSpPr>
          <p:spPr>
            <a:xfrm>
              <a:off x="4377" y="1247"/>
              <a:ext cx="2208" cy="725"/>
            </a:xfrm>
            <a:prstGeom prst="rect">
              <a:avLst/>
            </a:prstGeom>
            <a:noFill/>
          </p:spPr>
          <p:txBody>
            <a:bodyPr wrap="none" rtlCol="0">
              <a:spAutoFit/>
            </a:bodyPr>
            <a:p>
              <a:r>
                <a:rPr lang="zh-CN" altLang="en-US" sz="2400"/>
                <a:t>认识射线</a:t>
              </a:r>
              <a:endParaRPr lang="zh-CN" altLang="en-US" sz="2400"/>
            </a:p>
          </p:txBody>
        </p:sp>
      </p:grpSp>
      <p:grpSp>
        <p:nvGrpSpPr>
          <p:cNvPr id="22" name="组合 21"/>
          <p:cNvGrpSpPr/>
          <p:nvPr/>
        </p:nvGrpSpPr>
        <p:grpSpPr>
          <a:xfrm>
            <a:off x="2376170" y="1981835"/>
            <a:ext cx="3221630" cy="863600"/>
            <a:chOff x="5191" y="5674"/>
            <a:chExt cx="6555" cy="1360"/>
          </a:xfrm>
        </p:grpSpPr>
        <p:grpSp>
          <p:nvGrpSpPr>
            <p:cNvPr id="23" name="组合 22"/>
            <p:cNvGrpSpPr/>
            <p:nvPr/>
          </p:nvGrpSpPr>
          <p:grpSpPr>
            <a:xfrm>
              <a:off x="5191" y="5674"/>
              <a:ext cx="6318" cy="1360"/>
              <a:chOff x="5191" y="5674"/>
              <a:chExt cx="6318" cy="1360"/>
            </a:xfrm>
          </p:grpSpPr>
          <p:sp>
            <p:nvSpPr>
              <p:cNvPr id="24" name="圆角矩形 23"/>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标注 24"/>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5801" y="5996"/>
              <a:ext cx="5945"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射线有什么特点</a:t>
              </a:r>
              <a:r>
                <a:rPr lang="zh-CN" altLang="en-US" sz="2400" dirty="0">
                  <a:solidFill>
                    <a:srgbClr val="000000"/>
                  </a:solidFill>
                  <a:latin typeface="微软雅黑" panose="020B0503020204020204" pitchFamily="34" charset="-122"/>
                  <a:ea typeface="微软雅黑" panose="020B0503020204020204" pitchFamily="34" charset="-122"/>
                  <a:sym typeface="+mn-ea"/>
                </a:rPr>
                <a:t>？</a:t>
              </a:r>
              <a:endParaRPr lang="zh-CN" altLang="en-US" sz="2400"/>
            </a:p>
          </p:txBody>
        </p:sp>
      </p:grpSp>
      <p:grpSp>
        <p:nvGrpSpPr>
          <p:cNvPr id="27" name="组合 26"/>
          <p:cNvGrpSpPr/>
          <p:nvPr/>
        </p:nvGrpSpPr>
        <p:grpSpPr>
          <a:xfrm>
            <a:off x="6513830" y="1967230"/>
            <a:ext cx="3335020" cy="863600"/>
            <a:chOff x="11732" y="6237"/>
            <a:chExt cx="5252" cy="1360"/>
          </a:xfrm>
        </p:grpSpPr>
        <p:grpSp>
          <p:nvGrpSpPr>
            <p:cNvPr id="28" name="组合 27"/>
            <p:cNvGrpSpPr/>
            <p:nvPr/>
          </p:nvGrpSpPr>
          <p:grpSpPr>
            <a:xfrm>
              <a:off x="11732" y="6237"/>
              <a:ext cx="5252" cy="1360"/>
              <a:chOff x="11732" y="6237"/>
              <a:chExt cx="5252" cy="1360"/>
            </a:xfrm>
          </p:grpSpPr>
          <p:sp>
            <p:nvSpPr>
              <p:cNvPr id="29" name="圆角矩形 28"/>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12054" y="6539"/>
              <a:ext cx="46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射线可以怎样表示？</a:t>
              </a:r>
              <a:endParaRPr lang="zh-CN" altLang="en-US" sz="2400"/>
            </a:p>
          </p:txBody>
        </p:sp>
      </p:grpSp>
      <p:pic>
        <p:nvPicPr>
          <p:cNvPr id="82" name="图片 81" descr="图片107"/>
          <p:cNvPicPr>
            <a:picLocks noChangeAspect="1"/>
          </p:cNvPicPr>
          <p:nvPr/>
        </p:nvPicPr>
        <p:blipFill>
          <a:blip r:embed="rId2"/>
          <a:stretch>
            <a:fillRect/>
          </a:stretch>
        </p:blipFill>
        <p:spPr>
          <a:xfrm>
            <a:off x="680085" y="1776095"/>
            <a:ext cx="889000" cy="1306195"/>
          </a:xfrm>
          <a:prstGeom prst="rect">
            <a:avLst/>
          </a:prstGeom>
        </p:spPr>
      </p:pic>
      <p:pic>
        <p:nvPicPr>
          <p:cNvPr id="83" name="图片 82" descr="图片168"/>
          <p:cNvPicPr>
            <a:picLocks noChangeAspect="1"/>
          </p:cNvPicPr>
          <p:nvPr/>
        </p:nvPicPr>
        <p:blipFill>
          <a:blip r:embed="rId3"/>
          <a:stretch>
            <a:fillRect/>
          </a:stretch>
        </p:blipFill>
        <p:spPr>
          <a:xfrm>
            <a:off x="10328275" y="1708785"/>
            <a:ext cx="1225550" cy="1499870"/>
          </a:xfrm>
          <a:prstGeom prst="rect">
            <a:avLst/>
          </a:prstGeom>
        </p:spPr>
      </p:pic>
      <p:grpSp>
        <p:nvGrpSpPr>
          <p:cNvPr id="87" name="组合 86"/>
          <p:cNvGrpSpPr/>
          <p:nvPr/>
        </p:nvGrpSpPr>
        <p:grpSpPr>
          <a:xfrm>
            <a:off x="1576070" y="3201035"/>
            <a:ext cx="3135630" cy="987425"/>
            <a:chOff x="1842" y="5361"/>
            <a:chExt cx="4938" cy="1555"/>
          </a:xfrm>
        </p:grpSpPr>
        <p:pic>
          <p:nvPicPr>
            <p:cNvPr id="64" name="图片 63" descr="图片2"/>
            <p:cNvPicPr>
              <a:picLocks noChangeAspect="1"/>
            </p:cNvPicPr>
            <p:nvPr/>
          </p:nvPicPr>
          <p:blipFill>
            <a:blip r:embed="rId4"/>
            <a:stretch>
              <a:fillRect/>
            </a:stretch>
          </p:blipFill>
          <p:spPr>
            <a:xfrm rot="2700000">
              <a:off x="1822" y="5381"/>
              <a:ext cx="1555" cy="1515"/>
            </a:xfrm>
            <a:prstGeom prst="rect">
              <a:avLst/>
            </a:prstGeom>
          </p:spPr>
        </p:pic>
        <p:grpSp>
          <p:nvGrpSpPr>
            <p:cNvPr id="84" name="组合 83"/>
            <p:cNvGrpSpPr/>
            <p:nvPr/>
          </p:nvGrpSpPr>
          <p:grpSpPr>
            <a:xfrm>
              <a:off x="3302" y="5765"/>
              <a:ext cx="3478" cy="1141"/>
              <a:chOff x="3302" y="5765"/>
              <a:chExt cx="3478" cy="1141"/>
            </a:xfrm>
          </p:grpSpPr>
          <p:grpSp>
            <p:nvGrpSpPr>
              <p:cNvPr id="65" name="组合 64"/>
              <p:cNvGrpSpPr/>
              <p:nvPr/>
            </p:nvGrpSpPr>
            <p:grpSpPr>
              <a:xfrm rot="0">
                <a:off x="3302" y="5765"/>
                <a:ext cx="3398" cy="1141"/>
                <a:chOff x="5488" y="1621"/>
                <a:chExt cx="12197" cy="3351"/>
              </a:xfrm>
            </p:grpSpPr>
            <p:grpSp>
              <p:nvGrpSpPr>
                <p:cNvPr id="66" name="组合 65"/>
                <p:cNvGrpSpPr/>
                <p:nvPr/>
              </p:nvGrpSpPr>
              <p:grpSpPr>
                <a:xfrm>
                  <a:off x="5488" y="1621"/>
                  <a:ext cx="12197" cy="3351"/>
                  <a:chOff x="5488" y="1621"/>
                  <a:chExt cx="12197" cy="3351"/>
                </a:xfrm>
              </p:grpSpPr>
              <p:sp>
                <p:nvSpPr>
                  <p:cNvPr id="67" name="圆角矩形 6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9" name="圆角矩形 68"/>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矩形 34"/>
              <p:cNvSpPr/>
              <p:nvPr/>
            </p:nvSpPr>
            <p:spPr>
              <a:xfrm>
                <a:off x="3663" y="5875"/>
                <a:ext cx="3117" cy="841"/>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射线是直的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1563370" y="5116830"/>
            <a:ext cx="5437400" cy="967740"/>
            <a:chOff x="1822" y="8378"/>
            <a:chExt cx="8563" cy="1524"/>
          </a:xfrm>
        </p:grpSpPr>
        <p:pic>
          <p:nvPicPr>
            <p:cNvPr id="76" name="图片 75" descr="图片4"/>
            <p:cNvPicPr>
              <a:picLocks noChangeAspect="1"/>
            </p:cNvPicPr>
            <p:nvPr/>
          </p:nvPicPr>
          <p:blipFill>
            <a:blip r:embed="rId5"/>
            <a:stretch>
              <a:fillRect/>
            </a:stretch>
          </p:blipFill>
          <p:spPr>
            <a:xfrm rot="2700000">
              <a:off x="1829" y="8371"/>
              <a:ext cx="1462" cy="1476"/>
            </a:xfrm>
            <a:prstGeom prst="rect">
              <a:avLst/>
            </a:prstGeom>
          </p:spPr>
        </p:pic>
        <p:grpSp>
          <p:nvGrpSpPr>
            <p:cNvPr id="86" name="组合 85"/>
            <p:cNvGrpSpPr/>
            <p:nvPr/>
          </p:nvGrpSpPr>
          <p:grpSpPr>
            <a:xfrm>
              <a:off x="3267" y="8761"/>
              <a:ext cx="7118" cy="1141"/>
              <a:chOff x="3267" y="8761"/>
              <a:chExt cx="7118" cy="1141"/>
            </a:xfrm>
          </p:grpSpPr>
          <p:grpSp>
            <p:nvGrpSpPr>
              <p:cNvPr id="77" name="组合 76"/>
              <p:cNvGrpSpPr/>
              <p:nvPr/>
            </p:nvGrpSpPr>
            <p:grpSpPr>
              <a:xfrm rot="0">
                <a:off x="3267" y="8761"/>
                <a:ext cx="7118" cy="1141"/>
                <a:chOff x="5488" y="1621"/>
                <a:chExt cx="12698" cy="3351"/>
              </a:xfrm>
            </p:grpSpPr>
            <p:grpSp>
              <p:nvGrpSpPr>
                <p:cNvPr id="78" name="组合 77"/>
                <p:cNvGrpSpPr/>
                <p:nvPr/>
              </p:nvGrpSpPr>
              <p:grpSpPr>
                <a:xfrm>
                  <a:off x="5488" y="1621"/>
                  <a:ext cx="12698" cy="3351"/>
                  <a:chOff x="5488" y="1621"/>
                  <a:chExt cx="12698" cy="3351"/>
                </a:xfrm>
              </p:grpSpPr>
              <p:sp>
                <p:nvSpPr>
                  <p:cNvPr id="79" name="圆角矩形 7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5488" y="1621"/>
                    <a:ext cx="12698"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1" name="圆角矩形 80"/>
                <p:cNvSpPr/>
                <p:nvPr/>
              </p:nvSpPr>
              <p:spPr>
                <a:xfrm>
                  <a:off x="5652" y="1932"/>
                  <a:ext cx="12317"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矩形 36"/>
              <p:cNvSpPr/>
              <p:nvPr/>
            </p:nvSpPr>
            <p:spPr>
              <a:xfrm>
                <a:off x="3339" y="8851"/>
                <a:ext cx="4986" cy="841"/>
              </a:xfrm>
              <a:prstGeom prst="rect">
                <a:avLst/>
              </a:prstGeom>
            </p:spPr>
            <p:txBody>
              <a:bodyPr wrap="square">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rPr>
                  <a:t>能向一端无限延伸，</a:t>
                </a:r>
                <a:endParaRPr lang="zh-CN" altLang="en-US" sz="2400" dirty="0">
                  <a:latin typeface="微软雅黑" panose="020B0503020204020204" pitchFamily="34" charset="-122"/>
                  <a:ea typeface="微软雅黑" panose="020B0503020204020204" pitchFamily="34" charset="-122"/>
                </a:endParaRPr>
              </a:p>
            </p:txBody>
          </p:sp>
        </p:grpSp>
      </p:grpSp>
      <p:grpSp>
        <p:nvGrpSpPr>
          <p:cNvPr id="88" name="组合 87"/>
          <p:cNvGrpSpPr/>
          <p:nvPr/>
        </p:nvGrpSpPr>
        <p:grpSpPr>
          <a:xfrm>
            <a:off x="1593215" y="4140200"/>
            <a:ext cx="3224530" cy="1008380"/>
            <a:chOff x="1869" y="6840"/>
            <a:chExt cx="5078" cy="1588"/>
          </a:xfrm>
        </p:grpSpPr>
        <p:pic>
          <p:nvPicPr>
            <p:cNvPr id="70" name="图片 69" descr="图片1"/>
            <p:cNvPicPr>
              <a:picLocks noChangeAspect="1"/>
            </p:cNvPicPr>
            <p:nvPr/>
          </p:nvPicPr>
          <p:blipFill>
            <a:blip r:embed="rId6"/>
            <a:stretch>
              <a:fillRect/>
            </a:stretch>
          </p:blipFill>
          <p:spPr>
            <a:xfrm rot="2700000">
              <a:off x="1843" y="6866"/>
              <a:ext cx="1588" cy="1536"/>
            </a:xfrm>
            <a:prstGeom prst="rect">
              <a:avLst/>
            </a:prstGeom>
          </p:spPr>
        </p:pic>
        <p:grpSp>
          <p:nvGrpSpPr>
            <p:cNvPr id="85" name="组合 84"/>
            <p:cNvGrpSpPr/>
            <p:nvPr/>
          </p:nvGrpSpPr>
          <p:grpSpPr>
            <a:xfrm>
              <a:off x="3330" y="7263"/>
              <a:ext cx="3617" cy="1141"/>
              <a:chOff x="3330" y="7263"/>
              <a:chExt cx="3617" cy="1141"/>
            </a:xfrm>
          </p:grpSpPr>
          <p:grpSp>
            <p:nvGrpSpPr>
              <p:cNvPr id="71" name="组合 70"/>
              <p:cNvGrpSpPr/>
              <p:nvPr/>
            </p:nvGrpSpPr>
            <p:grpSpPr>
              <a:xfrm rot="0">
                <a:off x="3330" y="7263"/>
                <a:ext cx="3496" cy="1141"/>
                <a:chOff x="5488" y="1621"/>
                <a:chExt cx="12197" cy="3351"/>
              </a:xfrm>
            </p:grpSpPr>
            <p:grpSp>
              <p:nvGrpSpPr>
                <p:cNvPr id="72" name="组合 71"/>
                <p:cNvGrpSpPr/>
                <p:nvPr/>
              </p:nvGrpSpPr>
              <p:grpSpPr>
                <a:xfrm>
                  <a:off x="5488" y="1621"/>
                  <a:ext cx="12197" cy="3351"/>
                  <a:chOff x="5488" y="1621"/>
                  <a:chExt cx="12197" cy="3351"/>
                </a:xfrm>
              </p:grpSpPr>
              <p:sp>
                <p:nvSpPr>
                  <p:cNvPr id="73" name="圆角矩形 7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圆角矩形 7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5" name="圆角矩形 74"/>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矩形 35"/>
              <p:cNvSpPr/>
              <p:nvPr/>
            </p:nvSpPr>
            <p:spPr>
              <a:xfrm>
                <a:off x="3737" y="7356"/>
                <a:ext cx="3210" cy="841"/>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有一个端点</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sp>
        <p:nvSpPr>
          <p:cNvPr id="38" name="矩形 37"/>
          <p:cNvSpPr/>
          <p:nvPr/>
        </p:nvSpPr>
        <p:spPr>
          <a:xfrm>
            <a:off x="5198030" y="5404684"/>
            <a:ext cx="1845741"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不可以测量。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5419725" y="1364615"/>
            <a:ext cx="39751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2" name="文本框 91"/>
          <p:cNvSpPr txBox="1"/>
          <p:nvPr/>
        </p:nvSpPr>
        <p:spPr>
          <a:xfrm>
            <a:off x="7138035" y="1351915"/>
            <a:ext cx="37401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8" name="组合 97"/>
          <p:cNvGrpSpPr/>
          <p:nvPr/>
        </p:nvGrpSpPr>
        <p:grpSpPr>
          <a:xfrm>
            <a:off x="6828790" y="3657600"/>
            <a:ext cx="3321685" cy="1688465"/>
            <a:chOff x="10754" y="5760"/>
            <a:chExt cx="5231" cy="2324"/>
          </a:xfrm>
        </p:grpSpPr>
        <p:sp>
          <p:nvSpPr>
            <p:cNvPr id="56" name="文本框 55"/>
            <p:cNvSpPr txBox="1"/>
            <p:nvPr/>
          </p:nvSpPr>
          <p:spPr>
            <a:xfrm>
              <a:off x="11234" y="6042"/>
              <a:ext cx="4275" cy="1345"/>
            </a:xfrm>
            <a:prstGeom prst="rect">
              <a:avLst/>
            </a:prstGeom>
            <a:noFill/>
          </p:spPr>
          <p:txBody>
            <a:bodyPr wrap="square" rtlCol="0" anchor="t">
              <a:spAutoFit/>
            </a:bodyPr>
            <a:p>
              <a:pPr algn="l">
                <a:lnSpc>
                  <a:spcPct val="120000"/>
                </a:lnSpc>
                <a:spcBef>
                  <a:spcPct val="50000"/>
                </a:spcBef>
              </a:pPr>
              <a:r>
                <a:rPr lang="zh-CN" altLang="en-US" sz="2400" dirty="0">
                  <a:latin typeface="微软雅黑" panose="020B0503020204020204" pitchFamily="34" charset="-122"/>
                  <a:ea typeface="微软雅黑" panose="020B0503020204020204" pitchFamily="34" charset="-122"/>
                  <a:sym typeface="+mn-ea"/>
                </a:rPr>
                <a:t>用端点和射线上的另一点来表示</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95" name="组合 94"/>
            <p:cNvGrpSpPr/>
            <p:nvPr/>
          </p:nvGrpSpPr>
          <p:grpSpPr>
            <a:xfrm rot="0">
              <a:off x="10754" y="5760"/>
              <a:ext cx="5231" cy="2324"/>
              <a:chOff x="1895" y="4083"/>
              <a:chExt cx="7143" cy="2324"/>
            </a:xfrm>
          </p:grpSpPr>
          <p:sp>
            <p:nvSpPr>
              <p:cNvPr id="96" name="圆角矩形 95"/>
              <p:cNvSpPr/>
              <p:nvPr/>
            </p:nvSpPr>
            <p:spPr>
              <a:xfrm>
                <a:off x="1967" y="4182"/>
                <a:ext cx="6983" cy="2145"/>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7" name="圆角矩形 96"/>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nvSpPr>
        <p:spPr>
          <a:xfrm>
            <a:off x="9004300" y="1064895"/>
            <a:ext cx="1198245" cy="460375"/>
          </a:xfrm>
          <a:prstGeom prst="rect">
            <a:avLst/>
          </a:prstGeom>
          <a:noFill/>
        </p:spPr>
        <p:txBody>
          <a:bodyPr wrap="none" rtlCol="0" anchor="t">
            <a:spAutoFit/>
          </a:bodyPr>
          <a:p>
            <a:pPr algn="l">
              <a:spcBef>
                <a:spcPct val="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射线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AB</a:t>
            </a:r>
            <a:endParaRPr lang="en-US" altLang="zh-CN" sz="2400" b="1" i="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down)">
                                      <p:cBhvr>
                                        <p:cTn id="10" dur="5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p:tgtEl>
                                          <p:spTgt spid="87"/>
                                        </p:tgtEl>
                                        <p:attrNameLst>
                                          <p:attrName>ppt_y</p:attrName>
                                        </p:attrNameLst>
                                      </p:cBhvr>
                                      <p:tavLst>
                                        <p:tav tm="0">
                                          <p:val>
                                            <p:strVal val="#ppt_y+#ppt_h*1.125000"/>
                                          </p:val>
                                        </p:tav>
                                        <p:tav tm="100000">
                                          <p:val>
                                            <p:strVal val="#ppt_y"/>
                                          </p:val>
                                        </p:tav>
                                      </p:tavLst>
                                    </p:anim>
                                    <p:animEffect transition="in" filter="wipe(up)">
                                      <p:cBhvr>
                                        <p:cTn id="16" dur="500"/>
                                        <p:tgtEl>
                                          <p:spTgt spid="8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88"/>
                                        </p:tgtEl>
                                        <p:attrNameLst>
                                          <p:attrName>style.visibility</p:attrName>
                                        </p:attrNameLst>
                                      </p:cBhvr>
                                      <p:to>
                                        <p:strVal val="visible"/>
                                      </p:to>
                                    </p:set>
                                    <p:anim calcmode="lin" valueType="num">
                                      <p:cBhvr additive="base">
                                        <p:cTn id="21" dur="500"/>
                                        <p:tgtEl>
                                          <p:spTgt spid="88"/>
                                        </p:tgtEl>
                                        <p:attrNameLst>
                                          <p:attrName>ppt_y</p:attrName>
                                        </p:attrNameLst>
                                      </p:cBhvr>
                                      <p:tavLst>
                                        <p:tav tm="0">
                                          <p:val>
                                            <p:strVal val="#ppt_y+#ppt_h*1.125000"/>
                                          </p:val>
                                        </p:tav>
                                        <p:tav tm="100000">
                                          <p:val>
                                            <p:strVal val="#ppt_y"/>
                                          </p:val>
                                        </p:tav>
                                      </p:tavLst>
                                    </p:anim>
                                    <p:animEffect transition="in" filter="wipe(up)">
                                      <p:cBhvr>
                                        <p:cTn id="22" dur="500"/>
                                        <p:tgtEl>
                                          <p:spTgt spid="8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additive="base">
                                        <p:cTn id="27" dur="500"/>
                                        <p:tgtEl>
                                          <p:spTgt spid="89"/>
                                        </p:tgtEl>
                                        <p:attrNameLst>
                                          <p:attrName>ppt_y</p:attrName>
                                        </p:attrNameLst>
                                      </p:cBhvr>
                                      <p:tavLst>
                                        <p:tav tm="0">
                                          <p:val>
                                            <p:strVal val="#ppt_y+#ppt_h*1.125000"/>
                                          </p:val>
                                        </p:tav>
                                        <p:tav tm="100000">
                                          <p:val>
                                            <p:strVal val="#ppt_y"/>
                                          </p:val>
                                        </p:tav>
                                      </p:tavLst>
                                    </p:anim>
                                    <p:animEffect transition="in" filter="wipe(up)">
                                      <p:cBhvr>
                                        <p:cTn id="28" dur="500"/>
                                        <p:tgtEl>
                                          <p:spTgt spid="8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1" nodeType="clickEffect">
                                  <p:stCondLst>
                                    <p:cond delay="0"/>
                                  </p:stCondLst>
                                  <p:iterate type="wd">
                                    <p:tmPct val="0"/>
                                  </p:iterate>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up)">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wipe(down)">
                                      <p:cBhvr>
                                        <p:cTn id="39" dur="500"/>
                                        <p:tgtEl>
                                          <p:spTgt spid="83"/>
                                        </p:tgtEl>
                                      </p:cBhvr>
                                    </p:animEffect>
                                  </p:childTnLst>
                                </p:cTn>
                              </p:par>
                              <p:par>
                                <p:cTn id="40" presetID="22" presetClass="entr" presetSubtype="4"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p:tgtEl>
                                          <p:spTgt spid="91"/>
                                        </p:tgtEl>
                                        <p:attrNameLst>
                                          <p:attrName>ppt_y</p:attrName>
                                        </p:attrNameLst>
                                      </p:cBhvr>
                                      <p:tavLst>
                                        <p:tav tm="0">
                                          <p:val>
                                            <p:strVal val="#ppt_y+#ppt_h*1.125000"/>
                                          </p:val>
                                        </p:tav>
                                        <p:tav tm="100000">
                                          <p:val>
                                            <p:strVal val="#ppt_y"/>
                                          </p:val>
                                        </p:tav>
                                      </p:tavLst>
                                    </p:anim>
                                    <p:animEffect transition="in" filter="wipe(up)">
                                      <p:cBhvr>
                                        <p:cTn id="48" dur="500"/>
                                        <p:tgtEl>
                                          <p:spTgt spid="91"/>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92"/>
                                        </p:tgtEl>
                                        <p:attrNameLst>
                                          <p:attrName>style.visibility</p:attrName>
                                        </p:attrNameLst>
                                      </p:cBhvr>
                                      <p:to>
                                        <p:strVal val="visible"/>
                                      </p:to>
                                    </p:set>
                                    <p:anim calcmode="lin" valueType="num">
                                      <p:cBhvr additive="base">
                                        <p:cTn id="51" dur="500"/>
                                        <p:tgtEl>
                                          <p:spTgt spid="92"/>
                                        </p:tgtEl>
                                        <p:attrNameLst>
                                          <p:attrName>ppt_y</p:attrName>
                                        </p:attrNameLst>
                                      </p:cBhvr>
                                      <p:tavLst>
                                        <p:tav tm="0">
                                          <p:val>
                                            <p:strVal val="#ppt_y+#ppt_h*1.125000"/>
                                          </p:val>
                                        </p:tav>
                                        <p:tav tm="100000">
                                          <p:val>
                                            <p:strVal val="#ppt_y"/>
                                          </p:val>
                                        </p:tav>
                                      </p:tavLst>
                                    </p:anim>
                                    <p:animEffect transition="in" filter="wipe(up)">
                                      <p:cBhvr>
                                        <p:cTn id="52" dur="500"/>
                                        <p:tgtEl>
                                          <p:spTgt spid="9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98"/>
                                        </p:tgtEl>
                                        <p:attrNameLst>
                                          <p:attrName>style.visibility</p:attrName>
                                        </p:attrNameLst>
                                      </p:cBhvr>
                                      <p:to>
                                        <p:strVal val="visible"/>
                                      </p:to>
                                    </p:set>
                                    <p:anim calcmode="lin" valueType="num">
                                      <p:cBhvr additive="base">
                                        <p:cTn id="57" dur="500"/>
                                        <p:tgtEl>
                                          <p:spTgt spid="98"/>
                                        </p:tgtEl>
                                        <p:attrNameLst>
                                          <p:attrName>ppt_y</p:attrName>
                                        </p:attrNameLst>
                                      </p:cBhvr>
                                      <p:tavLst>
                                        <p:tav tm="0">
                                          <p:val>
                                            <p:strVal val="#ppt_y+#ppt_h*1.125000"/>
                                          </p:val>
                                        </p:tav>
                                        <p:tav tm="100000">
                                          <p:val>
                                            <p:strVal val="#ppt_y"/>
                                          </p:val>
                                        </p:tav>
                                      </p:tavLst>
                                    </p:anim>
                                    <p:animEffect transition="in" filter="wipe(up)">
                                      <p:cBhvr>
                                        <p:cTn id="58" dur="500"/>
                                        <p:tgtEl>
                                          <p:spTgt spid="98"/>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additive="base">
                                        <p:cTn id="63" dur="500"/>
                                        <p:tgtEl>
                                          <p:spTgt spid="2"/>
                                        </p:tgtEl>
                                        <p:attrNameLst>
                                          <p:attrName>ppt_y</p:attrName>
                                        </p:attrNameLst>
                                      </p:cBhvr>
                                      <p:tavLst>
                                        <p:tav tm="0">
                                          <p:val>
                                            <p:strVal val="#ppt_y+#ppt_h*1.125000"/>
                                          </p:val>
                                        </p:tav>
                                        <p:tav tm="100000">
                                          <p:val>
                                            <p:strVal val="#ppt_y"/>
                                          </p:val>
                                        </p:tav>
                                      </p:tavLst>
                                    </p:anim>
                                    <p:animEffect transition="in" filter="wipe(up)">
                                      <p:cBhvr>
                                        <p:cTn id="6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p:bldP spid="91" grpId="0"/>
      <p:bldP spid="92"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9" name="组合 18"/>
          <p:cNvGrpSpPr/>
          <p:nvPr/>
        </p:nvGrpSpPr>
        <p:grpSpPr>
          <a:xfrm rot="21060000">
            <a:off x="7586345" y="245745"/>
            <a:ext cx="3506470" cy="2927350"/>
            <a:chOff x="10605" y="5454"/>
            <a:chExt cx="5522" cy="4610"/>
          </a:xfrm>
        </p:grpSpPr>
        <p:sp>
          <p:nvSpPr>
            <p:cNvPr id="22" name="MH_SubTitle_1"/>
            <p:cNvSpPr/>
            <p:nvPr>
              <p:custDataLst>
                <p:tags r:id="rId2"/>
              </p:custDataLst>
            </p:nvPr>
          </p:nvSpPr>
          <p:spPr>
            <a:xfrm rot="21578707">
              <a:off x="10605" y="6108"/>
              <a:ext cx="5523" cy="3957"/>
            </a:xfrm>
            <a:prstGeom prst="roundRect">
              <a:avLst/>
            </a:prstGeom>
            <a:solidFill>
              <a:schemeClr val="accent6">
                <a:lumMod val="60000"/>
                <a:lumOff val="40000"/>
              </a:schemeClr>
            </a:solidFill>
            <a:ln w="3175" cap="flat" cmpd="sng" algn="ctr">
              <a:solidFill>
                <a:sysClr val="window" lastClr="FFFFFF">
                  <a:lumMod val="75000"/>
                </a:sysClr>
              </a:solidFill>
              <a:prstDash val="solid"/>
            </a:ln>
            <a:effectLst/>
          </p:spPr>
          <p:txBody>
            <a:bodyPr anchor="b">
              <a:normAutofit/>
            </a:bodyPr>
            <a:p>
              <a:pPr algn="ctr">
                <a:defRPr/>
              </a:pPr>
              <a:endParaRPr lang="zh-CN" altLang="en-US" sz="1350" kern="0" dirty="0">
                <a:solidFill>
                  <a:srgbClr val="FFFFFF"/>
                </a:solidFill>
              </a:endParaRPr>
            </a:p>
          </p:txBody>
        </p:sp>
        <p:pic>
          <p:nvPicPr>
            <p:cNvPr id="9" name="Picture 13"/>
            <p:cNvPicPr>
              <a:picLocks noChangeAspect="1" noChangeArrowheads="1"/>
            </p:cNvPicPr>
            <p:nvPr/>
          </p:nvPicPr>
          <p:blipFill>
            <a:blip r:embed="rId3" cstate="print"/>
            <a:srcRect/>
            <a:stretch>
              <a:fillRect/>
            </a:stretch>
          </p:blipFill>
          <p:spPr bwMode="auto">
            <a:xfrm>
              <a:off x="10753" y="6247"/>
              <a:ext cx="5228" cy="3118"/>
            </a:xfrm>
            <a:prstGeom prst="roundRect">
              <a:avLst>
                <a:gd name="adj" fmla="val 10599"/>
              </a:avLst>
            </a:prstGeom>
            <a:noFill/>
            <a:ln w="12700">
              <a:noFill/>
              <a:miter lim="800000"/>
              <a:headEnd/>
              <a:tailEnd/>
            </a:ln>
          </p:spPr>
        </p:pic>
        <p:grpSp>
          <p:nvGrpSpPr>
            <p:cNvPr id="16" name="组合 15"/>
            <p:cNvGrpSpPr/>
            <p:nvPr/>
          </p:nvGrpSpPr>
          <p:grpSpPr>
            <a:xfrm rot="19380000">
              <a:off x="11648" y="5454"/>
              <a:ext cx="655" cy="931"/>
              <a:chOff x="12130" y="579"/>
              <a:chExt cx="655" cy="931"/>
            </a:xfrm>
          </p:grpSpPr>
          <p:sp>
            <p:nvSpPr>
              <p:cNvPr id="24" name="MH_Other_1"/>
              <p:cNvSpPr/>
              <p:nvPr>
                <p:custDataLst>
                  <p:tags r:id="rId4"/>
                </p:custDataLst>
              </p:nvPr>
            </p:nvSpPr>
            <p:spPr>
              <a:xfrm>
                <a:off x="12130" y="1256"/>
                <a:ext cx="107" cy="104"/>
              </a:xfrm>
              <a:prstGeom prst="ellipse">
                <a:avLst/>
              </a:prstGeom>
              <a:solidFill>
                <a:sysClr val="windowText" lastClr="000000">
                  <a:lumMod val="75000"/>
                  <a:lumOff val="25000"/>
                </a:sysClr>
              </a:solidFill>
              <a:ln w="25400" cap="flat" cmpd="sng" algn="ctr">
                <a:noFill/>
                <a:prstDash val="solid"/>
              </a:ln>
              <a:effectLst/>
            </p:spPr>
            <p:txBody>
              <a:bodyPr anchor="ctr"/>
              <a:p>
                <a:pPr algn="ctr">
                  <a:defRPr/>
                </a:pPr>
                <a:endParaRPr lang="zh-CN" altLang="en-US" sz="1350" kern="0" dirty="0">
                  <a:solidFill>
                    <a:sysClr val="window" lastClr="FFFFFF"/>
                  </a:solidFill>
                  <a:latin typeface="+mn-ea"/>
                </a:endParaRPr>
              </a:p>
            </p:txBody>
          </p:sp>
          <p:pic>
            <p:nvPicPr>
              <p:cNvPr id="25" name="MH_Other_2" descr="E:\PPT背景\未标题-1.png"/>
              <p:cNvPicPr>
                <a:picLocks noChangeAspect="1" noChangeArrowheads="1"/>
              </p:cNvPicPr>
              <p:nvPr>
                <p:custDataLst>
                  <p:tags r:id="rId5"/>
                </p:custDataLst>
              </p:nvPr>
            </p:nvPicPr>
            <p:blipFill>
              <a:blip r:embed="rId6"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1685965">
                <a:off x="12178" y="579"/>
                <a:ext cx="607" cy="93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grpSp>
      <p:grpSp>
        <p:nvGrpSpPr>
          <p:cNvPr id="26" name="组合 25"/>
          <p:cNvGrpSpPr/>
          <p:nvPr/>
        </p:nvGrpSpPr>
        <p:grpSpPr>
          <a:xfrm>
            <a:off x="8381365" y="3329305"/>
            <a:ext cx="2051050" cy="3042920"/>
            <a:chOff x="14586" y="741"/>
            <a:chExt cx="3230" cy="4792"/>
          </a:xfrm>
        </p:grpSpPr>
        <p:grpSp>
          <p:nvGrpSpPr>
            <p:cNvPr id="23" name="组合 22"/>
            <p:cNvGrpSpPr/>
            <p:nvPr/>
          </p:nvGrpSpPr>
          <p:grpSpPr>
            <a:xfrm>
              <a:off x="14586" y="741"/>
              <a:ext cx="3230" cy="4792"/>
              <a:chOff x="14586" y="741"/>
              <a:chExt cx="3230" cy="4792"/>
            </a:xfrm>
          </p:grpSpPr>
          <p:sp>
            <p:nvSpPr>
              <p:cNvPr id="30" name="MH_SubTitle_3"/>
              <p:cNvSpPr/>
              <p:nvPr>
                <p:custDataLst>
                  <p:tags r:id="rId7"/>
                </p:custDataLst>
              </p:nvPr>
            </p:nvSpPr>
            <p:spPr>
              <a:xfrm rot="20346964" flipH="1">
                <a:off x="14586" y="1577"/>
                <a:ext cx="3231" cy="3957"/>
              </a:xfrm>
              <a:prstGeom prst="roundRect">
                <a:avLst/>
              </a:prstGeom>
              <a:solidFill>
                <a:schemeClr val="accent3"/>
              </a:solidFill>
              <a:ln w="3175" cap="flat" cmpd="sng" algn="ctr">
                <a:solidFill>
                  <a:sysClr val="window" lastClr="FFFFFF">
                    <a:lumMod val="75000"/>
                  </a:sysClr>
                </a:solidFill>
                <a:prstDash val="solid"/>
              </a:ln>
              <a:effectLst/>
            </p:spPr>
            <p:txBody>
              <a:bodyPr anchor="b">
                <a:normAutofit/>
              </a:bodyPr>
              <a:lstStyle/>
              <a:p>
                <a:pPr algn="ctr">
                  <a:defRPr/>
                </a:pPr>
                <a:endParaRPr lang="zh-CN" altLang="en-US" kern="0" dirty="0">
                  <a:solidFill>
                    <a:srgbClr val="FFFFFF"/>
                  </a:solidFill>
                </a:endParaRPr>
              </a:p>
            </p:txBody>
          </p:sp>
          <p:pic>
            <p:nvPicPr>
              <p:cNvPr id="10" name="Picture 14"/>
              <p:cNvPicPr>
                <a:picLocks noChangeAspect="1" noChangeArrowheads="1"/>
              </p:cNvPicPr>
              <p:nvPr/>
            </p:nvPicPr>
            <p:blipFill>
              <a:blip r:embed="rId8" cstate="print"/>
              <a:srcRect/>
              <a:stretch>
                <a:fillRect/>
              </a:stretch>
            </p:blipFill>
            <p:spPr bwMode="auto">
              <a:xfrm rot="20340000">
                <a:off x="14639" y="1713"/>
                <a:ext cx="2927" cy="3118"/>
              </a:xfrm>
              <a:prstGeom prst="roundRect">
                <a:avLst>
                  <a:gd name="adj" fmla="val 11999"/>
                </a:avLst>
              </a:prstGeom>
              <a:noFill/>
              <a:ln w="12700">
                <a:noFill/>
                <a:miter lim="800000"/>
                <a:headEnd/>
                <a:tailEnd/>
              </a:ln>
            </p:spPr>
          </p:pic>
          <p:pic>
            <p:nvPicPr>
              <p:cNvPr id="33" name="MH_Other_6" descr="E:\PPT背景\未标题-1.png"/>
              <p:cNvPicPr>
                <a:picLocks noChangeAspect="1" noChangeArrowheads="1"/>
              </p:cNvPicPr>
              <p:nvPr>
                <p:custDataLst>
                  <p:tags r:id="rId9"/>
                </p:custDataLst>
              </p:nvPr>
            </p:nvPicPr>
            <p:blipFill>
              <a:blip r:embed="rId6"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1544085" flipH="1">
                <a:off x="16312" y="741"/>
                <a:ext cx="607" cy="93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sp>
          <p:nvSpPr>
            <p:cNvPr id="32" name="MH_Other_5"/>
            <p:cNvSpPr/>
            <p:nvPr>
              <p:custDataLst>
                <p:tags r:id="rId10"/>
              </p:custDataLst>
            </p:nvPr>
          </p:nvSpPr>
          <p:spPr>
            <a:xfrm rot="3230050" flipH="1">
              <a:off x="16528" y="1588"/>
              <a:ext cx="104" cy="104"/>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grpSp>
      <p:grpSp>
        <p:nvGrpSpPr>
          <p:cNvPr id="7" name="组合 6"/>
          <p:cNvGrpSpPr/>
          <p:nvPr/>
        </p:nvGrpSpPr>
        <p:grpSpPr>
          <a:xfrm>
            <a:off x="908050" y="1722120"/>
            <a:ext cx="3300095" cy="2650490"/>
            <a:chOff x="4748" y="2350"/>
            <a:chExt cx="5197" cy="4174"/>
          </a:xfrm>
        </p:grpSpPr>
        <p:pic>
          <p:nvPicPr>
            <p:cNvPr id="6" name="图片 5" descr="57485469-d41c-4367-bcc7-8fe93cd7bfcb"/>
            <p:cNvPicPr>
              <a:picLocks noChangeAspect="1"/>
            </p:cNvPicPr>
            <p:nvPr/>
          </p:nvPicPr>
          <p:blipFill>
            <a:blip r:embed="rId11"/>
            <a:stretch>
              <a:fillRect/>
            </a:stretch>
          </p:blipFill>
          <p:spPr>
            <a:xfrm flipH="1">
              <a:off x="4748" y="2350"/>
              <a:ext cx="5197" cy="4174"/>
            </a:xfrm>
            <a:prstGeom prst="rect">
              <a:avLst/>
            </a:prstGeom>
          </p:spPr>
        </p:pic>
        <p:sp>
          <p:nvSpPr>
            <p:cNvPr id="4" name="文本框 3"/>
            <p:cNvSpPr txBox="1"/>
            <p:nvPr/>
          </p:nvSpPr>
          <p:spPr>
            <a:xfrm>
              <a:off x="5442" y="3077"/>
              <a:ext cx="4128" cy="1598"/>
            </a:xfrm>
            <a:prstGeom prst="rect">
              <a:avLst/>
            </a:prstGeom>
            <a:noFill/>
          </p:spPr>
          <p:txBody>
            <a:bodyPr wrap="none" rtlCol="0" anchor="t">
              <a:spAutoFit/>
            </a:bodyPr>
            <a:p>
              <a:pPr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像图中这样的光束</a:t>
              </a:r>
              <a:endParaRPr lang="zh-CN" altLang="en-US" sz="2400" dirty="0">
                <a:latin typeface="微软雅黑" panose="020B0503020204020204" pitchFamily="34" charset="-122"/>
                <a:ea typeface="微软雅黑" panose="020B0503020204020204" pitchFamily="34" charset="-122"/>
                <a:sym typeface="+mn-ea"/>
              </a:endParaRPr>
            </a:p>
            <a:p>
              <a:pPr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就可以看做射线。</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图片161"/>
          <p:cNvPicPr>
            <a:picLocks noChangeAspect="1"/>
          </p:cNvPicPr>
          <p:nvPr>
            <p:custDataLst>
              <p:tags r:id="rId12"/>
            </p:custDataLst>
          </p:nvPr>
        </p:nvPicPr>
        <p:blipFill>
          <a:blip r:embed="rId13"/>
          <a:stretch>
            <a:fillRect/>
          </a:stretch>
        </p:blipFill>
        <p:spPr>
          <a:xfrm>
            <a:off x="908050" y="4372610"/>
            <a:ext cx="1731010" cy="1938655"/>
          </a:xfrm>
          <a:prstGeom prst="rect">
            <a:avLst/>
          </a:prstGeom>
        </p:spPr>
      </p:pic>
      <p:grpSp>
        <p:nvGrpSpPr>
          <p:cNvPr id="31" name="组合 30"/>
          <p:cNvGrpSpPr/>
          <p:nvPr/>
        </p:nvGrpSpPr>
        <p:grpSpPr>
          <a:xfrm>
            <a:off x="4664075" y="697865"/>
            <a:ext cx="2376170" cy="2828290"/>
            <a:chOff x="8285" y="1099"/>
            <a:chExt cx="3742" cy="4454"/>
          </a:xfrm>
        </p:grpSpPr>
        <p:grpSp>
          <p:nvGrpSpPr>
            <p:cNvPr id="27" name="组合 26"/>
            <p:cNvGrpSpPr/>
            <p:nvPr/>
          </p:nvGrpSpPr>
          <p:grpSpPr>
            <a:xfrm>
              <a:off x="8285" y="1593"/>
              <a:ext cx="3742" cy="3960"/>
              <a:chOff x="8285" y="1593"/>
              <a:chExt cx="3742" cy="3960"/>
            </a:xfrm>
          </p:grpSpPr>
          <p:sp>
            <p:nvSpPr>
              <p:cNvPr id="3078" name="MH_SubTitle_2"/>
              <p:cNvSpPr>
                <a:spLocks noChangeArrowheads="1"/>
              </p:cNvSpPr>
              <p:nvPr>
                <p:custDataLst>
                  <p:tags r:id="rId14"/>
                </p:custDataLst>
              </p:nvPr>
            </p:nvSpPr>
            <p:spPr bwMode="auto">
              <a:xfrm rot="480613">
                <a:off x="8285" y="1593"/>
                <a:ext cx="3742" cy="3960"/>
              </a:xfrm>
              <a:prstGeom prst="roundRect">
                <a:avLst>
                  <a:gd name="adj" fmla="val 16667"/>
                </a:avLst>
              </a:prstGeom>
              <a:solidFill>
                <a:srgbClr val="00B0F0"/>
              </a:solidFill>
              <a:ln w="3175" algn="ctr">
                <a:solidFill>
                  <a:srgbClr val="BFBFBF"/>
                </a:solidFill>
                <a:round/>
              </a:ln>
            </p:spPr>
            <p:txBody>
              <a:bodyPr anchor="b">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endParaRPr lang="zh-CN" altLang="en-US" sz="1800" dirty="0">
                  <a:solidFill>
                    <a:srgbClr val="FFFFFF"/>
                  </a:solidFill>
                  <a:latin typeface="+mn-lt"/>
                  <a:ea typeface="+mn-ea"/>
                </a:endParaRPr>
              </a:p>
            </p:txBody>
          </p:sp>
          <p:pic>
            <p:nvPicPr>
              <p:cNvPr id="8" name="Picture 12"/>
              <p:cNvPicPr>
                <a:picLocks noChangeAspect="1" noChangeArrowheads="1"/>
              </p:cNvPicPr>
              <p:nvPr/>
            </p:nvPicPr>
            <p:blipFill>
              <a:blip r:embed="rId15" cstate="print"/>
              <a:srcRect/>
              <a:stretch>
                <a:fillRect/>
              </a:stretch>
            </p:blipFill>
            <p:spPr bwMode="auto">
              <a:xfrm rot="480000">
                <a:off x="8476" y="1792"/>
                <a:ext cx="3446" cy="3118"/>
              </a:xfrm>
              <a:prstGeom prst="roundRect">
                <a:avLst>
                  <a:gd name="adj" fmla="val 11611"/>
                </a:avLst>
              </a:prstGeom>
              <a:noFill/>
              <a:ln w="12700">
                <a:noFill/>
                <a:miter lim="800000"/>
                <a:headEnd/>
                <a:tailEnd/>
              </a:ln>
            </p:spPr>
          </p:pic>
          <p:sp>
            <p:nvSpPr>
              <p:cNvPr id="28" name="MH_Other_3"/>
              <p:cNvSpPr/>
              <p:nvPr>
                <p:custDataLst>
                  <p:tags r:id="rId16"/>
                </p:custDataLst>
              </p:nvPr>
            </p:nvSpPr>
            <p:spPr>
              <a:xfrm rot="19881906">
                <a:off x="10500" y="1931"/>
                <a:ext cx="102" cy="104"/>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grpSp>
        <p:pic>
          <p:nvPicPr>
            <p:cNvPr id="29" name="MH_Other_4" descr="E:\PPT背景\未标题-1.png"/>
            <p:cNvPicPr>
              <a:picLocks noChangeAspect="1" noChangeArrowheads="1"/>
            </p:cNvPicPr>
            <p:nvPr>
              <p:custDataLst>
                <p:tags r:id="rId17"/>
              </p:custDataLst>
            </p:nvPr>
          </p:nvPicPr>
          <p:blipFill>
            <a:blip r:embed="rId6"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21567871">
              <a:off x="10405" y="1099"/>
              <a:ext cx="593" cy="93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sp>
        <p:nvSpPr>
          <p:cNvPr id="34" name="文本框 33"/>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3508375" y="3472180"/>
            <a:ext cx="3507105" cy="2927985"/>
            <a:chOff x="10605" y="5454"/>
            <a:chExt cx="5523" cy="4611"/>
          </a:xfrm>
        </p:grpSpPr>
        <p:sp>
          <p:nvSpPr>
            <p:cNvPr id="11" name="MH_SubTitle_1"/>
            <p:cNvSpPr/>
            <p:nvPr>
              <p:custDataLst>
                <p:tags r:id="rId18"/>
              </p:custDataLst>
            </p:nvPr>
          </p:nvSpPr>
          <p:spPr>
            <a:xfrm rot="21578707">
              <a:off x="10605" y="6108"/>
              <a:ext cx="5523" cy="3957"/>
            </a:xfrm>
            <a:prstGeom prst="roundRect">
              <a:avLst/>
            </a:prstGeom>
            <a:solidFill>
              <a:srgbClr val="FFFF00"/>
            </a:solidFill>
            <a:ln w="3175" cap="flat" cmpd="sng" algn="ctr">
              <a:solidFill>
                <a:sysClr val="window" lastClr="FFFFFF">
                  <a:lumMod val="75000"/>
                </a:sysClr>
              </a:solidFill>
              <a:prstDash val="solid"/>
            </a:ln>
            <a:effectLst/>
          </p:spPr>
          <p:txBody>
            <a:bodyPr anchor="b">
              <a:normAutofit/>
            </a:bodyPr>
            <a:p>
              <a:pPr algn="ctr">
                <a:defRPr/>
              </a:pPr>
              <a:endParaRPr lang="zh-CN" altLang="en-US" sz="1350" kern="0" dirty="0">
                <a:solidFill>
                  <a:srgbClr val="FFFFFF"/>
                </a:solidFill>
              </a:endParaRPr>
            </a:p>
          </p:txBody>
        </p:sp>
        <p:pic>
          <p:nvPicPr>
            <p:cNvPr id="12" name="Picture 13" descr="C:\Users\Administrator\Desktop\图片8.png图片8"/>
            <p:cNvPicPr>
              <a:picLocks noChangeAspect="1" noChangeArrowheads="1"/>
            </p:cNvPicPr>
            <p:nvPr/>
          </p:nvPicPr>
          <p:blipFill>
            <a:blip r:embed="rId19"/>
            <a:srcRect/>
            <a:stretch>
              <a:fillRect/>
            </a:stretch>
          </p:blipFill>
          <p:spPr bwMode="auto">
            <a:xfrm>
              <a:off x="10753" y="6262"/>
              <a:ext cx="5228" cy="3089"/>
            </a:xfrm>
            <a:prstGeom prst="roundRect">
              <a:avLst>
                <a:gd name="adj" fmla="val 10599"/>
              </a:avLst>
            </a:prstGeom>
            <a:noFill/>
            <a:ln w="12700">
              <a:noFill/>
              <a:miter lim="800000"/>
              <a:headEnd/>
              <a:tailEnd/>
            </a:ln>
          </p:spPr>
        </p:pic>
        <p:grpSp>
          <p:nvGrpSpPr>
            <p:cNvPr id="13" name="组合 12"/>
            <p:cNvGrpSpPr/>
            <p:nvPr/>
          </p:nvGrpSpPr>
          <p:grpSpPr>
            <a:xfrm rot="19380000">
              <a:off x="11648" y="5454"/>
              <a:ext cx="655" cy="931"/>
              <a:chOff x="12130" y="579"/>
              <a:chExt cx="655" cy="931"/>
            </a:xfrm>
          </p:grpSpPr>
          <p:sp>
            <p:nvSpPr>
              <p:cNvPr id="14" name="MH_Other_1"/>
              <p:cNvSpPr/>
              <p:nvPr>
                <p:custDataLst>
                  <p:tags r:id="rId20"/>
                </p:custDataLst>
              </p:nvPr>
            </p:nvSpPr>
            <p:spPr>
              <a:xfrm>
                <a:off x="12130" y="1256"/>
                <a:ext cx="107" cy="104"/>
              </a:xfrm>
              <a:prstGeom prst="ellipse">
                <a:avLst/>
              </a:prstGeom>
              <a:solidFill>
                <a:sysClr val="windowText" lastClr="000000">
                  <a:lumMod val="75000"/>
                  <a:lumOff val="25000"/>
                </a:sysClr>
              </a:solidFill>
              <a:ln w="25400" cap="flat" cmpd="sng" algn="ctr">
                <a:noFill/>
                <a:prstDash val="solid"/>
              </a:ln>
              <a:effectLst/>
            </p:spPr>
            <p:txBody>
              <a:bodyPr anchor="ctr"/>
              <a:p>
                <a:pPr algn="ctr">
                  <a:defRPr/>
                </a:pPr>
                <a:endParaRPr lang="zh-CN" altLang="en-US" sz="1350" kern="0" dirty="0">
                  <a:solidFill>
                    <a:sysClr val="window" lastClr="FFFFFF"/>
                  </a:solidFill>
                  <a:latin typeface="+mn-ea"/>
                </a:endParaRPr>
              </a:p>
            </p:txBody>
          </p:sp>
          <p:pic>
            <p:nvPicPr>
              <p:cNvPr id="15" name="MH_Other_2" descr="E:\PPT背景\未标题-1.png"/>
              <p:cNvPicPr>
                <a:picLocks noChangeAspect="1" noChangeArrowheads="1"/>
              </p:cNvPicPr>
              <p:nvPr>
                <p:custDataLst>
                  <p:tags r:id="rId21"/>
                </p:custDataLst>
              </p:nvPr>
            </p:nvPicPr>
            <p:blipFill>
              <a:blip r:embed="rId6"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1685965">
                <a:off x="12178" y="579"/>
                <a:ext cx="607" cy="93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 calcmode="lin" valueType="num">
                                      <p:cBhvr>
                                        <p:cTn id="15" dur="500" fill="hold"/>
                                        <p:tgtEl>
                                          <p:spTgt spid="31"/>
                                        </p:tgtEl>
                                        <p:attrNameLst>
                                          <p:attrName>ppt_x</p:attrName>
                                        </p:attrNameLst>
                                      </p:cBhvr>
                                      <p:tavLst>
                                        <p:tav tm="0">
                                          <p:val>
                                            <p:fltVal val="0.5"/>
                                          </p:val>
                                        </p:tav>
                                        <p:tav tm="100000">
                                          <p:val>
                                            <p:strVal val="#ppt_x"/>
                                          </p:val>
                                        </p:tav>
                                      </p:tavLst>
                                    </p:anim>
                                    <p:anim calcmode="lin" valueType="num">
                                      <p:cBhvr>
                                        <p:cTn id="16" dur="500" fill="hold"/>
                                        <p:tgtEl>
                                          <p:spTgt spid="31"/>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ppt_x</p:attrName>
                                        </p:attrNameLst>
                                      </p:cBhvr>
                                      <p:tavLst>
                                        <p:tav tm="0">
                                          <p:val>
                                            <p:fltVal val="0.5"/>
                                          </p:val>
                                        </p:tav>
                                        <p:tav tm="100000">
                                          <p:val>
                                            <p:strVal val="#ppt_x"/>
                                          </p:val>
                                        </p:tav>
                                      </p:tavLst>
                                    </p:anim>
                                    <p:anim calcmode="lin" valueType="num">
                                      <p:cBhvr>
                                        <p:cTn id="22" dur="500" fill="hold"/>
                                        <p:tgtEl>
                                          <p:spTgt spid="19"/>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 calcmode="lin" valueType="num">
                                      <p:cBhvr>
                                        <p:cTn id="27" dur="500" fill="hold"/>
                                        <p:tgtEl>
                                          <p:spTgt spid="3"/>
                                        </p:tgtEl>
                                        <p:attrNameLst>
                                          <p:attrName>ppt_x</p:attrName>
                                        </p:attrNameLst>
                                      </p:cBhvr>
                                      <p:tavLst>
                                        <p:tav tm="0">
                                          <p:val>
                                            <p:fltVal val="0.5"/>
                                          </p:val>
                                        </p:tav>
                                        <p:tav tm="100000">
                                          <p:val>
                                            <p:strVal val="#ppt_x"/>
                                          </p:val>
                                        </p:tav>
                                      </p:tavLst>
                                    </p:anim>
                                    <p:anim calcmode="lin" valueType="num">
                                      <p:cBhvr>
                                        <p:cTn id="28"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9" name="组合 28"/>
          <p:cNvGrpSpPr/>
          <p:nvPr/>
        </p:nvGrpSpPr>
        <p:grpSpPr>
          <a:xfrm>
            <a:off x="1584960" y="2482850"/>
            <a:ext cx="8943340" cy="2880360"/>
            <a:chOff x="3080" y="3631"/>
            <a:chExt cx="14084" cy="4536"/>
          </a:xfrm>
        </p:grpSpPr>
        <p:sp>
          <p:nvSpPr>
            <p:cNvPr id="4" name="矩形 3"/>
            <p:cNvSpPr/>
            <p:nvPr/>
          </p:nvSpPr>
          <p:spPr>
            <a:xfrm>
              <a:off x="3080"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577"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8071"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565" y="3631"/>
              <a:ext cx="4139"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4670" y="3631"/>
              <a:ext cx="2494" cy="113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3080"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5577"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8071"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10565" y="4765"/>
              <a:ext cx="4139"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14670" y="4765"/>
              <a:ext cx="2494" cy="1134"/>
            </a:xfrm>
            <a:prstGeom prst="rect">
              <a:avLst/>
            </a:prstGeom>
            <a:solidFill>
              <a:schemeClr val="accent4">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3080"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5577"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8071"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10565" y="5899"/>
              <a:ext cx="4139"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14670" y="5899"/>
              <a:ext cx="2494" cy="1134"/>
            </a:xfrm>
            <a:prstGeom prst="rect">
              <a:avLst/>
            </a:prstGeom>
            <a:solidFill>
              <a:schemeClr val="accent2">
                <a:lumMod val="75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3080"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5577"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8071"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10565" y="7033"/>
              <a:ext cx="4139"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14670" y="7033"/>
              <a:ext cx="2494" cy="1134"/>
            </a:xfrm>
            <a:prstGeom prst="rect">
              <a:avLst/>
            </a:prstGeom>
            <a:solidFill>
              <a:schemeClr val="accent6">
                <a:lumMod val="60000"/>
                <a:lumOff val="40000"/>
              </a:schemeClr>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980565" y="2612390"/>
            <a:ext cx="792480" cy="460375"/>
          </a:xfrm>
          <a:prstGeom prst="rect">
            <a:avLst/>
          </a:prstGeom>
          <a:noFill/>
        </p:spPr>
        <p:txBody>
          <a:bodyPr wrap="none" rtlCol="0">
            <a:spAutoFit/>
          </a:bodyPr>
          <a:p>
            <a:r>
              <a:rPr lang="zh-CN" altLang="en-US" sz="2400"/>
              <a:t>名称</a:t>
            </a:r>
            <a:endParaRPr lang="zh-CN" altLang="en-US" sz="2400"/>
          </a:p>
        </p:txBody>
      </p:sp>
      <p:sp>
        <p:nvSpPr>
          <p:cNvPr id="31" name="文本框 30"/>
          <p:cNvSpPr txBox="1"/>
          <p:nvPr/>
        </p:nvSpPr>
        <p:spPr>
          <a:xfrm>
            <a:off x="3565525" y="2613025"/>
            <a:ext cx="792480" cy="460375"/>
          </a:xfrm>
          <a:prstGeom prst="rect">
            <a:avLst/>
          </a:prstGeom>
          <a:noFill/>
        </p:spPr>
        <p:txBody>
          <a:bodyPr wrap="none" rtlCol="0">
            <a:spAutoFit/>
          </a:bodyPr>
          <a:p>
            <a:r>
              <a:rPr lang="zh-CN" altLang="en-US" sz="2400"/>
              <a:t>图形</a:t>
            </a:r>
            <a:endParaRPr lang="zh-CN" altLang="en-US" sz="2400"/>
          </a:p>
        </p:txBody>
      </p:sp>
      <p:sp>
        <p:nvSpPr>
          <p:cNvPr id="32" name="文本框 31"/>
          <p:cNvSpPr txBox="1"/>
          <p:nvPr/>
        </p:nvSpPr>
        <p:spPr>
          <a:xfrm>
            <a:off x="4857750" y="2612390"/>
            <a:ext cx="1402080" cy="460375"/>
          </a:xfrm>
          <a:prstGeom prst="rect">
            <a:avLst/>
          </a:prstGeom>
          <a:noFill/>
        </p:spPr>
        <p:txBody>
          <a:bodyPr wrap="none" rtlCol="0">
            <a:spAutoFit/>
          </a:bodyPr>
          <a:p>
            <a:r>
              <a:rPr lang="zh-CN" altLang="en-US" sz="2400"/>
              <a:t>端点个数</a:t>
            </a:r>
            <a:endParaRPr lang="zh-CN" altLang="en-US" sz="2400"/>
          </a:p>
        </p:txBody>
      </p:sp>
      <p:sp>
        <p:nvSpPr>
          <p:cNvPr id="33" name="文本框 32"/>
          <p:cNvSpPr txBox="1"/>
          <p:nvPr/>
        </p:nvSpPr>
        <p:spPr>
          <a:xfrm>
            <a:off x="6977380" y="2613025"/>
            <a:ext cx="1402080" cy="460375"/>
          </a:xfrm>
          <a:prstGeom prst="rect">
            <a:avLst/>
          </a:prstGeom>
          <a:noFill/>
        </p:spPr>
        <p:txBody>
          <a:bodyPr wrap="none" rtlCol="0">
            <a:spAutoFit/>
          </a:bodyPr>
          <a:p>
            <a:r>
              <a:rPr lang="zh-CN" altLang="en-US" sz="2400"/>
              <a:t>能否延伸</a:t>
            </a:r>
            <a:endParaRPr lang="zh-CN" altLang="en-US" sz="2400"/>
          </a:p>
        </p:txBody>
      </p:sp>
      <p:sp>
        <p:nvSpPr>
          <p:cNvPr id="34" name="文本框 33"/>
          <p:cNvSpPr txBox="1"/>
          <p:nvPr/>
        </p:nvSpPr>
        <p:spPr>
          <a:xfrm>
            <a:off x="9048750" y="2613025"/>
            <a:ext cx="1402080" cy="460375"/>
          </a:xfrm>
          <a:prstGeom prst="rect">
            <a:avLst/>
          </a:prstGeom>
          <a:noFill/>
        </p:spPr>
        <p:txBody>
          <a:bodyPr wrap="none" rtlCol="0">
            <a:spAutoFit/>
          </a:bodyPr>
          <a:p>
            <a:r>
              <a:rPr lang="zh-CN" altLang="en-US" sz="2400"/>
              <a:t>能否度量</a:t>
            </a:r>
            <a:endParaRPr lang="zh-CN" altLang="en-US" sz="2400"/>
          </a:p>
        </p:txBody>
      </p:sp>
      <p:sp>
        <p:nvSpPr>
          <p:cNvPr id="35" name="文本框 34"/>
          <p:cNvSpPr txBox="1"/>
          <p:nvPr/>
        </p:nvSpPr>
        <p:spPr>
          <a:xfrm>
            <a:off x="1980565" y="3333115"/>
            <a:ext cx="792480" cy="460375"/>
          </a:xfrm>
          <a:prstGeom prst="rect">
            <a:avLst/>
          </a:prstGeom>
          <a:noFill/>
        </p:spPr>
        <p:txBody>
          <a:bodyPr wrap="none" rtlCol="0">
            <a:spAutoFit/>
          </a:bodyPr>
          <a:p>
            <a:r>
              <a:rPr lang="zh-CN" altLang="en-US" sz="2400"/>
              <a:t>线段</a:t>
            </a:r>
            <a:endParaRPr lang="zh-CN" altLang="en-US" sz="2400"/>
          </a:p>
        </p:txBody>
      </p:sp>
      <p:sp>
        <p:nvSpPr>
          <p:cNvPr id="36" name="文本框 35"/>
          <p:cNvSpPr txBox="1"/>
          <p:nvPr/>
        </p:nvSpPr>
        <p:spPr>
          <a:xfrm>
            <a:off x="1980565" y="4053840"/>
            <a:ext cx="792480" cy="460375"/>
          </a:xfrm>
          <a:prstGeom prst="rect">
            <a:avLst/>
          </a:prstGeom>
          <a:noFill/>
        </p:spPr>
        <p:txBody>
          <a:bodyPr wrap="none" rtlCol="0">
            <a:spAutoFit/>
          </a:bodyPr>
          <a:p>
            <a:r>
              <a:rPr lang="zh-CN" altLang="en-US" sz="2400"/>
              <a:t>直线</a:t>
            </a:r>
            <a:endParaRPr lang="zh-CN" altLang="en-US" sz="2400"/>
          </a:p>
        </p:txBody>
      </p:sp>
      <p:sp>
        <p:nvSpPr>
          <p:cNvPr id="37" name="文本框 36"/>
          <p:cNvSpPr txBox="1"/>
          <p:nvPr/>
        </p:nvSpPr>
        <p:spPr>
          <a:xfrm>
            <a:off x="1980565" y="4772660"/>
            <a:ext cx="792480" cy="460375"/>
          </a:xfrm>
          <a:prstGeom prst="rect">
            <a:avLst/>
          </a:prstGeom>
          <a:noFill/>
        </p:spPr>
        <p:txBody>
          <a:bodyPr wrap="none" rtlCol="0">
            <a:spAutoFit/>
          </a:bodyPr>
          <a:p>
            <a:r>
              <a:rPr lang="zh-CN" altLang="en-US" sz="2400"/>
              <a:t>射线</a:t>
            </a:r>
            <a:endParaRPr lang="zh-CN" altLang="en-US" sz="2400"/>
          </a:p>
        </p:txBody>
      </p:sp>
      <p:grpSp>
        <p:nvGrpSpPr>
          <p:cNvPr id="43" name="组合 42"/>
          <p:cNvGrpSpPr/>
          <p:nvPr/>
        </p:nvGrpSpPr>
        <p:grpSpPr>
          <a:xfrm>
            <a:off x="3557270" y="3507740"/>
            <a:ext cx="808990" cy="110490"/>
            <a:chOff x="4559" y="3952"/>
            <a:chExt cx="1274" cy="174"/>
          </a:xfrm>
        </p:grpSpPr>
        <p:grpSp>
          <p:nvGrpSpPr>
            <p:cNvPr id="44" name="组合 43"/>
            <p:cNvGrpSpPr/>
            <p:nvPr/>
          </p:nvGrpSpPr>
          <p:grpSpPr>
            <a:xfrm>
              <a:off x="4559" y="3956"/>
              <a:ext cx="1234" cy="170"/>
              <a:chOff x="3732" y="5677"/>
              <a:chExt cx="1234" cy="170"/>
            </a:xfrm>
          </p:grpSpPr>
          <p:cxnSp>
            <p:nvCxnSpPr>
              <p:cNvPr id="45" name="直接连接符 44"/>
              <p:cNvCxnSpPr/>
              <p:nvPr/>
            </p:nvCxnSpPr>
            <p:spPr>
              <a:xfrm>
                <a:off x="3775" y="5743"/>
                <a:ext cx="1191"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7" name="椭圆 46"/>
            <p:cNvSpPr/>
            <p:nvPr/>
          </p:nvSpPr>
          <p:spPr>
            <a:xfrm>
              <a:off x="5663" y="3952"/>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9" name="组合 48"/>
          <p:cNvGrpSpPr/>
          <p:nvPr/>
        </p:nvGrpSpPr>
        <p:grpSpPr>
          <a:xfrm>
            <a:off x="3314700" y="4229100"/>
            <a:ext cx="1296035" cy="110490"/>
            <a:chOff x="4202" y="3952"/>
            <a:chExt cx="2041" cy="174"/>
          </a:xfrm>
        </p:grpSpPr>
        <p:grpSp>
          <p:nvGrpSpPr>
            <p:cNvPr id="50" name="组合 49"/>
            <p:cNvGrpSpPr/>
            <p:nvPr/>
          </p:nvGrpSpPr>
          <p:grpSpPr>
            <a:xfrm>
              <a:off x="4202" y="3956"/>
              <a:ext cx="2041" cy="170"/>
              <a:chOff x="3375" y="5677"/>
              <a:chExt cx="2041" cy="170"/>
            </a:xfrm>
          </p:grpSpPr>
          <p:cxnSp>
            <p:nvCxnSpPr>
              <p:cNvPr id="51" name="直接连接符 50"/>
              <p:cNvCxnSpPr/>
              <p:nvPr/>
            </p:nvCxnSpPr>
            <p:spPr>
              <a:xfrm>
                <a:off x="3375" y="5743"/>
                <a:ext cx="2041"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3" name="椭圆 52"/>
            <p:cNvSpPr/>
            <p:nvPr/>
          </p:nvSpPr>
          <p:spPr>
            <a:xfrm>
              <a:off x="5663" y="3952"/>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4" name="组合 53"/>
          <p:cNvGrpSpPr/>
          <p:nvPr/>
        </p:nvGrpSpPr>
        <p:grpSpPr>
          <a:xfrm>
            <a:off x="3377565" y="4953000"/>
            <a:ext cx="1168400" cy="118110"/>
            <a:chOff x="4559" y="3956"/>
            <a:chExt cx="1840" cy="186"/>
          </a:xfrm>
        </p:grpSpPr>
        <p:grpSp>
          <p:nvGrpSpPr>
            <p:cNvPr id="55" name="组合 54"/>
            <p:cNvGrpSpPr/>
            <p:nvPr/>
          </p:nvGrpSpPr>
          <p:grpSpPr>
            <a:xfrm>
              <a:off x="4559" y="3956"/>
              <a:ext cx="1840" cy="170"/>
              <a:chOff x="3732" y="5677"/>
              <a:chExt cx="1840" cy="170"/>
            </a:xfrm>
          </p:grpSpPr>
          <p:cxnSp>
            <p:nvCxnSpPr>
              <p:cNvPr id="56" name="直接连接符 55"/>
              <p:cNvCxnSpPr/>
              <p:nvPr/>
            </p:nvCxnSpPr>
            <p:spPr>
              <a:xfrm>
                <a:off x="3815" y="5763"/>
                <a:ext cx="1757"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3732" y="5677"/>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8" name="椭圆 57"/>
            <p:cNvSpPr/>
            <p:nvPr/>
          </p:nvSpPr>
          <p:spPr>
            <a:xfrm>
              <a:off x="5663" y="3972"/>
              <a:ext cx="170" cy="17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矩形 58"/>
          <p:cNvSpPr/>
          <p:nvPr/>
        </p:nvSpPr>
        <p:spPr>
          <a:xfrm>
            <a:off x="5207409" y="3315385"/>
            <a:ext cx="723316" cy="534035"/>
          </a:xfrm>
          <a:prstGeom prst="rect">
            <a:avLst/>
          </a:prstGeom>
        </p:spPr>
        <p:txBody>
          <a:bodyPr wrap="square">
            <a:spAutoFit/>
          </a:bodyPr>
          <a:p>
            <a:pPr>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矩形 59"/>
          <p:cNvSpPr/>
          <p:nvPr/>
        </p:nvSpPr>
        <p:spPr>
          <a:xfrm>
            <a:off x="5170785" y="3990803"/>
            <a:ext cx="1037020"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没有</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1" name="矩形 60"/>
          <p:cNvSpPr/>
          <p:nvPr/>
        </p:nvSpPr>
        <p:spPr>
          <a:xfrm>
            <a:off x="5269782" y="4735931"/>
            <a:ext cx="883503" cy="534035"/>
          </a:xfrm>
          <a:prstGeom prst="rect">
            <a:avLst/>
          </a:prstGeom>
        </p:spPr>
        <p:txBody>
          <a:bodyPr wrap="square">
            <a:spAutoFit/>
          </a:bodyPr>
          <a:p>
            <a:pPr>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矩形 61"/>
          <p:cNvSpPr/>
          <p:nvPr/>
        </p:nvSpPr>
        <p:spPr>
          <a:xfrm>
            <a:off x="6952418" y="3277453"/>
            <a:ext cx="1735358"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不能延伸</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3" name="矩形 62"/>
          <p:cNvSpPr/>
          <p:nvPr/>
        </p:nvSpPr>
        <p:spPr>
          <a:xfrm>
            <a:off x="6496589" y="3978271"/>
            <a:ext cx="2796596"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向两端无限延伸</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4" name="矩形 63"/>
          <p:cNvSpPr/>
          <p:nvPr/>
        </p:nvSpPr>
        <p:spPr>
          <a:xfrm>
            <a:off x="6515970" y="4723399"/>
            <a:ext cx="2716500"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向一端无限延伸</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5" name="矩形 64"/>
          <p:cNvSpPr/>
          <p:nvPr/>
        </p:nvSpPr>
        <p:spPr>
          <a:xfrm>
            <a:off x="9214602" y="3278567"/>
            <a:ext cx="1421653"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能度量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6" name="矩形 65"/>
          <p:cNvSpPr/>
          <p:nvPr/>
        </p:nvSpPr>
        <p:spPr>
          <a:xfrm>
            <a:off x="9040412" y="3966685"/>
            <a:ext cx="1628566"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不能度量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7" name="矩形 66"/>
          <p:cNvSpPr/>
          <p:nvPr/>
        </p:nvSpPr>
        <p:spPr>
          <a:xfrm>
            <a:off x="9059134" y="4699113"/>
            <a:ext cx="1655265" cy="534035"/>
          </a:xfrm>
          <a:prstGeom prst="rect">
            <a:avLst/>
          </a:prstGeom>
        </p:spPr>
        <p:txBody>
          <a:bodyPr wrap="square">
            <a:spAutoFit/>
          </a:bodyPr>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不能度量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665220" y="1153795"/>
            <a:ext cx="4523740" cy="958850"/>
            <a:chOff x="4930" y="1740"/>
            <a:chExt cx="7124" cy="1510"/>
          </a:xfrm>
        </p:grpSpPr>
        <p:sp>
          <p:nvSpPr>
            <p:cNvPr id="70" name="MH_SubTitle_1"/>
            <p:cNvSpPr/>
            <p:nvPr>
              <p:custDataLst>
                <p:tags r:id="rId2"/>
              </p:custDataLst>
            </p:nvPr>
          </p:nvSpPr>
          <p:spPr>
            <a:xfrm>
              <a:off x="4930" y="1740"/>
              <a:ext cx="7125" cy="1510"/>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5">
                <a:lumMod val="75000"/>
              </a:schemeClr>
            </a:solidFill>
            <a:ln w="25400" cap="flat" cmpd="sng" algn="ctr">
              <a:noFill/>
              <a:prstDash val="solid"/>
            </a:ln>
            <a:effectLst/>
          </p:spPr>
          <p:txBody>
            <a:bodyPr lIns="0" tIns="0" rIns="0" bIns="144000" anchor="ctr">
              <a:normAutofit/>
            </a:bodyPr>
            <a:p>
              <a:pPr algn="ctr">
                <a:lnSpc>
                  <a:spcPct val="130000"/>
                </a:lnSpc>
                <a:defRPr/>
              </a:pPr>
              <a:endParaRPr lang="en-US" altLang="zh-CN" sz="1600" kern="0" dirty="0">
                <a:solidFill>
                  <a:srgbClr val="565656"/>
                </a:solidFill>
              </a:endParaRPr>
            </a:p>
          </p:txBody>
        </p:sp>
        <p:sp>
          <p:nvSpPr>
            <p:cNvPr id="68" name="文本框 67"/>
            <p:cNvSpPr txBox="1"/>
            <p:nvPr/>
          </p:nvSpPr>
          <p:spPr>
            <a:xfrm>
              <a:off x="5645" y="1980"/>
              <a:ext cx="556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线段、直线、射线的区别</a:t>
              </a:r>
              <a:endParaRPr lang="zh-CN" altLang="en-US" sz="2400">
                <a:latin typeface="微软雅黑" panose="020B0503020204020204" pitchFamily="34" charset="-122"/>
                <a:ea typeface="微软雅黑" panose="020B0503020204020204" pitchFamily="34" charset="-122"/>
              </a:endParaRPr>
            </a:p>
          </p:txBody>
        </p:sp>
      </p:grpSp>
      <p:sp>
        <p:nvSpPr>
          <p:cNvPr id="73" name="文本框 7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p:tgtEl>
                                          <p:spTgt spid="59"/>
                                        </p:tgtEl>
                                        <p:attrNameLst>
                                          <p:attrName>ppt_y</p:attrName>
                                        </p:attrNameLst>
                                      </p:cBhvr>
                                      <p:tavLst>
                                        <p:tav tm="0">
                                          <p:val>
                                            <p:strVal val="#ppt_y+#ppt_h*1.125000"/>
                                          </p:val>
                                        </p:tav>
                                        <p:tav tm="100000">
                                          <p:val>
                                            <p:strVal val="#ppt_y"/>
                                          </p:val>
                                        </p:tav>
                                      </p:tavLst>
                                    </p:anim>
                                    <p:animEffect transition="in" filter="wipe(up)">
                                      <p:cBhvr>
                                        <p:cTn id="8" dur="500"/>
                                        <p:tgtEl>
                                          <p:spTgt spid="5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p:tgtEl>
                                          <p:spTgt spid="60"/>
                                        </p:tgtEl>
                                        <p:attrNameLst>
                                          <p:attrName>ppt_y</p:attrName>
                                        </p:attrNameLst>
                                      </p:cBhvr>
                                      <p:tavLst>
                                        <p:tav tm="0">
                                          <p:val>
                                            <p:strVal val="#ppt_y+#ppt_h*1.125000"/>
                                          </p:val>
                                        </p:tav>
                                        <p:tav tm="100000">
                                          <p:val>
                                            <p:strVal val="#ppt_y"/>
                                          </p:val>
                                        </p:tav>
                                      </p:tavLst>
                                    </p:anim>
                                    <p:animEffect transition="in" filter="wipe(up)">
                                      <p:cBhvr>
                                        <p:cTn id="14" dur="500"/>
                                        <p:tgtEl>
                                          <p:spTgt spid="6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p:tgtEl>
                                          <p:spTgt spid="61"/>
                                        </p:tgtEl>
                                        <p:attrNameLst>
                                          <p:attrName>ppt_y</p:attrName>
                                        </p:attrNameLst>
                                      </p:cBhvr>
                                      <p:tavLst>
                                        <p:tav tm="0">
                                          <p:val>
                                            <p:strVal val="#ppt_y+#ppt_h*1.125000"/>
                                          </p:val>
                                        </p:tav>
                                        <p:tav tm="100000">
                                          <p:val>
                                            <p:strVal val="#ppt_y"/>
                                          </p:val>
                                        </p:tav>
                                      </p:tavLst>
                                    </p:anim>
                                    <p:animEffect transition="in" filter="wipe(up)">
                                      <p:cBhvr>
                                        <p:cTn id="20" dur="500"/>
                                        <p:tgtEl>
                                          <p:spTgt spid="6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p:tgtEl>
                                          <p:spTgt spid="62"/>
                                        </p:tgtEl>
                                        <p:attrNameLst>
                                          <p:attrName>ppt_y</p:attrName>
                                        </p:attrNameLst>
                                      </p:cBhvr>
                                      <p:tavLst>
                                        <p:tav tm="0">
                                          <p:val>
                                            <p:strVal val="#ppt_y+#ppt_h*1.125000"/>
                                          </p:val>
                                        </p:tav>
                                        <p:tav tm="100000">
                                          <p:val>
                                            <p:strVal val="#ppt_y"/>
                                          </p:val>
                                        </p:tav>
                                      </p:tavLst>
                                    </p:anim>
                                    <p:animEffect transition="in" filter="wipe(up)">
                                      <p:cBhvr>
                                        <p:cTn id="26" dur="500"/>
                                        <p:tgtEl>
                                          <p:spTgt spid="6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p:tgtEl>
                                          <p:spTgt spid="63"/>
                                        </p:tgtEl>
                                        <p:attrNameLst>
                                          <p:attrName>ppt_y</p:attrName>
                                        </p:attrNameLst>
                                      </p:cBhvr>
                                      <p:tavLst>
                                        <p:tav tm="0">
                                          <p:val>
                                            <p:strVal val="#ppt_y+#ppt_h*1.125000"/>
                                          </p:val>
                                        </p:tav>
                                        <p:tav tm="100000">
                                          <p:val>
                                            <p:strVal val="#ppt_y"/>
                                          </p:val>
                                        </p:tav>
                                      </p:tavLst>
                                    </p:anim>
                                    <p:animEffect transition="in" filter="wipe(up)">
                                      <p:cBhvr>
                                        <p:cTn id="32" dur="500"/>
                                        <p:tgtEl>
                                          <p:spTgt spid="6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p:tgtEl>
                                          <p:spTgt spid="64"/>
                                        </p:tgtEl>
                                        <p:attrNameLst>
                                          <p:attrName>ppt_y</p:attrName>
                                        </p:attrNameLst>
                                      </p:cBhvr>
                                      <p:tavLst>
                                        <p:tav tm="0">
                                          <p:val>
                                            <p:strVal val="#ppt_y+#ppt_h*1.125000"/>
                                          </p:val>
                                        </p:tav>
                                        <p:tav tm="100000">
                                          <p:val>
                                            <p:strVal val="#ppt_y"/>
                                          </p:val>
                                        </p:tav>
                                      </p:tavLst>
                                    </p:anim>
                                    <p:animEffect transition="in" filter="wipe(up)">
                                      <p:cBhvr>
                                        <p:cTn id="38" dur="500"/>
                                        <p:tgtEl>
                                          <p:spTgt spid="6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p:tgtEl>
                                          <p:spTgt spid="65"/>
                                        </p:tgtEl>
                                        <p:attrNameLst>
                                          <p:attrName>ppt_y</p:attrName>
                                        </p:attrNameLst>
                                      </p:cBhvr>
                                      <p:tavLst>
                                        <p:tav tm="0">
                                          <p:val>
                                            <p:strVal val="#ppt_y+#ppt_h*1.125000"/>
                                          </p:val>
                                        </p:tav>
                                        <p:tav tm="100000">
                                          <p:val>
                                            <p:strVal val="#ppt_y"/>
                                          </p:val>
                                        </p:tav>
                                      </p:tavLst>
                                    </p:anim>
                                    <p:animEffect transition="in" filter="wipe(up)">
                                      <p:cBhvr>
                                        <p:cTn id="44" dur="500"/>
                                        <p:tgtEl>
                                          <p:spTgt spid="65"/>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additive="base">
                                        <p:cTn id="49" dur="500"/>
                                        <p:tgtEl>
                                          <p:spTgt spid="66"/>
                                        </p:tgtEl>
                                        <p:attrNameLst>
                                          <p:attrName>ppt_y</p:attrName>
                                        </p:attrNameLst>
                                      </p:cBhvr>
                                      <p:tavLst>
                                        <p:tav tm="0">
                                          <p:val>
                                            <p:strVal val="#ppt_y+#ppt_h*1.125000"/>
                                          </p:val>
                                        </p:tav>
                                        <p:tav tm="100000">
                                          <p:val>
                                            <p:strVal val="#ppt_y"/>
                                          </p:val>
                                        </p:tav>
                                      </p:tavLst>
                                    </p:anim>
                                    <p:animEffect transition="in" filter="wipe(up)">
                                      <p:cBhvr>
                                        <p:cTn id="50" dur="500"/>
                                        <p:tgtEl>
                                          <p:spTgt spid="66"/>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p:tgtEl>
                                          <p:spTgt spid="67"/>
                                        </p:tgtEl>
                                        <p:attrNameLst>
                                          <p:attrName>ppt_y</p:attrName>
                                        </p:attrNameLst>
                                      </p:cBhvr>
                                      <p:tavLst>
                                        <p:tav tm="0">
                                          <p:val>
                                            <p:strVal val="#ppt_y+#ppt_h*1.125000"/>
                                          </p:val>
                                        </p:tav>
                                        <p:tav tm="100000">
                                          <p:val>
                                            <p:strVal val="#ppt_y"/>
                                          </p:val>
                                        </p:tav>
                                      </p:tavLst>
                                    </p:anim>
                                    <p:animEffect transition="in" filter="wipe(up)">
                                      <p:cBhvr>
                                        <p:cTn id="5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P spid="65" grpId="0"/>
      <p:bldP spid="66" grpId="0"/>
      <p:bldP spid="67" grpId="0"/>
    </p:bldLst>
  </p:timing>
</p:sld>
</file>

<file path=ppt/tags/tag1.xml><?xml version="1.0" encoding="utf-8"?>
<p:tagLst xmlns:p="http://schemas.openxmlformats.org/presentationml/2006/main">
  <p:tag name="MH" val="20170627103327"/>
  <p:tag name="MH_LIBRARY" val="GRAPHIC"/>
  <p:tag name="MH_TYPE" val="SubTitle"/>
  <p:tag name="MH_ORDER" val="1"/>
</p:tagLst>
</file>

<file path=ppt/tags/tag10.xml><?xml version="1.0" encoding="utf-8"?>
<p:tagLst xmlns:p="http://schemas.openxmlformats.org/presentationml/2006/main">
  <p:tag name="MH" val="20170627103327"/>
  <p:tag name="MH_LIBRARY" val="GRAPHIC"/>
  <p:tag name="MH_TYPE" val="Other"/>
  <p:tag name="MH_ORDER" val="4"/>
</p:tagLst>
</file>

<file path=ppt/tags/tag11.xml><?xml version="1.0" encoding="utf-8"?>
<p:tagLst xmlns:p="http://schemas.openxmlformats.org/presentationml/2006/main">
  <p:tag name="MH" val="20170627103327"/>
  <p:tag name="MH_LIBRARY" val="GRAPHIC"/>
  <p:tag name="MH_TYPE" val="SubTitle"/>
  <p:tag name="MH_ORDER" val="1"/>
</p:tagLst>
</file>

<file path=ppt/tags/tag12.xml><?xml version="1.0" encoding="utf-8"?>
<p:tagLst xmlns:p="http://schemas.openxmlformats.org/presentationml/2006/main">
  <p:tag name="MH" val="20170627103327"/>
  <p:tag name="MH_LIBRARY" val="GRAPHIC"/>
  <p:tag name="MH_TYPE" val="Other"/>
  <p:tag name="MH_ORDER" val="1"/>
</p:tagLst>
</file>

<file path=ppt/tags/tag13.xml><?xml version="1.0" encoding="utf-8"?>
<p:tagLst xmlns:p="http://schemas.openxmlformats.org/presentationml/2006/main">
  <p:tag name="MH" val="20170627103327"/>
  <p:tag name="MH_LIBRARY" val="GRAPHIC"/>
  <p:tag name="MH_TYPE" val="Other"/>
  <p:tag name="MH_ORDER" val="2"/>
</p:tagLst>
</file>

<file path=ppt/tags/tag14.xml><?xml version="1.0" encoding="utf-8"?>
<p:tagLst xmlns:p="http://schemas.openxmlformats.org/presentationml/2006/main">
  <p:tag name="MH" val="20170627103403"/>
  <p:tag name="MH_LIBRARY" val="GRAPHIC"/>
  <p:tag name="MH_TYPE" val="SubTitle"/>
  <p:tag name="MH_ORDER" val="1"/>
</p:tagLst>
</file>

<file path=ppt/tags/tag15.xml><?xml version="1.0" encoding="utf-8"?>
<p:tagLst xmlns:p="http://schemas.openxmlformats.org/presentationml/2006/main">
  <p:tag name="KSO_WM_UNIT_PLACING_PICTURE_USER_VIEWPORT" val="{&quot;height&quot;:4445,&quot;width&quot;:3202.499212598425}"/>
</p:tagLst>
</file>

<file path=ppt/tags/tag16.xml><?xml version="1.0" encoding="utf-8"?>
<p:tagLst xmlns:p="http://schemas.openxmlformats.org/presentationml/2006/main">
  <p:tag name="KSO_WM_UNIT_PLACING_PICTURE_USER_VIEWPORT" val="{&quot;height&quot;:4745,&quot;width&quot;:2785}"/>
</p:tagLst>
</file>

<file path=ppt/tags/tag17.xml><?xml version="1.0" encoding="utf-8"?>
<p:tagLst xmlns:p="http://schemas.openxmlformats.org/presentationml/2006/main">
  <p:tag name="KSO_WM_UNIT_PLACING_PICTURE_USER_VIEWPORT" val="{&quot;height&quot;:4060,&quot;width&quot;:2402.499212598425}"/>
</p:tagLst>
</file>

<file path=ppt/tags/tag18.xml><?xml version="1.0" encoding="utf-8"?>
<p:tagLst xmlns:p="http://schemas.openxmlformats.org/presentationml/2006/main">
  <p:tag name="KSO_WM_UNIT_PLACING_PICTURE_USER_VIEWPORT" val="{&quot;height&quot;:4137.499212598425,&quot;width&quot;:3277.5007874015746}"/>
</p:tagLst>
</file>

<file path=ppt/tags/tag19.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2.xml><?xml version="1.0" encoding="utf-8"?>
<p:tagLst xmlns:p="http://schemas.openxmlformats.org/presentationml/2006/main">
  <p:tag name="MH" val="20170627103327"/>
  <p:tag name="MH_LIBRARY" val="GRAPHIC"/>
  <p:tag name="MH_TYPE" val="Other"/>
  <p:tag name="MH_ORDER" val="1"/>
</p:tagLst>
</file>

<file path=ppt/tags/tag3.xml><?xml version="1.0" encoding="utf-8"?>
<p:tagLst xmlns:p="http://schemas.openxmlformats.org/presentationml/2006/main">
  <p:tag name="MH" val="20170627103327"/>
  <p:tag name="MH_LIBRARY" val="GRAPHIC"/>
  <p:tag name="MH_TYPE" val="Other"/>
  <p:tag name="MH_ORDER" val="2"/>
</p:tagLst>
</file>

<file path=ppt/tags/tag4.xml><?xml version="1.0" encoding="utf-8"?>
<p:tagLst xmlns:p="http://schemas.openxmlformats.org/presentationml/2006/main">
  <p:tag name="MH" val="20170627103327"/>
  <p:tag name="MH_LIBRARY" val="GRAPHIC"/>
  <p:tag name="MH_TYPE" val="SubTitle"/>
  <p:tag name="MH_ORDER" val="3"/>
</p:tagLst>
</file>

<file path=ppt/tags/tag5.xml><?xml version="1.0" encoding="utf-8"?>
<p:tagLst xmlns:p="http://schemas.openxmlformats.org/presentationml/2006/main">
  <p:tag name="MH" val="20170627103327"/>
  <p:tag name="MH_LIBRARY" val="GRAPHIC"/>
  <p:tag name="MH_TYPE" val="Other"/>
  <p:tag name="MH_ORDER" val="6"/>
</p:tagLst>
</file>

<file path=ppt/tags/tag6.xml><?xml version="1.0" encoding="utf-8"?>
<p:tagLst xmlns:p="http://schemas.openxmlformats.org/presentationml/2006/main">
  <p:tag name="MH" val="20170627103327"/>
  <p:tag name="MH_LIBRARY" val="GRAPHIC"/>
  <p:tag name="MH_TYPE" val="Other"/>
  <p:tag name="MH_ORDER" val="5"/>
</p:tagLst>
</file>

<file path=ppt/tags/tag7.xml><?xml version="1.0" encoding="utf-8"?>
<p:tagLst xmlns:p="http://schemas.openxmlformats.org/presentationml/2006/main">
  <p:tag name="KSO_WM_UNIT_PLACING_PICTURE_USER_VIEWPORT" val="{&quot;height&quot;:3053,&quot;width&quot;:2726}"/>
</p:tagLst>
</file>

<file path=ppt/tags/tag8.xml><?xml version="1.0" encoding="utf-8"?>
<p:tagLst xmlns:p="http://schemas.openxmlformats.org/presentationml/2006/main">
  <p:tag name="MH" val="20170627103327"/>
  <p:tag name="MH_LIBRARY" val="GRAPHIC"/>
  <p:tag name="MH_TYPE" val="SubTitle"/>
  <p:tag name="MH_ORDER" val="2"/>
</p:tagLst>
</file>

<file path=ppt/tags/tag9.xml><?xml version="1.0" encoding="utf-8"?>
<p:tagLst xmlns:p="http://schemas.openxmlformats.org/presentationml/2006/main">
  <p:tag name="MH" val="20170627103327"/>
  <p:tag name="MH_LIBRARY" val="GRAPHIC"/>
  <p:tag name="MH_TYPE" val="Other"/>
  <p:tag name="MH_ORDER" val="3"/>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1030</Words>
  <Application>WPS 演示</Application>
  <PresentationFormat>宽屏</PresentationFormat>
  <Paragraphs>335</Paragraphs>
  <Slides>24</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24</vt:i4>
      </vt:variant>
    </vt:vector>
  </HeadingPairs>
  <TitlesOfParts>
    <vt:vector size="43" baseType="lpstr">
      <vt:lpstr>Arial</vt:lpstr>
      <vt:lpstr>宋体</vt:lpstr>
      <vt:lpstr>Wingdings</vt:lpstr>
      <vt:lpstr>微软雅黑</vt:lpstr>
      <vt:lpstr>Wingdings</vt:lpstr>
      <vt:lpstr>Times New Roman</vt:lpstr>
      <vt:lpstr>楷体</vt:lpstr>
      <vt:lpstr>Arial Narrow</vt:lpstr>
      <vt:lpstr>Arial Unicode MS</vt:lpstr>
      <vt:lpstr>等线</vt:lpstr>
      <vt:lpstr>楷体_GB2312</vt:lpstr>
      <vt:lpstr>新宋体</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191</cp:revision>
  <dcterms:created xsi:type="dcterms:W3CDTF">2019-06-19T02:08:00Z</dcterms:created>
  <dcterms:modified xsi:type="dcterms:W3CDTF">2023-09-28T14:15:33Z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7097A3674AA146E4B0E2D95437222122</vt:lpwstr>
  </property>
</Properties>
</file>