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wdp" ContentType="image/vnd.ms-photo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7" r:id="rId3"/>
  </p:sldMasterIdLst>
  <p:sldIdLst>
    <p:sldId id="256" r:id="rId4"/>
    <p:sldId id="264" r:id="rId5"/>
    <p:sldId id="265" r:id="rId6"/>
    <p:sldId id="266" r:id="rId7"/>
    <p:sldId id="267" r:id="rId8"/>
    <p:sldId id="268" r:id="rId9"/>
    <p:sldId id="269" r:id="rId10"/>
    <p:sldId id="270" r:id="rId11"/>
    <p:sldId id="271" r:id="rId12"/>
    <p:sldId id="272" r:id="rId13"/>
    <p:sldId id="273" r:id="rId14"/>
    <p:sldId id="274" r:id="rId15"/>
    <p:sldId id="275" r:id="rId16"/>
    <p:sldId id="276" r:id="rId17"/>
    <p:sldId id="277" r:id="rId18"/>
    <p:sldId id="261" r:id="rId19"/>
    <p:sldId id="262" r:id="rId20"/>
    <p:sldId id="280" r:id="rId21"/>
  </p:sldIdLst>
  <p:sldSz cx="9144000" cy="5143500" type="screen16x9"/>
  <p:notesSz cx="6858000" cy="9144000"/>
  <p:custDataLst>
    <p:tags r:id="rId25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5988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 showGuides="1">
      <p:cViewPr>
        <p:scale>
          <a:sx n="100" d="100"/>
          <a:sy n="100" d="100"/>
        </p:scale>
        <p:origin x="1464" y="99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文本框 22"/>
          <p:cNvSpPr txBox="1"/>
          <p:nvPr userDrawn="1"/>
        </p:nvSpPr>
        <p:spPr>
          <a:xfrm>
            <a:off x="6913272" y="10352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6" name="直线连接符 4"/>
          <p:cNvCxnSpPr/>
          <p:nvPr userDrawn="1"/>
        </p:nvCxnSpPr>
        <p:spPr>
          <a:xfrm flipV="1">
            <a:off x="6717927" y="38336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矩形 36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gradFill flip="none" rotWithShape="1">
            <a:gsLst>
              <a:gs pos="51000">
                <a:srgbClr val="FFFFFF">
                  <a:alpha val="25000"/>
                </a:srgbClr>
              </a:gs>
              <a:gs pos="20000">
                <a:srgbClr val="FFFFFF">
                  <a:alpha val="50000"/>
                </a:srgbClr>
              </a:gs>
              <a:gs pos="66000">
                <a:schemeClr val="accent1">
                  <a:lumMod val="0"/>
                  <a:lumOff val="100000"/>
                  <a:alpha val="0"/>
                </a:schemeClr>
              </a:gs>
              <a:gs pos="0">
                <a:schemeClr val="bg1">
                  <a:lumMod val="100000"/>
                  <a:alpha val="7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blipFill dpi="0" rotWithShape="1">
          <a:blip r:embed="rId2">
            <a:alphaModFix amt="85000"/>
            <a:lum/>
          </a:blip>
          <a:srcRect/>
          <a:stretch>
            <a:fillRect l="-12000" r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: 圆角 14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-91440" y="-106992"/>
            <a:ext cx="2849881" cy="975360"/>
            <a:chOff x="-91440" y="-106992"/>
            <a:chExt cx="2849881" cy="975360"/>
          </a:xfrm>
        </p:grpSpPr>
        <p:sp>
          <p:nvSpPr>
            <p:cNvPr id="5" name="矩形: 圆角 4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3" name="图片 2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-91440" y="-106992"/>
              <a:ext cx="975360" cy="975360"/>
            </a:xfrm>
            <a:prstGeom prst="rect">
              <a:avLst/>
            </a:prstGeom>
          </p:spPr>
        </p:pic>
        <p:sp>
          <p:nvSpPr>
            <p:cNvPr id="4" name="矩形: 圆角 3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情境导入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8" name="椭圆 7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2" name="文本框 22"/>
          <p:cNvSpPr txBox="1"/>
          <p:nvPr userDrawn="1"/>
        </p:nvSpPr>
        <p:spPr>
          <a:xfrm>
            <a:off x="6771032" y="108274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13" name="直线连接符 4"/>
          <p:cNvCxnSpPr/>
          <p:nvPr userDrawn="1"/>
        </p:nvCxnSpPr>
        <p:spPr>
          <a:xfrm flipV="1">
            <a:off x="6575687" y="388114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bg>
      <p:bgPr>
        <a:blipFill dpi="0" rotWithShape="1">
          <a:blip r:embed="rId2">
            <a:alphaModFix amt="8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: 圆角 24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2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6" name="组合 25"/>
          <p:cNvGrpSpPr/>
          <p:nvPr userDrawn="1"/>
        </p:nvGrpSpPr>
        <p:grpSpPr>
          <a:xfrm>
            <a:off x="0" y="0"/>
            <a:ext cx="2758441" cy="720000"/>
            <a:chOff x="0" y="0"/>
            <a:chExt cx="2758441" cy="720000"/>
          </a:xfrm>
        </p:grpSpPr>
        <p:sp>
          <p:nvSpPr>
            <p:cNvPr id="27" name="矩形: 圆角 26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28" name="图片 27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720000" cy="720000"/>
            </a:xfrm>
            <a:prstGeom prst="rect">
              <a:avLst/>
            </a:prstGeom>
          </p:spPr>
        </p:pic>
        <p:sp>
          <p:nvSpPr>
            <p:cNvPr id="29" name="矩形: 圆角 28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探究新知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30" name="椭圆 29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bg>
      <p:bgPr>
        <a:blipFill dpi="0" rotWithShape="1">
          <a:blip r:embed="rId2">
            <a:alphaModFix amt="8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: 圆角 17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0" y="0"/>
            <a:ext cx="2758441" cy="720000"/>
            <a:chOff x="0" y="0"/>
            <a:chExt cx="2758441" cy="720000"/>
          </a:xfrm>
        </p:grpSpPr>
        <p:sp>
          <p:nvSpPr>
            <p:cNvPr id="8" name="矩形: 圆角 7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720000" cy="720000"/>
            </a:xfrm>
            <a:prstGeom prst="rect">
              <a:avLst/>
            </a:prstGeom>
          </p:spPr>
        </p:pic>
        <p:sp>
          <p:nvSpPr>
            <p:cNvPr id="11" name="矩形: 圆角 10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课堂练习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4" name="椭圆 13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和内容">
    <p:bg>
      <p:bgPr>
        <a:blipFill dpi="0" rotWithShape="1">
          <a:blip r:embed="rId2">
            <a:alphaModFix amt="85000"/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: 圆角 17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10" name="组合 9"/>
          <p:cNvGrpSpPr/>
          <p:nvPr userDrawn="1"/>
        </p:nvGrpSpPr>
        <p:grpSpPr>
          <a:xfrm>
            <a:off x="0" y="0"/>
            <a:ext cx="2758441" cy="720000"/>
            <a:chOff x="0" y="0"/>
            <a:chExt cx="2758441" cy="720000"/>
          </a:xfrm>
        </p:grpSpPr>
        <p:sp>
          <p:nvSpPr>
            <p:cNvPr id="11" name="矩形: 圆角 10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12" name="图片 11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720000" cy="720000"/>
            </a:xfrm>
            <a:prstGeom prst="rect">
              <a:avLst/>
            </a:prstGeom>
          </p:spPr>
        </p:pic>
        <p:sp>
          <p:nvSpPr>
            <p:cNvPr id="14" name="矩形: 圆角 13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课堂小结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5" name="椭圆 14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blipFill dpi="0" rotWithShape="1">
          <a:blip r:embed="rId2">
            <a:alphaModFix amt="8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: 圆角 17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11" name="组合 10"/>
          <p:cNvGrpSpPr/>
          <p:nvPr userDrawn="1"/>
        </p:nvGrpSpPr>
        <p:grpSpPr>
          <a:xfrm>
            <a:off x="0" y="0"/>
            <a:ext cx="2758441" cy="720000"/>
            <a:chOff x="0" y="0"/>
            <a:chExt cx="2758441" cy="720000"/>
          </a:xfrm>
        </p:grpSpPr>
        <p:sp>
          <p:nvSpPr>
            <p:cNvPr id="12" name="矩形: 圆角 11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13" name="图片 12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720000" cy="720000"/>
            </a:xfrm>
            <a:prstGeom prst="rect">
              <a:avLst/>
            </a:prstGeom>
          </p:spPr>
        </p:pic>
        <p:sp>
          <p:nvSpPr>
            <p:cNvPr id="14" name="矩形: 圆角 13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拓展延伸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5" name="椭圆 14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和内容">
    <p:bg>
      <p:bgPr>
        <a:blipFill dpi="0" rotWithShape="1">
          <a:blip r:embed="rId2">
            <a:alphaModFix amt="85000"/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: 圆角 19"/>
          <p:cNvSpPr/>
          <p:nvPr userDrawn="1"/>
        </p:nvSpPr>
        <p:spPr>
          <a:xfrm>
            <a:off x="44450" y="57744"/>
            <a:ext cx="9053830" cy="5021297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71120" y="64459"/>
            <a:ext cx="2687321" cy="594672"/>
            <a:chOff x="71120" y="64459"/>
            <a:chExt cx="2687321" cy="594672"/>
          </a:xfrm>
        </p:grpSpPr>
        <p:sp>
          <p:nvSpPr>
            <p:cNvPr id="8" name="矩形: 圆角 7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71120" y="91343"/>
              <a:ext cx="720000" cy="537313"/>
            </a:xfrm>
            <a:prstGeom prst="rect">
              <a:avLst/>
            </a:prstGeom>
          </p:spPr>
        </p:pic>
        <p:sp>
          <p:nvSpPr>
            <p:cNvPr id="12" name="矩形: 圆角 11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课后作业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3" name="椭圆 12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4" cstate="screen"/>
          <a:srcRect/>
          <a:stretch>
            <a:fillRect/>
          </a:stretch>
        </p:blipFill>
        <p:spPr>
          <a:xfrm>
            <a:off x="941639" y="-1089660"/>
            <a:ext cx="7141676" cy="7141676"/>
          </a:xfrm>
          <a:prstGeom prst="rect">
            <a:avLst/>
          </a:prstGeom>
          <a:effectLst>
            <a:outerShdw blurRad="25400" algn="ctr" rotWithShape="0">
              <a:prstClr val="black">
                <a:alpha val="69000"/>
              </a:prstClr>
            </a:outerShdw>
          </a:effectLst>
        </p:spPr>
      </p:pic>
      <p:sp>
        <p:nvSpPr>
          <p:cNvPr id="19" name="矩形 4"/>
          <p:cNvSpPr>
            <a:spLocks noChangeArrowheads="1"/>
          </p:cNvSpPr>
          <p:nvPr userDrawn="1"/>
        </p:nvSpPr>
        <p:spPr bwMode="auto">
          <a:xfrm>
            <a:off x="2350733" y="2266683"/>
            <a:ext cx="4442534" cy="6145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1.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从教材课后习题中选取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2"/>
          <p:cNvSpPr/>
          <p:nvPr userDrawn="1"/>
        </p:nvSpPr>
        <p:spPr>
          <a:xfrm>
            <a:off x="44450" y="57744"/>
            <a:ext cx="9053830" cy="5021297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8" name="图片 7" descr="千库网_卡通宇航员太空星球星星宇宙_GIF编号23805 (1)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088005" y="-42982"/>
            <a:ext cx="4966716" cy="4966716"/>
          </a:xfrm>
          <a:prstGeom prst="rect">
            <a:avLst/>
          </a:prstGeom>
        </p:spPr>
      </p:pic>
      <p:sp>
        <p:nvSpPr>
          <p:cNvPr id="7" name="矩形 6" descr="7b0a2020202022776f7264617274223a20227b5c2269645c223a32353030343830352c5c227469645c223a31333439337d220a7d0a"/>
          <p:cNvSpPr/>
          <p:nvPr userDrawn="1"/>
        </p:nvSpPr>
        <p:spPr>
          <a:xfrm>
            <a:off x="1076641" y="1681670"/>
            <a:ext cx="6989445" cy="193802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bliqueBottomRight"/>
              <a:lightRig rig="flat" dir="t">
                <a:rot lat="0" lon="0" rev="10200000"/>
              </a:lightRig>
            </a:scene3d>
            <a:sp3d extrusionH="381000" contourW="19050" prstMaterial="matte">
              <a:extrusionClr>
                <a:srgbClr val="BCE2F5"/>
              </a:extrusionClr>
              <a:contourClr>
                <a:srgbClr val="16468D"/>
              </a:contourClr>
            </a:sp3d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dir="2700000" algn="tl" rotWithShape="0">
                    <a:srgbClr val="FFFF00"/>
                  </a:outerShdw>
                  <a:reflection blurRad="6350" stA="10000" endA="300" endPos="35000" dist="63500" dir="5400000" sy="-100000" algn="bl" rotWithShape="0"/>
                </a:effectLst>
                <a:uLnTx/>
                <a:uFillTx/>
                <a:latin typeface="汉仪雅酷黑简" panose="00020600040101010101" charset="-122"/>
                <a:ea typeface="汉仪雅酷黑简" panose="00020600040101010101" charset="-122"/>
                <a:cs typeface="+mn-cs"/>
              </a:rPr>
              <a:t>下节课见</a:t>
            </a:r>
            <a:endParaRPr kumimoji="0" lang="zh-CN" altLang="en-US" sz="120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dir="2700000" algn="tl" rotWithShape="0">
                  <a:srgbClr val="FFFF00"/>
                </a:outerShdw>
                <a:reflection blurRad="6350" stA="10000" endA="300" endPos="35000" dist="63500" dir="5400000" sy="-100000" algn="bl" rotWithShape="0"/>
              </a:effectLst>
              <a:uLnTx/>
              <a:uFillTx/>
              <a:latin typeface="汉仪雅酷黑简" panose="00020600040101010101" charset="-122"/>
              <a:ea typeface="汉仪雅酷黑简" panose="00020600040101010101" charset="-122"/>
              <a:cs typeface="+mn-cs"/>
            </a:endParaRPr>
          </a:p>
        </p:txBody>
      </p:sp>
      <p:sp>
        <p:nvSpPr>
          <p:cNvPr id="9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10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23.jpeg"/><Relationship Id="rId5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2.xml"/><Relationship Id="rId3" Type="http://schemas.openxmlformats.org/officeDocument/2006/relationships/slideLayout" Target="../slideLayouts/slideLayout11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30.emf"/><Relationship Id="rId5" Type="http://schemas.openxmlformats.org/officeDocument/2006/relationships/image" Target="../media/image29.emf"/><Relationship Id="rId4" Type="http://schemas.openxmlformats.org/officeDocument/2006/relationships/image" Target="../media/image28.emf"/><Relationship Id="rId3" Type="http://schemas.microsoft.com/office/2007/relationships/hdphoto" Target="../media/image27.wdp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5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7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slide" Target="slide7.xml"/><Relationship Id="rId4" Type="http://schemas.openxmlformats.org/officeDocument/2006/relationships/slide" Target="slide6.xml"/><Relationship Id="rId3" Type="http://schemas.openxmlformats.org/officeDocument/2006/relationships/slide" Target="slide5.xml"/><Relationship Id="rId2" Type="http://schemas.openxmlformats.org/officeDocument/2006/relationships/image" Target="../media/image31.png"/><Relationship Id="rId1" Type="http://schemas.openxmlformats.org/officeDocument/2006/relationships/slide" Target="slide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2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05914" y="192286"/>
            <a:ext cx="4466607" cy="500137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万以内的加法和减法（一）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15727" y="169203"/>
            <a:ext cx="516996" cy="523220"/>
            <a:chOff x="1395692" y="1566177"/>
            <a:chExt cx="516996" cy="523220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95692" y="1577786"/>
              <a:ext cx="516996" cy="511611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68883" y="1566177"/>
              <a:ext cx="37061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2800" b="1" dirty="0">
                  <a:solidFill>
                    <a:srgbClr val="0050AA"/>
                  </a:solidFill>
                  <a:latin typeface="+mj-ea"/>
                  <a:ea typeface="+mj-ea"/>
                </a:rPr>
                <a:t>2</a:t>
              </a:r>
              <a:endParaRPr kumimoji="1" lang="zh-CN" altLang="en-US" sz="28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-40527" y="555511"/>
            <a:ext cx="4612527" cy="3044596"/>
            <a:chOff x="-40527" y="555511"/>
            <a:chExt cx="4612527" cy="3044596"/>
          </a:xfrm>
        </p:grpSpPr>
        <p:grpSp>
          <p:nvGrpSpPr>
            <p:cNvPr id="7" name="组合 6"/>
            <p:cNvGrpSpPr/>
            <p:nvPr userDrawn="1"/>
          </p:nvGrpSpPr>
          <p:grpSpPr>
            <a:xfrm>
              <a:off x="-40527" y="555511"/>
              <a:ext cx="4292487" cy="2720452"/>
              <a:chOff x="-40527" y="555511"/>
              <a:chExt cx="4292487" cy="2720452"/>
            </a:xfrm>
          </p:grpSpPr>
          <p:grpSp>
            <p:nvGrpSpPr>
              <p:cNvPr id="16" name="组合 15"/>
              <p:cNvGrpSpPr/>
              <p:nvPr userDrawn="1"/>
            </p:nvGrpSpPr>
            <p:grpSpPr>
              <a:xfrm>
                <a:off x="188918" y="1586863"/>
                <a:ext cx="4063042" cy="1689100"/>
                <a:chOff x="188918" y="1548763"/>
                <a:chExt cx="4063042" cy="1689100"/>
              </a:xfrm>
            </p:grpSpPr>
            <p:sp>
              <p:nvSpPr>
                <p:cNvPr id="18" name="矩形: 圆角 17"/>
                <p:cNvSpPr/>
                <p:nvPr userDrawn="1"/>
              </p:nvSpPr>
              <p:spPr>
                <a:xfrm>
                  <a:off x="188918" y="1548763"/>
                  <a:ext cx="4063042" cy="1689100"/>
                </a:xfrm>
                <a:prstGeom prst="roundRect">
                  <a:avLst/>
                </a:prstGeom>
                <a:solidFill>
                  <a:schemeClr val="bg1"/>
                </a:solidFill>
                <a:ln w="3175">
                  <a:solidFill>
                    <a:schemeClr val="tx1"/>
                  </a:solidFill>
                </a:ln>
                <a:effectLst>
                  <a:outerShdw blurRad="152400" dist="317500" dir="5400000" sx="90000" sy="-19000" rotWithShape="0">
                    <a:prstClr val="black">
                      <a:alpha val="15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5400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19" name="矩形: 圆角 18"/>
                <p:cNvSpPr/>
                <p:nvPr userDrawn="1"/>
              </p:nvSpPr>
              <p:spPr>
                <a:xfrm>
                  <a:off x="320885" y="1625405"/>
                  <a:ext cx="3799108" cy="1535816"/>
                </a:xfrm>
                <a:prstGeom prst="roundRect">
                  <a:avLst/>
                </a:prstGeom>
                <a:solidFill>
                  <a:schemeClr val="bg1"/>
                </a:solidFill>
                <a:ln w="3175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sz="4800" b="1" dirty="0">
                      <a:solidFill>
                        <a:schemeClr val="tx1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整理和复习</a:t>
                  </a:r>
                  <a:endParaRPr lang="zh-CN" altLang="en-US" sz="4800" b="1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pic>
            <p:nvPicPr>
              <p:cNvPr id="17" name="图片 16"/>
              <p:cNvPicPr>
                <a:picLocks noChangeAspect="1"/>
              </p:cNvPicPr>
              <p:nvPr userDrawn="1"/>
            </p:nvPicPr>
            <p:blipFill rotWithShape="1">
              <a:blip r:embed="rId2" cstate="print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ackgroundRemoval t="10000" b="90000" l="10000" r="90000">
                            <a14:foregroundMark x1="48600" y1="21450" x2="48109" y2="29149"/>
                            <a14:foregroundMark x1="48400" y1="21350" x2="49850" y2="26100"/>
                            <a14:backgroundMark x1="37250" y1="24850" x2="46300" y2="58650"/>
                            <a14:backgroundMark x1="46300" y1="58650" x2="67300" y2="65600"/>
                            <a14:backgroundMark x1="67300" y1="65600" x2="67900" y2="64700"/>
                            <a14:backgroundMark x1="26450" y1="32300" x2="34700" y2="67600"/>
                            <a14:backgroundMark x1="34700" y1="67600" x2="33600" y2="66000"/>
                            <a14:backgroundMark x1="19450" y1="26900" x2="18950" y2="40450"/>
                            <a14:backgroundMark x1="18950" y1="40450" x2="42750" y2="65850"/>
                            <a14:backgroundMark x1="42750" y1="65850" x2="71950" y2="65900"/>
                            <a14:backgroundMark x1="71950" y1="65900" x2="71000" y2="65900"/>
                            <a14:backgroundMark x1="67050" y1="26350" x2="45650" y2="62650"/>
                            <a14:backgroundMark x1="45650" y1="62650" x2="44050" y2="62250"/>
                            <a14:backgroundMark x1="79350" y1="28250" x2="67050" y2="64700"/>
                            <a14:backgroundMark x1="67050" y1="64700" x2="67350" y2="63400"/>
                            <a14:backgroundMark x1="86550" y1="27050" x2="84400" y2="70650"/>
                            <a14:backgroundMark x1="84400" y1="70650" x2="79350" y2="70750"/>
                            <a14:backgroundMark x1="61500" y1="25900" x2="39950" y2="50050"/>
                            <a14:backgroundMark x1="45500" y1="29100" x2="56950" y2="49800"/>
                            <a14:backgroundMark x1="38200" y1="24600" x2="15500" y2="31750"/>
                            <a14:backgroundMark x1="20150" y1="26200" x2="13450" y2="59750"/>
                            <a14:backgroundMark x1="18400" y1="40100" x2="28250" y2="76450"/>
                            <a14:backgroundMark x1="28250" y1="76450" x2="27050" y2="75700"/>
                            <a14:backgroundMark x1="26600" y1="47600" x2="32050" y2="76300"/>
                            <a14:backgroundMark x1="32050" y1="76300" x2="31600" y2="76000"/>
                            <a14:backgroundMark x1="17950" y1="50350" x2="18250" y2="72350"/>
                            <a14:backgroundMark x1="16800" y1="79800" x2="50650" y2="80900"/>
                            <a14:backgroundMark x1="50650" y1="80900" x2="48450" y2="80400"/>
                            <a14:backgroundMark x1="14600" y1="75250" x2="20150" y2="81450"/>
                            <a14:backgroundMark x1="17550" y1="75400" x2="22650" y2="80700"/>
                            <a14:backgroundMark x1="20600" y1="75550" x2="39050" y2="78800"/>
                            <a14:backgroundMark x1="35400" y1="70300" x2="55350" y2="70550"/>
                            <a14:backgroundMark x1="55350" y1="70550" x2="69100" y2="69550"/>
                            <a14:backgroundMark x1="69100" y1="69550" x2="67650" y2="69550"/>
                            <a14:backgroundMark x1="38500" y1="65000" x2="56250" y2="76250"/>
                            <a14:backgroundMark x1="56250" y1="76250" x2="64000" y2="77050"/>
                            <a14:backgroundMark x1="42300" y1="78050" x2="77400" y2="76000"/>
                            <a14:backgroundMark x1="77400" y1="76000" x2="79650" y2="76000"/>
                            <a14:backgroundMark x1="66200" y1="78050" x2="80750" y2="61350"/>
                            <a14:backgroundMark x1="80750" y1="61350" x2="79800" y2="53600"/>
                            <a14:backgroundMark x1="77450" y1="51400" x2="77250" y2="74750"/>
                            <a14:backgroundMark x1="77250" y1="74750" x2="76450" y2="75250"/>
                            <a14:backgroundMark x1="70150" y1="38050" x2="61800" y2="54300"/>
                            <a14:backgroundMark x1="67950" y1="31750" x2="54000" y2="58000"/>
                            <a14:backgroundMark x1="27800" y1="41700" x2="48450" y2="38500"/>
                            <a14:backgroundMark x1="48450" y1="38500" x2="47000" y2="38950"/>
                            <a14:backgroundMark x1="57700" y1="43750" x2="84050" y2="57550"/>
                            <a14:backgroundMark x1="84050" y1="57550" x2="82600" y2="57550"/>
                            <a14:backgroundMark x1="67800" y1="44800" x2="84250" y2="43100"/>
                            <a14:backgroundMark x1="84250" y1="43100" x2="84800" y2="43350"/>
                            <a14:backgroundMark x1="78200" y1="27950" x2="70850" y2="38350"/>
                            <a14:backgroundMark x1="35850" y1="39500" x2="41400" y2="61050"/>
                            <a14:backgroundMark x1="41400" y1="61050" x2="40400" y2="60350"/>
                            <a14:backgroundMark x1="26450" y1="28850" x2="25450" y2="45550"/>
                            <a14:backgroundMark x1="39200" y1="26850" x2="45300" y2="26450"/>
                            <a14:backgroundMark x1="53050" y1="26200" x2="58900" y2="26200"/>
                            <a14:backgroundMark x1="47700" y1="29650" x2="48500" y2="32200"/>
                            <a14:backgroundMark x1="47850" y1="40200" x2="47950" y2="40700"/>
                            <a14:backgroundMark x1="47450" y1="40000" x2="47950" y2="40650"/>
                            <a14:backgroundMark x1="46900" y1="48800" x2="42850" y2="39850"/>
                            <a14:backgroundMark x1="70100" y1="77250" x2="90800" y2="74350"/>
                            <a14:backgroundMark x1="90800" y1="74350" x2="90600" y2="72600"/>
                            <a14:backgroundMark x1="83900" y1="27750" x2="77300" y2="45100"/>
                            <a14:backgroundMark x1="30800" y1="71700" x2="61200" y2="69700"/>
                            <a14:backgroundMark x1="61200" y1="69700" x2="61150" y2="69600"/>
                            <a14:backgroundMark x1="20350" y1="54800" x2="24350" y2="71850"/>
                            <a14:backgroundMark x1="24350" y1="71850" x2="24350" y2="71850"/>
                            <a14:backgroundMark x1="30350" y1="66900" x2="53850" y2="74250"/>
                            <a14:backgroundMark x1="20800" y1="32100" x2="32150" y2="48100"/>
                            <a14:backgroundMark x1="48000" y1="29250" x2="48000" y2="29250"/>
                            <a14:backgroundMark x1="47850" y1="29200" x2="47900" y2="29450"/>
                            <a14:backgroundMark x1="47850" y1="28950" x2="47850" y2="28950"/>
                            <a14:backgroundMark x1="48100" y1="29150" x2="47850" y2="29150"/>
                            <a14:backgroundMark x1="47850" y1="28950" x2="48050" y2="29350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67517"/>
              <a:stretch>
                <a:fillRect/>
              </a:stretch>
            </p:blipFill>
            <p:spPr>
              <a:xfrm>
                <a:off x="-40527" y="555511"/>
                <a:ext cx="4160520" cy="1351446"/>
              </a:xfrm>
              <a:prstGeom prst="rect">
                <a:avLst/>
              </a:prstGeom>
            </p:spPr>
          </p:pic>
        </p:grpSp>
        <p:pic>
          <p:nvPicPr>
            <p:cNvPr id="8" name="图片 7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40527" y="2362230"/>
              <a:ext cx="669105" cy="615269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67087" y="1131590"/>
              <a:ext cx="771906" cy="775367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99510" y="2727617"/>
              <a:ext cx="872490" cy="872490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20457" y="2509728"/>
            <a:ext cx="1592163" cy="1955729"/>
          </a:xfrm>
          <a:prstGeom prst="rect">
            <a:avLst/>
          </a:prstGeom>
        </p:spPr>
      </p:pic>
      <p:sp>
        <p:nvSpPr>
          <p:cNvPr id="19" name="矩形 3"/>
          <p:cNvSpPr>
            <a:spLocks noChangeArrowheads="1"/>
          </p:cNvSpPr>
          <p:nvPr/>
        </p:nvSpPr>
        <p:spPr bwMode="auto">
          <a:xfrm>
            <a:off x="478172" y="707721"/>
            <a:ext cx="807021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学校买了一些故事书，分给二年级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29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本，分给三年级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36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本。一共分了多少本故事书？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2" name="TextBox 2"/>
          <p:cNvSpPr txBox="1">
            <a:spLocks noChangeArrowheads="1"/>
          </p:cNvSpPr>
          <p:nvPr/>
        </p:nvSpPr>
        <p:spPr bwMode="auto">
          <a:xfrm>
            <a:off x="1806386" y="1932800"/>
            <a:ext cx="138895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分析：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3" name="TextBox 2"/>
          <p:cNvSpPr txBox="1">
            <a:spLocks noChangeArrowheads="1"/>
          </p:cNvSpPr>
          <p:nvPr/>
        </p:nvSpPr>
        <p:spPr bwMode="auto">
          <a:xfrm>
            <a:off x="2953678" y="1944582"/>
            <a:ext cx="54006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求一共分了多少本，也就是求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29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36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的和是多少，用加法计算。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4" name="标题 1"/>
          <p:cNvSpPr>
            <a:spLocks noGrp="1" noChangeArrowheads="1"/>
          </p:cNvSpPr>
          <p:nvPr/>
        </p:nvSpPr>
        <p:spPr bwMode="auto">
          <a:xfrm>
            <a:off x="3550101" y="3251860"/>
            <a:ext cx="2521077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29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36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标题 1"/>
          <p:cNvSpPr>
            <a:spLocks noGrp="1" noChangeArrowheads="1"/>
          </p:cNvSpPr>
          <p:nvPr/>
        </p:nvSpPr>
        <p:spPr bwMode="auto">
          <a:xfrm>
            <a:off x="2953678" y="3779686"/>
            <a:ext cx="4786674" cy="6462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答：一共分了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65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本故事书。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标题 1"/>
          <p:cNvSpPr>
            <a:spLocks noGrp="1" noChangeArrowheads="1"/>
          </p:cNvSpPr>
          <p:nvPr/>
        </p:nvSpPr>
        <p:spPr bwMode="auto">
          <a:xfrm>
            <a:off x="5076056" y="3259080"/>
            <a:ext cx="2521077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65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（本）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3" grpId="0"/>
      <p:bldP spid="24" grpId="0"/>
      <p:bldP spid="27" grpId="0"/>
      <p:bldP spid="28" grpId="0" bldLvl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8627" y="2783290"/>
            <a:ext cx="1804087" cy="1804087"/>
          </a:xfrm>
          <a:prstGeom prst="rect">
            <a:avLst/>
          </a:prstGeom>
        </p:spPr>
      </p:pic>
      <p:sp>
        <p:nvSpPr>
          <p:cNvPr id="19" name="矩形 3"/>
          <p:cNvSpPr>
            <a:spLocks noChangeArrowheads="1"/>
          </p:cNvSpPr>
          <p:nvPr/>
        </p:nvSpPr>
        <p:spPr bwMode="auto">
          <a:xfrm>
            <a:off x="629174" y="699542"/>
            <a:ext cx="7903266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学校买了一些乒乓球，分给二年级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28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个，分给三年级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33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个。二年级比三年级少分了多少个？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4" name="标题 1"/>
          <p:cNvSpPr>
            <a:spLocks noGrp="1" noChangeArrowheads="1"/>
          </p:cNvSpPr>
          <p:nvPr/>
        </p:nvSpPr>
        <p:spPr bwMode="auto">
          <a:xfrm>
            <a:off x="3080191" y="2475972"/>
            <a:ext cx="2521077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33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28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标题 1"/>
          <p:cNvSpPr>
            <a:spLocks noGrp="1" noChangeArrowheads="1"/>
          </p:cNvSpPr>
          <p:nvPr/>
        </p:nvSpPr>
        <p:spPr bwMode="auto">
          <a:xfrm>
            <a:off x="2123728" y="3219822"/>
            <a:ext cx="6408712" cy="6462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答：二年级比三年级少分了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个。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标题 1"/>
          <p:cNvSpPr>
            <a:spLocks noGrp="1" noChangeArrowheads="1"/>
          </p:cNvSpPr>
          <p:nvPr/>
        </p:nvSpPr>
        <p:spPr bwMode="auto">
          <a:xfrm>
            <a:off x="4644008" y="2468476"/>
            <a:ext cx="2521077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（个）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4" grpId="0"/>
      <p:bldP spid="27" grpId="0"/>
      <p:bldP spid="28" grpId="0" bldLvl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/>
          <p:cNvGrpSpPr/>
          <p:nvPr/>
        </p:nvGrpSpPr>
        <p:grpSpPr>
          <a:xfrm>
            <a:off x="1619672" y="1203598"/>
            <a:ext cx="3059569" cy="1584176"/>
            <a:chOff x="1387927" y="1201362"/>
            <a:chExt cx="3059569" cy="1584176"/>
          </a:xfrm>
        </p:grpSpPr>
        <p:sp>
          <p:nvSpPr>
            <p:cNvPr id="32" name="圆角矩形 31"/>
            <p:cNvSpPr/>
            <p:nvPr/>
          </p:nvSpPr>
          <p:spPr>
            <a:xfrm>
              <a:off x="1387927" y="1201362"/>
              <a:ext cx="2376264" cy="1584176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459881"/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33" name="Group 75"/>
            <p:cNvGrpSpPr/>
            <p:nvPr/>
          </p:nvGrpSpPr>
          <p:grpSpPr bwMode="auto">
            <a:xfrm>
              <a:off x="1423160" y="1347614"/>
              <a:ext cx="3024336" cy="930275"/>
              <a:chOff x="1051" y="1777"/>
              <a:chExt cx="1609" cy="586"/>
            </a:xfrm>
          </p:grpSpPr>
          <p:sp>
            <p:nvSpPr>
              <p:cNvPr id="34" name="TextBox 79"/>
              <p:cNvSpPr txBox="1">
                <a:spLocks noChangeArrowheads="1"/>
              </p:cNvSpPr>
              <p:nvPr/>
            </p:nvSpPr>
            <p:spPr bwMode="auto">
              <a:xfrm>
                <a:off x="1051" y="2033"/>
                <a:ext cx="1609" cy="3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 ＋ </a:t>
                </a:r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5 8 0</a:t>
                </a:r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35" name="直接连接符 80"/>
              <p:cNvCxnSpPr>
                <a:cxnSpLocks noChangeShapeType="1"/>
              </p:cNvCxnSpPr>
              <p:nvPr/>
            </p:nvCxnSpPr>
            <p:spPr bwMode="auto">
              <a:xfrm>
                <a:off x="1125" y="2345"/>
                <a:ext cx="879" cy="0"/>
              </a:xfrm>
              <a:prstGeom prst="line">
                <a:avLst/>
              </a:prstGeom>
              <a:noFill/>
              <a:ln w="19050" algn="ctr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36" name="TextBox 62"/>
              <p:cNvSpPr txBox="1">
                <a:spLocks noChangeArrowheads="1"/>
              </p:cNvSpPr>
              <p:nvPr/>
            </p:nvSpPr>
            <p:spPr bwMode="auto">
              <a:xfrm>
                <a:off x="1439" y="1777"/>
                <a:ext cx="1086" cy="3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3 7 0</a:t>
                </a:r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37" name="TextBox 42"/>
          <p:cNvSpPr txBox="1">
            <a:spLocks noChangeArrowheads="1"/>
          </p:cNvSpPr>
          <p:nvPr/>
        </p:nvSpPr>
        <p:spPr bwMode="auto">
          <a:xfrm>
            <a:off x="2724404" y="2181205"/>
            <a:ext cx="4331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5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8" name="TextBox 44"/>
          <p:cNvSpPr txBox="1">
            <a:spLocks noChangeArrowheads="1"/>
          </p:cNvSpPr>
          <p:nvPr/>
        </p:nvSpPr>
        <p:spPr bwMode="auto">
          <a:xfrm>
            <a:off x="2374681" y="2188050"/>
            <a:ext cx="4331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9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9" name="TextBox 45"/>
          <p:cNvSpPr txBox="1">
            <a:spLocks noChangeArrowheads="1"/>
          </p:cNvSpPr>
          <p:nvPr/>
        </p:nvSpPr>
        <p:spPr bwMode="auto">
          <a:xfrm>
            <a:off x="3102241" y="2195373"/>
            <a:ext cx="4331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0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0" name="TextBox 1"/>
          <p:cNvSpPr txBox="1">
            <a:spLocks noChangeArrowheads="1"/>
          </p:cNvSpPr>
          <p:nvPr/>
        </p:nvSpPr>
        <p:spPr bwMode="auto">
          <a:xfrm>
            <a:off x="446650" y="667058"/>
            <a:ext cx="447747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计算下列各题。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4749796" y="1203598"/>
            <a:ext cx="3059569" cy="1584176"/>
            <a:chOff x="1387927" y="1201362"/>
            <a:chExt cx="3059569" cy="1584176"/>
          </a:xfrm>
        </p:grpSpPr>
        <p:sp>
          <p:nvSpPr>
            <p:cNvPr id="42" name="圆角矩形 41"/>
            <p:cNvSpPr/>
            <p:nvPr/>
          </p:nvSpPr>
          <p:spPr>
            <a:xfrm>
              <a:off x="1387927" y="1201362"/>
              <a:ext cx="2376264" cy="1584176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459881"/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43" name="Group 75"/>
            <p:cNvGrpSpPr/>
            <p:nvPr/>
          </p:nvGrpSpPr>
          <p:grpSpPr bwMode="auto">
            <a:xfrm>
              <a:off x="1423160" y="1347614"/>
              <a:ext cx="3024336" cy="930275"/>
              <a:chOff x="1051" y="1777"/>
              <a:chExt cx="1609" cy="586"/>
            </a:xfrm>
          </p:grpSpPr>
          <p:sp>
            <p:nvSpPr>
              <p:cNvPr id="44" name="TextBox 79"/>
              <p:cNvSpPr txBox="1">
                <a:spLocks noChangeArrowheads="1"/>
              </p:cNvSpPr>
              <p:nvPr/>
            </p:nvSpPr>
            <p:spPr bwMode="auto">
              <a:xfrm>
                <a:off x="1051" y="2033"/>
                <a:ext cx="1609" cy="3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 － </a:t>
                </a:r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5 4 0</a:t>
                </a:r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45" name="直接连接符 80"/>
              <p:cNvCxnSpPr>
                <a:cxnSpLocks noChangeShapeType="1"/>
              </p:cNvCxnSpPr>
              <p:nvPr/>
            </p:nvCxnSpPr>
            <p:spPr bwMode="auto">
              <a:xfrm>
                <a:off x="1125" y="2345"/>
                <a:ext cx="879" cy="0"/>
              </a:xfrm>
              <a:prstGeom prst="line">
                <a:avLst/>
              </a:prstGeom>
              <a:noFill/>
              <a:ln w="19050" algn="ctr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46" name="TextBox 62"/>
              <p:cNvSpPr txBox="1">
                <a:spLocks noChangeArrowheads="1"/>
              </p:cNvSpPr>
              <p:nvPr/>
            </p:nvSpPr>
            <p:spPr bwMode="auto">
              <a:xfrm>
                <a:off x="1439" y="1777"/>
                <a:ext cx="1086" cy="3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7 5 0</a:t>
                </a:r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47" name="TextBox 42"/>
          <p:cNvSpPr txBox="1">
            <a:spLocks noChangeArrowheads="1"/>
          </p:cNvSpPr>
          <p:nvPr/>
        </p:nvSpPr>
        <p:spPr bwMode="auto">
          <a:xfrm>
            <a:off x="5871310" y="2181205"/>
            <a:ext cx="4331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8" name="TextBox 44"/>
          <p:cNvSpPr txBox="1">
            <a:spLocks noChangeArrowheads="1"/>
          </p:cNvSpPr>
          <p:nvPr/>
        </p:nvSpPr>
        <p:spPr bwMode="auto">
          <a:xfrm>
            <a:off x="5504805" y="2175147"/>
            <a:ext cx="4331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9" name="TextBox 45"/>
          <p:cNvSpPr txBox="1">
            <a:spLocks noChangeArrowheads="1"/>
          </p:cNvSpPr>
          <p:nvPr/>
        </p:nvSpPr>
        <p:spPr bwMode="auto">
          <a:xfrm>
            <a:off x="6237815" y="2175681"/>
            <a:ext cx="4331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0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1654905" y="3018750"/>
            <a:ext cx="3059569" cy="1584176"/>
            <a:chOff x="1387927" y="1201362"/>
            <a:chExt cx="3059569" cy="1584176"/>
          </a:xfrm>
        </p:grpSpPr>
        <p:sp>
          <p:nvSpPr>
            <p:cNvPr id="51" name="圆角矩形 50"/>
            <p:cNvSpPr/>
            <p:nvPr/>
          </p:nvSpPr>
          <p:spPr>
            <a:xfrm>
              <a:off x="1387927" y="1201362"/>
              <a:ext cx="2376264" cy="1584176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459881"/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52" name="Group 75"/>
            <p:cNvGrpSpPr/>
            <p:nvPr/>
          </p:nvGrpSpPr>
          <p:grpSpPr bwMode="auto">
            <a:xfrm>
              <a:off x="1423160" y="1347614"/>
              <a:ext cx="3024336" cy="930275"/>
              <a:chOff x="1051" y="1777"/>
              <a:chExt cx="1609" cy="586"/>
            </a:xfrm>
          </p:grpSpPr>
          <p:sp>
            <p:nvSpPr>
              <p:cNvPr id="53" name="TextBox 79"/>
              <p:cNvSpPr txBox="1">
                <a:spLocks noChangeArrowheads="1"/>
              </p:cNvSpPr>
              <p:nvPr/>
            </p:nvSpPr>
            <p:spPr bwMode="auto">
              <a:xfrm>
                <a:off x="1051" y="2033"/>
                <a:ext cx="1609" cy="3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 ＋ </a:t>
                </a:r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2 5 0</a:t>
                </a:r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54" name="直接连接符 80"/>
              <p:cNvCxnSpPr>
                <a:cxnSpLocks noChangeShapeType="1"/>
              </p:cNvCxnSpPr>
              <p:nvPr/>
            </p:nvCxnSpPr>
            <p:spPr bwMode="auto">
              <a:xfrm>
                <a:off x="1125" y="2345"/>
                <a:ext cx="879" cy="0"/>
              </a:xfrm>
              <a:prstGeom prst="line">
                <a:avLst/>
              </a:prstGeom>
              <a:noFill/>
              <a:ln w="19050" algn="ctr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55" name="TextBox 62"/>
              <p:cNvSpPr txBox="1">
                <a:spLocks noChangeArrowheads="1"/>
              </p:cNvSpPr>
              <p:nvPr/>
            </p:nvSpPr>
            <p:spPr bwMode="auto">
              <a:xfrm>
                <a:off x="1439" y="1777"/>
                <a:ext cx="1086" cy="3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3 9 0</a:t>
                </a:r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56" name="TextBox 42"/>
          <p:cNvSpPr txBox="1">
            <a:spLocks noChangeArrowheads="1"/>
          </p:cNvSpPr>
          <p:nvPr/>
        </p:nvSpPr>
        <p:spPr bwMode="auto">
          <a:xfrm>
            <a:off x="2759637" y="3996357"/>
            <a:ext cx="4331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7" name="TextBox 44"/>
          <p:cNvSpPr txBox="1">
            <a:spLocks noChangeArrowheads="1"/>
          </p:cNvSpPr>
          <p:nvPr/>
        </p:nvSpPr>
        <p:spPr bwMode="auto">
          <a:xfrm>
            <a:off x="2409914" y="4003202"/>
            <a:ext cx="4331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8" name="TextBox 45"/>
          <p:cNvSpPr txBox="1">
            <a:spLocks noChangeArrowheads="1"/>
          </p:cNvSpPr>
          <p:nvPr/>
        </p:nvSpPr>
        <p:spPr bwMode="auto">
          <a:xfrm>
            <a:off x="3137474" y="4010525"/>
            <a:ext cx="4331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0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59" name="组合 58"/>
          <p:cNvGrpSpPr/>
          <p:nvPr/>
        </p:nvGrpSpPr>
        <p:grpSpPr>
          <a:xfrm>
            <a:off x="4785029" y="3018750"/>
            <a:ext cx="3059569" cy="1584176"/>
            <a:chOff x="1387927" y="1201362"/>
            <a:chExt cx="3059569" cy="1584176"/>
          </a:xfrm>
        </p:grpSpPr>
        <p:sp>
          <p:nvSpPr>
            <p:cNvPr id="60" name="圆角矩形 59"/>
            <p:cNvSpPr/>
            <p:nvPr/>
          </p:nvSpPr>
          <p:spPr>
            <a:xfrm>
              <a:off x="1387927" y="1201362"/>
              <a:ext cx="2376264" cy="1584176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459881"/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61" name="Group 75"/>
            <p:cNvGrpSpPr/>
            <p:nvPr/>
          </p:nvGrpSpPr>
          <p:grpSpPr bwMode="auto">
            <a:xfrm>
              <a:off x="1423160" y="1347614"/>
              <a:ext cx="3024336" cy="930275"/>
              <a:chOff x="1051" y="1777"/>
              <a:chExt cx="1609" cy="586"/>
            </a:xfrm>
          </p:grpSpPr>
          <p:sp>
            <p:nvSpPr>
              <p:cNvPr id="62" name="TextBox 79"/>
              <p:cNvSpPr txBox="1">
                <a:spLocks noChangeArrowheads="1"/>
              </p:cNvSpPr>
              <p:nvPr/>
            </p:nvSpPr>
            <p:spPr bwMode="auto">
              <a:xfrm>
                <a:off x="1051" y="2033"/>
                <a:ext cx="1609" cy="3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 － </a:t>
                </a:r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1 5 0</a:t>
                </a:r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63" name="直接连接符 80"/>
              <p:cNvCxnSpPr>
                <a:cxnSpLocks noChangeShapeType="1"/>
              </p:cNvCxnSpPr>
              <p:nvPr/>
            </p:nvCxnSpPr>
            <p:spPr bwMode="auto">
              <a:xfrm>
                <a:off x="1125" y="2345"/>
                <a:ext cx="879" cy="0"/>
              </a:xfrm>
              <a:prstGeom prst="line">
                <a:avLst/>
              </a:prstGeom>
              <a:noFill/>
              <a:ln w="19050" algn="ctr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64" name="TextBox 62"/>
              <p:cNvSpPr txBox="1">
                <a:spLocks noChangeArrowheads="1"/>
              </p:cNvSpPr>
              <p:nvPr/>
            </p:nvSpPr>
            <p:spPr bwMode="auto">
              <a:xfrm>
                <a:off x="1439" y="1777"/>
                <a:ext cx="1086" cy="3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4 4 0</a:t>
                </a:r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65" name="TextBox 42"/>
          <p:cNvSpPr txBox="1">
            <a:spLocks noChangeArrowheads="1"/>
          </p:cNvSpPr>
          <p:nvPr/>
        </p:nvSpPr>
        <p:spPr bwMode="auto">
          <a:xfrm>
            <a:off x="5895692" y="3983801"/>
            <a:ext cx="4331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9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6" name="TextBox 45"/>
          <p:cNvSpPr txBox="1">
            <a:spLocks noChangeArrowheads="1"/>
          </p:cNvSpPr>
          <p:nvPr/>
        </p:nvSpPr>
        <p:spPr bwMode="auto">
          <a:xfrm>
            <a:off x="6250659" y="3996357"/>
            <a:ext cx="4331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0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5496782" y="2993612"/>
            <a:ext cx="44114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9" name="TextBox 45"/>
          <p:cNvSpPr txBox="1">
            <a:spLocks noChangeArrowheads="1"/>
          </p:cNvSpPr>
          <p:nvPr/>
        </p:nvSpPr>
        <p:spPr bwMode="auto">
          <a:xfrm>
            <a:off x="2563599" y="1965365"/>
            <a:ext cx="43312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1" name="TextBox 45"/>
          <p:cNvSpPr txBox="1">
            <a:spLocks noChangeArrowheads="1"/>
          </p:cNvSpPr>
          <p:nvPr/>
        </p:nvSpPr>
        <p:spPr bwMode="auto">
          <a:xfrm>
            <a:off x="2543983" y="3764962"/>
            <a:ext cx="43312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2" name="TextBox 42"/>
          <p:cNvSpPr txBox="1">
            <a:spLocks noChangeArrowheads="1"/>
          </p:cNvSpPr>
          <p:nvPr/>
        </p:nvSpPr>
        <p:spPr bwMode="auto">
          <a:xfrm>
            <a:off x="5540038" y="3978457"/>
            <a:ext cx="4331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8" grpId="0"/>
      <p:bldP spid="39" grpId="0"/>
      <p:bldP spid="40" grpId="0"/>
      <p:bldP spid="47" grpId="0"/>
      <p:bldP spid="48" grpId="0"/>
      <p:bldP spid="49" grpId="0"/>
      <p:bldP spid="56" grpId="0"/>
      <p:bldP spid="57" grpId="0"/>
      <p:bldP spid="58" grpId="0"/>
      <p:bldP spid="65" grpId="0"/>
      <p:bldP spid="66" grpId="0"/>
      <p:bldP spid="68" grpId="0"/>
      <p:bldP spid="69" grpId="0"/>
      <p:bldP spid="71" grpId="0"/>
      <p:bldP spid="7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3"/>
          <p:cNvSpPr>
            <a:spLocks noChangeArrowheads="1"/>
          </p:cNvSpPr>
          <p:nvPr/>
        </p:nvSpPr>
        <p:spPr bwMode="auto">
          <a:xfrm>
            <a:off x="478172" y="715160"/>
            <a:ext cx="82296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同学们参观博物馆，二年级去了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320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人，三年级去了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260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人，两个年级一共去了多少人？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7" name="标题 1"/>
          <p:cNvSpPr>
            <a:spLocks noGrp="1" noChangeArrowheads="1"/>
          </p:cNvSpPr>
          <p:nvPr/>
        </p:nvSpPr>
        <p:spPr bwMode="auto">
          <a:xfrm>
            <a:off x="2771800" y="2619988"/>
            <a:ext cx="2521077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320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260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标题 1"/>
          <p:cNvSpPr>
            <a:spLocks noGrp="1" noChangeArrowheads="1"/>
          </p:cNvSpPr>
          <p:nvPr/>
        </p:nvSpPr>
        <p:spPr bwMode="auto">
          <a:xfrm>
            <a:off x="1907704" y="3579862"/>
            <a:ext cx="6408712" cy="6462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答：两个年级一共去了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580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人。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标题 1"/>
          <p:cNvSpPr>
            <a:spLocks noGrp="1" noChangeArrowheads="1"/>
          </p:cNvSpPr>
          <p:nvPr/>
        </p:nvSpPr>
        <p:spPr bwMode="auto">
          <a:xfrm>
            <a:off x="4716016" y="2645593"/>
            <a:ext cx="2521077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580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（人）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19" grpId="0" bldLvl="0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3"/>
          <p:cNvSpPr>
            <a:spLocks noChangeArrowheads="1"/>
          </p:cNvSpPr>
          <p:nvPr/>
        </p:nvSpPr>
        <p:spPr bwMode="auto">
          <a:xfrm>
            <a:off x="385894" y="682131"/>
            <a:ext cx="8372212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上海科技馆的巨幕影院有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441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个座位，中国科技馆的巨幕影院有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632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个座位。中国科技馆的巨幕影院比上海科技馆的大约多多少个座位？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557047" y="3723878"/>
            <a:ext cx="397416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答：大约多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190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个座位。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2790529" y="2461071"/>
            <a:ext cx="163217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441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≈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440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4572000" y="2461071"/>
            <a:ext cx="163217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632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≈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630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2790532" y="3013927"/>
            <a:ext cx="361829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632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441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≈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190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（个）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85894" y="3166080"/>
            <a:ext cx="1943584" cy="13849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0" grpId="0"/>
      <p:bldP spid="21" grpId="0"/>
      <p:bldP spid="22" grpId="0"/>
      <p:bldP spid="2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3"/>
          <p:cNvSpPr>
            <a:spLocks noChangeArrowheads="1"/>
          </p:cNvSpPr>
          <p:nvPr/>
        </p:nvSpPr>
        <p:spPr bwMode="auto">
          <a:xfrm>
            <a:off x="394283" y="655542"/>
            <a:ext cx="8430935" cy="181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为响应垃圾分类的号召，物业公司准备在光明小区设立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161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个垃圾分类的垃圾桶，在朝阳小区设立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144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个垃圾分类的垃圾桶，那么物业公司购进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300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个垃圾桶，够吗？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535065" y="4050695"/>
            <a:ext cx="19880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答：不够。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2840474" y="2248873"/>
            <a:ext cx="163217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161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＞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160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4644644" y="2248873"/>
            <a:ext cx="163217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144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＞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140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042712" y="2801729"/>
            <a:ext cx="325922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160+140=300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（个）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35314" y="3040913"/>
            <a:ext cx="1394426" cy="1533002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3468841" y="3474631"/>
            <a:ext cx="235673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161+144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＞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0" grpId="0"/>
      <p:bldP spid="21" grpId="0"/>
      <p:bldP spid="22" grpId="0"/>
      <p:bldP spid="23" grpId="0"/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15"/>
          <p:cNvSpPr txBox="1">
            <a:spLocks noChangeArrowheads="1"/>
          </p:cNvSpPr>
          <p:nvPr/>
        </p:nvSpPr>
        <p:spPr bwMode="auto">
          <a:xfrm>
            <a:off x="601718" y="720806"/>
            <a:ext cx="6341521" cy="5863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你能把学过的知识整理成图表来表示吗？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25958" y="2650574"/>
            <a:ext cx="179891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万以内的加法和减法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267203" y="1937202"/>
            <a:ext cx="8034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口算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243904" y="3227603"/>
            <a:ext cx="8034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笔算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>
            <a:hlinkClick r:id="rId1" action="ppaction://hlinksldjump"/>
          </p:cNvPr>
          <p:cNvSpPr/>
          <p:nvPr/>
        </p:nvSpPr>
        <p:spPr>
          <a:xfrm>
            <a:off x="3154658" y="1688288"/>
            <a:ext cx="296908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两位数加两位数口算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>
            <a:hlinkClick r:id="rId1" action="ppaction://hlinksldjump"/>
          </p:cNvPr>
          <p:cNvSpPr/>
          <p:nvPr/>
        </p:nvSpPr>
        <p:spPr>
          <a:xfrm>
            <a:off x="3163233" y="2208623"/>
            <a:ext cx="296908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两位数减两位数口算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左大括号 15"/>
          <p:cNvSpPr/>
          <p:nvPr/>
        </p:nvSpPr>
        <p:spPr>
          <a:xfrm>
            <a:off x="2124153" y="2168035"/>
            <a:ext cx="216024" cy="1880101"/>
          </a:xfrm>
          <a:prstGeom prst="leftBrace">
            <a:avLst>
              <a:gd name="adj1" fmla="val 61244"/>
              <a:gd name="adj2" fmla="val 5000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400" b="1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左大括号 16"/>
          <p:cNvSpPr/>
          <p:nvPr/>
        </p:nvSpPr>
        <p:spPr>
          <a:xfrm>
            <a:off x="3020326" y="1843012"/>
            <a:ext cx="216024" cy="696373"/>
          </a:xfrm>
          <a:prstGeom prst="leftBrace">
            <a:avLst>
              <a:gd name="adj1" fmla="val 58304"/>
              <a:gd name="adj2" fmla="val 5000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400" b="1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77385" y="2485654"/>
            <a:ext cx="1301037" cy="1598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7" name="组合 4"/>
          <p:cNvGrpSpPr/>
          <p:nvPr/>
        </p:nvGrpSpPr>
        <p:grpSpPr bwMode="auto">
          <a:xfrm>
            <a:off x="6200003" y="1500996"/>
            <a:ext cx="2461832" cy="1038389"/>
            <a:chOff x="2366021" y="1091504"/>
            <a:chExt cx="2965708" cy="667083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38" name="云形标注 82"/>
            <p:cNvSpPr>
              <a:spLocks noChangeArrowheads="1"/>
            </p:cNvSpPr>
            <p:nvPr/>
          </p:nvSpPr>
          <p:spPr bwMode="auto">
            <a:xfrm>
              <a:off x="2366021" y="1091504"/>
              <a:ext cx="2965708" cy="667083"/>
            </a:xfrm>
            <a:prstGeom prst="cloudCallout">
              <a:avLst>
                <a:gd name="adj1" fmla="val 15114"/>
                <a:gd name="adj2" fmla="val 60005"/>
              </a:avLst>
            </a:prstGeom>
            <a:solidFill>
              <a:schemeClr val="bg1"/>
            </a:solidFill>
            <a:ln w="19050" algn="ctr">
              <a:solidFill>
                <a:srgbClr val="459881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9" name="矩形 4"/>
            <p:cNvSpPr>
              <a:spLocks noChangeArrowheads="1"/>
            </p:cNvSpPr>
            <p:nvPr/>
          </p:nvSpPr>
          <p:spPr bwMode="auto">
            <a:xfrm>
              <a:off x="2514448" y="1303737"/>
              <a:ext cx="2780808" cy="237267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我是这样画图表示的。</a:t>
              </a:r>
              <a:endParaRPr lang="zh-CN" altLang="en-US" sz="1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4" name="矩形 43">
            <a:hlinkClick r:id="rId3" action="ppaction://hlinksldjump"/>
          </p:cNvPr>
          <p:cNvSpPr/>
          <p:nvPr/>
        </p:nvSpPr>
        <p:spPr>
          <a:xfrm>
            <a:off x="3151233" y="2920553"/>
            <a:ext cx="358784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几百几十加几百几十笔算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矩形 44">
            <a:hlinkClick r:id="rId4" action="ppaction://hlinksldjump"/>
          </p:cNvPr>
          <p:cNvSpPr/>
          <p:nvPr/>
        </p:nvSpPr>
        <p:spPr>
          <a:xfrm>
            <a:off x="3139247" y="3458437"/>
            <a:ext cx="358784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几百几十减几百几十笔算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" name="左大括号 45"/>
          <p:cNvSpPr/>
          <p:nvPr/>
        </p:nvSpPr>
        <p:spPr>
          <a:xfrm>
            <a:off x="3020326" y="3114382"/>
            <a:ext cx="216024" cy="688109"/>
          </a:xfrm>
          <a:prstGeom prst="leftBrace">
            <a:avLst>
              <a:gd name="adj1" fmla="val 58304"/>
              <a:gd name="adj2" fmla="val 5000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400" b="1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矩形 46">
            <a:hlinkClick r:id="rId5" action="ppaction://hlinksldjump"/>
          </p:cNvPr>
          <p:cNvSpPr/>
          <p:nvPr/>
        </p:nvSpPr>
        <p:spPr>
          <a:xfrm>
            <a:off x="2267202" y="3845720"/>
            <a:ext cx="8034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估算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  <p:bldP spid="12" grpId="0"/>
      <p:bldP spid="14" grpId="0"/>
      <p:bldP spid="16" grpId="0" animBg="1"/>
      <p:bldP spid="17" grpId="0" animBg="1"/>
      <p:bldP spid="44" grpId="0"/>
      <p:bldP spid="45" grpId="0"/>
      <p:bldP spid="46" grpId="0" animBg="1"/>
      <p:bldP spid="4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796700" y="1083798"/>
            <a:ext cx="6033492" cy="750620"/>
            <a:chOff x="1190687" y="453285"/>
            <a:chExt cx="6033492" cy="750620"/>
          </a:xfrm>
        </p:grpSpPr>
        <p:sp>
          <p:nvSpPr>
            <p:cNvPr id="30" name="TextBox 12"/>
            <p:cNvSpPr txBox="1">
              <a:spLocks noChangeArrowheads="1"/>
            </p:cNvSpPr>
            <p:nvPr/>
          </p:nvSpPr>
          <p:spPr bwMode="auto">
            <a:xfrm>
              <a:off x="1895587" y="547749"/>
              <a:ext cx="5328592" cy="5616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r>
                <a: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1.</a:t>
              </a: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两位数加、减两位数口算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1190687" y="453285"/>
              <a:ext cx="750620" cy="750620"/>
            </a:xfrm>
            <a:prstGeom prst="rect">
              <a:avLst/>
            </a:prstGeom>
          </p:spPr>
        </p:pic>
      </p:grpSp>
      <p:sp>
        <p:nvSpPr>
          <p:cNvPr id="10" name="矩形 9"/>
          <p:cNvSpPr/>
          <p:nvPr/>
        </p:nvSpPr>
        <p:spPr>
          <a:xfrm>
            <a:off x="1677529" y="2341594"/>
            <a:ext cx="5976664" cy="1786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口算两位数加减两位数，可以把两位数拆成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整十数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一位数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，再分别相加减，口算出结果。</a:t>
            </a:r>
            <a:endParaRPr lang="en-US" altLang="zh-CN" sz="3200" b="1" dirty="0">
              <a:solidFill>
                <a:srgbClr val="1C1C1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820353" y="938177"/>
            <a:ext cx="6142108" cy="750620"/>
            <a:chOff x="2030292" y="422508"/>
            <a:chExt cx="6142108" cy="750620"/>
          </a:xfrm>
        </p:grpSpPr>
        <p:sp>
          <p:nvSpPr>
            <p:cNvPr id="30" name="TextBox 12"/>
            <p:cNvSpPr txBox="1">
              <a:spLocks noChangeArrowheads="1"/>
            </p:cNvSpPr>
            <p:nvPr/>
          </p:nvSpPr>
          <p:spPr bwMode="auto">
            <a:xfrm>
              <a:off x="2843808" y="547749"/>
              <a:ext cx="5328592" cy="5616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r>
                <a: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1.</a:t>
              </a: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两位数加、减两位数口算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2030292" y="422508"/>
              <a:ext cx="750620" cy="750620"/>
            </a:xfrm>
            <a:prstGeom prst="rect">
              <a:avLst/>
            </a:prstGeom>
          </p:spPr>
        </p:pic>
      </p:grpSp>
      <p:sp>
        <p:nvSpPr>
          <p:cNvPr id="8" name="标题 1"/>
          <p:cNvSpPr>
            <a:spLocks noGrp="1" noChangeArrowheads="1"/>
          </p:cNvSpPr>
          <p:nvPr/>
        </p:nvSpPr>
        <p:spPr bwMode="auto">
          <a:xfrm>
            <a:off x="1835870" y="2140617"/>
            <a:ext cx="1872258" cy="4302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52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35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标题 1"/>
          <p:cNvSpPr>
            <a:spLocks noGrp="1" noChangeArrowheads="1"/>
          </p:cNvSpPr>
          <p:nvPr/>
        </p:nvSpPr>
        <p:spPr bwMode="auto">
          <a:xfrm>
            <a:off x="2336665" y="2751628"/>
            <a:ext cx="666750" cy="4286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标题 1"/>
          <p:cNvSpPr>
            <a:spLocks noGrp="1" noChangeArrowheads="1"/>
          </p:cNvSpPr>
          <p:nvPr/>
        </p:nvSpPr>
        <p:spPr bwMode="auto">
          <a:xfrm>
            <a:off x="2885940" y="2723847"/>
            <a:ext cx="360363" cy="4302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标题 1"/>
          <p:cNvSpPr>
            <a:spLocks noGrp="1" noChangeArrowheads="1"/>
          </p:cNvSpPr>
          <p:nvPr/>
        </p:nvSpPr>
        <p:spPr bwMode="auto">
          <a:xfrm>
            <a:off x="2140917" y="3366753"/>
            <a:ext cx="973734" cy="4302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82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Line 28"/>
          <p:cNvSpPr>
            <a:spLocks noChangeShapeType="1"/>
          </p:cNvSpPr>
          <p:nvPr/>
        </p:nvSpPr>
        <p:spPr bwMode="auto">
          <a:xfrm flipH="1">
            <a:off x="2670040" y="2579384"/>
            <a:ext cx="215900" cy="21590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</a:ln>
        </p:spPr>
        <p:txBody>
          <a:bodyPr/>
          <a:lstStyle/>
          <a:p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Line 29"/>
          <p:cNvSpPr>
            <a:spLocks noChangeShapeType="1"/>
          </p:cNvSpPr>
          <p:nvPr/>
        </p:nvSpPr>
        <p:spPr bwMode="auto">
          <a:xfrm>
            <a:off x="2885940" y="2579384"/>
            <a:ext cx="161925" cy="233363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</a:ln>
        </p:spPr>
        <p:txBody>
          <a:bodyPr/>
          <a:lstStyle/>
          <a:p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6" name="Group 36"/>
          <p:cNvGrpSpPr/>
          <p:nvPr/>
        </p:nvGrpSpPr>
        <p:grpSpPr bwMode="auto">
          <a:xfrm>
            <a:off x="2238240" y="2723849"/>
            <a:ext cx="360363" cy="576263"/>
            <a:chOff x="0" y="0"/>
            <a:chExt cx="567" cy="907"/>
          </a:xfrm>
        </p:grpSpPr>
        <p:sp>
          <p:nvSpPr>
            <p:cNvPr id="17" name="Line 37"/>
            <p:cNvSpPr>
              <a:spLocks noChangeShapeType="1"/>
            </p:cNvSpPr>
            <p:nvPr/>
          </p:nvSpPr>
          <p:spPr bwMode="auto">
            <a:xfrm>
              <a:off x="0" y="0"/>
              <a:ext cx="1" cy="907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</a:ln>
          </p:spPr>
          <p:txBody>
            <a:bodyPr/>
            <a:lstStyle/>
            <a:p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8" name="Line 38"/>
            <p:cNvSpPr>
              <a:spLocks noChangeShapeType="1"/>
            </p:cNvSpPr>
            <p:nvPr/>
          </p:nvSpPr>
          <p:spPr bwMode="auto">
            <a:xfrm>
              <a:off x="0" y="907"/>
              <a:ext cx="567" cy="1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</a:ln>
          </p:spPr>
          <p:txBody>
            <a:bodyPr/>
            <a:lstStyle/>
            <a:p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9" name="Line 39"/>
            <p:cNvSpPr>
              <a:spLocks noChangeShapeType="1"/>
            </p:cNvSpPr>
            <p:nvPr/>
          </p:nvSpPr>
          <p:spPr bwMode="auto">
            <a:xfrm flipV="1">
              <a:off x="567" y="680"/>
              <a:ext cx="1" cy="227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</a:ln>
          </p:spPr>
          <p:txBody>
            <a:bodyPr/>
            <a:lstStyle/>
            <a:p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0" name="标题 1"/>
          <p:cNvSpPr>
            <a:spLocks noGrp="1" noChangeArrowheads="1"/>
          </p:cNvSpPr>
          <p:nvPr/>
        </p:nvSpPr>
        <p:spPr bwMode="auto">
          <a:xfrm>
            <a:off x="3554636" y="2140617"/>
            <a:ext cx="864890" cy="4286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87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标题 1"/>
          <p:cNvSpPr>
            <a:spLocks noGrp="1" noChangeArrowheads="1"/>
          </p:cNvSpPr>
          <p:nvPr/>
        </p:nvSpPr>
        <p:spPr bwMode="auto">
          <a:xfrm>
            <a:off x="5047470" y="2140617"/>
            <a:ext cx="1872258" cy="4302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86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34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标题 1"/>
          <p:cNvSpPr>
            <a:spLocks noGrp="1" noChangeArrowheads="1"/>
          </p:cNvSpPr>
          <p:nvPr/>
        </p:nvSpPr>
        <p:spPr bwMode="auto">
          <a:xfrm>
            <a:off x="5548265" y="2751628"/>
            <a:ext cx="666750" cy="4286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标题 1"/>
          <p:cNvSpPr>
            <a:spLocks noGrp="1" noChangeArrowheads="1"/>
          </p:cNvSpPr>
          <p:nvPr/>
        </p:nvSpPr>
        <p:spPr bwMode="auto">
          <a:xfrm>
            <a:off x="6097540" y="2723847"/>
            <a:ext cx="360363" cy="4302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标题 1"/>
          <p:cNvSpPr>
            <a:spLocks noGrp="1" noChangeArrowheads="1"/>
          </p:cNvSpPr>
          <p:nvPr/>
        </p:nvSpPr>
        <p:spPr bwMode="auto">
          <a:xfrm>
            <a:off x="5352517" y="3366753"/>
            <a:ext cx="973734" cy="4302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56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Line 28"/>
          <p:cNvSpPr>
            <a:spLocks noChangeShapeType="1"/>
          </p:cNvSpPr>
          <p:nvPr/>
        </p:nvSpPr>
        <p:spPr bwMode="auto">
          <a:xfrm flipH="1">
            <a:off x="5881640" y="2579384"/>
            <a:ext cx="215900" cy="21590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</a:ln>
        </p:spPr>
        <p:txBody>
          <a:bodyPr/>
          <a:lstStyle/>
          <a:p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Line 29"/>
          <p:cNvSpPr>
            <a:spLocks noChangeShapeType="1"/>
          </p:cNvSpPr>
          <p:nvPr/>
        </p:nvSpPr>
        <p:spPr bwMode="auto">
          <a:xfrm>
            <a:off x="6097540" y="2579384"/>
            <a:ext cx="161925" cy="233363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</a:ln>
        </p:spPr>
        <p:txBody>
          <a:bodyPr/>
          <a:lstStyle/>
          <a:p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8" name="Group 36"/>
          <p:cNvGrpSpPr/>
          <p:nvPr/>
        </p:nvGrpSpPr>
        <p:grpSpPr bwMode="auto">
          <a:xfrm>
            <a:off x="5449840" y="2723849"/>
            <a:ext cx="360363" cy="576263"/>
            <a:chOff x="0" y="0"/>
            <a:chExt cx="567" cy="907"/>
          </a:xfrm>
        </p:grpSpPr>
        <p:sp>
          <p:nvSpPr>
            <p:cNvPr id="29" name="Line 37"/>
            <p:cNvSpPr>
              <a:spLocks noChangeShapeType="1"/>
            </p:cNvSpPr>
            <p:nvPr/>
          </p:nvSpPr>
          <p:spPr bwMode="auto">
            <a:xfrm>
              <a:off x="0" y="0"/>
              <a:ext cx="1" cy="907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</a:ln>
          </p:spPr>
          <p:txBody>
            <a:bodyPr/>
            <a:lstStyle/>
            <a:p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1" name="Line 38"/>
            <p:cNvSpPr>
              <a:spLocks noChangeShapeType="1"/>
            </p:cNvSpPr>
            <p:nvPr/>
          </p:nvSpPr>
          <p:spPr bwMode="auto">
            <a:xfrm>
              <a:off x="0" y="907"/>
              <a:ext cx="567" cy="1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</a:ln>
          </p:spPr>
          <p:txBody>
            <a:bodyPr/>
            <a:lstStyle/>
            <a:p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2" name="Line 39"/>
            <p:cNvSpPr>
              <a:spLocks noChangeShapeType="1"/>
            </p:cNvSpPr>
            <p:nvPr/>
          </p:nvSpPr>
          <p:spPr bwMode="auto">
            <a:xfrm flipV="1">
              <a:off x="567" y="680"/>
              <a:ext cx="1" cy="227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</a:ln>
          </p:spPr>
          <p:txBody>
            <a:bodyPr/>
            <a:lstStyle/>
            <a:p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3" name="标题 1"/>
          <p:cNvSpPr>
            <a:spLocks noGrp="1" noChangeArrowheads="1"/>
          </p:cNvSpPr>
          <p:nvPr/>
        </p:nvSpPr>
        <p:spPr bwMode="auto">
          <a:xfrm>
            <a:off x="6766236" y="2140617"/>
            <a:ext cx="864890" cy="4286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52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"/>
                            </p:stCondLst>
                            <p:childTnLst>
                              <p:par>
                                <p:cTn id="4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utoUpdateAnimBg="0"/>
      <p:bldP spid="11" grpId="0" bldLvl="0" autoUpdateAnimBg="0"/>
      <p:bldP spid="12" grpId="0" bldLvl="0" autoUpdateAnimBg="0"/>
      <p:bldP spid="13" grpId="0" bldLvl="0" autoUpdateAnimBg="0"/>
      <p:bldP spid="14" grpId="0" animBg="1"/>
      <p:bldP spid="15" grpId="0" animBg="1"/>
      <p:bldP spid="20" grpId="0" bldLvl="0" autoUpdateAnimBg="0"/>
      <p:bldP spid="22" grpId="0" bldLvl="0" autoUpdateAnimBg="0"/>
      <p:bldP spid="23" grpId="0" bldLvl="0" autoUpdateAnimBg="0"/>
      <p:bldP spid="24" grpId="0" bldLvl="0" autoUpdateAnimBg="0"/>
      <p:bldP spid="25" grpId="0" bldLvl="0" autoUpdateAnimBg="0"/>
      <p:bldP spid="26" grpId="0" animBg="1"/>
      <p:bldP spid="27" grpId="0" animBg="1"/>
      <p:bldP spid="33" grpId="0" bldLvl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843100" y="818335"/>
            <a:ext cx="6070100" cy="750620"/>
            <a:chOff x="2030292" y="422508"/>
            <a:chExt cx="6070100" cy="750620"/>
          </a:xfrm>
        </p:grpSpPr>
        <p:sp>
          <p:nvSpPr>
            <p:cNvPr id="30" name="TextBox 12"/>
            <p:cNvSpPr txBox="1">
              <a:spLocks noChangeArrowheads="1"/>
            </p:cNvSpPr>
            <p:nvPr/>
          </p:nvSpPr>
          <p:spPr bwMode="auto">
            <a:xfrm>
              <a:off x="2843808" y="547749"/>
              <a:ext cx="5256584" cy="5616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r>
                <a: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2.</a:t>
              </a: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几百几十加几百几十笔算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2030292" y="422508"/>
              <a:ext cx="750620" cy="750620"/>
            </a:xfrm>
            <a:prstGeom prst="rect">
              <a:avLst/>
            </a:prstGeom>
          </p:spPr>
        </p:pic>
      </p:grpSp>
      <p:grpSp>
        <p:nvGrpSpPr>
          <p:cNvPr id="8" name="组合 7"/>
          <p:cNvGrpSpPr/>
          <p:nvPr/>
        </p:nvGrpSpPr>
        <p:grpSpPr>
          <a:xfrm>
            <a:off x="4006220" y="1880250"/>
            <a:ext cx="4572508" cy="782910"/>
            <a:chOff x="4211960" y="1491630"/>
            <a:chExt cx="4572508" cy="782910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11960" y="1491630"/>
              <a:ext cx="3767204" cy="782910"/>
            </a:xfrm>
            <a:prstGeom prst="rect">
              <a:avLst/>
            </a:prstGeom>
          </p:spPr>
        </p:pic>
        <p:sp>
          <p:nvSpPr>
            <p:cNvPr id="28" name="TextBox 12"/>
            <p:cNvSpPr txBox="1">
              <a:spLocks noChangeArrowheads="1"/>
            </p:cNvSpPr>
            <p:nvPr/>
          </p:nvSpPr>
          <p:spPr bwMode="auto">
            <a:xfrm>
              <a:off x="4824028" y="1533674"/>
              <a:ext cx="3960440" cy="5001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相同数位对齐；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4011032" y="2715746"/>
            <a:ext cx="4572508" cy="782910"/>
            <a:chOff x="4211960" y="1491630"/>
            <a:chExt cx="4572508" cy="782910"/>
          </a:xfrm>
        </p:grpSpPr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11960" y="1491630"/>
              <a:ext cx="3767204" cy="782910"/>
            </a:xfrm>
            <a:prstGeom prst="rect">
              <a:avLst/>
            </a:prstGeom>
          </p:spPr>
        </p:pic>
        <p:sp>
          <p:nvSpPr>
            <p:cNvPr id="39" name="TextBox 12"/>
            <p:cNvSpPr txBox="1">
              <a:spLocks noChangeArrowheads="1"/>
            </p:cNvSpPr>
            <p:nvPr/>
          </p:nvSpPr>
          <p:spPr bwMode="auto">
            <a:xfrm>
              <a:off x="4824028" y="1533674"/>
              <a:ext cx="3960440" cy="5001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从个位算起；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3985880" y="3593286"/>
            <a:ext cx="4572508" cy="782910"/>
            <a:chOff x="4211960" y="1491630"/>
            <a:chExt cx="4572508" cy="782910"/>
          </a:xfrm>
        </p:grpSpPr>
        <p:pic>
          <p:nvPicPr>
            <p:cNvPr id="41" name="图片 40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11960" y="1491630"/>
              <a:ext cx="3767204" cy="782910"/>
            </a:xfrm>
            <a:prstGeom prst="rect">
              <a:avLst/>
            </a:prstGeom>
          </p:spPr>
        </p:pic>
        <p:sp>
          <p:nvSpPr>
            <p:cNvPr id="42" name="TextBox 12"/>
            <p:cNvSpPr txBox="1">
              <a:spLocks noChangeArrowheads="1"/>
            </p:cNvSpPr>
            <p:nvPr/>
          </p:nvSpPr>
          <p:spPr bwMode="auto">
            <a:xfrm>
              <a:off x="4824028" y="1533674"/>
              <a:ext cx="3960440" cy="5001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满十向前一位进</a:t>
              </a:r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5" name="TextBox 24"/>
          <p:cNvSpPr txBox="1">
            <a:spLocks noChangeArrowheads="1"/>
          </p:cNvSpPr>
          <p:nvPr/>
        </p:nvSpPr>
        <p:spPr bwMode="auto">
          <a:xfrm>
            <a:off x="1145693" y="2194956"/>
            <a:ext cx="2749136" cy="16435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650+340=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20000"/>
              </a:lnSpc>
            </a:pP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20000"/>
              </a:lnSpc>
            </a:pP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6" name="Group 75"/>
          <p:cNvGrpSpPr/>
          <p:nvPr/>
        </p:nvGrpSpPr>
        <p:grpSpPr bwMode="auto">
          <a:xfrm>
            <a:off x="960715" y="2875014"/>
            <a:ext cx="3024336" cy="904875"/>
            <a:chOff x="964" y="1777"/>
            <a:chExt cx="1609" cy="570"/>
          </a:xfrm>
        </p:grpSpPr>
        <p:sp>
          <p:nvSpPr>
            <p:cNvPr id="17" name="TextBox 79"/>
            <p:cNvSpPr txBox="1">
              <a:spLocks noChangeArrowheads="1"/>
            </p:cNvSpPr>
            <p:nvPr/>
          </p:nvSpPr>
          <p:spPr bwMode="auto">
            <a:xfrm>
              <a:off x="964" y="2017"/>
              <a:ext cx="1609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 ＋  </a:t>
              </a:r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3 4 0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18" name="直接连接符 80"/>
            <p:cNvCxnSpPr>
              <a:cxnSpLocks noChangeShapeType="1"/>
            </p:cNvCxnSpPr>
            <p:nvPr/>
          </p:nvCxnSpPr>
          <p:spPr bwMode="auto">
            <a:xfrm>
              <a:off x="1125" y="2345"/>
              <a:ext cx="879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9" name="TextBox 62"/>
            <p:cNvSpPr txBox="1">
              <a:spLocks noChangeArrowheads="1"/>
            </p:cNvSpPr>
            <p:nvPr/>
          </p:nvSpPr>
          <p:spPr bwMode="auto">
            <a:xfrm>
              <a:off x="1439" y="1777"/>
              <a:ext cx="1086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6 5 0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20" name="TextBox 42"/>
          <p:cNvSpPr txBox="1">
            <a:spLocks noChangeArrowheads="1"/>
          </p:cNvSpPr>
          <p:nvPr/>
        </p:nvSpPr>
        <p:spPr bwMode="auto">
          <a:xfrm>
            <a:off x="2220095" y="3713214"/>
            <a:ext cx="4331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9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1" name="TextBox 44"/>
          <p:cNvSpPr txBox="1">
            <a:spLocks noChangeArrowheads="1"/>
          </p:cNvSpPr>
          <p:nvPr/>
        </p:nvSpPr>
        <p:spPr bwMode="auto">
          <a:xfrm>
            <a:off x="1844019" y="3713214"/>
            <a:ext cx="4331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9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2" name="TextBox 45"/>
          <p:cNvSpPr txBox="1">
            <a:spLocks noChangeArrowheads="1"/>
          </p:cNvSpPr>
          <p:nvPr/>
        </p:nvSpPr>
        <p:spPr bwMode="auto">
          <a:xfrm>
            <a:off x="2571579" y="3720537"/>
            <a:ext cx="4331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0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3" name="TextBox 62"/>
          <p:cNvSpPr txBox="1">
            <a:spLocks noChangeArrowheads="1"/>
          </p:cNvSpPr>
          <p:nvPr/>
        </p:nvSpPr>
        <p:spPr bwMode="auto">
          <a:xfrm>
            <a:off x="2682403" y="2202265"/>
            <a:ext cx="86206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990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0" grpId="0"/>
      <p:bldP spid="21" grpId="0"/>
      <p:bldP spid="22" grpId="0"/>
      <p:bldP spid="2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709193" y="778466"/>
            <a:ext cx="6184734" cy="750620"/>
            <a:chOff x="2030292" y="422508"/>
            <a:chExt cx="6184734" cy="750620"/>
          </a:xfrm>
        </p:grpSpPr>
        <p:sp>
          <p:nvSpPr>
            <p:cNvPr id="30" name="TextBox 12"/>
            <p:cNvSpPr txBox="1">
              <a:spLocks noChangeArrowheads="1"/>
            </p:cNvSpPr>
            <p:nvPr/>
          </p:nvSpPr>
          <p:spPr bwMode="auto">
            <a:xfrm>
              <a:off x="2958442" y="568445"/>
              <a:ext cx="5256584" cy="5616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r>
                <a: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3.</a:t>
              </a: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几百几十减几百几十笔算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2030292" y="422508"/>
              <a:ext cx="750620" cy="750620"/>
            </a:xfrm>
            <a:prstGeom prst="rect">
              <a:avLst/>
            </a:prstGeom>
          </p:spPr>
        </p:pic>
      </p:grpSp>
      <p:grpSp>
        <p:nvGrpSpPr>
          <p:cNvPr id="8" name="组合 7"/>
          <p:cNvGrpSpPr/>
          <p:nvPr/>
        </p:nvGrpSpPr>
        <p:grpSpPr>
          <a:xfrm>
            <a:off x="4135760" y="1682130"/>
            <a:ext cx="4572508" cy="782910"/>
            <a:chOff x="4211960" y="1491630"/>
            <a:chExt cx="4572508" cy="782910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11960" y="1491630"/>
              <a:ext cx="3767204" cy="782910"/>
            </a:xfrm>
            <a:prstGeom prst="rect">
              <a:avLst/>
            </a:prstGeom>
          </p:spPr>
        </p:pic>
        <p:sp>
          <p:nvSpPr>
            <p:cNvPr id="28" name="TextBox 12"/>
            <p:cNvSpPr txBox="1">
              <a:spLocks noChangeArrowheads="1"/>
            </p:cNvSpPr>
            <p:nvPr/>
          </p:nvSpPr>
          <p:spPr bwMode="auto">
            <a:xfrm>
              <a:off x="4824028" y="1533674"/>
              <a:ext cx="3960440" cy="5001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相同数位对齐；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4140572" y="2517626"/>
            <a:ext cx="4572508" cy="782910"/>
            <a:chOff x="4211960" y="1491630"/>
            <a:chExt cx="4572508" cy="782910"/>
          </a:xfrm>
        </p:grpSpPr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11960" y="1491630"/>
              <a:ext cx="3767204" cy="782910"/>
            </a:xfrm>
            <a:prstGeom prst="rect">
              <a:avLst/>
            </a:prstGeom>
          </p:spPr>
        </p:pic>
        <p:sp>
          <p:nvSpPr>
            <p:cNvPr id="39" name="TextBox 12"/>
            <p:cNvSpPr txBox="1">
              <a:spLocks noChangeArrowheads="1"/>
            </p:cNvSpPr>
            <p:nvPr/>
          </p:nvSpPr>
          <p:spPr bwMode="auto">
            <a:xfrm>
              <a:off x="4824028" y="1533674"/>
              <a:ext cx="3960440" cy="5001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从个位算起；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4114591" y="3299638"/>
            <a:ext cx="4125625" cy="1119167"/>
            <a:chOff x="4211960" y="1155373"/>
            <a:chExt cx="4125625" cy="1119167"/>
          </a:xfrm>
        </p:grpSpPr>
        <p:pic>
          <p:nvPicPr>
            <p:cNvPr id="41" name="图片 40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11960" y="1491630"/>
              <a:ext cx="3767204" cy="782910"/>
            </a:xfrm>
            <a:prstGeom prst="rect">
              <a:avLst/>
            </a:prstGeom>
          </p:spPr>
        </p:pic>
        <p:sp>
          <p:nvSpPr>
            <p:cNvPr id="42" name="TextBox 12"/>
            <p:cNvSpPr txBox="1">
              <a:spLocks noChangeArrowheads="1"/>
            </p:cNvSpPr>
            <p:nvPr/>
          </p:nvSpPr>
          <p:spPr bwMode="auto">
            <a:xfrm>
              <a:off x="4845197" y="1155373"/>
              <a:ext cx="3492388" cy="9310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哪一位不够减从前一位退一当十。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5" name="TextBox 24"/>
          <p:cNvSpPr txBox="1">
            <a:spLocks noChangeArrowheads="1"/>
          </p:cNvSpPr>
          <p:nvPr/>
        </p:nvSpPr>
        <p:spPr bwMode="auto">
          <a:xfrm>
            <a:off x="1275233" y="1996836"/>
            <a:ext cx="2749136" cy="16435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840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－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560=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20000"/>
              </a:lnSpc>
            </a:pP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20000"/>
              </a:lnSpc>
            </a:pP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6" name="Group 75"/>
          <p:cNvGrpSpPr/>
          <p:nvPr/>
        </p:nvGrpSpPr>
        <p:grpSpPr bwMode="auto">
          <a:xfrm>
            <a:off x="1090255" y="2676894"/>
            <a:ext cx="3024336" cy="904875"/>
            <a:chOff x="964" y="1777"/>
            <a:chExt cx="1609" cy="570"/>
          </a:xfrm>
        </p:grpSpPr>
        <p:sp>
          <p:nvSpPr>
            <p:cNvPr id="17" name="TextBox 79"/>
            <p:cNvSpPr txBox="1">
              <a:spLocks noChangeArrowheads="1"/>
            </p:cNvSpPr>
            <p:nvPr/>
          </p:nvSpPr>
          <p:spPr bwMode="auto">
            <a:xfrm>
              <a:off x="964" y="2017"/>
              <a:ext cx="1609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 －  </a:t>
              </a:r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5 6 0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18" name="直接连接符 80"/>
            <p:cNvCxnSpPr>
              <a:cxnSpLocks noChangeShapeType="1"/>
            </p:cNvCxnSpPr>
            <p:nvPr/>
          </p:nvCxnSpPr>
          <p:spPr bwMode="auto">
            <a:xfrm>
              <a:off x="1125" y="2345"/>
              <a:ext cx="879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9" name="TextBox 62"/>
            <p:cNvSpPr txBox="1">
              <a:spLocks noChangeArrowheads="1"/>
            </p:cNvSpPr>
            <p:nvPr/>
          </p:nvSpPr>
          <p:spPr bwMode="auto">
            <a:xfrm>
              <a:off x="1439" y="1777"/>
              <a:ext cx="1086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8 4 0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20" name="TextBox 42"/>
          <p:cNvSpPr txBox="1">
            <a:spLocks noChangeArrowheads="1"/>
          </p:cNvSpPr>
          <p:nvPr/>
        </p:nvSpPr>
        <p:spPr bwMode="auto">
          <a:xfrm>
            <a:off x="2349635" y="3515094"/>
            <a:ext cx="4331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8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1" name="TextBox 44"/>
          <p:cNvSpPr txBox="1">
            <a:spLocks noChangeArrowheads="1"/>
          </p:cNvSpPr>
          <p:nvPr/>
        </p:nvSpPr>
        <p:spPr bwMode="auto">
          <a:xfrm>
            <a:off x="1973559" y="3515094"/>
            <a:ext cx="4331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2" name="TextBox 45"/>
          <p:cNvSpPr txBox="1">
            <a:spLocks noChangeArrowheads="1"/>
          </p:cNvSpPr>
          <p:nvPr/>
        </p:nvSpPr>
        <p:spPr bwMode="auto">
          <a:xfrm>
            <a:off x="2701119" y="3522417"/>
            <a:ext cx="4331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0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3" name="TextBox 62"/>
          <p:cNvSpPr txBox="1">
            <a:spLocks noChangeArrowheads="1"/>
          </p:cNvSpPr>
          <p:nvPr/>
        </p:nvSpPr>
        <p:spPr bwMode="auto">
          <a:xfrm>
            <a:off x="2967658" y="2004145"/>
            <a:ext cx="86206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280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4" name="TextBox 59"/>
          <p:cNvSpPr txBox="1">
            <a:spLocks noChangeArrowheads="1"/>
          </p:cNvSpPr>
          <p:nvPr/>
        </p:nvSpPr>
        <p:spPr bwMode="auto">
          <a:xfrm>
            <a:off x="2011940" y="2355246"/>
            <a:ext cx="4331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.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0" grpId="0"/>
      <p:bldP spid="21" grpId="0"/>
      <p:bldP spid="22" grpId="0"/>
      <p:bldP spid="23" grpId="0"/>
      <p:bldP spid="2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74082" y="705168"/>
            <a:ext cx="2689162" cy="750620"/>
            <a:chOff x="2034076" y="422508"/>
            <a:chExt cx="2662049" cy="750620"/>
          </a:xfrm>
        </p:grpSpPr>
        <p:sp>
          <p:nvSpPr>
            <p:cNvPr id="30" name="TextBox 12"/>
            <p:cNvSpPr txBox="1">
              <a:spLocks noChangeArrowheads="1"/>
            </p:cNvSpPr>
            <p:nvPr/>
          </p:nvSpPr>
          <p:spPr bwMode="auto">
            <a:xfrm>
              <a:off x="2932357" y="542612"/>
              <a:ext cx="1763768" cy="5616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r>
                <a: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4.</a:t>
              </a: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估算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2034076" y="422508"/>
              <a:ext cx="743052" cy="750620"/>
            </a:xfrm>
            <a:prstGeom prst="rect">
              <a:avLst/>
            </a:prstGeom>
          </p:spPr>
        </p:pic>
      </p:grpSp>
      <p:sp>
        <p:nvSpPr>
          <p:cNvPr id="25" name="矩形 3"/>
          <p:cNvSpPr>
            <a:spLocks noChangeArrowheads="1"/>
          </p:cNvSpPr>
          <p:nvPr/>
        </p:nvSpPr>
        <p:spPr bwMode="auto">
          <a:xfrm>
            <a:off x="674082" y="1455788"/>
            <a:ext cx="7924633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一辆三轮车，第一次运了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238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棵白菜，第二次运了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263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棵白菜，两次大约运了多少棵白菜？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9" name="TextBox 2"/>
          <p:cNvSpPr txBox="1">
            <a:spLocks noChangeArrowheads="1"/>
          </p:cNvSpPr>
          <p:nvPr/>
        </p:nvSpPr>
        <p:spPr bwMode="auto">
          <a:xfrm>
            <a:off x="1386786" y="2688916"/>
            <a:ext cx="138895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分析：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1" name="TextBox 2"/>
          <p:cNvSpPr txBox="1">
            <a:spLocks noChangeArrowheads="1"/>
          </p:cNvSpPr>
          <p:nvPr/>
        </p:nvSpPr>
        <p:spPr bwMode="auto">
          <a:xfrm>
            <a:off x="2562702" y="2559679"/>
            <a:ext cx="545922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因为是求大约运了多少棵，所以不用准确计算，可以进行估算。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2" name="标题 1"/>
          <p:cNvSpPr>
            <a:spLocks noGrp="1" noChangeArrowheads="1"/>
          </p:cNvSpPr>
          <p:nvPr/>
        </p:nvSpPr>
        <p:spPr bwMode="auto">
          <a:xfrm>
            <a:off x="3130104" y="3510526"/>
            <a:ext cx="4178200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238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接近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240,263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接近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260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标题 1"/>
          <p:cNvSpPr>
            <a:spLocks noGrp="1" noChangeArrowheads="1"/>
          </p:cNvSpPr>
          <p:nvPr/>
        </p:nvSpPr>
        <p:spPr bwMode="auto">
          <a:xfrm>
            <a:off x="2423587" y="4367693"/>
            <a:ext cx="6959721" cy="6462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答：两次大约运了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500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棵白菜。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标题 1"/>
          <p:cNvSpPr>
            <a:spLocks noGrp="1" noChangeArrowheads="1"/>
          </p:cNvSpPr>
          <p:nvPr/>
        </p:nvSpPr>
        <p:spPr bwMode="auto">
          <a:xfrm>
            <a:off x="3130104" y="4009253"/>
            <a:ext cx="3672408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238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263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≈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500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（棵）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31" grpId="0"/>
      <p:bldP spid="32" grpId="0"/>
      <p:bldP spid="33" grpId="0"/>
      <p:bldP spid="34" grpId="0" bldLvl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3"/>
          <p:cNvSpPr>
            <a:spLocks noChangeArrowheads="1"/>
          </p:cNvSpPr>
          <p:nvPr/>
        </p:nvSpPr>
        <p:spPr bwMode="auto">
          <a:xfrm>
            <a:off x="683568" y="699542"/>
            <a:ext cx="7474823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南瓜有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364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千克，青椒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385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千克。一辆小型汽车的载质量是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800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千克，估一估，能一次运完吗？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9" name="TextBox 2"/>
          <p:cNvSpPr txBox="1">
            <a:spLocks noChangeArrowheads="1"/>
          </p:cNvSpPr>
          <p:nvPr/>
        </p:nvSpPr>
        <p:spPr bwMode="auto">
          <a:xfrm>
            <a:off x="1540952" y="1858959"/>
            <a:ext cx="138895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分析：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1" name="TextBox 2"/>
          <p:cNvSpPr txBox="1">
            <a:spLocks noChangeArrowheads="1"/>
          </p:cNvSpPr>
          <p:nvPr/>
        </p:nvSpPr>
        <p:spPr bwMode="auto">
          <a:xfrm>
            <a:off x="2625656" y="1851416"/>
            <a:ext cx="545922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因为只求是否一次运得完，不用准确计算，可以估算。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2" name="标题 1"/>
          <p:cNvSpPr>
            <a:spLocks noGrp="1" noChangeArrowheads="1"/>
          </p:cNvSpPr>
          <p:nvPr/>
        </p:nvSpPr>
        <p:spPr bwMode="auto">
          <a:xfrm>
            <a:off x="2566929" y="2931791"/>
            <a:ext cx="1660442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364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＜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400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标题 1"/>
          <p:cNvSpPr>
            <a:spLocks noGrp="1" noChangeArrowheads="1"/>
          </p:cNvSpPr>
          <p:nvPr/>
        </p:nvSpPr>
        <p:spPr bwMode="auto">
          <a:xfrm>
            <a:off x="2532153" y="4016756"/>
            <a:ext cx="5824902" cy="6462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答：能一次运完。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标题 1"/>
          <p:cNvSpPr>
            <a:spLocks noGrp="1" noChangeArrowheads="1"/>
          </p:cNvSpPr>
          <p:nvPr/>
        </p:nvSpPr>
        <p:spPr bwMode="auto">
          <a:xfrm>
            <a:off x="2566928" y="3578306"/>
            <a:ext cx="3672408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400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400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800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标题 1"/>
          <p:cNvSpPr>
            <a:spLocks noGrp="1" noChangeArrowheads="1"/>
          </p:cNvSpPr>
          <p:nvPr/>
        </p:nvSpPr>
        <p:spPr bwMode="auto">
          <a:xfrm>
            <a:off x="5078693" y="2931790"/>
            <a:ext cx="1660442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385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＜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400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标题 1"/>
          <p:cNvSpPr>
            <a:spLocks noGrp="1" noChangeArrowheads="1"/>
          </p:cNvSpPr>
          <p:nvPr/>
        </p:nvSpPr>
        <p:spPr bwMode="auto">
          <a:xfrm>
            <a:off x="5319945" y="3580424"/>
            <a:ext cx="3037109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364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385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＜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800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31" grpId="0"/>
      <p:bldP spid="32" grpId="0"/>
      <p:bldP spid="33" grpId="0"/>
      <p:bldP spid="34" grpId="0" bldLvl="0" autoUpdateAnimBg="0"/>
      <p:bldP spid="13" grpId="0"/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TextBox 5"/>
          <p:cNvSpPr txBox="1">
            <a:spLocks noChangeArrowheads="1"/>
          </p:cNvSpPr>
          <p:nvPr/>
        </p:nvSpPr>
        <p:spPr bwMode="auto">
          <a:xfrm>
            <a:off x="611560" y="1131590"/>
            <a:ext cx="9217024" cy="21929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口算下列各题。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23+69=       47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＋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33=       36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＋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20=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62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－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18=      70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－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26=       65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－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15=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4" name="TextBox 2"/>
          <p:cNvSpPr txBox="1">
            <a:spLocks noChangeArrowheads="1"/>
          </p:cNvSpPr>
          <p:nvPr/>
        </p:nvSpPr>
        <p:spPr bwMode="auto">
          <a:xfrm>
            <a:off x="1939218" y="1993446"/>
            <a:ext cx="91276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92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5" name="TextBox 6"/>
          <p:cNvSpPr txBox="1">
            <a:spLocks noChangeArrowheads="1"/>
          </p:cNvSpPr>
          <p:nvPr/>
        </p:nvSpPr>
        <p:spPr bwMode="auto">
          <a:xfrm>
            <a:off x="4860032" y="1958808"/>
            <a:ext cx="91276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80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6" name="TextBox 7"/>
          <p:cNvSpPr txBox="1">
            <a:spLocks noChangeArrowheads="1"/>
          </p:cNvSpPr>
          <p:nvPr/>
        </p:nvSpPr>
        <p:spPr bwMode="auto">
          <a:xfrm>
            <a:off x="7668344" y="1958808"/>
            <a:ext cx="91276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56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7" name="TextBox 8"/>
          <p:cNvSpPr txBox="1">
            <a:spLocks noChangeArrowheads="1"/>
          </p:cNvSpPr>
          <p:nvPr/>
        </p:nvSpPr>
        <p:spPr bwMode="auto">
          <a:xfrm>
            <a:off x="2095194" y="2709259"/>
            <a:ext cx="91276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44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8" name="TextBox 9"/>
          <p:cNvSpPr txBox="1">
            <a:spLocks noChangeArrowheads="1"/>
          </p:cNvSpPr>
          <p:nvPr/>
        </p:nvSpPr>
        <p:spPr bwMode="auto">
          <a:xfrm>
            <a:off x="4860032" y="2709259"/>
            <a:ext cx="91276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44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9" name="TextBox 10"/>
          <p:cNvSpPr txBox="1">
            <a:spLocks noChangeArrowheads="1"/>
          </p:cNvSpPr>
          <p:nvPr/>
        </p:nvSpPr>
        <p:spPr bwMode="auto">
          <a:xfrm>
            <a:off x="7668344" y="2714537"/>
            <a:ext cx="91276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50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45" grpId="0"/>
      <p:bldP spid="46" grpId="0"/>
      <p:bldP spid="47" grpId="0"/>
      <p:bldP spid="48" grpId="0"/>
      <p:bldP spid="49" grpId="0"/>
    </p:bld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2_Office 主题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1222</Words>
  <Application>WPS 演示</Application>
  <PresentationFormat>全屏显示(16:9)</PresentationFormat>
  <Paragraphs>250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18</vt:i4>
      </vt:variant>
    </vt:vector>
  </HeadingPairs>
  <TitlesOfParts>
    <vt:vector size="34" baseType="lpstr">
      <vt:lpstr>Arial</vt:lpstr>
      <vt:lpstr>宋体</vt:lpstr>
      <vt:lpstr>Wingdings</vt:lpstr>
      <vt:lpstr>黑体</vt:lpstr>
      <vt:lpstr>Calibri</vt:lpstr>
      <vt:lpstr>等线</vt:lpstr>
      <vt:lpstr>楷体</vt:lpstr>
      <vt:lpstr>汉仪雅酷黑简</vt:lpstr>
      <vt:lpstr>Times New Roman</vt:lpstr>
      <vt:lpstr>等线 Light</vt:lpstr>
      <vt:lpstr>微软雅黑</vt:lpstr>
      <vt:lpstr>Arial Unicode MS</vt:lpstr>
      <vt:lpstr>Cambria</vt:lpstr>
      <vt:lpstr>Arial</vt:lpstr>
      <vt:lpstr>2_Office 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Lenovo</dc:creator>
  <cp:lastModifiedBy>上帝掷骰子吗</cp:lastModifiedBy>
  <cp:revision>43</cp:revision>
  <dcterms:created xsi:type="dcterms:W3CDTF">2019-09-02T08:53:00Z</dcterms:created>
  <dcterms:modified xsi:type="dcterms:W3CDTF">2023-09-28T13:41:46Z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A80DF1E69E934C449ABD1C078F84D7BA_12</vt:lpwstr>
  </property>
  <property fmtid="{D5CDD505-2E9C-101B-9397-08002B2CF9AE}" pid="3" name="KSOProductBuildVer">
    <vt:lpwstr>2052-12.1.0.15374</vt:lpwstr>
  </property>
</Properties>
</file>