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21"/>
  </p:notesMasterIdLst>
  <p:handoutMasterIdLst>
    <p:handoutMasterId r:id="rId22"/>
  </p:handoutMasterIdLst>
  <p:sldIdLst>
    <p:sldId id="297" r:id="rId4"/>
    <p:sldId id="299" r:id="rId5"/>
    <p:sldId id="310" r:id="rId6"/>
    <p:sldId id="256" r:id="rId7"/>
    <p:sldId id="298" r:id="rId8"/>
    <p:sldId id="300" r:id="rId9"/>
    <p:sldId id="302" r:id="rId10"/>
    <p:sldId id="303" r:id="rId11"/>
    <p:sldId id="304" r:id="rId12"/>
    <p:sldId id="305" r:id="rId13"/>
    <p:sldId id="308" r:id="rId14"/>
    <p:sldId id="309" r:id="rId15"/>
    <p:sldId id="306" r:id="rId16"/>
    <p:sldId id="307" r:id="rId17"/>
    <p:sldId id="296" r:id="rId18"/>
    <p:sldId id="264" r:id="rId19"/>
    <p:sldId id="324" r:id="rId20"/>
  </p:sldIdLst>
  <p:sldSz cx="9144000" cy="51435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FF00FF"/>
    <a:srgbClr val="FF3300"/>
    <a:srgbClr val="FF6600"/>
    <a:srgbClr val="FFFFCC"/>
    <a:srgbClr val="99CC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344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786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BFC74A-7E38-40DD-816C-9621FBA185E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550122-2BE9-455E-AA60-A65FBF8B746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A1E2346-670F-482E-89F5-7A1090BF8EA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899661F-F291-412C-B606-A8777E15CDA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12075" y="2174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3"/>
          <p:cNvPicPr>
            <a:picLocks noChangeAspect="1"/>
          </p:cNvPicPr>
          <p:nvPr userDrawn="1"/>
        </p:nvPicPr>
        <p:blipFill>
          <a:blip r:embed="rId4"/>
          <a:srcRect b="13921"/>
          <a:stretch>
            <a:fillRect/>
          </a:stretch>
        </p:blipFill>
        <p:spPr>
          <a:xfrm>
            <a:off x="8294688" y="3968750"/>
            <a:ext cx="927100" cy="1174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220075" y="4589463"/>
            <a:ext cx="3127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龙</a:t>
            </a:r>
            <a:endParaRPr kumimoji="0" lang="en-US" altLang="zh-CN" sz="1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</a:t>
            </a:r>
            <a:endParaRPr kumimoji="0" lang="en-US" altLang="zh-CN" sz="1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五</a:t>
            </a:r>
            <a:endParaRPr kumimoji="0" lang="zh-CN" altLang="en-US" sz="1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12075" y="650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158163" y="3808413"/>
            <a:ext cx="1355725" cy="1335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985125" y="4241800"/>
            <a:ext cx="3921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龙</a:t>
            </a:r>
            <a:endParaRPr kumimoji="0" lang="en-US" altLang="zh-CN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</a:t>
            </a:r>
            <a:endParaRPr kumimoji="0" lang="en-US" altLang="zh-CN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可</a:t>
            </a: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1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12075" y="2174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1" name="组合 3"/>
          <p:cNvGrpSpPr/>
          <p:nvPr userDrawn="1"/>
        </p:nvGrpSpPr>
        <p:grpSpPr>
          <a:xfrm>
            <a:off x="7815263" y="0"/>
            <a:ext cx="1328737" cy="1265238"/>
            <a:chOff x="6352283" y="274638"/>
            <a:chExt cx="1328637" cy="1265464"/>
          </a:xfrm>
        </p:grpSpPr>
        <p:sp>
          <p:nvSpPr>
            <p:cNvPr id="6" name="椭圆 5"/>
            <p:cNvSpPr/>
            <p:nvPr/>
          </p:nvSpPr>
          <p:spPr>
            <a:xfrm>
              <a:off x="6415778" y="274638"/>
              <a:ext cx="1265142" cy="12654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108" name="图片 5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6352283" y="488069"/>
              <a:ext cx="1328637" cy="70672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102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12075" y="650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12075" y="2174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5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12113" y="3827463"/>
            <a:ext cx="1339850" cy="1317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878763" y="4354513"/>
            <a:ext cx="36353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龙</a:t>
            </a: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</a:t>
            </a:r>
            <a:endParaRPr kumimoji="0" lang="en-US" altLang="zh-CN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可</a:t>
            </a:r>
            <a:endParaRPr kumimoji="0" lang="zh-CN" altLang="en-US" sz="1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剪去对角的矩形 5"/>
          <p:cNvSpPr/>
          <p:nvPr/>
        </p:nvSpPr>
        <p:spPr>
          <a:xfrm>
            <a:off x="7704138" y="241300"/>
            <a:ext cx="1363663" cy="611188"/>
          </a:xfrm>
          <a:prstGeom prst="snip2DiagRect">
            <a:avLst/>
          </a:prstGeom>
          <a:solidFill>
            <a:srgbClr val="FFDB9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7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12075" y="2174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888" y="-1363662"/>
            <a:ext cx="8075612" cy="7045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jpeg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png"/><Relationship Id="rId10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0.jpeg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1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pic>
        <p:nvPicPr>
          <p:cNvPr id="1028" name="图片 4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7712075" y="217488"/>
            <a:ext cx="1328738" cy="7064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2"/>
          <p:cNvSpPr/>
          <p:nvPr/>
        </p:nvSpPr>
        <p:spPr>
          <a:xfrm>
            <a:off x="1012825" y="1612900"/>
            <a:ext cx="7400925" cy="237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星期天，教师带学生思思到医院看望生病的亮亮，思思大声问：“亮亮，你怎么了？”教师对思思说：“不能大声说话！”</a:t>
            </a:r>
            <a:endParaRPr lang="zh-CN" altLang="en-US" sz="3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0" y="412750"/>
            <a:ext cx="3979863" cy="1122363"/>
            <a:chOff x="163469" y="207600"/>
            <a:chExt cx="3979749" cy="1122154"/>
          </a:xfrm>
        </p:grpSpPr>
        <p:grpSp>
          <p:nvGrpSpPr>
            <p:cNvPr id="11268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11270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1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73643">
                <a:off x="163469" y="240761"/>
                <a:ext cx="1111193" cy="1111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7" name="文本框 3"/>
            <p:cNvSpPr txBox="1">
              <a:spLocks noChangeArrowheads="1"/>
            </p:cNvSpPr>
            <p:nvPr/>
          </p:nvSpPr>
          <p:spPr bwMode="auto">
            <a:xfrm>
              <a:off x="1438195" y="294897"/>
              <a:ext cx="2705023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读一读</a:t>
              </a:r>
              <a:endPara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286000" y="2322830"/>
            <a:ext cx="4572000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第一课件网</a:t>
            </a:r>
            <a:r>
              <a:rPr lang="en-US" altLang="zh-CN" sz="2400" b="1" kern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-www.kejian1.com</a:t>
            </a:r>
            <a:endParaRPr lang="en-US" altLang="zh-CN" sz="2400" b="1" kern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1624013"/>
            <a:ext cx="3582988" cy="25241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8"/>
          <p:cNvGrpSpPr/>
          <p:nvPr/>
        </p:nvGrpSpPr>
        <p:grpSpPr>
          <a:xfrm>
            <a:off x="246063" y="1271588"/>
            <a:ext cx="962025" cy="704850"/>
            <a:chOff x="575469" y="212036"/>
            <a:chExt cx="960970" cy="704784"/>
          </a:xfrm>
        </p:grpSpPr>
        <p:sp>
          <p:nvSpPr>
            <p:cNvPr id="4" name="菱形 3"/>
            <p:cNvSpPr/>
            <p:nvPr/>
          </p:nvSpPr>
          <p:spPr>
            <a:xfrm>
              <a:off x="575469" y="212036"/>
              <a:ext cx="685048" cy="704784"/>
            </a:xfrm>
            <a:prstGeom prst="diamond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488" name="文本框 1"/>
            <p:cNvSpPr txBox="1"/>
            <p:nvPr/>
          </p:nvSpPr>
          <p:spPr>
            <a:xfrm>
              <a:off x="680032" y="270488"/>
              <a:ext cx="856407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600" b="1" dirty="0">
                  <a:latin typeface="宋体" panose="02010600030101010101" pitchFamily="2" charset="-122"/>
                </a:rPr>
                <a:t>1</a:t>
              </a:r>
              <a:endParaRPr lang="zh-CN" altLang="en-US" sz="36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927475" y="1136650"/>
            <a:ext cx="4394200" cy="3048000"/>
          </a:xfrm>
          <a:prstGeom prst="rect">
            <a:avLst/>
          </a:prstGeom>
          <a:noFill/>
          <a:ln w="31750">
            <a:solidFill>
              <a:schemeClr val="accent6"/>
            </a:solidFill>
            <a:prstDash val="lgDashDot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在阅览室，声音要轻轻地，因为大家都在认真读书，只有小声说话才不会打扰别人。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1377950" y="2409825"/>
            <a:ext cx="438150" cy="476250"/>
          </a:xfrm>
          <a:prstGeom prst="wedgeEllipseCallout">
            <a:avLst>
              <a:gd name="adj1" fmla="val 507618"/>
              <a:gd name="adj2" fmla="val 136784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7013" y="190500"/>
            <a:ext cx="7664450" cy="7381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167005" indent="304800">
              <a:lnSpc>
                <a:spcPct val="15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这样的环境，该用多大的声音说话呢？</a:t>
            </a:r>
            <a:endParaRPr lang="zh-CN" altLang="zh-CN" sz="2800" b="1" dirty="0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9450" y="1657350"/>
            <a:ext cx="3086100" cy="2219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3797300" y="1525588"/>
            <a:ext cx="4281488" cy="293211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lgDashDot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在教师的办公室，声音要轻轻地，因为只有小声说话才不会打扰其他教师办公。</a:t>
            </a:r>
            <a:endParaRPr lang="zh-CN" altLang="en-US" sz="4800" b="1" dirty="0"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7800" y="674688"/>
            <a:ext cx="8488363" cy="715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167005" indent="304800">
              <a:lnSpc>
                <a:spcPct val="15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在教师的办公室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，该用多大的声音说话呢？</a:t>
            </a:r>
            <a:endParaRPr lang="zh-CN" altLang="zh-CN" sz="2800" b="1" dirty="0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pSp>
        <p:nvGrpSpPr>
          <p:cNvPr id="10" name="组合 8"/>
          <p:cNvGrpSpPr/>
          <p:nvPr/>
        </p:nvGrpSpPr>
        <p:grpSpPr>
          <a:xfrm>
            <a:off x="542925" y="1779588"/>
            <a:ext cx="960438" cy="704850"/>
            <a:chOff x="575469" y="212036"/>
            <a:chExt cx="960970" cy="704784"/>
          </a:xfrm>
        </p:grpSpPr>
        <p:sp>
          <p:nvSpPr>
            <p:cNvPr id="11" name="菱形 10"/>
            <p:cNvSpPr/>
            <p:nvPr/>
          </p:nvSpPr>
          <p:spPr>
            <a:xfrm>
              <a:off x="575469" y="212036"/>
              <a:ext cx="684592" cy="704784"/>
            </a:xfrm>
            <a:prstGeom prst="diamond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511" name="文本框 1"/>
            <p:cNvSpPr txBox="1"/>
            <p:nvPr/>
          </p:nvSpPr>
          <p:spPr>
            <a:xfrm>
              <a:off x="680032" y="270488"/>
              <a:ext cx="856407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600" b="1" dirty="0">
                  <a:latin typeface="宋体" panose="02010600030101010101" pitchFamily="2" charset="-122"/>
                </a:rPr>
                <a:t>2</a:t>
              </a:r>
              <a:endParaRPr lang="zh-CN" altLang="en-US" sz="3600" b="1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4043363" y="2001838"/>
            <a:ext cx="4106862" cy="21923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lgDashDotDot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</a:rPr>
              <a:t>讲故事声音要大，让教室后排的同学能听得清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9775" y="914400"/>
            <a:ext cx="7664450" cy="715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167005" indent="304800">
              <a:lnSpc>
                <a:spcPct val="15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在讲故事时</a:t>
            </a:r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，该用多大的声音说话呢？</a:t>
            </a:r>
            <a:endParaRPr lang="zh-CN" altLang="zh-CN" sz="2800" b="1" dirty="0">
              <a:solidFill>
                <a:srgbClr val="0000FF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10" name="Picture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4738" y="1901825"/>
            <a:ext cx="2663825" cy="2219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/>
          <p:cNvGrpSpPr/>
          <p:nvPr/>
        </p:nvGrpSpPr>
        <p:grpSpPr>
          <a:xfrm>
            <a:off x="542925" y="1779588"/>
            <a:ext cx="960438" cy="704850"/>
            <a:chOff x="575469" y="212036"/>
            <a:chExt cx="960970" cy="704784"/>
          </a:xfrm>
        </p:grpSpPr>
        <p:sp>
          <p:nvSpPr>
            <p:cNvPr id="11" name="菱形 10"/>
            <p:cNvSpPr/>
            <p:nvPr/>
          </p:nvSpPr>
          <p:spPr>
            <a:xfrm>
              <a:off x="575469" y="212036"/>
              <a:ext cx="684592" cy="704784"/>
            </a:xfrm>
            <a:prstGeom prst="diamond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535" name="文本框 1"/>
            <p:cNvSpPr txBox="1"/>
            <p:nvPr/>
          </p:nvSpPr>
          <p:spPr>
            <a:xfrm>
              <a:off x="680032" y="270488"/>
              <a:ext cx="856407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600" b="1" dirty="0">
                  <a:latin typeface="宋体" panose="02010600030101010101" pitchFamily="2" charset="-122"/>
                </a:rPr>
                <a:t>3</a:t>
              </a:r>
              <a:endParaRPr lang="zh-CN" altLang="en-US" sz="3600" b="1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allAtOnce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Picture 8" descr="http://www.sh.xinhuanet.com/135074012_14545528916581n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117" y="1384403"/>
            <a:ext cx="2752995" cy="151040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129" y="1360742"/>
            <a:ext cx="2266153" cy="16579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587" y="3112193"/>
            <a:ext cx="2631793" cy="16632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248025" y="1663700"/>
            <a:ext cx="3135313" cy="1050925"/>
            <a:chOff x="3248025" y="1663700"/>
            <a:chExt cx="3135355" cy="1050925"/>
          </a:xfrm>
        </p:grpSpPr>
        <p:sp>
          <p:nvSpPr>
            <p:cNvPr id="4" name="左右箭头 3"/>
            <p:cNvSpPr/>
            <p:nvPr/>
          </p:nvSpPr>
          <p:spPr>
            <a:xfrm>
              <a:off x="3248025" y="1663700"/>
              <a:ext cx="2975015" cy="1050925"/>
            </a:xfrm>
            <a:prstGeom prst="leftRightArrow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564" name="矩形 7"/>
            <p:cNvSpPr/>
            <p:nvPr/>
          </p:nvSpPr>
          <p:spPr>
            <a:xfrm>
              <a:off x="3314911" y="1881083"/>
              <a:ext cx="306846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zh-CN" sz="3200" b="1" dirty="0">
                  <a:solidFill>
                    <a:schemeClr val="bg1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这些行为对吗？</a:t>
              </a:r>
              <a:endPara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Times New Roman" panose="02020603050405020304" pitchFamily="18" charset="0"/>
              </a:endParaRPr>
            </a:p>
          </p:txBody>
        </p:sp>
      </p:grpSp>
      <p:grpSp>
        <p:nvGrpSpPr>
          <p:cNvPr id="23558" name="组合 10"/>
          <p:cNvGrpSpPr/>
          <p:nvPr/>
        </p:nvGrpSpPr>
        <p:grpSpPr>
          <a:xfrm>
            <a:off x="0" y="109538"/>
            <a:ext cx="3979863" cy="1122362"/>
            <a:chOff x="163469" y="207600"/>
            <a:chExt cx="3979749" cy="1122154"/>
          </a:xfrm>
        </p:grpSpPr>
        <p:grpSp>
          <p:nvGrpSpPr>
            <p:cNvPr id="23559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23561" name="图片 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3562" name="图片 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273643">
                <a:off x="163469" y="240761"/>
                <a:ext cx="1111193" cy="1111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3" name="文本框 3"/>
            <p:cNvSpPr txBox="1">
              <a:spLocks noChangeArrowheads="1"/>
            </p:cNvSpPr>
            <p:nvPr/>
          </p:nvSpPr>
          <p:spPr bwMode="auto">
            <a:xfrm>
              <a:off x="1438195" y="294896"/>
              <a:ext cx="2705023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说一说</a:t>
              </a:r>
              <a:endPara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26300" y="1420813"/>
            <a:ext cx="1203325" cy="1020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矩形 2"/>
          <p:cNvSpPr/>
          <p:nvPr/>
        </p:nvSpPr>
        <p:spPr>
          <a:xfrm>
            <a:off x="862013" y="701675"/>
            <a:ext cx="63642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那在什么时候又需要大声说话呢</a:t>
            </a:r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en-US" sz="3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5988" y="1887538"/>
            <a:ext cx="3170237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7063" y="1884363"/>
            <a:ext cx="2606675" cy="194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-26987" y="-38100"/>
            <a:ext cx="9197975" cy="5197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marL="0" marR="0" lvl="0" indent="45720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5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声  明</a:t>
            </a: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5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本文件仅用于个人学习、研究或欣赏，以及其他非商业性或非盈利性用途，但同时应遵守著作权法及其他相关法律的规定，不得侵犯本司及相关权利人的合法权利。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除此以外，将本文件任何内容用于其他用途时，应获得授权，如发现未经授权用于商业或盈利用途将追加侵权者的法律责任。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武汉天成贵龙文化传播有限公司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L="0" marR="0" lvl="0" indent="457200" algn="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湖北山河律师事务所</a:t>
            </a: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12" descr="7485157_073341707000_2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4038" y="0"/>
            <a:ext cx="5788025" cy="386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Picture 11" descr="图形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3825875"/>
            <a:ext cx="7137400" cy="601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2"/>
          <p:cNvSpPr/>
          <p:nvPr/>
        </p:nvSpPr>
        <p:spPr>
          <a:xfrm>
            <a:off x="623888" y="1416050"/>
            <a:ext cx="8129587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buNone/>
            </a:pP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周一，上课了，教师叫思思回答问题，思思想起了教师的话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能大声说话，于是就小声地回答教师的问题，教师又说：“请你大声回答问题。”</a:t>
            </a:r>
            <a:endParaRPr lang="en-US" altLang="zh-CN" sz="3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8263" y="190500"/>
            <a:ext cx="3741737" cy="1122363"/>
            <a:chOff x="163469" y="207600"/>
            <a:chExt cx="3742038" cy="1122154"/>
          </a:xfrm>
        </p:grpSpPr>
        <p:grpSp>
          <p:nvGrpSpPr>
            <p:cNvPr id="12292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12294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295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73643">
                <a:off x="163469" y="240761"/>
                <a:ext cx="1111193" cy="1111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2293" name="文本框 3"/>
            <p:cNvSpPr txBox="1"/>
            <p:nvPr/>
          </p:nvSpPr>
          <p:spPr>
            <a:xfrm>
              <a:off x="911274" y="422558"/>
              <a:ext cx="2994233" cy="64621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zh-CN" sz="3600" b="1" dirty="0">
                  <a:latin typeface="宋体" panose="02010600030101010101" pitchFamily="2" charset="-122"/>
                </a:rPr>
                <a:t>谁来告诉她？</a:t>
              </a:r>
              <a:endParaRPr lang="zh-CN" altLang="en-US" sz="5400" b="1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"/>
          <p:cNvSpPr/>
          <p:nvPr/>
        </p:nvSpPr>
        <p:spPr>
          <a:xfrm>
            <a:off x="903288" y="730250"/>
            <a:ext cx="7177087" cy="1422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b="1" dirty="0">
                <a:latin typeface="宋体" panose="02010600030101010101" pitchFamily="2" charset="-122"/>
                <a:cs typeface="Times New Roman" panose="02020603050405020304" pitchFamily="18" charset="0"/>
              </a:rPr>
              <a:t>思思有些糊涂了，到底该大声说话，还是小声说话呢？</a:t>
            </a:r>
            <a:endParaRPr lang="zh-CN" altLang="en-US" sz="36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28825" y="2241550"/>
            <a:ext cx="5961063" cy="1624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67005" eaLnBrk="1" hangingPunct="1">
              <a:lnSpc>
                <a:spcPct val="150000"/>
              </a:lnSpc>
              <a:buNone/>
            </a:pPr>
            <a:r>
              <a:rPr lang="zh-CN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在医院里要小声说话。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167005" eaLnBrk="1" hangingPunct="1">
              <a:lnSpc>
                <a:spcPct val="150000"/>
              </a:lnSpc>
              <a:buNone/>
            </a:pPr>
            <a:r>
              <a:rPr lang="zh-CN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上课回答问题时要大声说话。</a:t>
            </a:r>
            <a:endParaRPr lang="zh-CN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1554163" y="2595563"/>
            <a:ext cx="474663" cy="233363"/>
          </a:xfrm>
          <a:prstGeom prst="wedgeEllipseCallout">
            <a:avLst/>
          </a:prstGeom>
          <a:solidFill>
            <a:schemeClr val="accent6">
              <a:lumMod val="75000"/>
            </a:schemeClr>
          </a:solidFill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1554163" y="3417888"/>
            <a:ext cx="474663" cy="233363"/>
          </a:xfrm>
          <a:prstGeom prst="wedgeEllipseCallout">
            <a:avLst/>
          </a:prstGeom>
          <a:solidFill>
            <a:schemeClr val="accent6">
              <a:lumMod val="75000"/>
            </a:schemeClr>
          </a:solidFill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4338" name="标题 1"/>
          <p:cNvSpPr txBox="1"/>
          <p:nvPr/>
        </p:nvSpPr>
        <p:spPr>
          <a:xfrm>
            <a:off x="2386013" y="1411288"/>
            <a:ext cx="3871912" cy="1881187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>
              <a:lnSpc>
                <a:spcPct val="135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口语交际：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5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用多大的声音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3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9525" y="3479800"/>
            <a:ext cx="3906838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788988" y="1468438"/>
            <a:ext cx="7807325" cy="130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       看图，用一两句话</a:t>
            </a:r>
            <a:r>
              <a:rPr lang="zh-CN" altLang="zh-CN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说说图上画的是什么地方，有什么人，他们在干什么</a:t>
            </a:r>
            <a:r>
              <a:rPr lang="zh-CN" altLang="en-US" sz="3200" b="1" dirty="0">
                <a:latin typeface="Arial" panose="020B0604020202020204" pitchFamily="34" charset="0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pic>
        <p:nvPicPr>
          <p:cNvPr id="15363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1625" y="2600325"/>
            <a:ext cx="2940050" cy="2073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64" name="组合 5"/>
          <p:cNvGrpSpPr/>
          <p:nvPr/>
        </p:nvGrpSpPr>
        <p:grpSpPr>
          <a:xfrm>
            <a:off x="0" y="412750"/>
            <a:ext cx="3979863" cy="1122363"/>
            <a:chOff x="163469" y="207600"/>
            <a:chExt cx="3979749" cy="1122154"/>
          </a:xfrm>
        </p:grpSpPr>
        <p:grpSp>
          <p:nvGrpSpPr>
            <p:cNvPr id="15365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15367" name="图片 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5368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273643">
                <a:off x="163469" y="240761"/>
                <a:ext cx="1111193" cy="1111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8" name="文本框 3"/>
            <p:cNvSpPr txBox="1">
              <a:spLocks noChangeArrowheads="1"/>
            </p:cNvSpPr>
            <p:nvPr/>
          </p:nvSpPr>
          <p:spPr bwMode="auto">
            <a:xfrm>
              <a:off x="1438195" y="294897"/>
              <a:ext cx="2705023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看一看</a:t>
              </a:r>
              <a:endPara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"/>
          <p:cNvSpPr/>
          <p:nvPr/>
        </p:nvSpPr>
        <p:spPr>
          <a:xfrm>
            <a:off x="2493963" y="3683000"/>
            <a:ext cx="471646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看图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，说一说插图内容。</a:t>
            </a:r>
            <a:endParaRPr lang="zh-CN" altLang="en-US" sz="3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1238" y="1222375"/>
            <a:ext cx="3086100" cy="221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3650" y="1222375"/>
            <a:ext cx="2662238" cy="2219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1"/>
          <p:cNvSpPr/>
          <p:nvPr/>
        </p:nvSpPr>
        <p:spPr>
          <a:xfrm>
            <a:off x="941388" y="1354138"/>
            <a:ext cx="7227887" cy="219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各小组派同学上台模拟表演上述三个不同的情境，注意吐词清晰，举止大方，表演生动形象。</a:t>
            </a:r>
            <a:endParaRPr lang="zh-CN" altLang="en-US" sz="3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7411" name="矩形 3"/>
          <p:cNvSpPr/>
          <p:nvPr/>
        </p:nvSpPr>
        <p:spPr>
          <a:xfrm>
            <a:off x="1744663" y="3811588"/>
            <a:ext cx="5519737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师生共同评价各小组的表演。</a:t>
            </a:r>
            <a:endParaRPr lang="zh-CN" altLang="en-US" sz="3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pSp>
        <p:nvGrpSpPr>
          <p:cNvPr id="17412" name="组合 4"/>
          <p:cNvGrpSpPr/>
          <p:nvPr/>
        </p:nvGrpSpPr>
        <p:grpSpPr>
          <a:xfrm>
            <a:off x="55563" y="231775"/>
            <a:ext cx="3979862" cy="1122363"/>
            <a:chOff x="163469" y="207600"/>
            <a:chExt cx="3979749" cy="1122154"/>
          </a:xfrm>
        </p:grpSpPr>
        <p:grpSp>
          <p:nvGrpSpPr>
            <p:cNvPr id="17413" name="组合 6"/>
            <p:cNvGrpSpPr/>
            <p:nvPr/>
          </p:nvGrpSpPr>
          <p:grpSpPr>
            <a:xfrm>
              <a:off x="163469" y="207600"/>
              <a:ext cx="3448094" cy="1122154"/>
              <a:chOff x="163469" y="240761"/>
              <a:chExt cx="3448094" cy="1122154"/>
            </a:xfrm>
          </p:grpSpPr>
          <p:pic>
            <p:nvPicPr>
              <p:cNvPr id="17415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845445" y="387686"/>
                <a:ext cx="2766118" cy="97522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416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73643">
                <a:off x="163469" y="240761"/>
                <a:ext cx="1111193" cy="111119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7" name="文本框 3"/>
            <p:cNvSpPr txBox="1">
              <a:spLocks noChangeArrowheads="1"/>
            </p:cNvSpPr>
            <p:nvPr/>
          </p:nvSpPr>
          <p:spPr bwMode="auto">
            <a:xfrm>
              <a:off x="1438195" y="294897"/>
              <a:ext cx="2705023" cy="71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演一演</a:t>
              </a:r>
              <a:endPara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39813" y="2619375"/>
            <a:ext cx="7312025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有时候要大声说话，有时候要小声说话，不同的场合要用不同的音量。</a:t>
            </a:r>
            <a:endParaRPr lang="zh-CN" altLang="en-US" sz="32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936625" y="2187575"/>
            <a:ext cx="1022350" cy="649288"/>
          </a:xfrm>
          <a:prstGeom prst="cloudCallout">
            <a:avLst>
              <a:gd name="adj1" fmla="val 31007"/>
              <a:gd name="adj2" fmla="val 7099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54175" y="442913"/>
            <a:ext cx="606742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   看了三幅图片和同学们的表演，我们可以知道：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37388" y="1620838"/>
            <a:ext cx="1203325" cy="1020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050925" y="722313"/>
            <a:ext cx="7235825" cy="1408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5000"/>
              </a:lnSpc>
            </a:pPr>
            <a:r>
              <a:rPr lang="en-US" altLang="zh-CN" sz="36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latin typeface="宋体" panose="02010600030101010101" pitchFamily="2" charset="-122"/>
                <a:cs typeface="Times New Roman" panose="02020603050405020304" pitchFamily="18" charset="0"/>
              </a:rPr>
              <a:t>什么时候要大声说话？什么时候要小声说话？为什么？</a:t>
            </a:r>
            <a:endParaRPr lang="zh-CN" altLang="en-US" sz="3600" b="1" dirty="0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0925" y="2876550"/>
            <a:ext cx="7297738" cy="1325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5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仔细看下面的三幅图片，试着回答这些问题。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828</Words>
  <Application>WPS 演示</Application>
  <PresentationFormat>全屏显示(16:9)</PresentationFormat>
  <Paragraphs>74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楷体</vt:lpstr>
      <vt:lpstr>Times New Roman</vt:lpstr>
      <vt:lpstr>黑体</vt:lpstr>
      <vt:lpstr>Cambria</vt:lpstr>
      <vt:lpstr>Arial</vt:lpstr>
      <vt:lpstr>微软雅黑</vt:lpstr>
      <vt:lpstr>等线</vt:lpstr>
      <vt:lpstr>Arial Unicode MS</vt:lpstr>
      <vt:lpstr>Calibri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易提分旗舰店yitifen.tmall.com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易提分旗舰店yitifen.tmall.com</dc:title>
  <dc:creator/>
  <dc:subject>易提分旗舰店yitifen.tmall.com</dc:subject>
  <cp:category>易提分旗舰店yitifen.tmall.com</cp:category>
  <cp:lastModifiedBy>上帝掷骰子吗</cp:lastModifiedBy>
  <cp:revision>4</cp:revision>
  <dcterms:created xsi:type="dcterms:W3CDTF">2016-01-14T07:05:00Z</dcterms:created>
  <dcterms:modified xsi:type="dcterms:W3CDTF">2023-09-24T05:04:10Z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282EDDF588684A70AEDEB1CEA11A83B0_13</vt:lpwstr>
  </property>
  <property fmtid="{D5CDD505-2E9C-101B-9397-08002B2CF9AE}" pid="4" name="KSOProductBuildVer">
    <vt:lpwstr>2052-12.1.0.15374</vt:lpwstr>
  </property>
</Properties>
</file>