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83" r:id="rId4"/>
    <p:sldId id="290" r:id="rId5"/>
    <p:sldId id="261" r:id="rId6"/>
    <p:sldId id="257" r:id="rId7"/>
    <p:sldId id="262" r:id="rId8"/>
    <p:sldId id="263" r:id="rId9"/>
    <p:sldId id="277" r:id="rId10"/>
    <p:sldId id="278" r:id="rId11"/>
    <p:sldId id="258" r:id="rId12"/>
    <p:sldId id="265" r:id="rId13"/>
    <p:sldId id="264" r:id="rId14"/>
    <p:sldId id="279" r:id="rId15"/>
    <p:sldId id="259" r:id="rId16"/>
    <p:sldId id="266" r:id="rId17"/>
    <p:sldId id="267" r:id="rId18"/>
    <p:sldId id="280" r:id="rId19"/>
    <p:sldId id="260" r:id="rId20"/>
    <p:sldId id="268" r:id="rId21"/>
    <p:sldId id="269" r:id="rId22"/>
    <p:sldId id="281" r:id="rId23"/>
    <p:sldId id="270" r:id="rId24"/>
    <p:sldId id="271" r:id="rId25"/>
    <p:sldId id="272" r:id="rId26"/>
    <p:sldId id="273" r:id="rId27"/>
    <p:sldId id="274" r:id="rId28"/>
    <p:sldId id="275" r:id="rId29"/>
    <p:sldId id="285" r:id="rId30"/>
    <p:sldId id="287" r:id="rId31"/>
    <p:sldId id="289" r:id="rId32"/>
    <p:sldId id="288" r:id="rId33"/>
    <p:sldId id="276" r:id="rId34"/>
    <p:sldId id="291" r:id="rId35"/>
    <p:sldId id="321" r:id="rId36"/>
  </p:sldIdLst>
  <p:sldSz cx="9144000" cy="6858000" type="screen4x3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0000"/>
    <a:srgbClr val="FF00FF"/>
    <a:srgbClr val="FF9933"/>
    <a:srgbClr val="339966"/>
    <a:srgbClr val="FF5050"/>
    <a:srgbClr val="3366FF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7"/>
    <p:restoredTop sz="94636"/>
  </p:normalViewPr>
  <p:slideViewPr>
    <p:cSldViewPr showGuides="1">
      <p:cViewPr varScale="1">
        <p:scale>
          <a:sx n="91" d="100"/>
          <a:sy n="91" d="100"/>
        </p:scale>
        <p:origin x="-13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0" Type="http://schemas.openxmlformats.org/officeDocument/2006/relationships/tags" Target="tags/tag1.xml"/><Relationship Id="rId4" Type="http://schemas.openxmlformats.org/officeDocument/2006/relationships/slide" Target="slides/slide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fld id="{BB962C8B-B14F-4D97-AF65-F5344CB8AC3E}" type="datetime1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Times New Roman" panose="02020603050405020304" pitchFamily="18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GI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.wav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GIF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1.wav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GI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8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GI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0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3.png"/><Relationship Id="rId3" Type="http://schemas.microsoft.com/office/2007/relationships/media" Target="file:///D:\lily\&#32654;&#20029;&#24515;&#24773;.mp3" TargetMode="External"/><Relationship Id="rId2" Type="http://schemas.openxmlformats.org/officeDocument/2006/relationships/audio" Target="file:///D:\lily\&#32654;&#20029;&#24515;&#24773;.mp3" TargetMode="Externa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GI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标题 29697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29699" name="文本占位符 2969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29700" name="图片 29699" descr="c34fe100f897df1b1c9583f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0" y="-2692400"/>
            <a:ext cx="9753600" cy="1219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1" name="矩形 29700"/>
          <p:cNvSpPr/>
          <p:nvPr/>
        </p:nvSpPr>
        <p:spPr>
          <a:xfrm>
            <a:off x="900113" y="0"/>
            <a:ext cx="7488237" cy="5373688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p>
            <a:pPr algn="ctr"/>
            <a:r>
              <a:rPr lang="zh-CN" altLang="en-US" sz="9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welcome</a:t>
            </a:r>
            <a:endParaRPr lang="zh-CN" altLang="en-US" sz="9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11265" descr="sun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33338"/>
            <a:ext cx="7086600" cy="469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1266"/>
          <p:cNvSpPr txBox="1"/>
          <p:nvPr/>
        </p:nvSpPr>
        <p:spPr>
          <a:xfrm>
            <a:off x="755650" y="4935538"/>
            <a:ext cx="7543800" cy="1922462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latin typeface="Times New Roman" panose="02020603050405020304" pitchFamily="18" charset="0"/>
              </a:rPr>
              <a:t>In </a:t>
            </a:r>
            <a:r>
              <a:rPr lang="en-US" altLang="zh-CN" sz="4800">
                <a:solidFill>
                  <a:srgbClr val="FF5050"/>
                </a:solidFill>
                <a:latin typeface="Times New Roman" panose="02020603050405020304" pitchFamily="18" charset="0"/>
              </a:rPr>
              <a:t>summer</a:t>
            </a:r>
            <a:r>
              <a:rPr lang="en-US" altLang="zh-CN" sz="4800">
                <a:latin typeface="Times New Roman" panose="02020603050405020304" pitchFamily="18" charset="0"/>
              </a:rPr>
              <a:t>,it’s hot and sunny.</a:t>
            </a:r>
            <a:endParaRPr lang="en-US" altLang="zh-CN" sz="480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4800">
                <a:latin typeface="Times New Roman" panose="02020603050405020304" pitchFamily="18" charset="0"/>
              </a:rPr>
              <a:t>What a hot sunny day!</a:t>
            </a:r>
            <a:endParaRPr lang="en-US" altLang="zh-CN" sz="4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0241" descr="荷花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893175" cy="571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文本框 10243"/>
          <p:cNvSpPr txBox="1"/>
          <p:nvPr/>
        </p:nvSpPr>
        <p:spPr>
          <a:xfrm>
            <a:off x="533400" y="6019800"/>
            <a:ext cx="78486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000">
                <a:latin typeface="Times New Roman" panose="02020603050405020304" pitchFamily="18" charset="0"/>
              </a:rPr>
              <a:t>In summer,we can see lotus flowers.</a:t>
            </a:r>
            <a:endParaRPr lang="en-US" altLang="zh-CN" sz="40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标题 2560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pic>
        <p:nvPicPr>
          <p:cNvPr id="25604" name="文本占位符 25603" descr="tn_longa040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179388" y="188913"/>
            <a:ext cx="8964612" cy="6480175"/>
          </a:xfrm>
        </p:spPr>
      </p:pic>
      <p:sp>
        <p:nvSpPr>
          <p:cNvPr id="25605" name="文本框 25604"/>
          <p:cNvSpPr txBox="1"/>
          <p:nvPr/>
        </p:nvSpPr>
        <p:spPr>
          <a:xfrm>
            <a:off x="1187450" y="1557338"/>
            <a:ext cx="6819900" cy="31115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6600">
                <a:latin typeface="Times New Roman" panose="02020603050405020304" pitchFamily="18" charset="0"/>
              </a:rPr>
              <a:t>In</a:t>
            </a:r>
            <a:r>
              <a:rPr lang="en-US" altLang="zh-CN" sz="6600">
                <a:solidFill>
                  <a:srgbClr val="FF0000"/>
                </a:solidFill>
                <a:latin typeface="Times New Roman" panose="02020603050405020304" pitchFamily="18" charset="0"/>
              </a:rPr>
              <a:t> summer</a:t>
            </a:r>
            <a:r>
              <a:rPr lang="en-US" altLang="zh-CN" sz="6600">
                <a:latin typeface="Times New Roman" panose="02020603050405020304" pitchFamily="18" charset="0"/>
              </a:rPr>
              <a:t>, I put on</a:t>
            </a:r>
            <a:endParaRPr lang="en-US" altLang="zh-CN" sz="6600">
              <a:latin typeface="Times New Roman" panose="02020603050405020304" pitchFamily="18" charset="0"/>
            </a:endParaRPr>
          </a:p>
          <a:p>
            <a:r>
              <a:rPr lang="en-US" altLang="zh-CN" sz="6600">
                <a:latin typeface="Times New Roman" panose="02020603050405020304" pitchFamily="18" charset="0"/>
              </a:rPr>
              <a:t> my </a:t>
            </a:r>
            <a:r>
              <a:rPr lang="en-US" altLang="zh-CN" sz="6600" err="1">
                <a:latin typeface="Times New Roman" panose="02020603050405020304" pitchFamily="18" charset="0"/>
              </a:rPr>
              <a:t>shorts,T</a:t>
            </a:r>
            <a:r>
              <a:rPr lang="en-US" altLang="zh-CN" sz="6600">
                <a:latin typeface="Times New Roman" panose="02020603050405020304" pitchFamily="18" charset="0"/>
              </a:rPr>
              <a:t>-shirt </a:t>
            </a:r>
            <a:endParaRPr lang="en-US" altLang="zh-CN" sz="6600">
              <a:latin typeface="Times New Roman" panose="02020603050405020304" pitchFamily="18" charset="0"/>
            </a:endParaRPr>
          </a:p>
          <a:p>
            <a:r>
              <a:rPr lang="en-US" altLang="zh-CN" sz="6600">
                <a:latin typeface="Times New Roman" panose="02020603050405020304" pitchFamily="18" charset="0"/>
              </a:rPr>
              <a:t>and sandals.</a:t>
            </a:r>
            <a:endParaRPr lang="en-US" altLang="zh-CN" sz="6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5121" descr="fall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0"/>
            <a:ext cx="8915400" cy="655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12289" descr="秋景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0386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12290" descr="秋景１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0"/>
            <a:ext cx="41910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12291" descr="秋景３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3886200"/>
            <a:ext cx="5105400" cy="2971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13313" descr="tn_bb1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文本框 13314"/>
          <p:cNvSpPr txBox="1"/>
          <p:nvPr/>
        </p:nvSpPr>
        <p:spPr>
          <a:xfrm>
            <a:off x="2209800" y="1981200"/>
            <a:ext cx="5105400" cy="4111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400">
                <a:solidFill>
                  <a:srgbClr val="3366FF"/>
                </a:solidFill>
                <a:latin typeface="Times New Roman" panose="02020603050405020304" pitchFamily="18" charset="0"/>
              </a:rPr>
              <a:t>In fall,It is windy and cool.The wind blows the leaves off the trees. The trees turn golden.We can eat many fruits.</a:t>
            </a:r>
            <a:endParaRPr lang="en-US" altLang="zh-CN" sz="4400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pic>
        <p:nvPicPr>
          <p:cNvPr id="26628" name="文本占位符 26627" descr="tn_longa040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260350"/>
            <a:ext cx="9144000" cy="6408738"/>
          </a:xfrm>
        </p:spPr>
      </p:pic>
      <p:sp>
        <p:nvSpPr>
          <p:cNvPr id="26629" name="文本框 26628"/>
          <p:cNvSpPr txBox="1"/>
          <p:nvPr/>
        </p:nvSpPr>
        <p:spPr>
          <a:xfrm>
            <a:off x="1239838" y="22050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endParaRPr dirty="0">
              <a:latin typeface="Times New Roman" panose="02020603050405020304" pitchFamily="18" charset="0"/>
            </a:endParaRPr>
          </a:p>
        </p:txBody>
      </p:sp>
      <p:sp>
        <p:nvSpPr>
          <p:cNvPr id="26630" name="文本框 26629"/>
          <p:cNvSpPr txBox="1"/>
          <p:nvPr/>
        </p:nvSpPr>
        <p:spPr>
          <a:xfrm>
            <a:off x="1042988" y="1412875"/>
            <a:ext cx="7423150" cy="3381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>
                <a:latin typeface="Times New Roman" panose="02020603050405020304" pitchFamily="18" charset="0"/>
              </a:rPr>
              <a:t>In </a:t>
            </a:r>
            <a:r>
              <a:rPr lang="en-US" altLang="zh-CN" sz="5400">
                <a:solidFill>
                  <a:srgbClr val="FF0000"/>
                </a:solidFill>
                <a:latin typeface="Times New Roman" panose="02020603050405020304" pitchFamily="18" charset="0"/>
              </a:rPr>
              <a:t>fall</a:t>
            </a:r>
            <a:r>
              <a:rPr lang="en-US" altLang="zh-CN" sz="5400">
                <a:latin typeface="Times New Roman" panose="02020603050405020304" pitchFamily="18" charset="0"/>
              </a:rPr>
              <a:t>, the weather is</a:t>
            </a:r>
            <a:endParaRPr lang="en-US" altLang="zh-CN" sz="5400">
              <a:latin typeface="Times New Roman" panose="02020603050405020304" pitchFamily="18" charset="0"/>
            </a:endParaRPr>
          </a:p>
          <a:p>
            <a:r>
              <a:rPr lang="en-US" altLang="zh-CN" sz="5400">
                <a:latin typeface="Times New Roman" panose="02020603050405020304" pitchFamily="18" charset="0"/>
              </a:rPr>
              <a:t> cool. I take off my shorts </a:t>
            </a:r>
            <a:endParaRPr lang="en-US" altLang="zh-CN" sz="5400">
              <a:latin typeface="Times New Roman" panose="02020603050405020304" pitchFamily="18" charset="0"/>
            </a:endParaRPr>
          </a:p>
          <a:p>
            <a:r>
              <a:rPr lang="en-US" altLang="zh-CN" sz="5400">
                <a:latin typeface="Times New Roman" panose="02020603050405020304" pitchFamily="18" charset="0"/>
              </a:rPr>
              <a:t>and T-shirt. I put on</a:t>
            </a:r>
            <a:endParaRPr lang="en-US" altLang="zh-CN" sz="5400">
              <a:latin typeface="Times New Roman" panose="02020603050405020304" pitchFamily="18" charset="0"/>
            </a:endParaRPr>
          </a:p>
          <a:p>
            <a:r>
              <a:rPr lang="en-US" altLang="zh-CN" sz="5400">
                <a:latin typeface="Times New Roman" panose="02020603050405020304" pitchFamily="18" charset="0"/>
              </a:rPr>
              <a:t>pants and a sweater.</a:t>
            </a:r>
            <a:endParaRPr lang="en-US" altLang="zh-CN" sz="5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6145" descr="winte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14337" descr="冬景２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81400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14338" descr="冬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0"/>
            <a:ext cx="3962400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14339" descr="堆雪人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0" y="4114800"/>
            <a:ext cx="3886200" cy="274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5361" descr="tn_longa03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文本框 15362"/>
          <p:cNvSpPr txBox="1"/>
          <p:nvPr/>
        </p:nvSpPr>
        <p:spPr>
          <a:xfrm>
            <a:off x="762000" y="1752600"/>
            <a:ext cx="7772400" cy="448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3366FF"/>
                </a:solidFill>
                <a:latin typeface="Times New Roman" panose="02020603050405020304" pitchFamily="18" charset="0"/>
              </a:rPr>
              <a:t>In winter, it’s cold .There is </a:t>
            </a:r>
            <a:r>
              <a:rPr lang="en-US" altLang="zh-CN" sz="4800" err="1">
                <a:solidFill>
                  <a:srgbClr val="3366FF"/>
                </a:solidFill>
                <a:latin typeface="Times New Roman" panose="02020603050405020304" pitchFamily="18" charset="0"/>
              </a:rPr>
              <a:t>ice.Snow</a:t>
            </a:r>
            <a:r>
              <a:rPr lang="en-US" altLang="zh-CN" sz="4800">
                <a:solidFill>
                  <a:srgbClr val="3366FF"/>
                </a:solidFill>
                <a:latin typeface="Times New Roman" panose="02020603050405020304" pitchFamily="18" charset="0"/>
              </a:rPr>
              <a:t> is </a:t>
            </a:r>
            <a:r>
              <a:rPr lang="en-US" altLang="zh-CN" sz="4800" err="1">
                <a:solidFill>
                  <a:srgbClr val="3366FF"/>
                </a:solidFill>
                <a:latin typeface="Times New Roman" panose="02020603050405020304" pitchFamily="18" charset="0"/>
              </a:rPr>
              <a:t>white.Sometimes</a:t>
            </a:r>
            <a:r>
              <a:rPr lang="en-US" altLang="zh-CN" sz="4800">
                <a:solidFill>
                  <a:srgbClr val="3366FF"/>
                </a:solidFill>
                <a:latin typeface="Times New Roman" panose="02020603050405020304" pitchFamily="18" charset="0"/>
              </a:rPr>
              <a:t> it snows.We can make a snowman. We can play in the snow too.It’s funny. Christmas day is in winter!  It’s  cool!!</a:t>
            </a:r>
            <a:endParaRPr lang="en-US" altLang="zh-CN" sz="4800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36867" name="文本占位符 36866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36869" name="图片 36868" descr="0911301702a83fb1e8bb91bf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70" name="文本框 36869"/>
          <p:cNvSpPr txBox="1"/>
          <p:nvPr/>
        </p:nvSpPr>
        <p:spPr>
          <a:xfrm>
            <a:off x="1743075" y="5738813"/>
            <a:ext cx="221615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000" dirty="0">
                <a:solidFill>
                  <a:srgbClr val="000066"/>
                </a:solidFill>
                <a:latin typeface="Times New Roman" panose="02020603050405020304" pitchFamily="18" charset="0"/>
              </a:rPr>
              <a:t>四季如歌</a:t>
            </a:r>
            <a:endParaRPr lang="zh-CN" altLang="en-US" sz="4000" dirty="0">
              <a:solidFill>
                <a:srgbClr val="000066"/>
              </a:solidFill>
              <a:latin typeface="Times New Roman" panose="02020603050405020304" pitchFamily="18" charset="0"/>
            </a:endParaRPr>
          </a:p>
        </p:txBody>
      </p:sp>
      <p:sp>
        <p:nvSpPr>
          <p:cNvPr id="36871" name="文本框 36870"/>
          <p:cNvSpPr txBox="1"/>
          <p:nvPr/>
        </p:nvSpPr>
        <p:spPr>
          <a:xfrm>
            <a:off x="539750" y="2276475"/>
            <a:ext cx="7270750" cy="2286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en-US" altLang="zh-CN" sz="7200">
                <a:solidFill>
                  <a:srgbClr val="FF0000"/>
                </a:solidFill>
                <a:latin typeface="Times New Roman" panose="02020603050405020304" pitchFamily="18" charset="0"/>
              </a:rPr>
              <a:t>Lesson 17     </a:t>
            </a:r>
            <a:endParaRPr lang="en-US" altLang="zh-CN" sz="720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algn="ctr"/>
            <a:r>
              <a:rPr lang="en-US" altLang="zh-CN" sz="7200">
                <a:solidFill>
                  <a:srgbClr val="FF0000"/>
                </a:solidFill>
                <a:latin typeface="Times New Roman" panose="02020603050405020304" pitchFamily="18" charset="0"/>
              </a:rPr>
              <a:t>I Like All Seasons!</a:t>
            </a:r>
            <a:endParaRPr lang="en-US" altLang="zh-CN" sz="72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标题 2764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pic>
        <p:nvPicPr>
          <p:cNvPr id="27652" name="文本占位符 27651" descr="tn_longa040"/>
          <p:cNvPicPr>
            <a:picLocks noChangeAspect="1"/>
          </p:cNvPicPr>
          <p:nvPr>
            <p:ph type="body" idx="1"/>
          </p:nvPr>
        </p:nvPicPr>
        <p:blipFill>
          <a:blip r:embed="rId1"/>
          <a:stretch>
            <a:fillRect/>
          </a:stretch>
        </p:blipFill>
        <p:spPr>
          <a:xfrm>
            <a:off x="0" y="188913"/>
            <a:ext cx="9144000" cy="6669087"/>
          </a:xfrm>
        </p:spPr>
      </p:pic>
      <p:sp>
        <p:nvSpPr>
          <p:cNvPr id="27653" name="文本框 27652"/>
          <p:cNvSpPr txBox="1"/>
          <p:nvPr/>
        </p:nvSpPr>
        <p:spPr>
          <a:xfrm>
            <a:off x="611188" y="1916113"/>
            <a:ext cx="8224837" cy="2287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4800">
                <a:latin typeface="Times New Roman" panose="02020603050405020304" pitchFamily="18" charset="0"/>
              </a:rPr>
              <a:t>In </a:t>
            </a:r>
            <a:r>
              <a:rPr lang="en-US" altLang="zh-CN" sz="4800">
                <a:solidFill>
                  <a:srgbClr val="FF0000"/>
                </a:solidFill>
                <a:latin typeface="Times New Roman" panose="02020603050405020304" pitchFamily="18" charset="0"/>
              </a:rPr>
              <a:t>winter</a:t>
            </a:r>
            <a:r>
              <a:rPr lang="en-US" altLang="zh-CN" sz="4800">
                <a:latin typeface="Times New Roman" panose="02020603050405020304" pitchFamily="18" charset="0"/>
              </a:rPr>
              <a:t>, I put on my hat, scarf, </a:t>
            </a:r>
            <a:endParaRPr lang="en-US" altLang="zh-CN" sz="4800">
              <a:latin typeface="Times New Roman" panose="02020603050405020304" pitchFamily="18" charset="0"/>
            </a:endParaRPr>
          </a:p>
          <a:p>
            <a:r>
              <a:rPr lang="en-US" altLang="zh-CN" sz="4800">
                <a:latin typeface="Times New Roman" panose="02020603050405020304" pitchFamily="18" charset="0"/>
              </a:rPr>
              <a:t>mittens, winter jacket and </a:t>
            </a:r>
            <a:endParaRPr lang="en-US" altLang="zh-CN" sz="4800">
              <a:latin typeface="Times New Roman" panose="02020603050405020304" pitchFamily="18" charset="0"/>
            </a:endParaRPr>
          </a:p>
          <a:p>
            <a:r>
              <a:rPr lang="en-US" altLang="zh-CN" sz="4800">
                <a:latin typeface="Times New Roman" panose="02020603050405020304" pitchFamily="18" charset="0"/>
              </a:rPr>
              <a:t>winter boots.</a:t>
            </a:r>
            <a:endParaRPr lang="en-US" altLang="zh-CN" sz="48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16385" descr="tn_longa0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805863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文本框 16386"/>
          <p:cNvSpPr txBox="1"/>
          <p:nvPr/>
        </p:nvSpPr>
        <p:spPr>
          <a:xfrm>
            <a:off x="1066800" y="1219200"/>
            <a:ext cx="6705600" cy="3444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11000">
                <a:solidFill>
                  <a:srgbClr val="FF9933"/>
                </a:solidFill>
                <a:latin typeface="Times New Roman" panose="02020603050405020304" pitchFamily="18" charset="0"/>
              </a:rPr>
              <a:t>Guess,what season is it?</a:t>
            </a:r>
            <a:endParaRPr lang="en-US" altLang="zh-CN" sz="11000">
              <a:solidFill>
                <a:srgbClr val="FF9933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17409" descr="gifbg_1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533400"/>
            <a:ext cx="7620000" cy="556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18433" descr="gif00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9457" descr="gif0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0481" descr="gif00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8600"/>
            <a:ext cx="8915400" cy="662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21505" descr="gif0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914400"/>
            <a:ext cx="7848600" cy="556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31748" name="图片 31747" descr="11143105F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23850" y="-242887"/>
            <a:ext cx="9753600" cy="7315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矩形 31748"/>
          <p:cNvSpPr/>
          <p:nvPr/>
        </p:nvSpPr>
        <p:spPr>
          <a:xfrm>
            <a:off x="539750" y="620713"/>
            <a:ext cx="7993063" cy="43211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let's do!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5" name="文本占位符 33794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p>
            <a:pPr>
              <a:lnSpc>
                <a:spcPct val="90000"/>
              </a:lnSpc>
            </a:pPr>
            <a:r>
              <a:rPr lang="zh-CN" altLang="en-US" dirty="0"/>
              <a:t>一、选择</a:t>
            </a:r>
            <a:endParaRPr lang="zh-CN" altLang="en-US" dirty="0"/>
          </a:p>
          <a:p>
            <a:pPr>
              <a:lnSpc>
                <a:spcPct val="90000"/>
              </a:lnSpc>
            </a:pPr>
            <a:r>
              <a:rPr lang="en-US" altLang="zh-CN"/>
              <a:t>1.There are four ___ in a year.</a:t>
            </a:r>
            <a:endParaRPr lang="en-US" altLang="zh-CN"/>
          </a:p>
          <a:p>
            <a:pPr>
              <a:lnSpc>
                <a:spcPct val="90000"/>
              </a:lnSpc>
            </a:pPr>
            <a:r>
              <a:rPr lang="en-US" altLang="zh-CN"/>
              <a:t>    A. days     B. weeks    C. seasons   D. season</a:t>
            </a:r>
            <a:endParaRPr lang="en-US" altLang="zh-CN"/>
          </a:p>
          <a:p>
            <a:pPr>
              <a:lnSpc>
                <a:spcPct val="90000"/>
              </a:lnSpc>
            </a:pPr>
            <a:r>
              <a:rPr lang="en-US" altLang="zh-CN"/>
              <a:t>2.Winter is cold. ____ ice.</a:t>
            </a:r>
            <a:endParaRPr lang="en-US" altLang="zh-CN"/>
          </a:p>
          <a:p>
            <a:pPr>
              <a:lnSpc>
                <a:spcPct val="90000"/>
              </a:lnSpc>
            </a:pPr>
            <a:r>
              <a:rPr lang="en-US" altLang="zh-CN"/>
              <a:t>   A. there is               B. there are</a:t>
            </a:r>
            <a:endParaRPr lang="en-US" altLang="zh-CN"/>
          </a:p>
          <a:p>
            <a:pPr>
              <a:lnSpc>
                <a:spcPct val="90000"/>
              </a:lnSpc>
            </a:pPr>
            <a:r>
              <a:rPr lang="en-US" altLang="zh-CN"/>
              <a:t>   C. There is              D. There are</a:t>
            </a:r>
            <a:endParaRPr lang="en-US" altLang="zh-CN"/>
          </a:p>
          <a:p>
            <a:pPr>
              <a:lnSpc>
                <a:spcPct val="90000"/>
              </a:lnSpc>
            </a:pPr>
            <a:r>
              <a:rPr lang="en-US" altLang="zh-CN"/>
              <a:t>3. I like the rain,___ I don’t like to get wet.</a:t>
            </a:r>
            <a:endParaRPr lang="en-US" altLang="zh-CN"/>
          </a:p>
          <a:p>
            <a:pPr>
              <a:lnSpc>
                <a:spcPct val="90000"/>
              </a:lnSpc>
            </a:pPr>
            <a:r>
              <a:rPr lang="en-US" altLang="zh-CN"/>
              <a:t>     A. But       B. but        C. And        D. and</a:t>
            </a:r>
            <a:endParaRPr lang="en-US" altLang="zh-CN"/>
          </a:p>
          <a:p>
            <a:pPr>
              <a:lnSpc>
                <a:spcPct val="90000"/>
              </a:lnSpc>
            </a:pPr>
            <a:r>
              <a:rPr lang="en-US" altLang="zh-CN"/>
              <a:t>4. There ___ ice and snow.</a:t>
            </a:r>
            <a:endParaRPr lang="en-US" altLang="zh-CN"/>
          </a:p>
          <a:p>
            <a:pPr>
              <a:lnSpc>
                <a:spcPct val="90000"/>
              </a:lnSpc>
            </a:pPr>
            <a:r>
              <a:rPr lang="en-US" altLang="zh-CN"/>
              <a:t>     A. are          B. is           C. has     D. have</a:t>
            </a:r>
            <a:endParaRPr lang="en-US" altLang="zh-CN"/>
          </a:p>
          <a:p>
            <a:pPr>
              <a:lnSpc>
                <a:spcPct val="90000"/>
              </a:lnSpc>
            </a:pPr>
            <a:r>
              <a:rPr lang="en-US" altLang="zh-CN"/>
              <a:t>5. ____ a hot sunny day!</a:t>
            </a:r>
            <a:endParaRPr lang="en-US" altLang="zh-CN"/>
          </a:p>
          <a:p>
            <a:pPr>
              <a:lnSpc>
                <a:spcPct val="90000"/>
              </a:lnSpc>
            </a:pPr>
            <a:r>
              <a:rPr lang="en-US" altLang="zh-CN"/>
              <a:t>     A. How         B. What     C. Where   D. When</a:t>
            </a:r>
            <a:endParaRPr lang="en-US" altLang="zh-CN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3" name="文本占位符 35842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p>
            <a:r>
              <a:rPr lang="en-US" altLang="zh-CN"/>
              <a:t>6. He is ___ to go to school.</a:t>
            </a:r>
            <a:endParaRPr lang="en-US" altLang="zh-CN"/>
          </a:p>
          <a:p>
            <a:r>
              <a:rPr lang="en-US" altLang="zh-CN"/>
              <a:t>     A. go          B. goes         C. to go      D. going</a:t>
            </a:r>
            <a:endParaRPr lang="en-US" altLang="zh-CN"/>
          </a:p>
          <a:p>
            <a:r>
              <a:rPr lang="en-US" altLang="zh-CN"/>
              <a:t>7. I like ____ to the park.</a:t>
            </a:r>
            <a:endParaRPr lang="en-US" altLang="zh-CN"/>
          </a:p>
          <a:p>
            <a:r>
              <a:rPr lang="en-US" altLang="zh-CN"/>
              <a:t>     A. going        B. to go     C. goes     D. go </a:t>
            </a:r>
            <a:endParaRPr lang="en-US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1" name="图片 7170" descr="biankuang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文本框 7171"/>
          <p:cNvSpPr txBox="1"/>
          <p:nvPr/>
        </p:nvSpPr>
        <p:spPr>
          <a:xfrm>
            <a:off x="1143000" y="1143000"/>
            <a:ext cx="6934200" cy="37925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5400">
                <a:solidFill>
                  <a:srgbClr val="3366FF"/>
                </a:solidFill>
                <a:latin typeface="Times New Roman" panose="02020603050405020304" pitchFamily="18" charset="0"/>
              </a:rPr>
              <a:t>There are four seasons in a year.</a:t>
            </a:r>
            <a:endParaRPr lang="en-US" altLang="zh-CN" sz="5400">
              <a:solidFill>
                <a:srgbClr val="3366FF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5400">
                <a:solidFill>
                  <a:srgbClr val="3366FF"/>
                </a:solidFill>
                <a:latin typeface="Times New Roman" panose="02020603050405020304" pitchFamily="18" charset="0"/>
              </a:rPr>
              <a:t>They’re </a:t>
            </a:r>
            <a:r>
              <a:rPr lang="en-US" altLang="zh-CN" sz="5400">
                <a:solidFill>
                  <a:srgbClr val="FF0000"/>
                </a:solidFill>
                <a:latin typeface="Times New Roman" panose="02020603050405020304" pitchFamily="18" charset="0"/>
              </a:rPr>
              <a:t>spring</a:t>
            </a:r>
            <a:r>
              <a:rPr lang="en-US" altLang="zh-CN" sz="5400">
                <a:solidFill>
                  <a:srgbClr val="3366FF"/>
                </a:solidFill>
                <a:latin typeface="Times New Roman" panose="02020603050405020304" pitchFamily="18" charset="0"/>
              </a:rPr>
              <a:t>,</a:t>
            </a:r>
            <a:r>
              <a:rPr lang="en-US" altLang="zh-CN" sz="5400">
                <a:solidFill>
                  <a:srgbClr val="FF5050"/>
                </a:solidFill>
                <a:latin typeface="Times New Roman" panose="02020603050405020304" pitchFamily="18" charset="0"/>
              </a:rPr>
              <a:t>summer</a:t>
            </a:r>
            <a:r>
              <a:rPr lang="en-US" altLang="zh-CN" sz="5400">
                <a:solidFill>
                  <a:srgbClr val="3366FF"/>
                </a:solidFill>
                <a:latin typeface="Times New Roman" panose="02020603050405020304" pitchFamily="18" charset="0"/>
              </a:rPr>
              <a:t>, </a:t>
            </a:r>
            <a:r>
              <a:rPr lang="en-US" altLang="zh-CN" sz="5400">
                <a:solidFill>
                  <a:srgbClr val="FF0000"/>
                </a:solidFill>
                <a:latin typeface="Times New Roman" panose="02020603050405020304" pitchFamily="18" charset="0"/>
              </a:rPr>
              <a:t>fall</a:t>
            </a:r>
            <a:r>
              <a:rPr lang="en-US" altLang="zh-CN" sz="5400">
                <a:solidFill>
                  <a:srgbClr val="3366FF"/>
                </a:solidFill>
                <a:latin typeface="Times New Roman" panose="02020603050405020304" pitchFamily="18" charset="0"/>
              </a:rPr>
              <a:t> and </a:t>
            </a:r>
            <a:r>
              <a:rPr lang="en-US" altLang="zh-CN" sz="5400">
                <a:solidFill>
                  <a:srgbClr val="FF0000"/>
                </a:solidFill>
                <a:latin typeface="Times New Roman" panose="02020603050405020304" pitchFamily="18" charset="0"/>
              </a:rPr>
              <a:t>winter</a:t>
            </a:r>
            <a:r>
              <a:rPr lang="en-US" altLang="zh-CN">
                <a:latin typeface="Times New Roman" panose="02020603050405020304" pitchFamily="18" charset="0"/>
              </a:rPr>
              <a:t>.</a:t>
            </a:r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p>
            <a:r>
              <a:rPr lang="zh-CN" altLang="en-US" dirty="0"/>
              <a:t>二、连词成句</a:t>
            </a:r>
            <a:endParaRPr lang="zh-CN" altLang="en-US" dirty="0"/>
          </a:p>
          <a:p>
            <a:r>
              <a:rPr lang="en-US" altLang="zh-CN"/>
              <a:t>1. are, there, seasons, four, a, year, in(.)</a:t>
            </a:r>
            <a:endParaRPr lang="en-US" altLang="zh-CN"/>
          </a:p>
          <a:p>
            <a:r>
              <a:rPr lang="en-US" altLang="zh-CN"/>
              <a:t>2. what, hot, day, sunny, a (!)</a:t>
            </a:r>
            <a:endParaRPr lang="en-US" altLang="zh-CN"/>
          </a:p>
          <a:p>
            <a:r>
              <a:rPr lang="en-US" altLang="zh-CN"/>
              <a:t>3. take, off, I, winter, clothes,  my (.)</a:t>
            </a:r>
            <a:endParaRPr lang="en-US" altLang="zh-CN"/>
          </a:p>
          <a:p>
            <a:r>
              <a:rPr lang="zh-CN" altLang="en-US" dirty="0"/>
              <a:t>三、小小翻译官。</a:t>
            </a:r>
            <a:endParaRPr lang="zh-CN" altLang="en-US" dirty="0"/>
          </a:p>
          <a:p>
            <a:r>
              <a:rPr lang="zh-CN" altLang="en-US" dirty="0"/>
              <a:t>在冬天                 在春天             在夏天</a:t>
            </a:r>
            <a:endParaRPr lang="zh-CN" altLang="en-US" dirty="0"/>
          </a:p>
          <a:p>
            <a:r>
              <a:rPr lang="zh-CN" altLang="en-US" dirty="0"/>
              <a:t>在秋天                 穿上                 脱下</a:t>
            </a:r>
            <a:endParaRPr lang="zh-CN" altLang="en-US" dirty="0"/>
          </a:p>
          <a:p>
            <a:r>
              <a:rPr lang="en-US" altLang="zh-CN"/>
              <a:t>warm and rainy             different seasons </a:t>
            </a:r>
            <a:endParaRPr lang="en-US" altLang="zh-CN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31" name="图片 22530" descr="tn_longa08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228600"/>
            <a:ext cx="9144000" cy="662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文本框 22531"/>
          <p:cNvSpPr txBox="1"/>
          <p:nvPr/>
        </p:nvSpPr>
        <p:spPr>
          <a:xfrm>
            <a:off x="1828800" y="914400"/>
            <a:ext cx="6400800" cy="3019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FF9933"/>
                </a:solidFill>
                <a:latin typeface="Times New Roman" panose="02020603050405020304" pitchFamily="18" charset="0"/>
              </a:rPr>
              <a:t>Ask your partner’s </a:t>
            </a:r>
            <a:r>
              <a:rPr lang="en-US" altLang="zh-CN" sz="4800" err="1">
                <a:solidFill>
                  <a:srgbClr val="FF9933"/>
                </a:solidFill>
                <a:latin typeface="Times New Roman" panose="02020603050405020304" pitchFamily="18" charset="0"/>
              </a:rPr>
              <a:t>favourite</a:t>
            </a:r>
            <a:r>
              <a:rPr lang="en-US" altLang="zh-CN" sz="4800">
                <a:solidFill>
                  <a:srgbClr val="FF9933"/>
                </a:solidFill>
                <a:latin typeface="Times New Roman" panose="02020603050405020304" pitchFamily="18" charset="0"/>
              </a:rPr>
              <a:t> season . Ask them why they like this season.</a:t>
            </a:r>
            <a:endParaRPr lang="en-US" altLang="zh-CN" sz="4800">
              <a:solidFill>
                <a:srgbClr val="FF99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533" name="文本框 22532"/>
          <p:cNvSpPr txBox="1"/>
          <p:nvPr/>
        </p:nvSpPr>
        <p:spPr>
          <a:xfrm>
            <a:off x="1828800" y="4114800"/>
            <a:ext cx="67056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3366FF"/>
                </a:solidFill>
                <a:latin typeface="Times New Roman" panose="02020603050405020304" pitchFamily="18" charset="0"/>
              </a:rPr>
              <a:t>What’s your </a:t>
            </a:r>
            <a:r>
              <a:rPr lang="en-US" altLang="zh-CN" sz="4800" err="1">
                <a:solidFill>
                  <a:srgbClr val="3366FF"/>
                </a:solidFill>
                <a:latin typeface="Times New Roman" panose="02020603050405020304" pitchFamily="18" charset="0"/>
              </a:rPr>
              <a:t>favourite</a:t>
            </a:r>
            <a:r>
              <a:rPr lang="en-US" altLang="zh-CN" sz="4800">
                <a:solidFill>
                  <a:srgbClr val="3366FF"/>
                </a:solidFill>
                <a:latin typeface="Times New Roman" panose="02020603050405020304" pitchFamily="18" charset="0"/>
              </a:rPr>
              <a:t> season? It’s  …Because…</a:t>
            </a:r>
            <a:endParaRPr lang="en-US" altLang="zh-CN" sz="4800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2534" name="美丽心情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85800" y="5867400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25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2534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38915" name="文本占位符 38914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38917" name="图片 38916" descr="0911301702a83fb1e8bb91bf3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8" name="矩形 38917"/>
          <p:cNvSpPr/>
          <p:nvPr/>
        </p:nvSpPr>
        <p:spPr>
          <a:xfrm>
            <a:off x="539750" y="1557338"/>
            <a:ext cx="7920038" cy="3240087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Thanks</a:t>
            </a:r>
            <a:endParaRPr lang="zh-CN" altLang="en-US" sz="3600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3073" descr="spri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202" name="图片 8201" descr="春景３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581400" cy="304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3" name="图片 8202" descr="春景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0"/>
            <a:ext cx="4419600" cy="2971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4" name="图片 8203" descr="春景１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200400"/>
            <a:ext cx="3962400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5" name="图片 8204" descr="春景２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0" y="3429000"/>
            <a:ext cx="4191000" cy="3124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9" name="图片 9218" descr="tn_corner10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8600"/>
            <a:ext cx="4953000" cy="495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0" name="图片 9219" descr="郊游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47800"/>
            <a:ext cx="3130550" cy="403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1" name="图片 9220" descr="放风筝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1447800"/>
            <a:ext cx="3429000" cy="4038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4" name="图片 23553" descr="tn_longa0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0"/>
            <a:ext cx="8534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框 23554"/>
          <p:cNvSpPr txBox="1"/>
          <p:nvPr/>
        </p:nvSpPr>
        <p:spPr>
          <a:xfrm>
            <a:off x="1676400" y="1447800"/>
            <a:ext cx="6172200" cy="448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4800">
                <a:solidFill>
                  <a:srgbClr val="3366FF"/>
                </a:solidFill>
                <a:latin typeface="Times New Roman" panose="02020603050405020304" pitchFamily="18" charset="0"/>
              </a:rPr>
              <a:t>In </a:t>
            </a:r>
            <a:r>
              <a:rPr lang="en-US" altLang="zh-CN" sz="4800">
                <a:solidFill>
                  <a:srgbClr val="FF5050"/>
                </a:solidFill>
                <a:latin typeface="Times New Roman" panose="02020603050405020304" pitchFamily="18" charset="0"/>
              </a:rPr>
              <a:t>spring</a:t>
            </a:r>
            <a:r>
              <a:rPr lang="en-US" altLang="zh-CN" sz="4800">
                <a:solidFill>
                  <a:srgbClr val="3366FF"/>
                </a:solidFill>
                <a:latin typeface="Times New Roman" panose="02020603050405020304" pitchFamily="18" charset="0"/>
              </a:rPr>
              <a:t>, it’s rainy and warm.The trees are green. The flowers are beautiful and bloom. We can go hiking and fly kites.</a:t>
            </a:r>
            <a:endParaRPr lang="en-US" altLang="zh-CN" sz="4800">
              <a:solidFill>
                <a:srgbClr val="3366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9" name="文本占位符 2457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24580" name="标题 24579" descr="tn_longa040"/>
          <p:cNvPicPr>
            <a:picLocks noChangeAspect="1"/>
          </p:cNvPicPr>
          <p:nvPr>
            <p:ph type="title"/>
          </p:nvPr>
        </p:nvPicPr>
        <p:blipFill>
          <a:blip r:embed="rId1"/>
          <a:stretch>
            <a:fillRect/>
          </a:stretch>
        </p:blipFill>
        <p:spPr>
          <a:xfrm>
            <a:off x="179388" y="188913"/>
            <a:ext cx="8964612" cy="6408737"/>
          </a:xfrm>
        </p:spPr>
      </p:pic>
      <p:sp>
        <p:nvSpPr>
          <p:cNvPr id="24581" name="文本框 24580"/>
          <p:cNvSpPr txBox="1"/>
          <p:nvPr/>
        </p:nvSpPr>
        <p:spPr>
          <a:xfrm>
            <a:off x="684213" y="1123950"/>
            <a:ext cx="8070850" cy="47529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5400">
                <a:latin typeface="Times New Roman" panose="02020603050405020304" pitchFamily="18" charset="0"/>
              </a:rPr>
              <a:t>In </a:t>
            </a:r>
            <a:r>
              <a:rPr lang="en-US" altLang="zh-CN" sz="5400">
                <a:solidFill>
                  <a:srgbClr val="FF0000"/>
                </a:solidFill>
                <a:latin typeface="Times New Roman" panose="02020603050405020304" pitchFamily="18" charset="0"/>
              </a:rPr>
              <a:t>spring</a:t>
            </a:r>
            <a:r>
              <a:rPr lang="en-US" altLang="zh-CN" sz="5400">
                <a:latin typeface="Times New Roman" panose="02020603050405020304" pitchFamily="18" charset="0"/>
              </a:rPr>
              <a:t>, I take off my </a:t>
            </a:r>
            <a:endParaRPr lang="en-US" altLang="zh-CN" sz="5400">
              <a:latin typeface="Times New Roman" panose="02020603050405020304" pitchFamily="18" charset="0"/>
            </a:endParaRPr>
          </a:p>
          <a:p>
            <a:r>
              <a:rPr lang="en-US" altLang="zh-CN" sz="5400">
                <a:latin typeface="Times New Roman" panose="02020603050405020304" pitchFamily="18" charset="0"/>
              </a:rPr>
              <a:t>Winter clothes. Now I have</a:t>
            </a:r>
            <a:br>
              <a:rPr lang="en-US" altLang="zh-CN" sz="5400">
                <a:latin typeface="Times New Roman" panose="02020603050405020304" pitchFamily="18" charset="0"/>
              </a:rPr>
            </a:br>
            <a:r>
              <a:rPr lang="en-US" altLang="zh-CN" sz="5400">
                <a:latin typeface="Times New Roman" panose="02020603050405020304" pitchFamily="18" charset="0"/>
              </a:rPr>
              <a:t> my rain boots and umbrella.</a:t>
            </a:r>
            <a:endParaRPr lang="en-US" altLang="zh-CN" sz="5400">
              <a:latin typeface="Times New Roman" panose="02020603050405020304" pitchFamily="18" charset="0"/>
            </a:endParaRPr>
          </a:p>
          <a:p>
            <a:r>
              <a:rPr lang="en-US" altLang="zh-CN" sz="5400">
                <a:latin typeface="Times New Roman" panose="02020603050405020304" pitchFamily="18" charset="0"/>
              </a:rPr>
              <a:t> I like the rain, but I don’t</a:t>
            </a:r>
            <a:endParaRPr lang="en-US" altLang="zh-CN" sz="5400">
              <a:latin typeface="Times New Roman" panose="02020603050405020304" pitchFamily="18" charset="0"/>
            </a:endParaRPr>
          </a:p>
          <a:p>
            <a:r>
              <a:rPr lang="en-US" altLang="zh-CN" sz="5400">
                <a:latin typeface="Times New Roman" panose="02020603050405020304" pitchFamily="18" charset="0"/>
              </a:rPr>
              <a:t> like to get wet.</a:t>
            </a:r>
            <a:r>
              <a:rPr lang="en-US" altLang="zh-CN" sz="3600">
                <a:latin typeface="Times New Roman" panose="02020603050405020304" pitchFamily="18" charset="0"/>
              </a:rPr>
              <a:t> </a:t>
            </a:r>
            <a:endParaRPr lang="en-US" altLang="zh-CN" sz="3600">
              <a:latin typeface="Times New Roman" panose="02020603050405020304" pitchFamily="18" charset="0"/>
            </a:endParaRPr>
          </a:p>
          <a:p>
            <a:endParaRPr lang="en-US" altLang="zh-CN" sz="36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summe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629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FFFFFF"/>
        </a:dk1>
        <a:lt1>
          <a:srgbClr val="0000FF"/>
        </a:lt1>
        <a:dk2>
          <a:srgbClr val="FFFF00"/>
        </a:dk2>
        <a:lt2>
          <a:srgbClr val="0000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CDCDC"/>
        </a:accent4>
        <a:accent5>
          <a:srgbClr val="FFCAAA"/>
        </a:accent5>
        <a:accent6>
          <a:srgbClr val="00E5E5"/>
        </a:accent6>
        <a:hlink>
          <a:srgbClr val="FF000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7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27272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2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9"/>
        </a:accent5>
        <a:accent6>
          <a:srgbClr val="0000E5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BE5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9E5B7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2019</Words>
  <Application>WPS 演示</Application>
  <PresentationFormat>在屏幕上显示</PresentationFormat>
  <Paragraphs>81</Paragraphs>
  <Slides>33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6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上帝掷骰子吗</cp:lastModifiedBy>
  <cp:revision>11</cp:revision>
  <dcterms:created xsi:type="dcterms:W3CDTF">2006-03-02T02:11:00Z</dcterms:created>
  <dcterms:modified xsi:type="dcterms:W3CDTF">2023-09-30T11:46:07Z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F3A3641C9FE042468D1B3F58AF9F555B_13</vt:lpwstr>
  </property>
  <property fmtid="{D5CDD505-2E9C-101B-9397-08002B2CF9AE}" pid="3" name="KSOProductBuildVer">
    <vt:lpwstr>2052-12.1.0.15374</vt:lpwstr>
  </property>
</Properties>
</file>