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21"/>
  </p:notesMasterIdLst>
  <p:handoutMasterIdLst>
    <p:handoutMasterId r:id="rId22"/>
  </p:handoutMasterIdLst>
  <p:sldIdLst>
    <p:sldId id="418" r:id="rId5"/>
    <p:sldId id="304" r:id="rId6"/>
    <p:sldId id="419" r:id="rId7"/>
    <p:sldId id="420" r:id="rId8"/>
    <p:sldId id="421" r:id="rId9"/>
    <p:sldId id="422" r:id="rId10"/>
    <p:sldId id="424" r:id="rId11"/>
    <p:sldId id="425" r:id="rId12"/>
    <p:sldId id="426" r:id="rId13"/>
    <p:sldId id="427" r:id="rId14"/>
    <p:sldId id="433" r:id="rId15"/>
    <p:sldId id="428" r:id="rId16"/>
    <p:sldId id="429" r:id="rId17"/>
    <p:sldId id="430" r:id="rId18"/>
    <p:sldId id="398" r:id="rId19"/>
    <p:sldId id="438" r:id="rId20"/>
  </p:sldIdLst>
  <p:sldSz cx="9144000" cy="5143500"/>
  <p:notesSz cx="6858000" cy="9144000"/>
  <p:custDataLst>
    <p:tags r:id="rId2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5" autoAdjust="0"/>
    <p:restoredTop sz="94660"/>
  </p:normalViewPr>
  <p:slideViewPr>
    <p:cSldViewPr>
      <p:cViewPr>
        <p:scale>
          <a:sx n="75" d="100"/>
          <a:sy n="75" d="100"/>
        </p:scale>
        <p:origin x="0" y="0"/>
      </p:cViewPr>
      <p:guideLst/>
    </p:cSldViewPr>
  </p:slideViewPr>
  <p:notesViewPr>
    <p:cSldViewPr>
      <p:cViewPr varScale="1">
        <p:scale>
          <a:sx n="87" d="100"/>
          <a:sy n="8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064F638-E445-4DF7-9E50-590E4707F481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497FE73-6DBD-4DA4-8E08-297F30FDA915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82B425B-80F7-44E8-AE59-6EF664C42E08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8FA6FEF-8174-4AE8-B45E-14FC7F2ABF67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7.png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矩形 3"/>
          <p:cNvSpPr/>
          <p:nvPr/>
        </p:nvSpPr>
        <p:spPr>
          <a:xfrm>
            <a:off x="155575" y="130175"/>
            <a:ext cx="8864600" cy="4864100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077" name="组合 4"/>
          <p:cNvGrpSpPr/>
          <p:nvPr/>
        </p:nvGrpSpPr>
        <p:grpSpPr>
          <a:xfrm>
            <a:off x="8312150" y="4348163"/>
            <a:ext cx="996950" cy="795337"/>
            <a:chOff x="5757966" y="3133568"/>
            <a:chExt cx="996795" cy="795699"/>
          </a:xfrm>
        </p:grpSpPr>
        <p:pic>
          <p:nvPicPr>
            <p:cNvPr id="3078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5529" y="3133568"/>
              <a:ext cx="809232" cy="79569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9" name="文本框 6"/>
            <p:cNvSpPr txBox="1">
              <a:spLocks noChangeArrowheads="1"/>
            </p:cNvSpPr>
            <p:nvPr/>
          </p:nvSpPr>
          <p:spPr bwMode="auto">
            <a:xfrm>
              <a:off x="5757966" y="3300331"/>
              <a:ext cx="409511" cy="628936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1400">
                  <a:latin typeface="宋体" panose="02010600030101010101" pitchFamily="2" charset="-122"/>
                </a:rPr>
                <a:t>龙小可</a:t>
              </a:r>
              <a:endParaRPr lang="zh-CN" altLang="en-US" sz="140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矩形 3"/>
          <p:cNvSpPr/>
          <p:nvPr/>
        </p:nvSpPr>
        <p:spPr>
          <a:xfrm>
            <a:off x="155575" y="130175"/>
            <a:ext cx="8864600" cy="4864100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grpSp>
        <p:nvGrpSpPr>
          <p:cNvPr id="4101" name="组合 4"/>
          <p:cNvGrpSpPr/>
          <p:nvPr/>
        </p:nvGrpSpPr>
        <p:grpSpPr>
          <a:xfrm>
            <a:off x="8312150" y="4348163"/>
            <a:ext cx="996950" cy="795337"/>
            <a:chOff x="5757966" y="3133568"/>
            <a:chExt cx="996795" cy="795699"/>
          </a:xfrm>
        </p:grpSpPr>
        <p:pic>
          <p:nvPicPr>
            <p:cNvPr id="4103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5529" y="3133568"/>
              <a:ext cx="809232" cy="79569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104" name="文本框 6"/>
            <p:cNvSpPr txBox="1">
              <a:spLocks noChangeArrowheads="1"/>
            </p:cNvSpPr>
            <p:nvPr/>
          </p:nvSpPr>
          <p:spPr bwMode="auto">
            <a:xfrm>
              <a:off x="5757966" y="3300331"/>
              <a:ext cx="409511" cy="628936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1400">
                  <a:latin typeface="宋体" panose="02010600030101010101" pitchFamily="2" charset="-122"/>
                </a:rPr>
                <a:t>龙小可</a:t>
              </a:r>
              <a:endParaRPr lang="zh-CN" altLang="en-US" sz="1400">
                <a:latin typeface="宋体" panose="02010600030101010101" pitchFamily="2" charset="-122"/>
              </a:endParaRPr>
            </a:p>
          </p:txBody>
        </p:sp>
      </p:grpSp>
      <p:pic>
        <p:nvPicPr>
          <p:cNvPr id="4102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350" y="53975"/>
            <a:ext cx="612775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3"/>
          <p:cNvPicPr>
            <a:picLocks noChangeAspect="1"/>
          </p:cNvPicPr>
          <p:nvPr/>
        </p:nvPicPr>
        <p:blipFill>
          <a:blip r:embed="rId2"/>
          <a:srcRect l="8486" r="2739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7" name="组合 2"/>
          <p:cNvGrpSpPr/>
          <p:nvPr/>
        </p:nvGrpSpPr>
        <p:grpSpPr>
          <a:xfrm>
            <a:off x="0" y="22225"/>
            <a:ext cx="9509125" cy="5189538"/>
            <a:chOff x="0" y="21534"/>
            <a:chExt cx="12666988" cy="6926511"/>
          </a:xfrm>
        </p:grpSpPr>
        <p:pic>
          <p:nvPicPr>
            <p:cNvPr id="6148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9538" y="21534"/>
              <a:ext cx="809625" cy="27813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49" name="图片 4"/>
            <p:cNvPicPr>
              <a:picLocks noChangeAspect="1"/>
            </p:cNvPicPr>
            <p:nvPr/>
          </p:nvPicPr>
          <p:blipFill>
            <a:blip r:embed="rId3"/>
            <a:srcRect b="5603"/>
            <a:stretch>
              <a:fillRect/>
            </a:stretch>
          </p:blipFill>
          <p:spPr>
            <a:xfrm>
              <a:off x="0" y="4076700"/>
              <a:ext cx="12192000" cy="27813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0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0213" y="1575945"/>
              <a:ext cx="4676775" cy="53721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1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9562" y="6229757"/>
              <a:ext cx="4999038" cy="60671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rcRect b="11646"/>
          <a:stretch>
            <a:fillRect/>
          </a:stretch>
        </p:blipFill>
        <p:spPr>
          <a:xfrm>
            <a:off x="0" y="4251325"/>
            <a:ext cx="4513263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图片 3"/>
          <p:cNvPicPr>
            <a:picLocks noChangeAspect="1"/>
          </p:cNvPicPr>
          <p:nvPr/>
        </p:nvPicPr>
        <p:blipFill>
          <a:blip r:embed="rId3"/>
          <a:srcRect b="11646"/>
          <a:stretch>
            <a:fillRect/>
          </a:stretch>
        </p:blipFill>
        <p:spPr>
          <a:xfrm>
            <a:off x="4513263" y="4251325"/>
            <a:ext cx="4630737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88" y="-17462"/>
            <a:ext cx="608012" cy="2089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图片 3"/>
          <p:cNvPicPr>
            <a:picLocks noChangeAspect="1"/>
          </p:cNvPicPr>
          <p:nvPr/>
        </p:nvPicPr>
        <p:blipFill>
          <a:blip r:embed="rId3"/>
          <a:srcRect l="20499"/>
          <a:stretch>
            <a:fillRect/>
          </a:stretch>
        </p:blipFill>
        <p:spPr>
          <a:xfrm>
            <a:off x="0" y="2946400"/>
            <a:ext cx="1512888" cy="2185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7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3987" y="4687888"/>
            <a:ext cx="3752850" cy="455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9" name="图片 2"/>
          <p:cNvPicPr>
            <a:picLocks noChangeAspect="1"/>
          </p:cNvPicPr>
          <p:nvPr/>
        </p:nvPicPr>
        <p:blipFill>
          <a:blip r:embed="rId2"/>
          <a:srcRect l="87085" b="28710"/>
          <a:stretch>
            <a:fillRect/>
          </a:stretch>
        </p:blipFill>
        <p:spPr>
          <a:xfrm rot="6480000">
            <a:off x="7920038" y="3760787"/>
            <a:ext cx="1138238" cy="1516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0" name="图片 3"/>
          <p:cNvPicPr>
            <a:picLocks noChangeAspect="1"/>
          </p:cNvPicPr>
          <p:nvPr/>
        </p:nvPicPr>
        <p:blipFill>
          <a:blip r:embed="rId3"/>
          <a:srcRect l="87085" b="28710"/>
          <a:stretch>
            <a:fillRect/>
          </a:stretch>
        </p:blipFill>
        <p:spPr>
          <a:xfrm rot="11580000">
            <a:off x="6692900" y="3784600"/>
            <a:ext cx="784225" cy="1044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1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88" y="-17462"/>
            <a:ext cx="608012" cy="2089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2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1150" y="4687888"/>
            <a:ext cx="3752850" cy="455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457200" indent="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audio" Target="NULL" TargetMode="Externa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audio" Target="NULL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3"/>
          <p:cNvSpPr/>
          <p:nvPr/>
        </p:nvSpPr>
        <p:spPr>
          <a:xfrm>
            <a:off x="412750" y="908050"/>
            <a:ext cx="7834313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自然界中有许多美妙的声音，你们想欣赏吗？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12291" name="Picture 2" descr="http://photos.tuchong.com/39674/f/2305883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3413125" y="2286000"/>
            <a:ext cx="2590800" cy="17494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2" name="TextBox 2"/>
          <p:cNvSpPr txBox="1"/>
          <p:nvPr/>
        </p:nvSpPr>
        <p:spPr>
          <a:xfrm>
            <a:off x="3224213" y="1724025"/>
            <a:ext cx="2970212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蟋蟀振动翅膀的声音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2293" name="Picture 2" descr="http://photos.tuchong.com/14629/f/2936270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579438" y="2286000"/>
            <a:ext cx="2590800" cy="17494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4" name="TextBox 7"/>
          <p:cNvSpPr txBox="1"/>
          <p:nvPr/>
        </p:nvSpPr>
        <p:spPr>
          <a:xfrm>
            <a:off x="698500" y="1722438"/>
            <a:ext cx="23495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风吹落叶的声音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2295" name="风吹树叶.mp3">
            <a:hlinkClick r:id="" action="ppaction://media"/>
          </p:cNvPr>
          <p:cNvPicPr>
            <a:picLocks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2462213" y="34242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6" name="蟋蟀音效.mp3">
            <a:hlinkClick r:id="" action="ppaction://media"/>
          </p:cNvPr>
          <p:cNvPicPr>
            <a:picLocks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5392738" y="34242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7" name="文本框 9"/>
          <p:cNvSpPr txBox="1"/>
          <p:nvPr/>
        </p:nvSpPr>
        <p:spPr>
          <a:xfrm>
            <a:off x="6667500" y="1701800"/>
            <a:ext cx="17589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下雨的声音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2298" name="Picture 4" descr="https://timgsa.baidu.com/timg?image&amp;quality=80&amp;size=b9999_10000&amp;sec=1561623066018&amp;di=e856069ad53779a522927c5b4716f865&amp;imgtype=0&amp;src=http%3A%2F%2Fb-ssl.duitang.com%2Fuploads%2Fitem%2F201508%2F04%2F20150804115408_5JUkm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48400" y="2286000"/>
            <a:ext cx="2597150" cy="17494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9" name="下雨.mp3">
            <a:hlinkClick r:id="" action="ppaction://media"/>
          </p:cNvPr>
          <p:cNvPicPr>
            <a:picLocks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8147050" y="3417888"/>
            <a:ext cx="568325" cy="569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300" name="文本框 1"/>
          <p:cNvSpPr txBox="1"/>
          <p:nvPr/>
        </p:nvSpPr>
        <p:spPr>
          <a:xfrm>
            <a:off x="795338" y="158750"/>
            <a:ext cx="19605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BF47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游戏导入</a:t>
            </a:r>
            <a:endParaRPr lang="zh-CN" altLang="en-US" sz="2800" b="1">
              <a:solidFill>
                <a:srgbClr val="BF4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301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750" y="-3175"/>
            <a:ext cx="242888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302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5863" y="-3175"/>
            <a:ext cx="242887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915" fill="hold"/>
                                        <p:tgtEl>
                                          <p:spTgt spid="122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5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5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2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3317" fill="hold"/>
                                        <p:tgtEl>
                                          <p:spTgt spid="122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6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6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5106" fill="hold"/>
                                        <p:tgtEl>
                                          <p:spTgt spid="122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9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9"/>
                </p:tgtEl>
              </p:cMediaNode>
            </p:audio>
          </p:childTnLst>
        </p:cTn>
      </p:par>
    </p:tnLst>
    <p:bldLst>
      <p:bldP spid="12292" grpId="0"/>
      <p:bldP spid="12294" grpId="0"/>
      <p:bldP spid="1229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3"/>
          <p:cNvSpPr/>
          <p:nvPr/>
        </p:nvSpPr>
        <p:spPr>
          <a:xfrm>
            <a:off x="884238" y="1406525"/>
            <a:ext cx="7488237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走进大自然这辽阔的音乐厅，你还能听到哪些秋的声音？说说你听到的那种声音最美。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1507" name="文本框 1"/>
          <p:cNvSpPr txBox="1"/>
          <p:nvPr/>
        </p:nvSpPr>
        <p:spPr>
          <a:xfrm>
            <a:off x="792163" y="158750"/>
            <a:ext cx="19605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BF47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仿写诗歌</a:t>
            </a:r>
            <a:endParaRPr lang="zh-CN" altLang="en-US" sz="2800" b="1">
              <a:solidFill>
                <a:srgbClr val="BF4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-3175"/>
            <a:ext cx="244475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688" y="-3175"/>
            <a:ext cx="244475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3"/>
          <p:cNvSpPr/>
          <p:nvPr/>
        </p:nvSpPr>
        <p:spPr>
          <a:xfrm>
            <a:off x="327025" y="420688"/>
            <a:ext cx="7435850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你能照着课文第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小节的样子，用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听听，秋的声音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这样的句式说一说吗？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1" name="矩形 3"/>
          <p:cNvSpPr/>
          <p:nvPr/>
        </p:nvSpPr>
        <p:spPr>
          <a:xfrm>
            <a:off x="2997200" y="1939925"/>
            <a:ext cx="3721100" cy="2608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听听，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秋的声音，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蜜蜂扇动翅膀，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嗡嗡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是和花朵告别的声音。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2" name="Pianoking - 夜的钢琴曲（五）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6996113" y="3937000"/>
            <a:ext cx="766762" cy="768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2533" name="组合 1"/>
          <p:cNvGrpSpPr/>
          <p:nvPr/>
        </p:nvGrpSpPr>
        <p:grpSpPr>
          <a:xfrm>
            <a:off x="2533650" y="2000250"/>
            <a:ext cx="4354513" cy="2547938"/>
            <a:chOff x="3027363" y="2000945"/>
            <a:chExt cx="4354557" cy="2547964"/>
          </a:xfrm>
        </p:grpSpPr>
        <p:sp>
          <p:nvSpPr>
            <p:cNvPr id="22534" name="任意多边形 5"/>
            <p:cNvSpPr/>
            <p:nvPr/>
          </p:nvSpPr>
          <p:spPr>
            <a:xfrm rot="16200000">
              <a:off x="1928008" y="3100300"/>
              <a:ext cx="2547964" cy="349254"/>
            </a:xfrm>
            <a:custGeom>
              <a:avLst/>
              <a:gdLst>
                <a:gd name="connsiteX0" fmla="*/ 4762 w 1076325"/>
                <a:gd name="connsiteY0" fmla="*/ 1362075 h 1362075"/>
                <a:gd name="connsiteX1" fmla="*/ 0 w 1076325"/>
                <a:gd name="connsiteY1" fmla="*/ 0 h 1362075"/>
                <a:gd name="connsiteX2" fmla="*/ 1066800 w 1076325"/>
                <a:gd name="connsiteY2" fmla="*/ 0 h 1362075"/>
                <a:gd name="connsiteX3" fmla="*/ 1076325 w 1076325"/>
                <a:gd name="connsiteY3" fmla="*/ 1357313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6325" h="1362075">
                  <a:moveTo>
                    <a:pt x="4762" y="1362075"/>
                  </a:moveTo>
                  <a:cubicBezTo>
                    <a:pt x="3175" y="908050"/>
                    <a:pt x="1587" y="454025"/>
                    <a:pt x="0" y="0"/>
                  </a:cubicBezTo>
                  <a:lnTo>
                    <a:pt x="1066800" y="0"/>
                  </a:lnTo>
                  <a:lnTo>
                    <a:pt x="1076325" y="1357313"/>
                  </a:lnTo>
                </a:path>
              </a:pathLst>
            </a:cu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naMinA" panose="02000609000000000000" pitchFamily="49" charset="-128"/>
                <a:ea typeface="FZFangSong-Z02S" panose="02010601030101010101" pitchFamily="2" charset="-122"/>
                <a:cs typeface="+mn-ea"/>
                <a:sym typeface="HanaMinA" panose="02000609000000000000" pitchFamily="49" charset="-128"/>
              </a:endParaRPr>
            </a:p>
          </p:txBody>
        </p:sp>
        <p:sp>
          <p:nvSpPr>
            <p:cNvPr id="22535" name="任意多边形 6"/>
            <p:cNvSpPr/>
            <p:nvPr/>
          </p:nvSpPr>
          <p:spPr>
            <a:xfrm rot="5400000">
              <a:off x="5933311" y="3100300"/>
              <a:ext cx="2547964" cy="349254"/>
            </a:xfrm>
            <a:custGeom>
              <a:avLst/>
              <a:gdLst>
                <a:gd name="connsiteX0" fmla="*/ 4762 w 1076325"/>
                <a:gd name="connsiteY0" fmla="*/ 1362075 h 1362075"/>
                <a:gd name="connsiteX1" fmla="*/ 0 w 1076325"/>
                <a:gd name="connsiteY1" fmla="*/ 0 h 1362075"/>
                <a:gd name="connsiteX2" fmla="*/ 1066800 w 1076325"/>
                <a:gd name="connsiteY2" fmla="*/ 0 h 1362075"/>
                <a:gd name="connsiteX3" fmla="*/ 1076325 w 1076325"/>
                <a:gd name="connsiteY3" fmla="*/ 1357313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6325" h="1362075">
                  <a:moveTo>
                    <a:pt x="4762" y="1362075"/>
                  </a:moveTo>
                  <a:cubicBezTo>
                    <a:pt x="3175" y="908050"/>
                    <a:pt x="1587" y="454025"/>
                    <a:pt x="0" y="0"/>
                  </a:cubicBezTo>
                  <a:lnTo>
                    <a:pt x="1066800" y="0"/>
                  </a:lnTo>
                  <a:lnTo>
                    <a:pt x="1076325" y="1357313"/>
                  </a:lnTo>
                </a:path>
              </a:pathLst>
            </a:cu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naMinA" panose="02000609000000000000" pitchFamily="49" charset="-128"/>
                <a:ea typeface="FZFangSong-Z02S" panose="02010601030101010101" pitchFamily="2" charset="-122"/>
                <a:cs typeface="+mn-ea"/>
                <a:sym typeface="HanaMinA" panose="02000609000000000000" pitchFamily="49" charset="-128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5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3111500" y="312738"/>
            <a:ext cx="3344863" cy="2249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听听，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秋的声音，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莲蓬摇摇头，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咕咚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是莲子道别的话语。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2541588" y="2816225"/>
            <a:ext cx="4340225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一只只燕子追上白云，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撒下一阵暖暖的叮咛；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一阵阵秋风掠过果园，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送来一片丰收的歌吟。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3005138" y="2433638"/>
            <a:ext cx="3629025" cy="2249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秋的声音，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在每一个红红的苹果里，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在每一片绚丽的花瓣上，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在每一滴晶莹的露珠里，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在每一朵绽放的秋菊里。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3005138" y="80963"/>
            <a:ext cx="3732212" cy="2249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听听，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走进秋，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走进这五彩缤纷的演奏厅，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你仔细地去欣赏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秋的奏鸣。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2895600" y="760413"/>
            <a:ext cx="3352800" cy="3127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听听，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秋的声音，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从远方匆匆地来，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又向远方匆匆地去。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听听，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我们去听秋的声音。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3"/>
          <p:cNvSpPr txBox="1"/>
          <p:nvPr/>
        </p:nvSpPr>
        <p:spPr>
          <a:xfrm>
            <a:off x="3030538" y="871538"/>
            <a:ext cx="30829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2800" b="1">
                <a:latin typeface="宋体" panose="02010600030101010101" pitchFamily="2" charset="-122"/>
              </a:rPr>
              <a:t>听听，秋的声音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27" name="TextBox 3"/>
          <p:cNvSpPr txBox="1"/>
          <p:nvPr/>
        </p:nvSpPr>
        <p:spPr>
          <a:xfrm>
            <a:off x="3862388" y="1485900"/>
            <a:ext cx="1419225" cy="2608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黄叶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大雁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秋风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文本框 1"/>
          <p:cNvSpPr txBox="1"/>
          <p:nvPr/>
        </p:nvSpPr>
        <p:spPr>
          <a:xfrm>
            <a:off x="792163" y="158750"/>
            <a:ext cx="19605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BF47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>
              <a:solidFill>
                <a:srgbClr val="BF4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-3175"/>
            <a:ext cx="244475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688" y="-3175"/>
            <a:ext cx="244475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1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325" y="1679575"/>
            <a:ext cx="3021013" cy="3463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2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150" y="4673600"/>
            <a:ext cx="3752850" cy="455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 txBox="1"/>
          <p:nvPr/>
        </p:nvSpPr>
        <p:spPr>
          <a:xfrm>
            <a:off x="2738438" y="2743200"/>
            <a:ext cx="5386387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听听，秋的声音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5" name="组合 5"/>
          <p:cNvGrpSpPr/>
          <p:nvPr/>
        </p:nvGrpSpPr>
        <p:grpSpPr>
          <a:xfrm>
            <a:off x="2578100" y="2665413"/>
            <a:ext cx="1514475" cy="847725"/>
            <a:chOff x="1058863" y="3873668"/>
            <a:chExt cx="1515267" cy="847733"/>
          </a:xfrm>
        </p:grpSpPr>
        <p:sp>
          <p:nvSpPr>
            <p:cNvPr id="13318" name="椭圆 6"/>
            <p:cNvSpPr/>
            <p:nvPr/>
          </p:nvSpPr>
          <p:spPr bwMode="auto">
            <a:xfrm>
              <a:off x="1058863" y="3976856"/>
              <a:ext cx="721102" cy="720732"/>
            </a:xfrm>
            <a:prstGeom prst="ellipse">
              <a:avLst/>
            </a:prstGeom>
            <a:solidFill>
              <a:srgbClr val="E8333C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endParaRPr>
            </a:p>
          </p:txBody>
        </p:sp>
        <p:sp>
          <p:nvSpPr>
            <p:cNvPr id="13319" name="文本框 1"/>
            <p:cNvSpPr txBox="1"/>
            <p:nvPr/>
          </p:nvSpPr>
          <p:spPr>
            <a:xfrm>
              <a:off x="1191418" y="3873668"/>
              <a:ext cx="1382712" cy="8477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316" name="图片 1"/>
          <p:cNvPicPr>
            <a:picLocks noChangeAspect="1"/>
          </p:cNvPicPr>
          <p:nvPr/>
        </p:nvPicPr>
        <p:blipFill>
          <a:blip r:embed="rId1"/>
          <a:srcRect l="32937" r="6268"/>
          <a:stretch>
            <a:fillRect/>
          </a:stretch>
        </p:blipFill>
        <p:spPr>
          <a:xfrm>
            <a:off x="6629400" y="4433888"/>
            <a:ext cx="237648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7" name="文本框 7"/>
          <p:cNvSpPr txBox="1"/>
          <p:nvPr/>
        </p:nvSpPr>
        <p:spPr>
          <a:xfrm>
            <a:off x="3155950" y="2446338"/>
            <a:ext cx="4349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宋体" panose="02010600030101010101" pitchFamily="2" charset="-122"/>
              </a:rPr>
              <a:t>*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3"/>
          <p:cNvSpPr/>
          <p:nvPr/>
        </p:nvSpPr>
        <p:spPr>
          <a:xfrm>
            <a:off x="765175" y="1376363"/>
            <a:ext cx="7613650" cy="219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读课文，读准字音，读通句子，说说你听到了哪些声音，这是什么样的声音。怎样向大家描述这些声音的特点。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777875" y="158750"/>
            <a:ext cx="196056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BF47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2800" b="1">
              <a:solidFill>
                <a:srgbClr val="BF4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0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-3175"/>
            <a:ext cx="242887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1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-3175"/>
            <a:ext cx="242888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http://photo.yupoo.com/sinaweibo2430502641/DkoEkjEL/medish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1371600" y="2395538"/>
            <a:ext cx="2882900" cy="17986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5363" name="TextBox 4"/>
          <p:cNvSpPr txBox="1"/>
          <p:nvPr/>
        </p:nvSpPr>
        <p:spPr>
          <a:xfrm>
            <a:off x="677863" y="2478088"/>
            <a:ext cx="554037" cy="1606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latin typeface="宋体" panose="02010600030101010101" pitchFamily="2" charset="-122"/>
              </a:rPr>
              <a:t>大雁的叮咛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5364" name="TextBox 2"/>
          <p:cNvSpPr txBox="1"/>
          <p:nvPr/>
        </p:nvSpPr>
        <p:spPr>
          <a:xfrm>
            <a:off x="4918075" y="2478088"/>
            <a:ext cx="554038" cy="1606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latin typeface="宋体" panose="02010600030101010101" pitchFamily="2" charset="-122"/>
              </a:rPr>
              <a:t>秋风的歌吟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15365" name="Picture 6" descr="http://p1.so.qhimg.com/t015a4a7da4a8a0e5d6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5535613" y="2395538"/>
            <a:ext cx="2876550" cy="17986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5366" name="Picture 2" descr="http://photos.tuchong.com/14629/f/293627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401763" y="457200"/>
            <a:ext cx="2884487" cy="18049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5367" name="TextBox 7"/>
          <p:cNvSpPr txBox="1"/>
          <p:nvPr/>
        </p:nvSpPr>
        <p:spPr>
          <a:xfrm>
            <a:off x="677863" y="390525"/>
            <a:ext cx="554037" cy="1909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latin typeface="宋体" panose="02010600030101010101" pitchFamily="2" charset="-122"/>
              </a:rPr>
              <a:t>大树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唰唰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15368" name="Picture 2" descr="http://photos.tuchong.com/39674/f/2305883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5510213" y="457200"/>
            <a:ext cx="2878137" cy="18049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5369" name="TextBox 2"/>
          <p:cNvSpPr txBox="1"/>
          <p:nvPr/>
        </p:nvSpPr>
        <p:spPr>
          <a:xfrm>
            <a:off x="4918075" y="390525"/>
            <a:ext cx="554038" cy="1909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latin typeface="宋体" panose="02010600030101010101" pitchFamily="2" charset="-122"/>
              </a:rPr>
              <a:t>蟋蟀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kumimoji="1" lang="zh-CN" altLang="en-US" sz="2400" b="1">
                <a:latin typeface="宋体" panose="02010600030101010101" pitchFamily="2" charset="-122"/>
              </a:rPr>
              <a:t>㘗㘗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3"/>
          <p:cNvSpPr/>
          <p:nvPr/>
        </p:nvSpPr>
        <p:spPr>
          <a:xfrm>
            <a:off x="684213" y="434975"/>
            <a:ext cx="6997700" cy="177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读课文，找出不懂的词语，用自己认可的方法来理解诗中的词语。然后分小组交流：用哪些方法理解了哪些词？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1833563" y="2343150"/>
            <a:ext cx="6167437" cy="194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8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唰唰　　道别　　歌韵　　掠过　　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8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叮咛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歌吟　　辽阔　　饱满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文本框 9"/>
          <p:cNvSpPr txBox="1"/>
          <p:nvPr/>
        </p:nvSpPr>
        <p:spPr>
          <a:xfrm>
            <a:off x="6762750" y="2208213"/>
            <a:ext cx="823913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üè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89" name="文本框 9"/>
          <p:cNvSpPr txBox="1"/>
          <p:nvPr/>
        </p:nvSpPr>
        <p:spPr>
          <a:xfrm>
            <a:off x="3856038" y="3103563"/>
            <a:ext cx="825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í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0" name="文本框 9"/>
          <p:cNvSpPr txBox="1"/>
          <p:nvPr/>
        </p:nvSpPr>
        <p:spPr>
          <a:xfrm>
            <a:off x="4916488" y="3105150"/>
            <a:ext cx="823912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li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o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文本框 9"/>
          <p:cNvSpPr txBox="1"/>
          <p:nvPr/>
        </p:nvSpPr>
        <p:spPr>
          <a:xfrm>
            <a:off x="5686425" y="3103563"/>
            <a:ext cx="823913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ku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ò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2" name="文本框 9"/>
          <p:cNvSpPr txBox="1"/>
          <p:nvPr/>
        </p:nvSpPr>
        <p:spPr>
          <a:xfrm>
            <a:off x="5473700" y="2254250"/>
            <a:ext cx="823913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1847850" y="1531938"/>
            <a:ext cx="5886450" cy="2254250"/>
          </a:xfrm>
          <a:prstGeom prst="rect">
            <a:avLst/>
          </a:prstGeom>
          <a:solidFill>
            <a:srgbClr val="BF4737"/>
          </a:solidFill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28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一排排大雁追上白云，</a:t>
            </a:r>
            <a:endParaRPr lang="en-US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28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撒下一阵暖暖的叮咛；</a:t>
            </a:r>
            <a:endParaRPr lang="en-US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28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一阵阵秋风掠过田野，</a:t>
            </a:r>
            <a:endParaRPr lang="en-US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28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送来一片丰收的歌吟。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矩形 3"/>
          <p:cNvSpPr/>
          <p:nvPr/>
        </p:nvSpPr>
        <p:spPr>
          <a:xfrm>
            <a:off x="1284288" y="461963"/>
            <a:ext cx="67135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朗读课文，把课文读正确、读流利。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3"/>
          <p:cNvSpPr/>
          <p:nvPr/>
        </p:nvSpPr>
        <p:spPr>
          <a:xfrm>
            <a:off x="1335088" y="539750"/>
            <a:ext cx="5164137" cy="2652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熟读课文后你觉得秋天的声音有哪些？它们有什么特点？给你留下什么样的印象？大家交流一下。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3"/>
          <p:cNvSpPr/>
          <p:nvPr/>
        </p:nvSpPr>
        <p:spPr>
          <a:xfrm>
            <a:off x="1100138" y="1106488"/>
            <a:ext cx="6410325" cy="1693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精读课文，找出自己最喜欢的声音，边读边展开想象：眼前仿佛出现了一幅怎样的画面？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59" name="TextBox 7"/>
          <p:cNvSpPr txBox="1"/>
          <p:nvPr/>
        </p:nvSpPr>
        <p:spPr>
          <a:xfrm>
            <a:off x="996950" y="3225800"/>
            <a:ext cx="7007225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提示：可以从看到的、听到的方面来想象。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1"/>
          <p:cNvSpPr txBox="1"/>
          <p:nvPr/>
        </p:nvSpPr>
        <p:spPr>
          <a:xfrm>
            <a:off x="792163" y="158750"/>
            <a:ext cx="19605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BF47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品读想象</a:t>
            </a:r>
            <a:endParaRPr lang="zh-CN" altLang="en-US" sz="2800" b="1">
              <a:solidFill>
                <a:srgbClr val="BF4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-3175"/>
            <a:ext cx="244475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688" y="-3175"/>
            <a:ext cx="244475" cy="835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3"/>
          <p:cNvSpPr/>
          <p:nvPr/>
        </p:nvSpPr>
        <p:spPr>
          <a:xfrm>
            <a:off x="1238250" y="779463"/>
            <a:ext cx="7505700" cy="337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</a:rPr>
              <a:t>描述自己想象的画面。你能用什么方法来展现自己心中的画面？可以画出来，也可以有感情地诵读出来。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</a:rPr>
              <a:t>带着这美好的感受来朗读自己喜欢的这一小节。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843</Words>
  <Application>WPS 演示</Application>
  <PresentationFormat>全屏显示(16:9)</PresentationFormat>
  <Paragraphs>117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黑体</vt:lpstr>
      <vt:lpstr>等线 Light</vt:lpstr>
      <vt:lpstr>等线</vt:lpstr>
      <vt:lpstr>楷体</vt:lpstr>
      <vt:lpstr>HanaMinA</vt:lpstr>
      <vt:lpstr>FZFangSong-Z02S</vt:lpstr>
      <vt:lpstr>微软雅黑</vt:lpstr>
      <vt:lpstr>Arial Unicode MS</vt:lpstr>
      <vt:lpstr>MS UI Gothic</vt:lpstr>
      <vt:lpstr>Cambria</vt:lpstr>
      <vt:lpstr>Arial</vt:lpstr>
      <vt:lpstr>Calibri</vt:lpstr>
      <vt:lpstr>Office 主题​​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2016-01-14T05:53:00Z</dcterms:created>
  <dcterms:modified xsi:type="dcterms:W3CDTF">2023-09-25T16:51:09Z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3BF755F5040B41909AFCD6EC27D9287E_12</vt:lpwstr>
  </property>
  <property fmtid="{D5CDD505-2E9C-101B-9397-08002B2CF9AE}" pid="3" name="KSOProductBuildVer">
    <vt:lpwstr>2052-12.1.0.15374</vt:lpwstr>
  </property>
</Properties>
</file>