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65" r:id="rId4"/>
  </p:sldMasterIdLst>
  <p:notesMasterIdLst>
    <p:notesMasterId r:id="rId7"/>
  </p:notesMasterIdLst>
  <p:sldIdLst>
    <p:sldId id="861" r:id="rId5"/>
    <p:sldId id="698" r:id="rId6"/>
    <p:sldId id="843" r:id="rId8"/>
    <p:sldId id="844" r:id="rId9"/>
    <p:sldId id="845" r:id="rId10"/>
    <p:sldId id="853" r:id="rId11"/>
    <p:sldId id="851" r:id="rId12"/>
    <p:sldId id="852" r:id="rId13"/>
    <p:sldId id="846" r:id="rId14"/>
    <p:sldId id="847" r:id="rId15"/>
    <p:sldId id="848" r:id="rId16"/>
    <p:sldId id="849" r:id="rId17"/>
    <p:sldId id="850" r:id="rId18"/>
    <p:sldId id="809" r:id="rId19"/>
    <p:sldId id="841" r:id="rId20"/>
    <p:sldId id="842" r:id="rId21"/>
    <p:sldId id="854" r:id="rId22"/>
    <p:sldId id="855" r:id="rId23"/>
    <p:sldId id="856" r:id="rId24"/>
    <p:sldId id="857" r:id="rId25"/>
    <p:sldId id="858" r:id="rId26"/>
    <p:sldId id="882" r:id="rId27"/>
  </p:sldIdLst>
  <p:sldSz cx="9144000" cy="5143500" type="screen16x9"/>
  <p:notesSz cx="6858000" cy="9144000"/>
  <p:custDataLst>
    <p:tags r:id="rId3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60" userDrawn="1">
          <p15:clr>
            <a:srgbClr val="A4A3A4"/>
          </p15:clr>
        </p15:guide>
        <p15:guide id="2" pos="321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BCF4E"/>
    <a:srgbClr val="00A3E3"/>
    <a:srgbClr val="0BA7E4"/>
    <a:srgbClr val="4C4C4C"/>
    <a:srgbClr val="9C6E32"/>
    <a:srgbClr val="FFFFFF"/>
    <a:srgbClr val="CEB799"/>
    <a:srgbClr val="4E4E4E"/>
    <a:srgbClr val="9C6E38"/>
    <a:srgbClr val="A87F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44" d="100"/>
          <a:sy n="144" d="100"/>
        </p:scale>
        <p:origin x="-684" y="-90"/>
      </p:cViewPr>
      <p:guideLst>
        <p:guide orient="horz" pos="1960"/>
        <p:guide pos="321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319" cy="7631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2" Type="http://schemas.openxmlformats.org/officeDocument/2006/relationships/tags" Target="tags/tag2.xml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绿色圃中小学教育http://www.LSPJY.com 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绿色圃中小学教育http://www.LSPJY.com 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绿色圃中小学教育http://www.LSPJY.com 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绿色圃中小学教育http://www.LSPJY.com 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绿色圃中小学教育http://www.LSPJY.com 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绿色圃中小学教育http://www.LSPJY.com 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绿色圃中小学教育http://www.LSPJY.com 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绿色圃中小学教育http://www.LSPJY.com 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绿色圃中小学教育http://www.LSPJY.com 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绿色圃中小学教育http://www.LSPJY.com 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绿色圃中小学教育http://www.LSPJY.com 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绿色圃中小学教育http://www.LSPJY.com 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绿色圃中小学教育http://www.LSPJY.com 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绿色圃中小学教育http://www.LSPJY.com 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绿色圃中小学教育http://www.LSPJY.com 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绿色圃中小学教育http://www.LSPJY.com 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绿色圃中小学教育http://www.LSPJY.com 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绿色圃中小学教育http://www.LSPJY.com 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绿色圃中小学教育http://www.LSPJY.com 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绿色圃中小学教育http://www.LSPJY.com 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绿色圃中小学教育http://www.LSPJY.com 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绿色圃中小学教育http://www.LSPJY.com 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绿色圃中小学教育http://www.LSPJY.com 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绿色圃中小学教育http://www.LSPJY.com 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绿色圃中小学教育http://www.LSPJY.com 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绿色圃中小学教育http://www.LSPJY.com   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课后作业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7155"/>
            <a:ext cx="13049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练习题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7155"/>
            <a:ext cx="13049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思考题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7155"/>
            <a:ext cx="13671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知识回顾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hf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情境导入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765175" y="96838"/>
            <a:ext cx="1306513" cy="3984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探究新知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方法小结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7155"/>
            <a:ext cx="12966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做一做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巩固练习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0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4" Type="http://schemas.openxmlformats.org/officeDocument/2006/relationships/theme" Target="../theme/theme2.xml"/><Relationship Id="rId13" Type="http://schemas.openxmlformats.org/officeDocument/2006/relationships/image" Target="../media/image8.jpeg"/><Relationship Id="rId12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3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6.jpeg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rgbClr val="00B0F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  <p:sldLayoutId id="2147483664" r:id="rId12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image" Target="../media/image4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50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3.xml"/><Relationship Id="rId4" Type="http://schemas.openxmlformats.org/officeDocument/2006/relationships/audio" Target="../media/audio2.wav"/><Relationship Id="rId3" Type="http://schemas.openxmlformats.org/officeDocument/2006/relationships/audio" Target="../media/audio1.wav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3.xml"/><Relationship Id="rId4" Type="http://schemas.openxmlformats.org/officeDocument/2006/relationships/audio" Target="../media/audio2.wav"/><Relationship Id="rId3" Type="http://schemas.openxmlformats.org/officeDocument/2006/relationships/audio" Target="../media/audio1.wav"/><Relationship Id="rId2" Type="http://schemas.openxmlformats.org/officeDocument/2006/relationships/image" Target="../media/image32.png"/><Relationship Id="rId1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3.xml"/><Relationship Id="rId4" Type="http://schemas.openxmlformats.org/officeDocument/2006/relationships/audio" Target="../media/audio2.wav"/><Relationship Id="rId3" Type="http://schemas.openxmlformats.org/officeDocument/2006/relationships/audio" Target="../media/audio1.wav"/><Relationship Id="rId2" Type="http://schemas.openxmlformats.org/officeDocument/2006/relationships/image" Target="../media/image33.png"/><Relationship Id="rId1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秋人教版数学一年级上册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 descr="I(BIM]8ERQGTX6D[A%FY%9D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817371" y="1883093"/>
            <a:ext cx="3021806" cy="29451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圆角矩形 26"/>
          <p:cNvSpPr/>
          <p:nvPr/>
        </p:nvSpPr>
        <p:spPr bwMode="auto">
          <a:xfrm>
            <a:off x="1622861" y="3161563"/>
            <a:ext cx="386680" cy="46426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en-US" altLang="zh-CN" sz="2400" b="1" smtClean="0"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圆角矩形 10">
            <a:hlinkClick r:id=""/>
          </p:cNvPr>
          <p:cNvSpPr/>
          <p:nvPr/>
        </p:nvSpPr>
        <p:spPr>
          <a:xfrm>
            <a:off x="928056" y="2241457"/>
            <a:ext cx="536639" cy="1436057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分</a:t>
            </a:r>
            <a:endParaRPr lang="en-US" altLang="zh-CN" sz="2800" b="1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与</a:t>
            </a:r>
            <a:endParaRPr lang="en-US" altLang="zh-CN" sz="2800" b="1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合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圆角矩形 11"/>
          <p:cNvSpPr/>
          <p:nvPr/>
        </p:nvSpPr>
        <p:spPr bwMode="auto">
          <a:xfrm>
            <a:off x="1622861" y="1258970"/>
            <a:ext cx="386680" cy="46426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en-US" altLang="zh-CN" sz="2400" b="1" smtClean="0"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414905" y="1052195"/>
            <a:ext cx="4869815" cy="16725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09800" y="3434715"/>
            <a:ext cx="5420995" cy="1708785"/>
          </a:xfrm>
          <a:prstGeom prst="rect">
            <a:avLst/>
          </a:prstGeom>
        </p:spPr>
      </p:pic>
      <p:sp>
        <p:nvSpPr>
          <p:cNvPr id="76" name="矩形 75"/>
          <p:cNvSpPr/>
          <p:nvPr/>
        </p:nvSpPr>
        <p:spPr>
          <a:xfrm>
            <a:off x="2483485" y="411480"/>
            <a:ext cx="4636770" cy="52197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3,2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2,3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可以合成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2256790" y="2761615"/>
            <a:ext cx="5817235" cy="52197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4,2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3,3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2,4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都可以合成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5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2" dur="500"/>
                                        <p:tgtEl>
                                          <p:spTgt spid="7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5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0" dur="500"/>
                                        <p:tgtEl>
                                          <p:spTgt spid="7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3" dur="5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11" grpId="0" bldLvl="0" animBg="1"/>
      <p:bldP spid="12" grpId="0" bldLvl="0" animBg="1"/>
      <p:bldP spid="76" grpId="0" animBg="1" uiExpand="1" build="p"/>
      <p:bldP spid="77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56600" y="806351"/>
            <a:ext cx="7173581" cy="52197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把两部分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合起来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求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一共是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多少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加法计算。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" name="圆角矩形 12">
            <a:hlinkClick r:id=""/>
          </p:cNvPr>
          <p:cNvSpPr/>
          <p:nvPr/>
        </p:nvSpPr>
        <p:spPr>
          <a:xfrm>
            <a:off x="928056" y="2393857"/>
            <a:ext cx="536639" cy="1005527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加</a:t>
            </a:r>
            <a:endParaRPr lang="en-US" altLang="zh-CN" sz="28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法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矩形 15"/>
          <p:cNvSpPr>
            <a:spLocks noChangeArrowheads="1"/>
          </p:cNvSpPr>
          <p:nvPr/>
        </p:nvSpPr>
        <p:spPr bwMode="auto">
          <a:xfrm>
            <a:off x="2143054" y="2692673"/>
            <a:ext cx="270033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>
                <a:solidFill>
                  <a:srgbClr val="181FB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b="1">
                <a:solidFill>
                  <a:srgbClr val="181FB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181FB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b="1">
                <a:solidFill>
                  <a:srgbClr val="181FB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endParaRPr lang="en-US" altLang="zh-CN" sz="3200" b="1">
              <a:solidFill>
                <a:srgbClr val="181FB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" name="圆角矩形 12"/>
          <p:cNvSpPr>
            <a:spLocks noChangeArrowheads="1"/>
          </p:cNvSpPr>
          <p:nvPr/>
        </p:nvSpPr>
        <p:spPr bwMode="auto">
          <a:xfrm>
            <a:off x="1907704" y="1490891"/>
            <a:ext cx="3317875" cy="1019175"/>
          </a:xfrm>
          <a:prstGeom prst="roundRect">
            <a:avLst>
              <a:gd name="adj" fmla="val 26005"/>
            </a:avLst>
          </a:prstGeom>
          <a:noFill/>
          <a:ln w="25400">
            <a:solidFill>
              <a:srgbClr val="0099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0" name="Group 9"/>
          <p:cNvGrpSpPr/>
          <p:nvPr/>
        </p:nvGrpSpPr>
        <p:grpSpPr bwMode="auto">
          <a:xfrm>
            <a:off x="2260129" y="1809979"/>
            <a:ext cx="1587500" cy="379412"/>
            <a:chOff x="0" y="0"/>
            <a:chExt cx="953" cy="226"/>
          </a:xfrm>
        </p:grpSpPr>
        <p:sp>
          <p:nvSpPr>
            <p:cNvPr id="22" name="Oval 15"/>
            <p:cNvSpPr>
              <a:spLocks noChangeArrowheads="1"/>
            </p:cNvSpPr>
            <p:nvPr/>
          </p:nvSpPr>
          <p:spPr bwMode="auto">
            <a:xfrm>
              <a:off x="0" y="0"/>
              <a:ext cx="227" cy="226"/>
            </a:xfrm>
            <a:prstGeom prst="ellipse">
              <a:avLst/>
            </a:prstGeom>
            <a:solidFill>
              <a:srgbClr val="181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5" name="Oval 15"/>
            <p:cNvSpPr>
              <a:spLocks noChangeArrowheads="1"/>
            </p:cNvSpPr>
            <p:nvPr/>
          </p:nvSpPr>
          <p:spPr bwMode="auto">
            <a:xfrm>
              <a:off x="363" y="0"/>
              <a:ext cx="227" cy="226"/>
            </a:xfrm>
            <a:prstGeom prst="ellipse">
              <a:avLst/>
            </a:prstGeom>
            <a:solidFill>
              <a:srgbClr val="181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6" name="Oval 15"/>
            <p:cNvSpPr>
              <a:spLocks noChangeArrowheads="1"/>
            </p:cNvSpPr>
            <p:nvPr/>
          </p:nvSpPr>
          <p:spPr bwMode="auto">
            <a:xfrm>
              <a:off x="726" y="0"/>
              <a:ext cx="227" cy="226"/>
            </a:xfrm>
            <a:prstGeom prst="ellipse">
              <a:avLst/>
            </a:prstGeom>
            <a:solidFill>
              <a:srgbClr val="181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8" name="Oval 15"/>
          <p:cNvSpPr>
            <a:spLocks noChangeArrowheads="1"/>
          </p:cNvSpPr>
          <p:nvPr/>
        </p:nvSpPr>
        <p:spPr bwMode="auto">
          <a:xfrm>
            <a:off x="4431829" y="1811566"/>
            <a:ext cx="379412" cy="377825"/>
          </a:xfrm>
          <a:prstGeom prst="ellipse">
            <a:avLst/>
          </a:prstGeom>
          <a:solidFill>
            <a:srgbClr val="181F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0" name="Picture 2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1655" y="3153841"/>
            <a:ext cx="1333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Rectangle 4"/>
          <p:cNvSpPr txBox="1">
            <a:spLocks noChangeArrowheads="1"/>
          </p:cNvSpPr>
          <p:nvPr/>
        </p:nvSpPr>
        <p:spPr bwMode="auto">
          <a:xfrm>
            <a:off x="1500116" y="3948286"/>
            <a:ext cx="4410075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读作：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加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等于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2" name="矩形 15"/>
          <p:cNvSpPr>
            <a:spLocks noChangeArrowheads="1"/>
          </p:cNvSpPr>
          <p:nvPr/>
        </p:nvSpPr>
        <p:spPr bwMode="auto">
          <a:xfrm>
            <a:off x="2373942" y="3425066"/>
            <a:ext cx="17621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加号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3" name="Rectangle 4"/>
          <p:cNvSpPr txBox="1">
            <a:spLocks noChangeArrowheads="1"/>
          </p:cNvSpPr>
          <p:nvPr/>
        </p:nvSpPr>
        <p:spPr bwMode="auto">
          <a:xfrm>
            <a:off x="5050790" y="2623820"/>
            <a:ext cx="4410075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算法：</a:t>
            </a:r>
            <a:endParaRPr lang="zh-CN" altLang="en-US" sz="2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数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数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法。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接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数法。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利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用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数的组成计算。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3" grpId="0" bldLvl="0" animBg="1"/>
      <p:bldP spid="14" grpId="0"/>
      <p:bldP spid="16" grpId="0" bldLvl="0" animBg="1"/>
      <p:bldP spid="28" grpId="0" bldLvl="0" animBg="1"/>
      <p:bldP spid="31" grpId="0"/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16785" y="483235"/>
            <a:ext cx="4830445" cy="95313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从总数里去掉一部分，求另一部分是多少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，用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减法计算。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圆角矩形 18">
            <a:hlinkClick r:id=""/>
          </p:cNvPr>
          <p:cNvSpPr/>
          <p:nvPr/>
        </p:nvSpPr>
        <p:spPr>
          <a:xfrm>
            <a:off x="928056" y="2241457"/>
            <a:ext cx="536639" cy="1005527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减法</a:t>
            </a:r>
            <a:endParaRPr lang="zh-CN" altLang="en-US" sz="28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2388620" y="2651423"/>
            <a:ext cx="2700337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solidFill>
                  <a:srgbClr val="181FB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4000">
                <a:solidFill>
                  <a:srgbClr val="181FB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4000">
                <a:solidFill>
                  <a:srgbClr val="181FB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4000">
                <a:solidFill>
                  <a:srgbClr val="181FB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endParaRPr lang="en-US" altLang="zh-CN" sz="4000">
              <a:solidFill>
                <a:srgbClr val="181FB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22" name="组合 21"/>
          <p:cNvGrpSpPr/>
          <p:nvPr/>
        </p:nvGrpSpPr>
        <p:grpSpPr bwMode="auto">
          <a:xfrm>
            <a:off x="2010795" y="1563985"/>
            <a:ext cx="3317875" cy="1019175"/>
            <a:chOff x="5262563" y="463550"/>
            <a:chExt cx="3317875" cy="1019175"/>
          </a:xfrm>
        </p:grpSpPr>
        <p:sp>
          <p:nvSpPr>
            <p:cNvPr id="23" name="圆角矩形 12"/>
            <p:cNvSpPr>
              <a:spLocks noChangeArrowheads="1"/>
            </p:cNvSpPr>
            <p:nvPr/>
          </p:nvSpPr>
          <p:spPr bwMode="auto">
            <a:xfrm>
              <a:off x="5262563" y="463550"/>
              <a:ext cx="3317875" cy="1019175"/>
            </a:xfrm>
            <a:prstGeom prst="roundRect">
              <a:avLst>
                <a:gd name="adj" fmla="val 26005"/>
              </a:avLst>
            </a:prstGeom>
            <a:noFill/>
            <a:ln w="25400">
              <a:solidFill>
                <a:srgbClr val="0099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24" name="Group 9"/>
            <p:cNvGrpSpPr/>
            <p:nvPr/>
          </p:nvGrpSpPr>
          <p:grpSpPr bwMode="auto">
            <a:xfrm>
              <a:off x="5614988" y="782638"/>
              <a:ext cx="1587500" cy="379412"/>
              <a:chOff x="0" y="0"/>
              <a:chExt cx="953" cy="226"/>
            </a:xfrm>
          </p:grpSpPr>
          <p:sp>
            <p:nvSpPr>
              <p:cNvPr id="35" name="Oval 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6"/>
              </a:xfrm>
              <a:prstGeom prst="ellipse">
                <a:avLst/>
              </a:prstGeom>
              <a:solidFill>
                <a:srgbClr val="181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8" name="Oval 15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6"/>
              </a:xfrm>
              <a:prstGeom prst="ellipse">
                <a:avLst/>
              </a:prstGeom>
              <a:solidFill>
                <a:srgbClr val="181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0" name="Oval 15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6"/>
              </a:xfrm>
              <a:prstGeom prst="ellipse">
                <a:avLst/>
              </a:prstGeom>
              <a:solidFill>
                <a:srgbClr val="181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25" name="Oval 15"/>
            <p:cNvSpPr>
              <a:spLocks noChangeArrowheads="1"/>
            </p:cNvSpPr>
            <p:nvPr/>
          </p:nvSpPr>
          <p:spPr bwMode="auto">
            <a:xfrm>
              <a:off x="7786688" y="784225"/>
              <a:ext cx="379412" cy="377825"/>
            </a:xfrm>
            <a:prstGeom prst="ellipse">
              <a:avLst/>
            </a:prstGeom>
            <a:solidFill>
              <a:srgbClr val="181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41" name="Picture 2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2857" y="3162598"/>
            <a:ext cx="1333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Rectangle 4"/>
          <p:cNvSpPr txBox="1">
            <a:spLocks noChangeArrowheads="1"/>
          </p:cNvSpPr>
          <p:nvPr/>
        </p:nvSpPr>
        <p:spPr bwMode="auto">
          <a:xfrm>
            <a:off x="2289055" y="4012485"/>
            <a:ext cx="3323329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读作：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减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等于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3" name="矩形 15"/>
          <p:cNvSpPr>
            <a:spLocks noChangeArrowheads="1"/>
          </p:cNvSpPr>
          <p:nvPr/>
        </p:nvSpPr>
        <p:spPr bwMode="auto">
          <a:xfrm>
            <a:off x="2477520" y="3488035"/>
            <a:ext cx="17621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减号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4" name="Oval 20"/>
          <p:cNvSpPr>
            <a:spLocks noChangeArrowheads="1"/>
          </p:cNvSpPr>
          <p:nvPr/>
        </p:nvSpPr>
        <p:spPr bwMode="auto">
          <a:xfrm>
            <a:off x="4371407" y="1713210"/>
            <a:ext cx="711200" cy="711200"/>
          </a:xfrm>
          <a:prstGeom prst="ellipse">
            <a:avLst/>
          </a:prstGeom>
          <a:noFill/>
          <a:ln w="2540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5" name="Rectangle 4"/>
          <p:cNvSpPr txBox="1">
            <a:spLocks noChangeArrowheads="1"/>
          </p:cNvSpPr>
          <p:nvPr/>
        </p:nvSpPr>
        <p:spPr bwMode="auto">
          <a:xfrm>
            <a:off x="5738495" y="2589530"/>
            <a:ext cx="3323590" cy="1656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算法：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倒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着数。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利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用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数的合成。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20000"/>
              </a:lnSpc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9" grpId="0" bldLvl="0" animBg="1"/>
      <p:bldP spid="20" grpId="0"/>
      <p:bldP spid="42" grpId="0"/>
      <p:bldP spid="44" grpId="0" bldLvl="0" animBg="1"/>
      <p:bldP spid="4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>
            <a:hlinkClick r:id=""/>
          </p:cNvPr>
          <p:cNvSpPr/>
          <p:nvPr/>
        </p:nvSpPr>
        <p:spPr>
          <a:xfrm>
            <a:off x="956192" y="1748805"/>
            <a:ext cx="504056" cy="1864040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的认识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8" name="Picture 13" descr="C:\Users\Administrator\Desktop\S\图片28-removebg-preview.png图片28-removebg-preview"/>
          <p:cNvPicPr>
            <a:picLocks noChangeAspect="1" noChangeArrowheads="1"/>
          </p:cNvPicPr>
          <p:nvPr/>
        </p:nvPicPr>
        <p:blipFill>
          <a:blip r:embed="rId1" cstate="print"/>
          <a:srcRect l="70849" t="1923"/>
          <a:stretch>
            <a:fillRect/>
          </a:stretch>
        </p:blipFill>
        <p:spPr bwMode="auto">
          <a:xfrm>
            <a:off x="7456805" y="879475"/>
            <a:ext cx="1231265" cy="1210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7768632" y="2192908"/>
            <a:ext cx="70802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sz="4000" b="0" dirty="0">
                <a:latin typeface="楷体" panose="02010609060101010101" charset="-122"/>
                <a:ea typeface="楷体" panose="02010609060101010101" charset="-122"/>
                <a:sym typeface="+mn-ea"/>
              </a:rPr>
              <a:t>0</a:t>
            </a:r>
            <a:endParaRPr lang="en-US" altLang="zh-CN" sz="4000" b="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31" name="Picture 8">
            <a:hlinkClick r:id="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36" t="16324" r="83812" b="15440"/>
          <a:stretch>
            <a:fillRect/>
          </a:stretch>
        </p:blipFill>
        <p:spPr bwMode="auto">
          <a:xfrm>
            <a:off x="6406083" y="1116528"/>
            <a:ext cx="762000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Rectangle 8"/>
          <p:cNvSpPr>
            <a:spLocks noChangeArrowheads="1"/>
          </p:cNvSpPr>
          <p:nvPr/>
        </p:nvSpPr>
        <p:spPr bwMode="auto">
          <a:xfrm>
            <a:off x="1763688" y="994688"/>
            <a:ext cx="3116535" cy="154308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FontTx/>
              <a:buNone/>
              <a:defRPr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0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”的含义：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20000"/>
              </a:lnSpc>
              <a:buFontTx/>
              <a:buNone/>
              <a:defRPr/>
            </a:pP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表示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什么也没有。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20000"/>
              </a:lnSpc>
              <a:buFontTx/>
              <a:buNone/>
              <a:defRPr/>
            </a:pP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表示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起点。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3" name="Rectangle 8"/>
          <p:cNvSpPr>
            <a:spLocks noChangeArrowheads="1"/>
          </p:cNvSpPr>
          <p:nvPr/>
        </p:nvSpPr>
        <p:spPr bwMode="auto">
          <a:xfrm>
            <a:off x="5292080" y="1129228"/>
            <a:ext cx="1752600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FontTx/>
              <a:buNone/>
              <a:defRPr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书写：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6" name="Rectangle 8"/>
          <p:cNvSpPr>
            <a:spLocks noChangeArrowheads="1"/>
          </p:cNvSpPr>
          <p:nvPr/>
        </p:nvSpPr>
        <p:spPr bwMode="auto">
          <a:xfrm>
            <a:off x="5317290" y="2073987"/>
            <a:ext cx="2075565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FontTx/>
              <a:buNone/>
              <a:defRPr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读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作“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零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7" name="Rectangle 8"/>
          <p:cNvSpPr>
            <a:spLocks noChangeArrowheads="1"/>
          </p:cNvSpPr>
          <p:nvPr/>
        </p:nvSpPr>
        <p:spPr bwMode="auto">
          <a:xfrm>
            <a:off x="1949032" y="3476997"/>
            <a:ext cx="5370012" cy="11738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FontTx/>
              <a:buNone/>
              <a:defRPr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两个相同的数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相减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得数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0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20000"/>
              </a:lnSpc>
              <a:buFontTx/>
              <a:buNone/>
              <a:defRPr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任何数加上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0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或减去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0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还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得原数。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30" grpId="0"/>
      <p:bldP spid="32" grpId="0" bldLvl="0" animBg="1"/>
      <p:bldP spid="33" grpId="0"/>
      <p:bldP spid="36" grpId="0"/>
      <p:bldP spid="3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91884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数一数，比一比。</a:t>
            </a: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8194" name="Picture 20" descr="C:\Users\Administrator\Desktop\图片1-removebg-preview.png图片1-removebg-preview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2E3"/>
              </a:clrFrom>
              <a:clrTo>
                <a:srgbClr val="FFF2E3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901700" y="1882775"/>
            <a:ext cx="7450455" cy="1698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1104900" y="2979420"/>
            <a:ext cx="774700" cy="6016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3429000" y="2966720"/>
            <a:ext cx="893763" cy="6016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5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5796598" y="2966720"/>
            <a:ext cx="893763" cy="6016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8198" name="Picture 16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2E2"/>
              </a:clrFrom>
              <a:clrTo>
                <a:srgbClr val="FEF2E2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85950" y="3790633"/>
            <a:ext cx="1863725" cy="642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65" name="Rectangle 8"/>
          <p:cNvSpPr>
            <a:spLocks noChangeArrowheads="1"/>
          </p:cNvSpPr>
          <p:nvPr/>
        </p:nvSpPr>
        <p:spPr bwMode="auto">
          <a:xfrm>
            <a:off x="2032635" y="3846195"/>
            <a:ext cx="1609090" cy="6000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marL="0" marR="0" lvl="0" indent="0" algn="di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25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8200" name="Picture 16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2E2"/>
              </a:clrFrom>
              <a:clrTo>
                <a:srgbClr val="FEF2E2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24438" y="3790633"/>
            <a:ext cx="1863725" cy="642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61" name="Rectangle 8"/>
          <p:cNvSpPr>
            <a:spLocks noChangeArrowheads="1"/>
          </p:cNvSpPr>
          <p:nvPr/>
        </p:nvSpPr>
        <p:spPr bwMode="auto">
          <a:xfrm>
            <a:off x="5190490" y="3843020"/>
            <a:ext cx="1595120" cy="5746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marL="342900" marR="0" lvl="0" indent="-342900" algn="di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53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0" name="矩形 4"/>
          <p:cNvSpPr>
            <a:spLocks noChangeArrowheads="1"/>
          </p:cNvSpPr>
          <p:nvPr/>
        </p:nvSpPr>
        <p:spPr bwMode="auto">
          <a:xfrm>
            <a:off x="2561908" y="3769678"/>
            <a:ext cx="482600" cy="768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lnSpc>
                <a:spcPct val="120000"/>
              </a:lnSpc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lvl="0" algn="l" eaLnBrk="1" hangingPunct="1">
              <a:lnSpc>
                <a:spcPct val="100000"/>
              </a:lnSpc>
              <a:buClrTx/>
              <a:buSzTx/>
              <a:buFontTx/>
              <a:defRPr/>
            </a:pPr>
            <a:r>
              <a:rPr lang="en-US" altLang="zh-CN" sz="440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&lt;</a:t>
            </a:r>
            <a:endParaRPr lang="en-US" altLang="zh-CN" sz="440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1" name="矩形 4"/>
          <p:cNvSpPr>
            <a:spLocks noChangeArrowheads="1"/>
          </p:cNvSpPr>
          <p:nvPr/>
        </p:nvSpPr>
        <p:spPr bwMode="auto">
          <a:xfrm>
            <a:off x="5746115" y="3769995"/>
            <a:ext cx="484188" cy="768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lnSpc>
                <a:spcPct val="120000"/>
              </a:lnSpc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&gt;</a:t>
            </a:r>
            <a:endParaRPr kumimoji="0" lang="en-US" altLang="zh-CN" sz="4400" b="1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20481" name="文本框 1"/>
          <p:cNvSpPr txBox="1"/>
          <p:nvPr/>
        </p:nvSpPr>
        <p:spPr>
          <a:xfrm>
            <a:off x="3429000" y="285750"/>
            <a:ext cx="25577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P32 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第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题）</a:t>
            </a:r>
            <a:endParaRPr lang="zh-CN" altLang="en-US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3256915" y="4568825"/>
            <a:ext cx="2901315" cy="5746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（答案不唯一）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8" grpId="0"/>
      <p:bldP spid="10265" grpId="0"/>
      <p:bldP spid="10261" grpId="0"/>
      <p:bldP spid="40" grpId="0" bldLvl="0" animBg="1"/>
      <p:bldP spid="41" grpId="0" bldLvl="0" animBg="1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978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2.</a:t>
            </a:r>
            <a:endParaRPr lang="en-US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20" name="Picture 23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2E2"/>
              </a:clrFrom>
              <a:clrTo>
                <a:srgbClr val="FEF2E2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318" y="1428750"/>
            <a:ext cx="8189912" cy="3365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Rectangle 25"/>
          <p:cNvSpPr>
            <a:spLocks noChangeArrowheads="1"/>
          </p:cNvSpPr>
          <p:nvPr/>
        </p:nvSpPr>
        <p:spPr bwMode="auto">
          <a:xfrm>
            <a:off x="205105" y="2492375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8" name="Rectangle 25"/>
          <p:cNvSpPr>
            <a:spLocks noChangeArrowheads="1"/>
          </p:cNvSpPr>
          <p:nvPr/>
        </p:nvSpPr>
        <p:spPr bwMode="auto">
          <a:xfrm>
            <a:off x="922655" y="2493963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9" name="Rectangle 25"/>
          <p:cNvSpPr>
            <a:spLocks noChangeArrowheads="1"/>
          </p:cNvSpPr>
          <p:nvPr/>
        </p:nvSpPr>
        <p:spPr bwMode="auto">
          <a:xfrm>
            <a:off x="2499043" y="2503488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0" name="Rectangle 25"/>
          <p:cNvSpPr>
            <a:spLocks noChangeArrowheads="1"/>
          </p:cNvSpPr>
          <p:nvPr/>
        </p:nvSpPr>
        <p:spPr bwMode="auto">
          <a:xfrm>
            <a:off x="3227705" y="2503488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1" name="Rectangle 25"/>
          <p:cNvSpPr>
            <a:spLocks noChangeArrowheads="1"/>
          </p:cNvSpPr>
          <p:nvPr/>
        </p:nvSpPr>
        <p:spPr bwMode="auto">
          <a:xfrm>
            <a:off x="2499043" y="3084513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2" name="Rectangle 25"/>
          <p:cNvSpPr>
            <a:spLocks noChangeArrowheads="1"/>
          </p:cNvSpPr>
          <p:nvPr/>
        </p:nvSpPr>
        <p:spPr bwMode="auto">
          <a:xfrm>
            <a:off x="3227705" y="3084513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3" name="Rectangle 25"/>
          <p:cNvSpPr>
            <a:spLocks noChangeArrowheads="1"/>
          </p:cNvSpPr>
          <p:nvPr/>
        </p:nvSpPr>
        <p:spPr bwMode="auto">
          <a:xfrm>
            <a:off x="4823143" y="2498725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4" name="Rectangle 25"/>
          <p:cNvSpPr>
            <a:spLocks noChangeArrowheads="1"/>
          </p:cNvSpPr>
          <p:nvPr/>
        </p:nvSpPr>
        <p:spPr bwMode="auto">
          <a:xfrm>
            <a:off x="5551805" y="2498725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5" name="Rectangle 25"/>
          <p:cNvSpPr>
            <a:spLocks noChangeArrowheads="1"/>
          </p:cNvSpPr>
          <p:nvPr/>
        </p:nvSpPr>
        <p:spPr bwMode="auto">
          <a:xfrm>
            <a:off x="4823143" y="3079750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6" name="Rectangle 25"/>
          <p:cNvSpPr>
            <a:spLocks noChangeArrowheads="1"/>
          </p:cNvSpPr>
          <p:nvPr/>
        </p:nvSpPr>
        <p:spPr bwMode="auto">
          <a:xfrm>
            <a:off x="5551805" y="3079750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7" name="Rectangle 25"/>
          <p:cNvSpPr>
            <a:spLocks noChangeArrowheads="1"/>
          </p:cNvSpPr>
          <p:nvPr/>
        </p:nvSpPr>
        <p:spPr bwMode="auto">
          <a:xfrm>
            <a:off x="4823143" y="3649663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8" name="Rectangle 25"/>
          <p:cNvSpPr>
            <a:spLocks noChangeArrowheads="1"/>
          </p:cNvSpPr>
          <p:nvPr/>
        </p:nvSpPr>
        <p:spPr bwMode="auto">
          <a:xfrm>
            <a:off x="5551805" y="3649663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9" name="Rectangle 25"/>
          <p:cNvSpPr>
            <a:spLocks noChangeArrowheads="1"/>
          </p:cNvSpPr>
          <p:nvPr/>
        </p:nvSpPr>
        <p:spPr bwMode="auto">
          <a:xfrm>
            <a:off x="7123430" y="2498725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0" name="Rectangle 25"/>
          <p:cNvSpPr>
            <a:spLocks noChangeArrowheads="1"/>
          </p:cNvSpPr>
          <p:nvPr/>
        </p:nvSpPr>
        <p:spPr bwMode="auto">
          <a:xfrm>
            <a:off x="7852093" y="2498725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4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1" name="Rectangle 25"/>
          <p:cNvSpPr>
            <a:spLocks noChangeArrowheads="1"/>
          </p:cNvSpPr>
          <p:nvPr/>
        </p:nvSpPr>
        <p:spPr bwMode="auto">
          <a:xfrm>
            <a:off x="7123430" y="3079750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2" name="Rectangle 25"/>
          <p:cNvSpPr>
            <a:spLocks noChangeArrowheads="1"/>
          </p:cNvSpPr>
          <p:nvPr/>
        </p:nvSpPr>
        <p:spPr bwMode="auto">
          <a:xfrm>
            <a:off x="7852093" y="3079750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3" name="Rectangle 25"/>
          <p:cNvSpPr>
            <a:spLocks noChangeArrowheads="1"/>
          </p:cNvSpPr>
          <p:nvPr/>
        </p:nvSpPr>
        <p:spPr bwMode="auto">
          <a:xfrm>
            <a:off x="7123430" y="3649663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4" name="Rectangle 25"/>
          <p:cNvSpPr>
            <a:spLocks noChangeArrowheads="1"/>
          </p:cNvSpPr>
          <p:nvPr/>
        </p:nvSpPr>
        <p:spPr bwMode="auto">
          <a:xfrm>
            <a:off x="7852093" y="3649663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5" name="Rectangle 25"/>
          <p:cNvSpPr>
            <a:spLocks noChangeArrowheads="1"/>
          </p:cNvSpPr>
          <p:nvPr/>
        </p:nvSpPr>
        <p:spPr bwMode="auto">
          <a:xfrm>
            <a:off x="7123430" y="4233863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4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6" name="Rectangle 25"/>
          <p:cNvSpPr>
            <a:spLocks noChangeArrowheads="1"/>
          </p:cNvSpPr>
          <p:nvPr/>
        </p:nvSpPr>
        <p:spPr bwMode="auto">
          <a:xfrm>
            <a:off x="7852093" y="4233863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0481" name="文本框 1"/>
          <p:cNvSpPr txBox="1"/>
          <p:nvPr/>
        </p:nvSpPr>
        <p:spPr>
          <a:xfrm>
            <a:off x="3429000" y="285750"/>
            <a:ext cx="25577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P32 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第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题）</a:t>
            </a:r>
            <a:endParaRPr lang="zh-CN" altLang="en-US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785495"/>
            <a:ext cx="807021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在卡片上写出学过的加减法算式并进行整理。</a:t>
            </a: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13" name="Picture 10" descr="600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2612" b="53479"/>
          <a:stretch>
            <a:fillRect/>
          </a:stretch>
        </p:blipFill>
        <p:spPr bwMode="auto">
          <a:xfrm>
            <a:off x="609655" y="1767220"/>
            <a:ext cx="4295576" cy="2109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5" name="矩形 114"/>
          <p:cNvSpPr/>
          <p:nvPr/>
        </p:nvSpPr>
        <p:spPr>
          <a:xfrm>
            <a:off x="871592" y="1767220"/>
            <a:ext cx="381000" cy="206692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1557392" y="2100595"/>
            <a:ext cx="381000" cy="17335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2254305" y="2453020"/>
            <a:ext cx="381000" cy="13906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2959155" y="2800683"/>
            <a:ext cx="381000" cy="103346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3664005" y="3148345"/>
            <a:ext cx="381000" cy="7048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4359330" y="3500770"/>
            <a:ext cx="381000" cy="35242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7" name="矩形 126"/>
          <p:cNvSpPr>
            <a:spLocks noChangeArrowheads="1"/>
          </p:cNvSpPr>
          <p:nvPr/>
        </p:nvSpPr>
        <p:spPr bwMode="auto">
          <a:xfrm>
            <a:off x="735845" y="4138920"/>
            <a:ext cx="3762116" cy="5651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任何数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加上</a:t>
            </a:r>
            <a:r>
              <a:rPr lang="en-US" altLang="zh-CN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还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得原数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1" name="圆角矩形标注 130"/>
          <p:cNvSpPr/>
          <p:nvPr/>
        </p:nvSpPr>
        <p:spPr>
          <a:xfrm>
            <a:off x="3249346" y="2311194"/>
            <a:ext cx="829317" cy="454012"/>
          </a:xfrm>
          <a:prstGeom prst="wedgeRoundRectCallout">
            <a:avLst>
              <a:gd name="adj1" fmla="val -63426"/>
              <a:gd name="adj2" fmla="val 39559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lvl="0"/>
            <a:r>
              <a:rPr lang="en-US" altLang="zh-CN" sz="24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0+3=3</a:t>
            </a:r>
            <a:endParaRPr lang="en-US" altLang="zh-CN" sz="2400" b="1" dirty="0" smtClean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2" name="圆角矩形标注 131"/>
          <p:cNvSpPr/>
          <p:nvPr/>
        </p:nvSpPr>
        <p:spPr>
          <a:xfrm>
            <a:off x="4337851" y="2976510"/>
            <a:ext cx="829317" cy="454012"/>
          </a:xfrm>
          <a:prstGeom prst="wedgeRoundRectCallout">
            <a:avLst>
              <a:gd name="adj1" fmla="val -63426"/>
              <a:gd name="adj2" fmla="val 39559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lvl="0"/>
            <a:r>
              <a:rPr lang="en-US" altLang="zh-CN" sz="24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1+4=5</a:t>
            </a:r>
            <a:endParaRPr lang="en-US" altLang="zh-CN" sz="2400" b="1" dirty="0" smtClean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" name="TextBox 12"/>
          <p:cNvSpPr txBox="1">
            <a:spLocks noChangeArrowheads="1"/>
          </p:cNvSpPr>
          <p:nvPr/>
        </p:nvSpPr>
        <p:spPr bwMode="auto">
          <a:xfrm>
            <a:off x="279622" y="1659539"/>
            <a:ext cx="461001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80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0</a:t>
            </a:r>
            <a:endParaRPr lang="en-US" altLang="zh-CN" sz="2800" dirty="0" smtClean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4" name="TextBox 12"/>
          <p:cNvSpPr txBox="1">
            <a:spLocks noChangeArrowheads="1"/>
          </p:cNvSpPr>
          <p:nvPr/>
        </p:nvSpPr>
        <p:spPr bwMode="auto">
          <a:xfrm>
            <a:off x="298191" y="2021847"/>
            <a:ext cx="461001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80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2800" dirty="0" smtClean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5" name="TextBox 12"/>
          <p:cNvSpPr txBox="1">
            <a:spLocks noChangeArrowheads="1"/>
          </p:cNvSpPr>
          <p:nvPr/>
        </p:nvSpPr>
        <p:spPr bwMode="auto">
          <a:xfrm>
            <a:off x="288406" y="2347559"/>
            <a:ext cx="461001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80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2800" dirty="0" smtClean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6" name="TextBox 12"/>
          <p:cNvSpPr txBox="1">
            <a:spLocks noChangeArrowheads="1"/>
          </p:cNvSpPr>
          <p:nvPr/>
        </p:nvSpPr>
        <p:spPr bwMode="auto">
          <a:xfrm>
            <a:off x="279622" y="2705760"/>
            <a:ext cx="461001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80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2800" dirty="0" smtClean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7" name="TextBox 12"/>
          <p:cNvSpPr txBox="1">
            <a:spLocks noChangeArrowheads="1"/>
          </p:cNvSpPr>
          <p:nvPr/>
        </p:nvSpPr>
        <p:spPr bwMode="auto">
          <a:xfrm>
            <a:off x="270838" y="3087895"/>
            <a:ext cx="461001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80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2800" dirty="0" smtClean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8" name="TextBox 12"/>
          <p:cNvSpPr txBox="1">
            <a:spLocks noChangeArrowheads="1"/>
          </p:cNvSpPr>
          <p:nvPr/>
        </p:nvSpPr>
        <p:spPr bwMode="auto">
          <a:xfrm>
            <a:off x="279622" y="3430377"/>
            <a:ext cx="461001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80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2800" dirty="0" smtClean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66995" y="1591310"/>
            <a:ext cx="3695700" cy="1038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(1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说一说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左面的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加法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算式是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怎样排列的。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08270" y="2795270"/>
            <a:ext cx="4292600" cy="1038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07745" indent="-1007745">
              <a:buFontTx/>
              <a:buNone/>
              <a:defRPr/>
            </a:pP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(2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任意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指一道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算式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很</a:t>
            </a:r>
            <a:endParaRPr lang="zh-CN" altLang="en-US" sz="2800" b="1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007745" indent="-1007745">
              <a:lnSpc>
                <a:spcPct val="120000"/>
              </a:lnSpc>
              <a:buFontTx/>
              <a:buNone/>
              <a:defRPr/>
            </a:pP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快说出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得数。</a:t>
            </a:r>
            <a:endParaRPr lang="zh-CN" altLang="en-US" sz="2800" b="1"/>
          </a:p>
        </p:txBody>
      </p:sp>
      <p:sp>
        <p:nvSpPr>
          <p:cNvPr id="12" name="文本框 11"/>
          <p:cNvSpPr txBox="1"/>
          <p:nvPr/>
        </p:nvSpPr>
        <p:spPr>
          <a:xfrm>
            <a:off x="5242560" y="3959860"/>
            <a:ext cx="4292600" cy="1038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07745" indent="-1007745">
              <a:buFontTx/>
              <a:buNone/>
              <a:defRPr/>
            </a:pP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(3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计算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第一列算式，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007745" indent="-1007745">
              <a:lnSpc>
                <a:spcPct val="120000"/>
              </a:lnSpc>
              <a:buFontTx/>
              <a:buNone/>
              <a:defRPr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你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发现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了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什么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？</a:t>
            </a:r>
            <a:endParaRPr lang="zh-CN" altLang="en-US" sz="2800" b="1"/>
          </a:p>
        </p:txBody>
      </p:sp>
      <p:sp>
        <p:nvSpPr>
          <p:cNvPr id="20481" name="文本框 1"/>
          <p:cNvSpPr txBox="1"/>
          <p:nvPr/>
        </p:nvSpPr>
        <p:spPr>
          <a:xfrm>
            <a:off x="3429000" y="209550"/>
            <a:ext cx="25577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P32 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第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3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题）</a:t>
            </a:r>
            <a:endParaRPr lang="zh-CN" altLang="en-US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 bldLvl="0" animBg="1"/>
      <p:bldP spid="116" grpId="0" bldLvl="0" animBg="1"/>
      <p:bldP spid="117" grpId="0" bldLvl="0" animBg="1"/>
      <p:bldP spid="118" grpId="0" bldLvl="0" animBg="1"/>
      <p:bldP spid="119" grpId="0" bldLvl="0" animBg="1"/>
      <p:bldP spid="120" grpId="0" bldLvl="0" animBg="1"/>
      <p:bldP spid="127" grpId="0" bldLvl="0" animBg="1"/>
      <p:bldP spid="131" grpId="0" bldLvl="0" animBg="1"/>
      <p:bldP spid="132" grpId="0" bldLvl="0" animBg="1"/>
      <p:bldP spid="133" grpId="0"/>
      <p:bldP spid="134" grpId="0"/>
      <p:bldP spid="135" grpId="0"/>
      <p:bldP spid="136" grpId="0"/>
      <p:bldP spid="137" grpId="0"/>
      <p:bldP spid="138" grpId="0"/>
      <p:bldP spid="10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785495"/>
            <a:ext cx="807021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在卡片上写出学过的加减法算式并进行整理。</a:t>
            </a: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5" name="Picture 10" descr="600"/>
          <p:cNvPicPr>
            <a:picLocks noChangeAspect="1" noChangeArrowheads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51286" r="-2612"/>
          <a:stretch>
            <a:fillRect/>
          </a:stretch>
        </p:blipFill>
        <p:spPr bwMode="auto">
          <a:xfrm>
            <a:off x="669027" y="1427701"/>
            <a:ext cx="4295576" cy="2208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33280" y="4021445"/>
            <a:ext cx="3762116" cy="5651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任何</a:t>
            </a:r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数</a:t>
            </a:r>
            <a:r>
              <a:rPr lang="zh-CN" altLang="en-US" sz="28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减去</a:t>
            </a:r>
            <a:r>
              <a:rPr lang="en-US" altLang="zh-CN" sz="28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</a:t>
            </a:r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还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得原数。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3057000" y="1969742"/>
            <a:ext cx="829317" cy="454012"/>
          </a:xfrm>
          <a:prstGeom prst="wedgeRoundRectCallout">
            <a:avLst>
              <a:gd name="adj1" fmla="val -102476"/>
              <a:gd name="adj2" fmla="val 100400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lvl="0"/>
            <a:r>
              <a:rPr lang="en-US" altLang="zh-CN" sz="24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3-2=1</a:t>
            </a:r>
            <a:endParaRPr lang="en-US" altLang="zh-CN" sz="2400" b="1" dirty="0" smtClean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4154325" y="2532744"/>
            <a:ext cx="886394" cy="454012"/>
          </a:xfrm>
          <a:prstGeom prst="wedgeRoundRectCallout">
            <a:avLst>
              <a:gd name="adj1" fmla="val -21517"/>
              <a:gd name="adj2" fmla="val 110890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lvl="0"/>
            <a:r>
              <a:rPr lang="en-US" altLang="zh-CN" sz="24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5-5=0</a:t>
            </a:r>
            <a:endParaRPr lang="en-US" altLang="zh-CN" sz="2400" b="1" dirty="0" smtClean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11914" y="1559911"/>
            <a:ext cx="381000" cy="206692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597714" y="1893286"/>
            <a:ext cx="381000" cy="17335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294627" y="2245711"/>
            <a:ext cx="381000" cy="13906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999477" y="2593374"/>
            <a:ext cx="381000" cy="103346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704327" y="2941036"/>
            <a:ext cx="381000" cy="7048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399652" y="3293461"/>
            <a:ext cx="381000" cy="35242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TextBox 12"/>
          <p:cNvSpPr txBox="1">
            <a:spLocks noChangeArrowheads="1"/>
          </p:cNvSpPr>
          <p:nvPr/>
        </p:nvSpPr>
        <p:spPr bwMode="auto">
          <a:xfrm>
            <a:off x="274996" y="1427701"/>
            <a:ext cx="461001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80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0</a:t>
            </a:r>
            <a:endParaRPr lang="en-US" altLang="zh-CN" sz="2800" dirty="0" smtClean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TextBox 12"/>
          <p:cNvSpPr txBox="1">
            <a:spLocks noChangeArrowheads="1"/>
          </p:cNvSpPr>
          <p:nvPr/>
        </p:nvSpPr>
        <p:spPr bwMode="auto">
          <a:xfrm>
            <a:off x="283780" y="2115721"/>
            <a:ext cx="461001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80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2800" dirty="0" smtClean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274996" y="2473922"/>
            <a:ext cx="461001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80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2800" dirty="0" smtClean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TextBox 12"/>
          <p:cNvSpPr txBox="1">
            <a:spLocks noChangeArrowheads="1"/>
          </p:cNvSpPr>
          <p:nvPr/>
        </p:nvSpPr>
        <p:spPr bwMode="auto">
          <a:xfrm>
            <a:off x="266212" y="2856057"/>
            <a:ext cx="461001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80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2800" dirty="0" smtClean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TextBox 12"/>
          <p:cNvSpPr txBox="1">
            <a:spLocks noChangeArrowheads="1"/>
          </p:cNvSpPr>
          <p:nvPr/>
        </p:nvSpPr>
        <p:spPr bwMode="auto">
          <a:xfrm>
            <a:off x="274996" y="3198539"/>
            <a:ext cx="461001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80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2800" dirty="0" smtClean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TextBox 12"/>
          <p:cNvSpPr txBox="1">
            <a:spLocks noChangeArrowheads="1"/>
          </p:cNvSpPr>
          <p:nvPr/>
        </p:nvSpPr>
        <p:spPr bwMode="auto">
          <a:xfrm>
            <a:off x="283779" y="1800859"/>
            <a:ext cx="461001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80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2800" dirty="0" smtClean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40630" y="1409065"/>
            <a:ext cx="4235450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07745" indent="-1007745">
              <a:lnSpc>
                <a:spcPct val="120000"/>
              </a:lnSpc>
              <a:buFontTx/>
              <a:buNone/>
              <a:defRPr/>
            </a:pP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(1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说一说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左面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的减法</a:t>
            </a:r>
            <a:endParaRPr lang="zh-CN" altLang="en-US" sz="2800" b="1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007745" indent="-1007745">
              <a:lnSpc>
                <a:spcPct val="120000"/>
              </a:lnSpc>
              <a:buFontTx/>
              <a:buNone/>
              <a:defRPr/>
            </a:pP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算式是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怎样排列的。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5040630" y="2720340"/>
            <a:ext cx="4292600" cy="1038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07745" indent="-1007745">
              <a:buFontTx/>
              <a:buNone/>
              <a:defRPr/>
            </a:pP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(2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任意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指一道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算式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很</a:t>
            </a:r>
            <a:endParaRPr lang="zh-CN" altLang="en-US" sz="2800" b="1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007745" indent="-1007745">
              <a:lnSpc>
                <a:spcPct val="120000"/>
              </a:lnSpc>
              <a:buFontTx/>
              <a:buNone/>
              <a:defRPr/>
            </a:pP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快说出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得数。</a:t>
            </a:r>
            <a:endParaRPr lang="zh-CN" altLang="en-US" sz="2800" b="1"/>
          </a:p>
        </p:txBody>
      </p:sp>
      <p:sp>
        <p:nvSpPr>
          <p:cNvPr id="7" name="文本框 6"/>
          <p:cNvSpPr txBox="1"/>
          <p:nvPr/>
        </p:nvSpPr>
        <p:spPr>
          <a:xfrm>
            <a:off x="5040630" y="3908425"/>
            <a:ext cx="4292600" cy="1038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07745" indent="-1007745">
              <a:buFontTx/>
              <a:buNone/>
              <a:defRPr/>
            </a:pP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(3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计算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第一列算式，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007745" indent="-1007745">
              <a:lnSpc>
                <a:spcPct val="120000"/>
              </a:lnSpc>
              <a:buFontTx/>
              <a:buNone/>
              <a:defRPr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你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发现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了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什么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？</a:t>
            </a:r>
            <a:endParaRPr lang="zh-CN" altLang="en-US" sz="2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5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/>
      <p:bldP spid="23" grpId="0"/>
      <p:bldP spid="24" grpId="0"/>
      <p:bldP spid="25" grpId="0"/>
      <p:bldP spid="26" grpId="0"/>
      <p:bldP spid="27" grpId="0"/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5"/>
          <p:cNvSpPr txBox="1">
            <a:spLocks noChangeArrowheads="1"/>
          </p:cNvSpPr>
          <p:nvPr/>
        </p:nvSpPr>
        <p:spPr bwMode="auto">
          <a:xfrm>
            <a:off x="1016635" y="795020"/>
            <a:ext cx="1933575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填一填。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1" name="圆角矩形标注 30"/>
          <p:cNvSpPr/>
          <p:nvPr/>
        </p:nvSpPr>
        <p:spPr>
          <a:xfrm>
            <a:off x="4441108" y="705406"/>
            <a:ext cx="2197193" cy="640903"/>
          </a:xfrm>
          <a:prstGeom prst="wedgeRoundRectCallout">
            <a:avLst>
              <a:gd name="adj1" fmla="val -56056"/>
              <a:gd name="adj2" fmla="val 64824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lvl="0"/>
            <a:r>
              <a:rPr lang="zh-CN" altLang="en-US" sz="24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梨比苹果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多</a:t>
            </a:r>
            <a:r>
              <a:rPr lang="en-US" altLang="zh-CN" sz="24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4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个。</a:t>
            </a:r>
            <a:endParaRPr lang="en-US" altLang="zh-CN" sz="24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78879" y="4157348"/>
            <a:ext cx="2877185" cy="542290"/>
            <a:chOff x="1678879" y="3855088"/>
            <a:chExt cx="2877185" cy="542290"/>
          </a:xfrm>
        </p:grpSpPr>
        <p:sp>
          <p:nvSpPr>
            <p:cNvPr id="32" name="TextBox 12"/>
            <p:cNvSpPr txBox="1">
              <a:spLocks noChangeArrowheads="1"/>
            </p:cNvSpPr>
            <p:nvPr/>
          </p:nvSpPr>
          <p:spPr bwMode="auto">
            <a:xfrm>
              <a:off x="1835724" y="3875408"/>
              <a:ext cx="2720340" cy="521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zh-CN" altLang="en-US" sz="2800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比 多</a:t>
              </a:r>
              <a:r>
                <a:rPr lang="en-US" altLang="zh-CN" sz="2800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______</a:t>
              </a:r>
              <a:r>
                <a:rPr lang="zh-CN" altLang="en-US" sz="280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个</a:t>
              </a:r>
              <a:r>
                <a:rPr lang="zh-CN" altLang="en-US" sz="2800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。</a:t>
              </a:r>
              <a:endPara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79" r="67860" b="62449"/>
            <a:stretch>
              <a:fillRect/>
            </a:stretch>
          </p:blipFill>
          <p:spPr>
            <a:xfrm>
              <a:off x="2188008" y="3855088"/>
              <a:ext cx="347319" cy="400961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332" t="379" r="35720" b="63175"/>
            <a:stretch>
              <a:fillRect/>
            </a:stretch>
          </p:blipFill>
          <p:spPr>
            <a:xfrm>
              <a:off x="1678879" y="3875109"/>
              <a:ext cx="304687" cy="396603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5351287" y="1554766"/>
            <a:ext cx="2501995" cy="523220"/>
            <a:chOff x="5351287" y="1252506"/>
            <a:chExt cx="2501995" cy="523220"/>
          </a:xfrm>
        </p:grpSpPr>
        <p:sp>
          <p:nvSpPr>
            <p:cNvPr id="35" name="TextBox 12"/>
            <p:cNvSpPr txBox="1">
              <a:spLocks noChangeArrowheads="1"/>
            </p:cNvSpPr>
            <p:nvPr/>
          </p:nvSpPr>
          <p:spPr bwMode="auto">
            <a:xfrm>
              <a:off x="5508104" y="1252506"/>
              <a:ext cx="234517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有</a:t>
              </a:r>
              <a:r>
                <a:rPr lang="en-US" altLang="zh-CN" sz="2800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______</a:t>
              </a:r>
              <a:r>
                <a:rPr lang="zh-CN" altLang="en-US" sz="2800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个。</a:t>
              </a:r>
              <a:endPara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37" name="图片 36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332" t="379" r="35720" b="63175"/>
            <a:stretch>
              <a:fillRect/>
            </a:stretch>
          </p:blipFill>
          <p:spPr>
            <a:xfrm>
              <a:off x="5351287" y="1252506"/>
              <a:ext cx="304687" cy="396603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5329970" y="3235670"/>
            <a:ext cx="2554913" cy="523220"/>
            <a:chOff x="5329970" y="2933410"/>
            <a:chExt cx="2554913" cy="523220"/>
          </a:xfrm>
        </p:grpSpPr>
        <p:sp>
          <p:nvSpPr>
            <p:cNvPr id="38" name="TextBox 12"/>
            <p:cNvSpPr txBox="1">
              <a:spLocks noChangeArrowheads="1"/>
            </p:cNvSpPr>
            <p:nvPr/>
          </p:nvSpPr>
          <p:spPr bwMode="auto">
            <a:xfrm>
              <a:off x="5539705" y="2933410"/>
              <a:ext cx="234517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有</a:t>
              </a:r>
              <a:r>
                <a:rPr lang="en-US" altLang="zh-CN" sz="2800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______</a:t>
              </a:r>
              <a:r>
                <a:rPr lang="zh-CN" altLang="en-US" sz="2800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个。</a:t>
              </a:r>
              <a:endPara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39" name="图片 38"/>
            <p:cNvPicPr>
              <a:picLocks noChangeAspect="1"/>
            </p:cNvPicPr>
            <p:nvPr/>
          </p:nvPicPr>
          <p:blipFill rotWithShape="1"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79" r="67860" b="62449"/>
            <a:stretch>
              <a:fillRect/>
            </a:stretch>
          </p:blipFill>
          <p:spPr>
            <a:xfrm>
              <a:off x="5329970" y="2963763"/>
              <a:ext cx="347319" cy="400961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5299413" y="4163668"/>
            <a:ext cx="2980690" cy="535305"/>
            <a:chOff x="4507325" y="3859913"/>
            <a:chExt cx="2980690" cy="535305"/>
          </a:xfrm>
        </p:grpSpPr>
        <p:sp>
          <p:nvSpPr>
            <p:cNvPr id="41" name="TextBox 12"/>
            <p:cNvSpPr txBox="1">
              <a:spLocks noChangeArrowheads="1"/>
            </p:cNvSpPr>
            <p:nvPr/>
          </p:nvSpPr>
          <p:spPr bwMode="auto">
            <a:xfrm>
              <a:off x="4716240" y="3873248"/>
              <a:ext cx="2771775" cy="521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zh-CN" altLang="en-US" sz="2800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比 少</a:t>
              </a:r>
              <a:r>
                <a:rPr lang="en-US" altLang="zh-CN" sz="2800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______</a:t>
              </a:r>
              <a:r>
                <a:rPr lang="zh-CN" altLang="en-US" sz="280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个</a:t>
              </a:r>
              <a:r>
                <a:rPr lang="zh-CN" altLang="en-US" sz="2800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。</a:t>
              </a:r>
              <a:endPara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42" name="图片 41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332" t="379" r="35720" b="63175"/>
            <a:stretch>
              <a:fillRect/>
            </a:stretch>
          </p:blipFill>
          <p:spPr>
            <a:xfrm>
              <a:off x="5097799" y="3885343"/>
              <a:ext cx="304687" cy="396603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 rotWithShape="1"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79" r="67860" b="62449"/>
            <a:stretch>
              <a:fillRect/>
            </a:stretch>
          </p:blipFill>
          <p:spPr>
            <a:xfrm>
              <a:off x="4507325" y="3859913"/>
              <a:ext cx="347319" cy="400961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1183039" y="1554766"/>
            <a:ext cx="4020949" cy="2452822"/>
            <a:chOff x="1183039" y="1252506"/>
            <a:chExt cx="4020949" cy="245282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79" r="67860" b="62449"/>
            <a:stretch>
              <a:fillRect/>
            </a:stretch>
          </p:blipFill>
          <p:spPr>
            <a:xfrm>
              <a:off x="1183039" y="2765247"/>
              <a:ext cx="814314" cy="940081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332" t="379" r="35720" b="63175"/>
            <a:stretch>
              <a:fillRect/>
            </a:stretch>
          </p:blipFill>
          <p:spPr>
            <a:xfrm>
              <a:off x="1323284" y="1252506"/>
              <a:ext cx="708098" cy="921712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332" t="379" r="35720" b="63175"/>
            <a:stretch>
              <a:fillRect/>
            </a:stretch>
          </p:blipFill>
          <p:spPr>
            <a:xfrm>
              <a:off x="2076485" y="1252506"/>
              <a:ext cx="708098" cy="921712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332" t="379" r="35720" b="63175"/>
            <a:stretch>
              <a:fillRect/>
            </a:stretch>
          </p:blipFill>
          <p:spPr>
            <a:xfrm>
              <a:off x="2858810" y="1252506"/>
              <a:ext cx="708098" cy="921712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332" t="379" r="35720" b="63175"/>
            <a:stretch>
              <a:fillRect/>
            </a:stretch>
          </p:blipFill>
          <p:spPr>
            <a:xfrm>
              <a:off x="3674299" y="1252506"/>
              <a:ext cx="708098" cy="921712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332" t="379" r="35720" b="63175"/>
            <a:stretch>
              <a:fillRect/>
            </a:stretch>
          </p:blipFill>
          <p:spPr>
            <a:xfrm>
              <a:off x="4495890" y="1252506"/>
              <a:ext cx="708098" cy="921712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79" r="67860" b="62449"/>
            <a:stretch>
              <a:fillRect/>
            </a:stretch>
          </p:blipFill>
          <p:spPr>
            <a:xfrm>
              <a:off x="1963308" y="2765247"/>
              <a:ext cx="814314" cy="940081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79" r="67860" b="62449"/>
            <a:stretch>
              <a:fillRect/>
            </a:stretch>
          </p:blipFill>
          <p:spPr>
            <a:xfrm>
              <a:off x="2763650" y="2765247"/>
              <a:ext cx="814314" cy="940081"/>
            </a:xfrm>
            <a:prstGeom prst="rect">
              <a:avLst/>
            </a:prstGeom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79" r="67860" b="62449"/>
            <a:stretch>
              <a:fillRect/>
            </a:stretch>
          </p:blipFill>
          <p:spPr>
            <a:xfrm>
              <a:off x="3553585" y="2765246"/>
              <a:ext cx="814314" cy="940081"/>
            </a:xfrm>
            <a:prstGeom prst="rect">
              <a:avLst/>
            </a:prstGeom>
          </p:spPr>
        </p:pic>
        <p:cxnSp>
          <p:nvCxnSpPr>
            <p:cNvPr id="9" name="直接连接符 8"/>
            <p:cNvCxnSpPr/>
            <p:nvPr/>
          </p:nvCxnSpPr>
          <p:spPr>
            <a:xfrm>
              <a:off x="1659216" y="2174218"/>
              <a:ext cx="0" cy="609398"/>
            </a:xfrm>
            <a:prstGeom prst="line">
              <a:avLst/>
            </a:prstGeom>
            <a:ln w="28575"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2411760" y="2174218"/>
              <a:ext cx="0" cy="609398"/>
            </a:xfrm>
            <a:prstGeom prst="line">
              <a:avLst/>
            </a:prstGeom>
            <a:ln w="28575"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3206197" y="2174218"/>
              <a:ext cx="0" cy="609398"/>
            </a:xfrm>
            <a:prstGeom prst="line">
              <a:avLst/>
            </a:prstGeom>
            <a:ln w="28575"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4024620" y="2174218"/>
              <a:ext cx="0" cy="609398"/>
            </a:xfrm>
            <a:prstGeom prst="line">
              <a:avLst/>
            </a:prstGeom>
            <a:ln w="28575"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TextBox 12"/>
          <p:cNvSpPr txBox="1">
            <a:spLocks noChangeArrowheads="1"/>
          </p:cNvSpPr>
          <p:nvPr/>
        </p:nvSpPr>
        <p:spPr bwMode="auto">
          <a:xfrm>
            <a:off x="6269218" y="1526722"/>
            <a:ext cx="36908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8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2800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8" name="TextBox 12"/>
          <p:cNvSpPr txBox="1">
            <a:spLocks noChangeArrowheads="1"/>
          </p:cNvSpPr>
          <p:nvPr/>
        </p:nvSpPr>
        <p:spPr bwMode="auto">
          <a:xfrm>
            <a:off x="6311610" y="3204893"/>
            <a:ext cx="36908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8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2800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" name="TextBox 12"/>
          <p:cNvSpPr txBox="1">
            <a:spLocks noChangeArrowheads="1"/>
          </p:cNvSpPr>
          <p:nvPr/>
        </p:nvSpPr>
        <p:spPr bwMode="auto">
          <a:xfrm>
            <a:off x="3038905" y="4116790"/>
            <a:ext cx="838131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8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endParaRPr lang="zh-CN" altLang="en-US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0" name="TextBox 12"/>
          <p:cNvSpPr txBox="1">
            <a:spLocks noChangeArrowheads="1"/>
          </p:cNvSpPr>
          <p:nvPr/>
        </p:nvSpPr>
        <p:spPr bwMode="auto">
          <a:xfrm>
            <a:off x="6741247" y="4116790"/>
            <a:ext cx="838131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8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endParaRPr lang="zh-CN" altLang="en-US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1" grpId="0" bldLvl="0" animBg="1"/>
      <p:bldP spid="47" grpId="0"/>
      <p:bldP spid="48" grpId="0"/>
      <p:bldP spid="49" grpId="0"/>
      <p:bldP spid="5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5"/>
          <p:cNvSpPr txBox="1">
            <a:spLocks noChangeArrowheads="1"/>
          </p:cNvSpPr>
          <p:nvPr/>
        </p:nvSpPr>
        <p:spPr bwMode="auto">
          <a:xfrm>
            <a:off x="864235" y="643890"/>
            <a:ext cx="2007870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算一算。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60676" y="1376867"/>
            <a:ext cx="4536096" cy="1779147"/>
            <a:chOff x="3742988" y="1409997"/>
            <a:chExt cx="4536096" cy="1779147"/>
          </a:xfrm>
        </p:grpSpPr>
        <p:grpSp>
          <p:nvGrpSpPr>
            <p:cNvPr id="8" name="组合 7"/>
            <p:cNvGrpSpPr/>
            <p:nvPr/>
          </p:nvGrpSpPr>
          <p:grpSpPr>
            <a:xfrm>
              <a:off x="3742988" y="1409997"/>
              <a:ext cx="4536096" cy="1779147"/>
              <a:chOff x="1105334" y="1407814"/>
              <a:chExt cx="4536096" cy="1779147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1105334" y="1419622"/>
                <a:ext cx="2242530" cy="936104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398900" y="1407814"/>
                <a:ext cx="2242530" cy="936104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6" name="左大括号 5"/>
              <p:cNvSpPr/>
              <p:nvPr/>
            </p:nvSpPr>
            <p:spPr>
              <a:xfrm rot="16200000">
                <a:off x="3177029" y="754024"/>
                <a:ext cx="319823" cy="3499611"/>
              </a:xfrm>
              <a:prstGeom prst="leftBrace">
                <a:avLst>
                  <a:gd name="adj1" fmla="val 138062"/>
                  <a:gd name="adj2" fmla="val 50000"/>
                </a:avLst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0" name="TextBox 12"/>
              <p:cNvSpPr txBox="1">
                <a:spLocks noChangeArrowheads="1"/>
              </p:cNvSpPr>
              <p:nvPr/>
            </p:nvSpPr>
            <p:spPr bwMode="auto">
              <a:xfrm>
                <a:off x="2894844" y="2663741"/>
                <a:ext cx="100811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9pPr>
              </a:lstStyle>
              <a:p>
                <a:pPr eaLnBrk="1" hangingPunct="1"/>
                <a:r>
                  <a:rPr lang="zh-CN" altLang="en-US" sz="2800" smtClean="0">
                    <a:latin typeface="楷体" panose="02010609060101010101" charset="-122"/>
                    <a:ea typeface="楷体" panose="02010609060101010101" charset="-122"/>
                  </a:rPr>
                  <a:t>？个</a:t>
                </a:r>
                <a:endParaRPr lang="zh-CN" altLang="en-US" sz="2800" dirty="0" smtClean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027" t="37784" r="34627" b="28616"/>
            <a:stretch>
              <a:fillRect/>
            </a:stretch>
          </p:blipFill>
          <p:spPr>
            <a:xfrm>
              <a:off x="4012768" y="1510770"/>
              <a:ext cx="567063" cy="648071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027" t="37784" r="34627" b="28616"/>
            <a:stretch>
              <a:fillRect/>
            </a:stretch>
          </p:blipFill>
          <p:spPr>
            <a:xfrm>
              <a:off x="4630867" y="1510770"/>
              <a:ext cx="567063" cy="648071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027" t="37784" r="34627" b="28616"/>
            <a:stretch>
              <a:fillRect/>
            </a:stretch>
          </p:blipFill>
          <p:spPr>
            <a:xfrm>
              <a:off x="5248966" y="1509444"/>
              <a:ext cx="567063" cy="648071"/>
            </a:xfrm>
            <a:prstGeom prst="rect">
              <a:avLst/>
            </a:prstGeom>
          </p:spPr>
        </p:pic>
      </p:grpSp>
      <p:grpSp>
        <p:nvGrpSpPr>
          <p:cNvPr id="33" name="组合 32"/>
          <p:cNvGrpSpPr/>
          <p:nvPr/>
        </p:nvGrpSpPr>
        <p:grpSpPr>
          <a:xfrm>
            <a:off x="960676" y="3237266"/>
            <a:ext cx="4536096" cy="1779147"/>
            <a:chOff x="3742988" y="1409997"/>
            <a:chExt cx="4536096" cy="1779147"/>
          </a:xfrm>
        </p:grpSpPr>
        <p:grpSp>
          <p:nvGrpSpPr>
            <p:cNvPr id="34" name="组合 33"/>
            <p:cNvGrpSpPr/>
            <p:nvPr/>
          </p:nvGrpSpPr>
          <p:grpSpPr>
            <a:xfrm>
              <a:off x="3742988" y="1409997"/>
              <a:ext cx="4536096" cy="1779147"/>
              <a:chOff x="1105334" y="1407814"/>
              <a:chExt cx="4536096" cy="1779147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1105334" y="1419622"/>
                <a:ext cx="2242530" cy="936104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398900" y="1407814"/>
                <a:ext cx="2242530" cy="936104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0" name="左大括号 39"/>
              <p:cNvSpPr/>
              <p:nvPr/>
            </p:nvSpPr>
            <p:spPr>
              <a:xfrm rot="16200000">
                <a:off x="3177029" y="754024"/>
                <a:ext cx="319823" cy="3499611"/>
              </a:xfrm>
              <a:prstGeom prst="leftBrace">
                <a:avLst>
                  <a:gd name="adj1" fmla="val 138062"/>
                  <a:gd name="adj2" fmla="val 50000"/>
                </a:avLst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1" name="TextBox 12"/>
              <p:cNvSpPr txBox="1">
                <a:spLocks noChangeArrowheads="1"/>
              </p:cNvSpPr>
              <p:nvPr/>
            </p:nvSpPr>
            <p:spPr bwMode="auto">
              <a:xfrm>
                <a:off x="2894844" y="2663741"/>
                <a:ext cx="100811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9pPr>
              </a:lstStyle>
              <a:p>
                <a:pPr eaLnBrk="1" hangingPunct="1"/>
                <a:r>
                  <a:rPr lang="zh-CN" altLang="en-US" sz="2800" smtClean="0">
                    <a:latin typeface="楷体" panose="02010609060101010101" charset="-122"/>
                    <a:ea typeface="楷体" panose="02010609060101010101" charset="-122"/>
                  </a:rPr>
                  <a:t>？个</a:t>
                </a:r>
                <a:endParaRPr lang="zh-CN" altLang="en-US" sz="2800" dirty="0" smtClean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pic>
          <p:nvPicPr>
            <p:cNvPr id="35" name="图片 34"/>
            <p:cNvPicPr>
              <a:picLocks noChangeAspect="1"/>
            </p:cNvPicPr>
            <p:nvPr/>
          </p:nvPicPr>
          <p:blipFill rotWithShape="1"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027" t="37784" r="34627" b="28616"/>
            <a:stretch>
              <a:fillRect/>
            </a:stretch>
          </p:blipFill>
          <p:spPr>
            <a:xfrm>
              <a:off x="4012768" y="1510770"/>
              <a:ext cx="567063" cy="648071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 rotWithShape="1"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027" t="37784" r="34627" b="28616"/>
            <a:stretch>
              <a:fillRect/>
            </a:stretch>
          </p:blipFill>
          <p:spPr>
            <a:xfrm>
              <a:off x="4630867" y="1510770"/>
              <a:ext cx="567063" cy="648071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 rotWithShape="1"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027" t="37784" r="34627" b="28616"/>
            <a:stretch>
              <a:fillRect/>
            </a:stretch>
          </p:blipFill>
          <p:spPr>
            <a:xfrm>
              <a:off x="5248966" y="1509444"/>
              <a:ext cx="567063" cy="648071"/>
            </a:xfrm>
            <a:prstGeom prst="rect">
              <a:avLst/>
            </a:prstGeom>
          </p:spPr>
        </p:pic>
        <p:pic>
          <p:nvPicPr>
            <p:cNvPr id="42" name="图片 41"/>
            <p:cNvPicPr>
              <a:picLocks noChangeAspect="1"/>
            </p:cNvPicPr>
            <p:nvPr/>
          </p:nvPicPr>
          <p:blipFill rotWithShape="1"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027" t="37784" r="34627" b="28616"/>
            <a:stretch>
              <a:fillRect/>
            </a:stretch>
          </p:blipFill>
          <p:spPr>
            <a:xfrm>
              <a:off x="6361545" y="1510769"/>
              <a:ext cx="567063" cy="648071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 rotWithShape="1"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027" t="37784" r="34627" b="28616"/>
            <a:stretch>
              <a:fillRect/>
            </a:stretch>
          </p:blipFill>
          <p:spPr>
            <a:xfrm>
              <a:off x="7038475" y="1516844"/>
              <a:ext cx="567063" cy="648071"/>
            </a:xfrm>
            <a:prstGeom prst="rect">
              <a:avLst/>
            </a:prstGeom>
          </p:spPr>
        </p:pic>
      </p:grpSp>
      <p:grpSp>
        <p:nvGrpSpPr>
          <p:cNvPr id="44" name="组合 43"/>
          <p:cNvGrpSpPr/>
          <p:nvPr/>
        </p:nvGrpSpPr>
        <p:grpSpPr>
          <a:xfrm>
            <a:off x="6012160" y="1564339"/>
            <a:ext cx="2514054" cy="584775"/>
            <a:chOff x="1734141" y="1841827"/>
            <a:chExt cx="2514054" cy="584775"/>
          </a:xfrm>
        </p:grpSpPr>
        <p:sp>
          <p:nvSpPr>
            <p:cNvPr id="45" name="文本框 16"/>
            <p:cNvSpPr txBox="1"/>
            <p:nvPr/>
          </p:nvSpPr>
          <p:spPr>
            <a:xfrm>
              <a:off x="1734141" y="1841827"/>
              <a:ext cx="363726" cy="584775"/>
            </a:xfrm>
            <a:prstGeom prst="rect">
              <a:avLst/>
            </a:prstGeom>
            <a:ln w="952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6" name="文本框 16"/>
            <p:cNvSpPr txBox="1"/>
            <p:nvPr/>
          </p:nvSpPr>
          <p:spPr>
            <a:xfrm>
              <a:off x="2843808" y="1841827"/>
              <a:ext cx="363726" cy="584775"/>
            </a:xfrm>
            <a:prstGeom prst="rect">
              <a:avLst/>
            </a:prstGeom>
            <a:ln w="952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7" name="文本框 16"/>
            <p:cNvSpPr txBox="1"/>
            <p:nvPr/>
          </p:nvSpPr>
          <p:spPr>
            <a:xfrm>
              <a:off x="2276903" y="1841827"/>
              <a:ext cx="363726" cy="584775"/>
            </a:xfrm>
            <a:prstGeom prst="rect">
              <a:avLst/>
            </a:prstGeom>
            <a:ln w="9525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8" name="文本框 16"/>
            <p:cNvSpPr txBox="1"/>
            <p:nvPr/>
          </p:nvSpPr>
          <p:spPr>
            <a:xfrm>
              <a:off x="3344203" y="1841827"/>
              <a:ext cx="363726" cy="584775"/>
            </a:xfrm>
            <a:prstGeom prst="rect">
              <a:avLst/>
            </a:prstGeom>
            <a:ln w="952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altLang="zh-CN" sz="3200" b="1" smtClean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=</a:t>
              </a:r>
              <a:endParaRPr lang="en-US" altLang="zh-CN" sz="32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9" name="文本框 16"/>
            <p:cNvSpPr txBox="1"/>
            <p:nvPr/>
          </p:nvSpPr>
          <p:spPr>
            <a:xfrm>
              <a:off x="3884469" y="1841827"/>
              <a:ext cx="363726" cy="584775"/>
            </a:xfrm>
            <a:prstGeom prst="rect">
              <a:avLst/>
            </a:prstGeom>
            <a:ln w="952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012160" y="3156014"/>
            <a:ext cx="2514054" cy="584775"/>
            <a:chOff x="1734141" y="1841827"/>
            <a:chExt cx="2514054" cy="584775"/>
          </a:xfrm>
        </p:grpSpPr>
        <p:sp>
          <p:nvSpPr>
            <p:cNvPr id="51" name="文本框 16"/>
            <p:cNvSpPr txBox="1"/>
            <p:nvPr/>
          </p:nvSpPr>
          <p:spPr>
            <a:xfrm>
              <a:off x="1734141" y="1841827"/>
              <a:ext cx="363726" cy="584775"/>
            </a:xfrm>
            <a:prstGeom prst="rect">
              <a:avLst/>
            </a:prstGeom>
            <a:ln w="952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2" name="文本框 16"/>
            <p:cNvSpPr txBox="1"/>
            <p:nvPr/>
          </p:nvSpPr>
          <p:spPr>
            <a:xfrm>
              <a:off x="2843808" y="1841827"/>
              <a:ext cx="363726" cy="584775"/>
            </a:xfrm>
            <a:prstGeom prst="rect">
              <a:avLst/>
            </a:prstGeom>
            <a:ln w="952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3" name="文本框 16"/>
            <p:cNvSpPr txBox="1"/>
            <p:nvPr/>
          </p:nvSpPr>
          <p:spPr>
            <a:xfrm>
              <a:off x="2276903" y="1841827"/>
              <a:ext cx="363726" cy="584775"/>
            </a:xfrm>
            <a:prstGeom prst="rect">
              <a:avLst/>
            </a:prstGeom>
            <a:ln w="9525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4" name="文本框 16"/>
            <p:cNvSpPr txBox="1"/>
            <p:nvPr/>
          </p:nvSpPr>
          <p:spPr>
            <a:xfrm>
              <a:off x="3344203" y="1841827"/>
              <a:ext cx="363726" cy="584775"/>
            </a:xfrm>
            <a:prstGeom prst="rect">
              <a:avLst/>
            </a:prstGeom>
            <a:ln w="952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altLang="zh-CN" sz="3200" b="1" smtClean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=</a:t>
              </a:r>
              <a:endParaRPr lang="en-US" altLang="zh-CN" sz="32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5" name="文本框 16"/>
            <p:cNvSpPr txBox="1"/>
            <p:nvPr/>
          </p:nvSpPr>
          <p:spPr>
            <a:xfrm>
              <a:off x="3884469" y="1841827"/>
              <a:ext cx="363726" cy="584775"/>
            </a:xfrm>
            <a:prstGeom prst="rect">
              <a:avLst/>
            </a:prstGeom>
            <a:ln w="952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56" name="圆角矩形标注 55"/>
          <p:cNvSpPr/>
          <p:nvPr/>
        </p:nvSpPr>
        <p:spPr>
          <a:xfrm>
            <a:off x="3774669" y="458717"/>
            <a:ext cx="1655290" cy="789859"/>
          </a:xfrm>
          <a:prstGeom prst="wedgeRoundRectCallout">
            <a:avLst>
              <a:gd name="adj1" fmla="val -49151"/>
              <a:gd name="adj2" fmla="val 69648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lvl="0"/>
            <a:r>
              <a:rPr lang="zh-CN" altLang="en-US" sz="24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一个也没有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</a:t>
            </a:r>
            <a:r>
              <a:rPr lang="en-US" altLang="zh-CN" sz="24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</a:t>
            </a:r>
            <a:r>
              <a:rPr lang="zh-CN" altLang="en-US" sz="24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表示。</a:t>
            </a:r>
            <a:endParaRPr lang="en-US" altLang="zh-CN" sz="24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7" name="TextBox 12"/>
          <p:cNvSpPr txBox="1">
            <a:spLocks noChangeArrowheads="1"/>
          </p:cNvSpPr>
          <p:nvPr/>
        </p:nvSpPr>
        <p:spPr bwMode="auto">
          <a:xfrm>
            <a:off x="6026544" y="1583309"/>
            <a:ext cx="838131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8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2800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8" name="TextBox 12"/>
          <p:cNvSpPr txBox="1">
            <a:spLocks noChangeArrowheads="1"/>
          </p:cNvSpPr>
          <p:nvPr/>
        </p:nvSpPr>
        <p:spPr bwMode="auto">
          <a:xfrm>
            <a:off x="6552426" y="1566574"/>
            <a:ext cx="838131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8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+</a:t>
            </a:r>
            <a:endParaRPr lang="en-US" altLang="zh-CN" sz="2800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9" name="TextBox 12"/>
          <p:cNvSpPr txBox="1">
            <a:spLocks noChangeArrowheads="1"/>
          </p:cNvSpPr>
          <p:nvPr/>
        </p:nvSpPr>
        <p:spPr bwMode="auto">
          <a:xfrm>
            <a:off x="7108160" y="1558243"/>
            <a:ext cx="838131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8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0</a:t>
            </a:r>
            <a:endParaRPr lang="en-US" altLang="zh-CN" sz="2800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0" name="TextBox 12"/>
          <p:cNvSpPr txBox="1">
            <a:spLocks noChangeArrowheads="1"/>
          </p:cNvSpPr>
          <p:nvPr/>
        </p:nvSpPr>
        <p:spPr bwMode="auto">
          <a:xfrm>
            <a:off x="8145785" y="1554462"/>
            <a:ext cx="838131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8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2800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1" name="TextBox 12"/>
          <p:cNvSpPr txBox="1">
            <a:spLocks noChangeArrowheads="1"/>
          </p:cNvSpPr>
          <p:nvPr/>
        </p:nvSpPr>
        <p:spPr bwMode="auto">
          <a:xfrm>
            <a:off x="6016674" y="3183885"/>
            <a:ext cx="838131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8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2800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2" name="TextBox 12"/>
          <p:cNvSpPr txBox="1">
            <a:spLocks noChangeArrowheads="1"/>
          </p:cNvSpPr>
          <p:nvPr/>
        </p:nvSpPr>
        <p:spPr bwMode="auto">
          <a:xfrm>
            <a:off x="6542556" y="3167150"/>
            <a:ext cx="838131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8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+</a:t>
            </a:r>
            <a:endParaRPr lang="en-US" altLang="zh-CN" sz="2800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3" name="TextBox 12"/>
          <p:cNvSpPr txBox="1">
            <a:spLocks noChangeArrowheads="1"/>
          </p:cNvSpPr>
          <p:nvPr/>
        </p:nvSpPr>
        <p:spPr bwMode="auto">
          <a:xfrm>
            <a:off x="7098290" y="3158819"/>
            <a:ext cx="838131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8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2800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4" name="TextBox 12"/>
          <p:cNvSpPr txBox="1">
            <a:spLocks noChangeArrowheads="1"/>
          </p:cNvSpPr>
          <p:nvPr/>
        </p:nvSpPr>
        <p:spPr bwMode="auto">
          <a:xfrm>
            <a:off x="8135915" y="3155038"/>
            <a:ext cx="838131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8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2800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5" name="圆角矩形标注 64"/>
          <p:cNvSpPr/>
          <p:nvPr/>
        </p:nvSpPr>
        <p:spPr>
          <a:xfrm>
            <a:off x="5213949" y="4098263"/>
            <a:ext cx="1655290" cy="789859"/>
          </a:xfrm>
          <a:prstGeom prst="wedgeRoundRectCallout">
            <a:avLst>
              <a:gd name="adj1" fmla="val 41798"/>
              <a:gd name="adj2" fmla="val -84665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lvl="0"/>
            <a:r>
              <a:rPr lang="en-US" altLang="zh-CN" sz="24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4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</a:t>
            </a:r>
            <a:r>
              <a:rPr lang="en-US" altLang="zh-CN" sz="24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4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组成</a:t>
            </a:r>
            <a:r>
              <a:rPr lang="en-US" altLang="zh-CN" sz="24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4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altLang="zh-CN" sz="24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56" grpId="0" bldLvl="0" animBg="1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1119505" y="2554605"/>
            <a:ext cx="68929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buClrTx/>
              <a:buSzTx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整理和复习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8437" name="文本框 5"/>
          <p:cNvSpPr txBox="1"/>
          <p:nvPr/>
        </p:nvSpPr>
        <p:spPr>
          <a:xfrm>
            <a:off x="3168968" y="1595120"/>
            <a:ext cx="431673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1～5的认识和加减法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223" name="文本框 8"/>
          <p:cNvSpPr txBox="1"/>
          <p:nvPr/>
        </p:nvSpPr>
        <p:spPr>
          <a:xfrm>
            <a:off x="2095500" y="1611630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3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5"/>
          <p:cNvSpPr txBox="1">
            <a:spLocks noChangeArrowheads="1"/>
          </p:cNvSpPr>
          <p:nvPr/>
        </p:nvSpPr>
        <p:spPr bwMode="auto">
          <a:xfrm>
            <a:off x="782320" y="921385"/>
            <a:ext cx="2376805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6.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算一算。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70581" y="1528846"/>
            <a:ext cx="4511845" cy="842315"/>
            <a:chOff x="921812" y="1347614"/>
            <a:chExt cx="4511845" cy="842315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05" t="37399" r="64020" b="29805"/>
            <a:stretch>
              <a:fillRect/>
            </a:stretch>
          </p:blipFill>
          <p:spPr>
            <a:xfrm>
              <a:off x="921812" y="1347614"/>
              <a:ext cx="933665" cy="842315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05" t="37399" r="64020" b="29805"/>
            <a:stretch>
              <a:fillRect/>
            </a:stretch>
          </p:blipFill>
          <p:spPr>
            <a:xfrm>
              <a:off x="1812495" y="1347614"/>
              <a:ext cx="933665" cy="842315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05" t="37399" r="64020" b="29805"/>
            <a:stretch>
              <a:fillRect/>
            </a:stretch>
          </p:blipFill>
          <p:spPr>
            <a:xfrm>
              <a:off x="2689411" y="1347614"/>
              <a:ext cx="933665" cy="842315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05" t="37399" r="64020" b="29805"/>
            <a:stretch>
              <a:fillRect/>
            </a:stretch>
          </p:blipFill>
          <p:spPr>
            <a:xfrm>
              <a:off x="3580094" y="1347614"/>
              <a:ext cx="933665" cy="842315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05" t="37399" r="64020" b="29805"/>
            <a:stretch>
              <a:fillRect/>
            </a:stretch>
          </p:blipFill>
          <p:spPr>
            <a:xfrm>
              <a:off x="4499992" y="1347614"/>
              <a:ext cx="933665" cy="842315"/>
            </a:xfrm>
            <a:prstGeom prst="rect">
              <a:avLst/>
            </a:prstGeom>
          </p:spPr>
        </p:pic>
      </p:grpSp>
      <p:sp>
        <p:nvSpPr>
          <p:cNvPr id="3" name="椭圆 2"/>
          <p:cNvSpPr/>
          <p:nvPr/>
        </p:nvSpPr>
        <p:spPr>
          <a:xfrm>
            <a:off x="4305778" y="1470218"/>
            <a:ext cx="1120663" cy="1099885"/>
          </a:xfrm>
          <a:prstGeom prst="ellipse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2016" y="2858135"/>
            <a:ext cx="4511845" cy="842315"/>
            <a:chOff x="921812" y="1347614"/>
            <a:chExt cx="4511845" cy="84231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05" t="37399" r="64020" b="29805"/>
            <a:stretch>
              <a:fillRect/>
            </a:stretch>
          </p:blipFill>
          <p:spPr>
            <a:xfrm>
              <a:off x="921812" y="1347614"/>
              <a:ext cx="933665" cy="842315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05" t="37399" r="64020" b="29805"/>
            <a:stretch>
              <a:fillRect/>
            </a:stretch>
          </p:blipFill>
          <p:spPr>
            <a:xfrm>
              <a:off x="1812495" y="1347614"/>
              <a:ext cx="933665" cy="842315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05" t="37399" r="64020" b="29805"/>
            <a:stretch>
              <a:fillRect/>
            </a:stretch>
          </p:blipFill>
          <p:spPr>
            <a:xfrm>
              <a:off x="2689411" y="1347614"/>
              <a:ext cx="933665" cy="842315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 rotWithShape="1"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05" t="37399" r="64020" b="29805"/>
            <a:stretch>
              <a:fillRect/>
            </a:stretch>
          </p:blipFill>
          <p:spPr>
            <a:xfrm>
              <a:off x="3580094" y="1347614"/>
              <a:ext cx="933665" cy="842315"/>
            </a:xfrm>
            <a:prstGeom prst="rect">
              <a:avLst/>
            </a:prstGeom>
          </p:spPr>
        </p:pic>
        <p:pic>
          <p:nvPicPr>
            <p:cNvPr id="44" name="图片 43"/>
            <p:cNvPicPr>
              <a:picLocks noChangeAspect="1"/>
            </p:cNvPicPr>
            <p:nvPr/>
          </p:nvPicPr>
          <p:blipFill rotWithShape="1"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05" t="37399" r="64020" b="29805"/>
            <a:stretch>
              <a:fillRect/>
            </a:stretch>
          </p:blipFill>
          <p:spPr>
            <a:xfrm>
              <a:off x="4499992" y="1347614"/>
              <a:ext cx="933665" cy="842315"/>
            </a:xfrm>
            <a:prstGeom prst="rect">
              <a:avLst/>
            </a:prstGeom>
          </p:spPr>
        </p:pic>
      </p:grpSp>
      <p:sp>
        <p:nvSpPr>
          <p:cNvPr id="45" name="椭圆 44"/>
          <p:cNvSpPr/>
          <p:nvPr/>
        </p:nvSpPr>
        <p:spPr>
          <a:xfrm>
            <a:off x="457891" y="2799507"/>
            <a:ext cx="4979986" cy="1099885"/>
          </a:xfrm>
          <a:prstGeom prst="ellipse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6050160" y="1727772"/>
            <a:ext cx="2514054" cy="584775"/>
            <a:chOff x="1734141" y="1841827"/>
            <a:chExt cx="2514054" cy="584775"/>
          </a:xfrm>
        </p:grpSpPr>
        <p:sp>
          <p:nvSpPr>
            <p:cNvPr id="47" name="文本框 16"/>
            <p:cNvSpPr txBox="1"/>
            <p:nvPr/>
          </p:nvSpPr>
          <p:spPr>
            <a:xfrm>
              <a:off x="1734141" y="1841827"/>
              <a:ext cx="363726" cy="584775"/>
            </a:xfrm>
            <a:prstGeom prst="rect">
              <a:avLst/>
            </a:prstGeom>
            <a:ln w="952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8" name="文本框 16"/>
            <p:cNvSpPr txBox="1"/>
            <p:nvPr/>
          </p:nvSpPr>
          <p:spPr>
            <a:xfrm>
              <a:off x="2843808" y="1841827"/>
              <a:ext cx="363726" cy="584775"/>
            </a:xfrm>
            <a:prstGeom prst="rect">
              <a:avLst/>
            </a:prstGeom>
            <a:ln w="952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9" name="文本框 16"/>
            <p:cNvSpPr txBox="1"/>
            <p:nvPr/>
          </p:nvSpPr>
          <p:spPr>
            <a:xfrm>
              <a:off x="2276903" y="1841827"/>
              <a:ext cx="363726" cy="584775"/>
            </a:xfrm>
            <a:prstGeom prst="rect">
              <a:avLst/>
            </a:prstGeom>
            <a:ln w="9525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0" name="文本框 16"/>
            <p:cNvSpPr txBox="1"/>
            <p:nvPr/>
          </p:nvSpPr>
          <p:spPr>
            <a:xfrm>
              <a:off x="3344203" y="1841827"/>
              <a:ext cx="363726" cy="584775"/>
            </a:xfrm>
            <a:prstGeom prst="rect">
              <a:avLst/>
            </a:prstGeom>
            <a:ln w="952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altLang="zh-CN" sz="3200" b="1" smtClean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=</a:t>
              </a:r>
              <a:endParaRPr lang="en-US" altLang="zh-CN" sz="32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1" name="文本框 16"/>
            <p:cNvSpPr txBox="1"/>
            <p:nvPr/>
          </p:nvSpPr>
          <p:spPr>
            <a:xfrm>
              <a:off x="3884469" y="1841827"/>
              <a:ext cx="363726" cy="584775"/>
            </a:xfrm>
            <a:prstGeom prst="rect">
              <a:avLst/>
            </a:prstGeom>
            <a:ln w="952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045865" y="3024879"/>
            <a:ext cx="2514054" cy="584775"/>
            <a:chOff x="1734141" y="1841827"/>
            <a:chExt cx="2514054" cy="584775"/>
          </a:xfrm>
        </p:grpSpPr>
        <p:sp>
          <p:nvSpPr>
            <p:cNvPr id="53" name="文本框 16"/>
            <p:cNvSpPr txBox="1"/>
            <p:nvPr/>
          </p:nvSpPr>
          <p:spPr>
            <a:xfrm>
              <a:off x="1734141" y="1841827"/>
              <a:ext cx="363726" cy="584775"/>
            </a:xfrm>
            <a:prstGeom prst="rect">
              <a:avLst/>
            </a:prstGeom>
            <a:ln w="952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4" name="文本框 16"/>
            <p:cNvSpPr txBox="1"/>
            <p:nvPr/>
          </p:nvSpPr>
          <p:spPr>
            <a:xfrm>
              <a:off x="2843808" y="1841827"/>
              <a:ext cx="363726" cy="584775"/>
            </a:xfrm>
            <a:prstGeom prst="rect">
              <a:avLst/>
            </a:prstGeom>
            <a:ln w="952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5" name="文本框 16"/>
            <p:cNvSpPr txBox="1"/>
            <p:nvPr/>
          </p:nvSpPr>
          <p:spPr>
            <a:xfrm>
              <a:off x="2276903" y="1841827"/>
              <a:ext cx="363726" cy="584775"/>
            </a:xfrm>
            <a:prstGeom prst="rect">
              <a:avLst/>
            </a:prstGeom>
            <a:ln w="9525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6" name="文本框 16"/>
            <p:cNvSpPr txBox="1"/>
            <p:nvPr/>
          </p:nvSpPr>
          <p:spPr>
            <a:xfrm>
              <a:off x="3344203" y="1841827"/>
              <a:ext cx="363726" cy="584775"/>
            </a:xfrm>
            <a:prstGeom prst="rect">
              <a:avLst/>
            </a:prstGeom>
            <a:ln w="952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altLang="zh-CN" sz="3200" b="1" smtClean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=</a:t>
              </a:r>
              <a:endParaRPr lang="en-US" altLang="zh-CN" sz="32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7" name="文本框 16"/>
            <p:cNvSpPr txBox="1"/>
            <p:nvPr/>
          </p:nvSpPr>
          <p:spPr>
            <a:xfrm>
              <a:off x="3884469" y="1841827"/>
              <a:ext cx="363726" cy="584775"/>
            </a:xfrm>
            <a:prstGeom prst="rect">
              <a:avLst/>
            </a:prstGeom>
            <a:ln w="952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58" name="TextBox 12"/>
          <p:cNvSpPr txBox="1">
            <a:spLocks noChangeArrowheads="1"/>
          </p:cNvSpPr>
          <p:nvPr/>
        </p:nvSpPr>
        <p:spPr bwMode="auto">
          <a:xfrm>
            <a:off x="6067188" y="1756619"/>
            <a:ext cx="838131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8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2800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9" name="TextBox 12"/>
          <p:cNvSpPr txBox="1">
            <a:spLocks noChangeArrowheads="1"/>
          </p:cNvSpPr>
          <p:nvPr/>
        </p:nvSpPr>
        <p:spPr bwMode="auto">
          <a:xfrm>
            <a:off x="6593070" y="1739884"/>
            <a:ext cx="838131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8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-</a:t>
            </a:r>
            <a:endParaRPr lang="en-US" altLang="zh-CN" sz="2800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0" name="TextBox 12"/>
          <p:cNvSpPr txBox="1">
            <a:spLocks noChangeArrowheads="1"/>
          </p:cNvSpPr>
          <p:nvPr/>
        </p:nvSpPr>
        <p:spPr bwMode="auto">
          <a:xfrm>
            <a:off x="7148804" y="1731553"/>
            <a:ext cx="838131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8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2800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1" name="TextBox 12"/>
          <p:cNvSpPr txBox="1">
            <a:spLocks noChangeArrowheads="1"/>
          </p:cNvSpPr>
          <p:nvPr/>
        </p:nvSpPr>
        <p:spPr bwMode="auto">
          <a:xfrm>
            <a:off x="8186429" y="1727772"/>
            <a:ext cx="838131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8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2800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2" name="TextBox 12"/>
          <p:cNvSpPr txBox="1">
            <a:spLocks noChangeArrowheads="1"/>
          </p:cNvSpPr>
          <p:nvPr/>
        </p:nvSpPr>
        <p:spPr bwMode="auto">
          <a:xfrm>
            <a:off x="6026068" y="3043929"/>
            <a:ext cx="838131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8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2800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3" name="TextBox 12"/>
          <p:cNvSpPr txBox="1">
            <a:spLocks noChangeArrowheads="1"/>
          </p:cNvSpPr>
          <p:nvPr/>
        </p:nvSpPr>
        <p:spPr bwMode="auto">
          <a:xfrm>
            <a:off x="6579353" y="3027194"/>
            <a:ext cx="838131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8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-</a:t>
            </a:r>
            <a:endParaRPr lang="en-US" altLang="zh-CN" sz="2800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4" name="TextBox 12"/>
          <p:cNvSpPr txBox="1">
            <a:spLocks noChangeArrowheads="1"/>
          </p:cNvSpPr>
          <p:nvPr/>
        </p:nvSpPr>
        <p:spPr bwMode="auto">
          <a:xfrm>
            <a:off x="7135087" y="3018863"/>
            <a:ext cx="838131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8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2800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5" name="TextBox 12"/>
          <p:cNvSpPr txBox="1">
            <a:spLocks noChangeArrowheads="1"/>
          </p:cNvSpPr>
          <p:nvPr/>
        </p:nvSpPr>
        <p:spPr bwMode="auto">
          <a:xfrm>
            <a:off x="8172712" y="3015082"/>
            <a:ext cx="838131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8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0</a:t>
            </a:r>
            <a:endParaRPr lang="en-US" altLang="zh-CN" sz="2800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6" name="圆角矩形标注 65"/>
          <p:cNvSpPr/>
          <p:nvPr/>
        </p:nvSpPr>
        <p:spPr>
          <a:xfrm>
            <a:off x="4208104" y="517863"/>
            <a:ext cx="1859084" cy="738182"/>
          </a:xfrm>
          <a:prstGeom prst="wedgeRoundRectCallout">
            <a:avLst>
              <a:gd name="adj1" fmla="val -7383"/>
              <a:gd name="adj2" fmla="val 80308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lvl="0"/>
            <a:r>
              <a:rPr lang="zh-CN" altLang="en-US" sz="24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</a:t>
            </a:r>
            <a:r>
              <a:rPr lang="en-US" altLang="zh-CN" sz="24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4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串葡萄里面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减去</a:t>
            </a:r>
            <a:r>
              <a:rPr lang="en-US" altLang="zh-CN" sz="24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4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串。</a:t>
            </a:r>
            <a:endParaRPr lang="en-US" altLang="zh-CN" sz="24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7" name="圆角矩形标注 66"/>
          <p:cNvSpPr/>
          <p:nvPr/>
        </p:nvSpPr>
        <p:spPr>
          <a:xfrm>
            <a:off x="6243160" y="602922"/>
            <a:ext cx="1859084" cy="738182"/>
          </a:xfrm>
          <a:prstGeom prst="wedgeRoundRectCallout">
            <a:avLst>
              <a:gd name="adj1" fmla="val -7383"/>
              <a:gd name="adj2" fmla="val 80308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lvl="0"/>
            <a:r>
              <a:rPr lang="zh-CN" altLang="en-US" sz="24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想</a:t>
            </a:r>
            <a:r>
              <a:rPr lang="en-US" altLang="zh-CN" sz="24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4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</a:t>
            </a:r>
            <a:r>
              <a:rPr lang="en-US" altLang="zh-CN" sz="24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4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组成</a:t>
            </a:r>
            <a:r>
              <a:rPr lang="en-US" altLang="zh-CN" sz="24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4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altLang="zh-CN" sz="24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8" name="圆角矩形标注 67"/>
          <p:cNvSpPr/>
          <p:nvPr/>
        </p:nvSpPr>
        <p:spPr>
          <a:xfrm>
            <a:off x="2690138" y="4110167"/>
            <a:ext cx="1859084" cy="738182"/>
          </a:xfrm>
          <a:prstGeom prst="wedgeRoundRectCallout">
            <a:avLst>
              <a:gd name="adj1" fmla="val -41710"/>
              <a:gd name="adj2" fmla="val -75822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lvl="0"/>
            <a:r>
              <a:rPr lang="zh-CN" altLang="en-US" sz="24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</a:t>
            </a:r>
            <a:r>
              <a:rPr lang="en-US" altLang="zh-CN" sz="24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4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串葡萄全部减掉。</a:t>
            </a:r>
            <a:endParaRPr lang="en-US" altLang="zh-CN" sz="24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 bldLvl="0" animBg="1"/>
      <p:bldP spid="67" grpId="0" bldLvl="0" animBg="1"/>
      <p:bldP spid="6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9"/>
          <p:cNvSpPr/>
          <p:nvPr/>
        </p:nvSpPr>
        <p:spPr>
          <a:xfrm>
            <a:off x="4445" y="1590675"/>
            <a:ext cx="1131570" cy="181483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ctr" fontAlgn="base"/>
            <a:r>
              <a:rPr lang="en-US" sz="2800" b="1" strike="noStrike" noProof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en-US" sz="2800" b="1" strike="noStrike" noProof="1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~</a:t>
            </a:r>
            <a:r>
              <a:rPr lang="en-US" sz="2800" b="1" strike="noStrike" noProof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sz="2800" b="1" strike="noStrike" noProof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的认识和加减法</a:t>
            </a:r>
            <a:endParaRPr lang="zh-CN" sz="2800" b="1" strike="noStrike" noProof="1" smtClean="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944245" y="935990"/>
            <a:ext cx="323215" cy="3124200"/>
          </a:xfrm>
          <a:prstGeom prst="leftBrace">
            <a:avLst>
              <a:gd name="adj1" fmla="val 49944"/>
              <a:gd name="adj2" fmla="val 49613"/>
            </a:avLst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267460" y="674370"/>
            <a:ext cx="1805940" cy="460375"/>
          </a:xfrm>
          <a:prstGeom prst="rect">
            <a:avLst/>
          </a:prstGeom>
          <a:noFill/>
          <a:ln w="9525">
            <a:solidFill>
              <a:srgbClr val="C00000"/>
            </a:solidFill>
            <a:miter/>
          </a:ln>
        </p:spPr>
        <p:txBody>
          <a:bodyPr wrap="square">
            <a:spAutoFit/>
          </a:bodyPr>
          <a:lstStyle/>
          <a:p>
            <a:pPr algn="ctr" fontAlgn="base"/>
            <a:r>
              <a:rPr lang="en-US" sz="2400" b="1" strike="noStrike" noProof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en-US" sz="2400" b="1" smtClean="0">
                <a:effectLst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~</a:t>
            </a:r>
            <a:r>
              <a:rPr lang="en-US" sz="2400" b="1" strike="noStrike" noProof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sz="2400" b="1" strike="noStrike" noProof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的认识</a:t>
            </a:r>
            <a:endParaRPr lang="zh-CN" sz="2400" b="1" strike="noStrike" noProof="1" smtClean="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3148965" y="455295"/>
            <a:ext cx="229235" cy="786130"/>
          </a:xfrm>
          <a:prstGeom prst="leftBrace">
            <a:avLst>
              <a:gd name="adj1" fmla="val 49944"/>
              <a:gd name="adj2" fmla="val 49613"/>
            </a:avLst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12" name="Rectangle 9"/>
          <p:cNvSpPr/>
          <p:nvPr/>
        </p:nvSpPr>
        <p:spPr>
          <a:xfrm>
            <a:off x="3378200" y="213995"/>
            <a:ext cx="4194810" cy="460375"/>
          </a:xfrm>
          <a:prstGeom prst="rect">
            <a:avLst/>
          </a:prstGeom>
          <a:noFill/>
          <a:ln w="9525">
            <a:solidFill>
              <a:srgbClr val="C00000"/>
            </a:solidFill>
            <a:miter/>
          </a:ln>
        </p:spPr>
        <p:txBody>
          <a:bodyPr wrap="square">
            <a:spAutoFit/>
          </a:bodyPr>
          <a:lstStyle/>
          <a:p>
            <a:pPr algn="ctr" fontAlgn="base"/>
            <a:r>
              <a:rPr lang="zh-CN" sz="2400" b="1" strike="noStrike" noProof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有几个物体，就用几表示。</a:t>
            </a:r>
            <a:endParaRPr lang="zh-CN" sz="2400" b="1" strike="noStrike" noProof="1" smtClean="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" name="Rectangle 9"/>
          <p:cNvSpPr/>
          <p:nvPr/>
        </p:nvSpPr>
        <p:spPr>
          <a:xfrm>
            <a:off x="3423920" y="727075"/>
            <a:ext cx="3471545" cy="755650"/>
          </a:xfrm>
          <a:prstGeom prst="rect">
            <a:avLst/>
          </a:prstGeom>
          <a:noFill/>
          <a:ln w="9525">
            <a:solidFill>
              <a:srgbClr val="C00000"/>
            </a:solidFill>
            <a:miter/>
          </a:ln>
        </p:spPr>
        <p:txBody>
          <a:bodyPr wrap="square">
            <a:spAutoFit/>
          </a:bodyPr>
          <a:lstStyle/>
          <a:p>
            <a:pPr algn="ctr" fontAlgn="base">
              <a:lnSpc>
                <a:spcPct val="90000"/>
              </a:lnSpc>
            </a:pPr>
            <a:r>
              <a:rPr lang="zh-CN" sz="2400" b="1" strike="noStrike" noProof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写数时，注意起笔、折笔、停笔的位置。</a:t>
            </a:r>
            <a:endParaRPr lang="zh-CN" sz="2400" b="1" strike="noStrike" noProof="1" smtClean="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4" name="Rectangle 9"/>
          <p:cNvSpPr/>
          <p:nvPr/>
        </p:nvSpPr>
        <p:spPr>
          <a:xfrm>
            <a:off x="1267460" y="2033905"/>
            <a:ext cx="1805305" cy="829945"/>
          </a:xfrm>
          <a:prstGeom prst="rect">
            <a:avLst/>
          </a:prstGeom>
          <a:noFill/>
          <a:ln w="9525">
            <a:solidFill>
              <a:srgbClr val="C00000"/>
            </a:solidFill>
            <a:miter/>
          </a:ln>
        </p:spPr>
        <p:txBody>
          <a:bodyPr wrap="square">
            <a:spAutoFit/>
          </a:bodyPr>
          <a:lstStyle/>
          <a:p>
            <a:pPr algn="ctr" fontAlgn="base"/>
            <a:r>
              <a:rPr lang="zh-CN" sz="2400" b="1" strike="noStrike" noProof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比大小、第几、分与合</a:t>
            </a:r>
            <a:endParaRPr lang="zh-CN" sz="2400" b="1" strike="noStrike" noProof="1" smtClean="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3154680" y="1874520"/>
            <a:ext cx="229235" cy="944880"/>
          </a:xfrm>
          <a:prstGeom prst="leftBrace">
            <a:avLst>
              <a:gd name="adj1" fmla="val 49944"/>
              <a:gd name="adj2" fmla="val 49613"/>
            </a:avLst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16" name="Rectangle 9"/>
          <p:cNvSpPr/>
          <p:nvPr/>
        </p:nvSpPr>
        <p:spPr>
          <a:xfrm>
            <a:off x="3381375" y="1540510"/>
            <a:ext cx="4800600" cy="755650"/>
          </a:xfrm>
          <a:prstGeom prst="rect">
            <a:avLst/>
          </a:prstGeom>
          <a:noFill/>
          <a:ln w="9525">
            <a:solidFill>
              <a:srgbClr val="C00000"/>
            </a:solidFill>
            <a:miter/>
          </a:ln>
        </p:spPr>
        <p:txBody>
          <a:bodyPr wrap="square">
            <a:spAutoFit/>
          </a:bodyPr>
          <a:lstStyle/>
          <a:p>
            <a:pPr algn="ctr" fontAlgn="base">
              <a:lnSpc>
                <a:spcPct val="90000"/>
              </a:lnSpc>
            </a:pPr>
            <a:r>
              <a:rPr lang="en-US" altLang="zh-CN" sz="2400" b="1" strike="noStrike" noProof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400" b="1" strike="noStrike" noProof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第几</a:t>
            </a:r>
            <a:r>
              <a:rPr lang="en-US" altLang="zh-CN" sz="2400" b="1" strike="noStrike" noProof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400" b="1" strike="noStrike" noProof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表示物体的排列顺序；</a:t>
            </a:r>
            <a:r>
              <a:rPr lang="en-US" altLang="zh-CN" sz="2400" b="1" strike="noStrike" noProof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400" b="1" strike="noStrike" noProof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几</a:t>
            </a:r>
            <a:r>
              <a:rPr lang="en-US" altLang="zh-CN" sz="2400" b="1" strike="noStrike" noProof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400" b="1" strike="noStrike" noProof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表示物体的数量。</a:t>
            </a:r>
            <a:endParaRPr lang="zh-CN" altLang="en-US" sz="2400" b="1" strike="noStrike" noProof="1" smtClean="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7" name="Rectangle 9"/>
          <p:cNvSpPr/>
          <p:nvPr/>
        </p:nvSpPr>
        <p:spPr>
          <a:xfrm>
            <a:off x="3381375" y="2355215"/>
            <a:ext cx="5478145" cy="755650"/>
          </a:xfrm>
          <a:prstGeom prst="rect">
            <a:avLst/>
          </a:prstGeom>
          <a:noFill/>
          <a:ln w="9525">
            <a:solidFill>
              <a:srgbClr val="C00000"/>
            </a:solidFill>
            <a:miter/>
          </a:ln>
        </p:spPr>
        <p:txBody>
          <a:bodyPr wrap="square">
            <a:spAutoFit/>
          </a:bodyPr>
          <a:lstStyle/>
          <a:p>
            <a:pPr algn="ctr" fontAlgn="base">
              <a:lnSpc>
                <a:spcPct val="90000"/>
              </a:lnSpc>
            </a:pPr>
            <a:r>
              <a:rPr lang="zh-CN" sz="2400" b="1" strike="noStrike" noProof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一个数（</a:t>
            </a:r>
            <a:r>
              <a:rPr lang="en-US" altLang="zh-CN" sz="2400" b="1" strike="noStrike" noProof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400" b="1" strike="noStrike" noProof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除外）可以分成几和几，把这个数分成</a:t>
            </a:r>
            <a:r>
              <a:rPr lang="en-US" altLang="zh-CN" sz="2400" b="1" strike="noStrike" noProof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400" b="1" strike="noStrike" noProof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和几，依次分到几和</a:t>
            </a:r>
            <a:r>
              <a:rPr lang="en-US" altLang="zh-CN" sz="2400" b="1" strike="noStrike" noProof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400" b="1" strike="noStrike" noProof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为止。</a:t>
            </a:r>
            <a:endParaRPr lang="zh-CN" altLang="en-US" sz="2400" b="1" strike="noStrike" noProof="1" smtClean="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8" name="Rectangle 9"/>
          <p:cNvSpPr/>
          <p:nvPr/>
        </p:nvSpPr>
        <p:spPr>
          <a:xfrm>
            <a:off x="1304925" y="3217545"/>
            <a:ext cx="2252980" cy="460375"/>
          </a:xfrm>
          <a:prstGeom prst="rect">
            <a:avLst/>
          </a:prstGeom>
          <a:noFill/>
          <a:ln w="9525">
            <a:solidFill>
              <a:srgbClr val="C00000"/>
            </a:solidFill>
            <a:miter/>
          </a:ln>
        </p:spPr>
        <p:txBody>
          <a:bodyPr wrap="square">
            <a:spAutoFit/>
          </a:bodyPr>
          <a:lstStyle/>
          <a:p>
            <a:pPr algn="ctr" fontAlgn="base"/>
            <a:r>
              <a:rPr lang="en-US" sz="2400" b="1" strike="noStrike" noProof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en-US" sz="2400" b="1" smtClean="0">
                <a:effectLst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~</a:t>
            </a:r>
            <a:r>
              <a:rPr lang="en-US" sz="2400" b="1" strike="noStrike" noProof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sz="2400" b="1" strike="noStrike" noProof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的加减法</a:t>
            </a:r>
            <a:endParaRPr lang="zh-CN" sz="2400" b="1" strike="noStrike" noProof="1" smtClean="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9" name="Rectangle 9"/>
          <p:cNvSpPr/>
          <p:nvPr/>
        </p:nvSpPr>
        <p:spPr>
          <a:xfrm>
            <a:off x="3723005" y="3231515"/>
            <a:ext cx="5273040" cy="460375"/>
          </a:xfrm>
          <a:prstGeom prst="rect">
            <a:avLst/>
          </a:prstGeom>
          <a:noFill/>
          <a:ln w="9525">
            <a:solidFill>
              <a:srgbClr val="C00000"/>
            </a:solidFill>
            <a:miter/>
          </a:ln>
        </p:spPr>
        <p:txBody>
          <a:bodyPr wrap="square">
            <a:spAutoFit/>
          </a:bodyPr>
          <a:lstStyle/>
          <a:p>
            <a:pPr algn="ctr" fontAlgn="base"/>
            <a:r>
              <a:rPr lang="zh-CN" altLang="en-US" sz="2400" b="1" strike="noStrike" noProof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求总数，用加法；求部分，用减法。</a:t>
            </a:r>
            <a:endParaRPr lang="zh-CN" altLang="en-US" sz="2400" b="1" strike="noStrike" noProof="1" smtClean="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0" name="Rectangle 9"/>
          <p:cNvSpPr/>
          <p:nvPr/>
        </p:nvSpPr>
        <p:spPr>
          <a:xfrm>
            <a:off x="1318895" y="3926840"/>
            <a:ext cx="1604010" cy="829945"/>
          </a:xfrm>
          <a:prstGeom prst="rect">
            <a:avLst/>
          </a:prstGeom>
          <a:noFill/>
          <a:ln w="9525">
            <a:solidFill>
              <a:srgbClr val="C00000"/>
            </a:solidFill>
            <a:miter/>
          </a:ln>
        </p:spPr>
        <p:txBody>
          <a:bodyPr wrap="square">
            <a:spAutoFit/>
          </a:bodyPr>
          <a:lstStyle/>
          <a:p>
            <a:pPr algn="ctr" fontAlgn="base"/>
            <a:r>
              <a:rPr lang="en-US" sz="2400" b="1" strike="noStrike" noProof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</a:t>
            </a:r>
            <a:r>
              <a:rPr lang="zh-CN" altLang="en-US" sz="2400" b="1" strike="noStrike" noProof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的认识和</a:t>
            </a:r>
            <a:r>
              <a:rPr lang="zh-CN" sz="2400" b="1" strike="noStrike" noProof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加减法</a:t>
            </a:r>
            <a:endParaRPr lang="zh-CN" sz="2400" b="1" strike="noStrike" noProof="1" smtClean="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1" name="左大括号 20"/>
          <p:cNvSpPr/>
          <p:nvPr/>
        </p:nvSpPr>
        <p:spPr>
          <a:xfrm>
            <a:off x="2978785" y="3883025"/>
            <a:ext cx="229235" cy="944880"/>
          </a:xfrm>
          <a:prstGeom prst="leftBrace">
            <a:avLst>
              <a:gd name="adj1" fmla="val 49944"/>
              <a:gd name="adj2" fmla="val 49613"/>
            </a:avLst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22" name="Rectangle 9"/>
          <p:cNvSpPr/>
          <p:nvPr/>
        </p:nvSpPr>
        <p:spPr>
          <a:xfrm>
            <a:off x="3263900" y="3780790"/>
            <a:ext cx="2096135" cy="460375"/>
          </a:xfrm>
          <a:prstGeom prst="rect">
            <a:avLst/>
          </a:prstGeom>
          <a:noFill/>
          <a:ln w="9525">
            <a:solidFill>
              <a:srgbClr val="C00000"/>
            </a:solidFill>
            <a:miter/>
          </a:ln>
        </p:spPr>
        <p:txBody>
          <a:bodyPr wrap="square">
            <a:spAutoFit/>
          </a:bodyPr>
          <a:lstStyle/>
          <a:p>
            <a:pPr algn="ctr" fontAlgn="base"/>
            <a:r>
              <a:rPr lang="en-US" sz="2400" b="1" strike="noStrike" noProof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</a:t>
            </a:r>
            <a:r>
              <a:rPr lang="zh-CN" altLang="en-US" sz="2400" b="1" strike="noStrike" noProof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也是一个数。</a:t>
            </a:r>
            <a:endParaRPr lang="zh-CN" altLang="en-US" sz="2400" b="1" strike="noStrike" noProof="1" smtClean="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3" name="Rectangle 9"/>
          <p:cNvSpPr/>
          <p:nvPr/>
        </p:nvSpPr>
        <p:spPr>
          <a:xfrm>
            <a:off x="3261360" y="4296410"/>
            <a:ext cx="3874770" cy="755650"/>
          </a:xfrm>
          <a:prstGeom prst="rect">
            <a:avLst/>
          </a:prstGeom>
          <a:noFill/>
          <a:ln w="9525">
            <a:solidFill>
              <a:srgbClr val="C00000"/>
            </a:solidFill>
            <a:miter/>
          </a:ln>
        </p:spPr>
        <p:txBody>
          <a:bodyPr wrap="square">
            <a:spAutoFit/>
          </a:bodyPr>
          <a:lstStyle/>
          <a:p>
            <a:pPr algn="ctr" fontAlgn="base">
              <a:lnSpc>
                <a:spcPct val="90000"/>
              </a:lnSpc>
            </a:pPr>
            <a:r>
              <a:rPr lang="zh-CN" altLang="en-US" sz="2400" b="1" strike="noStrike" noProof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一个数加（或减）</a:t>
            </a:r>
            <a:r>
              <a:rPr lang="en-US" altLang="zh-CN" sz="2400" b="1" strike="noStrike" noProof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</a:t>
            </a:r>
            <a:r>
              <a:rPr lang="zh-CN" altLang="en-US" sz="2400" b="1" strike="noStrike" noProof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，都得它本身；同数相减等于</a:t>
            </a:r>
            <a:r>
              <a:rPr lang="en-US" altLang="zh-CN" sz="2400" b="1" strike="noStrike" noProof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</a:t>
            </a:r>
            <a:r>
              <a:rPr lang="zh-CN" altLang="en-US" sz="2400" b="1" strike="noStrike" noProof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400" b="1" strike="noStrike" noProof="1" smtClean="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bldLvl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bldLvl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6895" y="610235"/>
            <a:ext cx="829246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生活中个数是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en-US" sz="2800" b="1" smtClean="0">
                <a:effectLst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~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5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的物体，都可以用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en-US" sz="2800" b="1" smtClean="0">
                <a:effectLst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~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5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各数表示。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67257" y="3910568"/>
            <a:ext cx="6184061" cy="1038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en-US" sz="2800" b="1" smtClean="0">
                <a:effectLst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~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5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各数按从前往后的顺序排列是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5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，从后往前是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5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28600" y="2191385"/>
            <a:ext cx="1438910" cy="1056259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en-US" sz="2800" b="1" smtClean="0">
                <a:effectLst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~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5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的认识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" name="Picture 26" descr="C:\Users\Administrator\Desktop\图片45.png图片4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70075" y="1219200"/>
            <a:ext cx="6450965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53">
            <a:hlinkClick r:id="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2" t="11111" r="83556" b="12434"/>
          <a:stretch>
            <a:fillRect/>
          </a:stretch>
        </p:blipFill>
        <p:spPr bwMode="auto">
          <a:xfrm>
            <a:off x="2209801" y="3127669"/>
            <a:ext cx="544154" cy="550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2" descr="54">
            <a:hlinkClick r:id="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0" t="3125" r="82957" b="14204"/>
          <a:stretch>
            <a:fillRect/>
          </a:stretch>
        </p:blipFill>
        <p:spPr bwMode="auto">
          <a:xfrm>
            <a:off x="3557538" y="3123859"/>
            <a:ext cx="553034" cy="554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3" descr="55">
            <a:hlinkClick r:id="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" t="9256" r="82999" b="11269"/>
          <a:stretch>
            <a:fillRect/>
          </a:stretch>
        </p:blipFill>
        <p:spPr bwMode="auto">
          <a:xfrm>
            <a:off x="4888346" y="3120049"/>
            <a:ext cx="545422" cy="558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3" descr="56">
            <a:hlinkClick r:id="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92" t="9966" r="83002" b="14511"/>
          <a:stretch>
            <a:fillRect/>
          </a:stretch>
        </p:blipFill>
        <p:spPr bwMode="auto">
          <a:xfrm>
            <a:off x="6159487" y="3120049"/>
            <a:ext cx="547960" cy="54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3" descr="57">
            <a:hlinkClick r:id="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95" t="10933" r="82828" b="10304"/>
          <a:stretch>
            <a:fillRect/>
          </a:stretch>
        </p:blipFill>
        <p:spPr bwMode="auto">
          <a:xfrm>
            <a:off x="7491817" y="3109889"/>
            <a:ext cx="553034" cy="55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build="p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28800" y="1996440"/>
            <a:ext cx="6534785" cy="1383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用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一一对应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的方法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一种事物对应另一种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事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物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有多余的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就说这种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事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物比另一种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事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物多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或者说另一种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事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物比这种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事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物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少。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圆角矩形 20">
            <a:hlinkClick r:id=""/>
          </p:cNvPr>
          <p:cNvSpPr/>
          <p:nvPr/>
        </p:nvSpPr>
        <p:spPr>
          <a:xfrm>
            <a:off x="572502" y="1957715"/>
            <a:ext cx="609806" cy="1443201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比</a:t>
            </a:r>
            <a:endParaRPr lang="en-US" altLang="zh-CN" sz="28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大小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uiExpand="1" build="p"/>
      <p:bldP spid="2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圆角矩形 20">
            <a:hlinkClick r:id=""/>
          </p:cNvPr>
          <p:cNvSpPr/>
          <p:nvPr/>
        </p:nvSpPr>
        <p:spPr>
          <a:xfrm>
            <a:off x="572502" y="1957715"/>
            <a:ext cx="609806" cy="1443201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比</a:t>
            </a:r>
            <a:endParaRPr lang="en-US" altLang="zh-CN" sz="28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大小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610360" y="1428750"/>
            <a:ext cx="2244725" cy="2602230"/>
            <a:chOff x="1695" y="3745"/>
            <a:chExt cx="3535" cy="4098"/>
          </a:xfrm>
        </p:grpSpPr>
        <p:pic>
          <p:nvPicPr>
            <p:cNvPr id="39" name="Picture 31" descr="C:\Users\Administrator\Desktop\图片46.png图片46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>
            <a:xfrm>
              <a:off x="1695" y="6793"/>
              <a:ext cx="1209" cy="105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0" name="Picture 32" descr="C:\Users\Administrator\Desktop\图片46.png图片46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>
            <a:xfrm>
              <a:off x="1709" y="5269"/>
              <a:ext cx="1209" cy="105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" name="Picture 33" descr="C:\Users\Administrator\Desktop\图片46.png图片46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>
            <a:xfrm>
              <a:off x="1701" y="3745"/>
              <a:ext cx="1209" cy="105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5" name="Picture 38" descr="63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364" y="6931"/>
              <a:ext cx="860" cy="81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6" name="Picture 39" descr="63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370" y="5394"/>
              <a:ext cx="860" cy="81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7" name="Picture 40" descr="63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370" y="3857"/>
              <a:ext cx="860" cy="81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2" name="组合 21"/>
          <p:cNvGrpSpPr/>
          <p:nvPr/>
        </p:nvGrpSpPr>
        <p:grpSpPr>
          <a:xfrm>
            <a:off x="2534920" y="1774825"/>
            <a:ext cx="633730" cy="114300"/>
            <a:chOff x="3120" y="4290"/>
            <a:chExt cx="998" cy="180"/>
          </a:xfrm>
          <a:solidFill>
            <a:srgbClr val="8567D1"/>
          </a:solidFill>
        </p:grpSpPr>
        <p:sp>
          <p:nvSpPr>
            <p:cNvPr id="11" name="椭圆 10"/>
            <p:cNvSpPr/>
            <p:nvPr/>
          </p:nvSpPr>
          <p:spPr>
            <a:xfrm>
              <a:off x="3120" y="4290"/>
              <a:ext cx="180" cy="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529" y="4290"/>
              <a:ext cx="180" cy="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3938" y="4290"/>
              <a:ext cx="180" cy="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534920" y="2694305"/>
            <a:ext cx="633730" cy="114300"/>
            <a:chOff x="3120" y="4290"/>
            <a:chExt cx="998" cy="180"/>
          </a:xfrm>
          <a:solidFill>
            <a:srgbClr val="8567D1"/>
          </a:solidFill>
        </p:grpSpPr>
        <p:sp>
          <p:nvSpPr>
            <p:cNvPr id="29" name="椭圆 28"/>
            <p:cNvSpPr/>
            <p:nvPr/>
          </p:nvSpPr>
          <p:spPr>
            <a:xfrm>
              <a:off x="3120" y="4290"/>
              <a:ext cx="180" cy="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529" y="4290"/>
              <a:ext cx="180" cy="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938" y="4290"/>
              <a:ext cx="180" cy="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534920" y="3702050"/>
            <a:ext cx="633730" cy="114300"/>
            <a:chOff x="3120" y="4290"/>
            <a:chExt cx="998" cy="180"/>
          </a:xfrm>
          <a:solidFill>
            <a:srgbClr val="8567D1"/>
          </a:solidFill>
        </p:grpSpPr>
        <p:sp>
          <p:nvSpPr>
            <p:cNvPr id="33" name="椭圆 32"/>
            <p:cNvSpPr/>
            <p:nvPr/>
          </p:nvSpPr>
          <p:spPr>
            <a:xfrm>
              <a:off x="3120" y="4290"/>
              <a:ext cx="180" cy="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529" y="4290"/>
              <a:ext cx="180" cy="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3938" y="4290"/>
              <a:ext cx="180" cy="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4571683" y="3714750"/>
            <a:ext cx="37401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读作：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等于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7" name="TextBox 27"/>
          <p:cNvSpPr txBox="1">
            <a:spLocks noChangeArrowheads="1"/>
          </p:cNvSpPr>
          <p:nvPr/>
        </p:nvSpPr>
        <p:spPr bwMode="auto">
          <a:xfrm>
            <a:off x="5272405" y="1860550"/>
            <a:ext cx="1154113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＝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9" name="矩形 38"/>
          <p:cNvSpPr>
            <a:spLocks noChangeArrowheads="1"/>
          </p:cNvSpPr>
          <p:nvPr/>
        </p:nvSpPr>
        <p:spPr bwMode="auto">
          <a:xfrm>
            <a:off x="4872355" y="1913255"/>
            <a:ext cx="793750" cy="645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2" name="矩形 39"/>
          <p:cNvSpPr>
            <a:spLocks noChangeArrowheads="1"/>
          </p:cNvSpPr>
          <p:nvPr/>
        </p:nvSpPr>
        <p:spPr bwMode="auto">
          <a:xfrm>
            <a:off x="6085205" y="1913255"/>
            <a:ext cx="787400" cy="645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326380" y="2497455"/>
            <a:ext cx="1257300" cy="1108710"/>
            <a:chOff x="7825" y="4112"/>
            <a:chExt cx="1980" cy="1746"/>
          </a:xfrm>
        </p:grpSpPr>
        <p:sp>
          <p:nvSpPr>
            <p:cNvPr id="35" name="矩形 34"/>
            <p:cNvSpPr>
              <a:spLocks noChangeArrowheads="1"/>
            </p:cNvSpPr>
            <p:nvPr/>
          </p:nvSpPr>
          <p:spPr bwMode="auto">
            <a:xfrm>
              <a:off x="7825" y="4842"/>
              <a:ext cx="1980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等号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589" y="4112"/>
              <a:ext cx="120" cy="612"/>
              <a:chOff x="9184" y="3869"/>
              <a:chExt cx="120" cy="612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9184" y="3869"/>
                <a:ext cx="120" cy="120"/>
              </a:xfrm>
              <a:prstGeom prst="ellipse">
                <a:avLst/>
              </a:prstGeom>
              <a:solidFill>
                <a:srgbClr val="FF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9184" y="4115"/>
                <a:ext cx="120" cy="120"/>
              </a:xfrm>
              <a:prstGeom prst="ellipse">
                <a:avLst/>
              </a:prstGeom>
              <a:solidFill>
                <a:srgbClr val="FF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9184" y="4361"/>
                <a:ext cx="120" cy="120"/>
              </a:xfrm>
              <a:prstGeom prst="ellipse">
                <a:avLst/>
              </a:prstGeom>
              <a:solidFill>
                <a:srgbClr val="FF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sp>
        <p:nvSpPr>
          <p:cNvPr id="55" name="矩形 54"/>
          <p:cNvSpPr>
            <a:spLocks noChangeArrowheads="1"/>
          </p:cNvSpPr>
          <p:nvPr/>
        </p:nvSpPr>
        <p:spPr bwMode="auto">
          <a:xfrm>
            <a:off x="5410200" y="1047750"/>
            <a:ext cx="27940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   同样多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Picture 41" descr="C:\Users\Administrator\Desktop\图片46.png图片46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4767562" y="1106488"/>
            <a:ext cx="626110" cy="5440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43" descr="6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87028" y="1108075"/>
            <a:ext cx="489465" cy="4638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49" grpId="0"/>
      <p:bldP spid="52" grpId="0"/>
      <p:bldP spid="5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圆角矩形 20">
            <a:hlinkClick r:id=""/>
          </p:cNvPr>
          <p:cNvSpPr/>
          <p:nvPr/>
        </p:nvSpPr>
        <p:spPr>
          <a:xfrm>
            <a:off x="572502" y="1957715"/>
            <a:ext cx="609806" cy="1443201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比</a:t>
            </a:r>
            <a:endParaRPr lang="en-US" altLang="zh-CN" sz="28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大小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363470" y="1495425"/>
            <a:ext cx="2132965" cy="2485390"/>
            <a:chOff x="1695" y="3929"/>
            <a:chExt cx="3359" cy="3914"/>
          </a:xfrm>
        </p:grpSpPr>
        <p:pic>
          <p:nvPicPr>
            <p:cNvPr id="39" name="Picture 31" descr="C:\Users\Administrator\Desktop\图片46.png图片46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>
            <a:xfrm>
              <a:off x="1695" y="6793"/>
              <a:ext cx="1209" cy="105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0" name="Picture 32" descr="C:\Users\Administrator\Desktop\图片46.png图片46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>
            <a:xfrm>
              <a:off x="1709" y="5269"/>
              <a:ext cx="1209" cy="105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" name="Picture 33" descr="C:\Users\Administrator\Desktop\图片46.png图片46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>
            <a:xfrm>
              <a:off x="1695" y="3929"/>
              <a:ext cx="1209" cy="105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" name="Picture 40" descr="6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235" y="5345"/>
              <a:ext cx="819" cy="89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" name="Picture 40" descr="6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200" y="6894"/>
              <a:ext cx="819" cy="89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3" name="组合 22"/>
          <p:cNvGrpSpPr/>
          <p:nvPr/>
        </p:nvGrpSpPr>
        <p:grpSpPr>
          <a:xfrm>
            <a:off x="3192145" y="2643505"/>
            <a:ext cx="633730" cy="114300"/>
            <a:chOff x="3120" y="4290"/>
            <a:chExt cx="998" cy="180"/>
          </a:xfrm>
          <a:solidFill>
            <a:srgbClr val="8567D1"/>
          </a:solidFill>
        </p:grpSpPr>
        <p:sp>
          <p:nvSpPr>
            <p:cNvPr id="29" name="椭圆 28"/>
            <p:cNvSpPr/>
            <p:nvPr/>
          </p:nvSpPr>
          <p:spPr>
            <a:xfrm>
              <a:off x="3120" y="4290"/>
              <a:ext cx="180" cy="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529" y="4290"/>
              <a:ext cx="180" cy="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938" y="4290"/>
              <a:ext cx="180" cy="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192145" y="3676650"/>
            <a:ext cx="633730" cy="114300"/>
            <a:chOff x="3120" y="4290"/>
            <a:chExt cx="998" cy="180"/>
          </a:xfrm>
          <a:solidFill>
            <a:srgbClr val="8567D1"/>
          </a:solidFill>
        </p:grpSpPr>
        <p:sp>
          <p:nvSpPr>
            <p:cNvPr id="33" name="椭圆 32"/>
            <p:cNvSpPr/>
            <p:nvPr/>
          </p:nvSpPr>
          <p:spPr>
            <a:xfrm>
              <a:off x="3120" y="4290"/>
              <a:ext cx="180" cy="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529" y="4290"/>
              <a:ext cx="180" cy="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3938" y="4290"/>
              <a:ext cx="180" cy="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55" name="矩形 54"/>
          <p:cNvSpPr>
            <a:spLocks noChangeArrowheads="1"/>
          </p:cNvSpPr>
          <p:nvPr/>
        </p:nvSpPr>
        <p:spPr bwMode="auto">
          <a:xfrm>
            <a:off x="6487795" y="1123950"/>
            <a:ext cx="20828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比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多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4952683" y="3883025"/>
            <a:ext cx="37401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读作：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于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7" name="TextBox 27"/>
          <p:cNvSpPr txBox="1">
            <a:spLocks noChangeArrowheads="1"/>
          </p:cNvSpPr>
          <p:nvPr/>
        </p:nvSpPr>
        <p:spPr bwMode="auto">
          <a:xfrm>
            <a:off x="6205220" y="2028825"/>
            <a:ext cx="1154113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4000" b="1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＞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49" name="矩形 38"/>
          <p:cNvSpPr>
            <a:spLocks noChangeArrowheads="1"/>
          </p:cNvSpPr>
          <p:nvPr/>
        </p:nvSpPr>
        <p:spPr bwMode="auto">
          <a:xfrm>
            <a:off x="5805170" y="2081530"/>
            <a:ext cx="793750" cy="645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2" name="矩形 39"/>
          <p:cNvSpPr>
            <a:spLocks noChangeArrowheads="1"/>
          </p:cNvSpPr>
          <p:nvPr/>
        </p:nvSpPr>
        <p:spPr bwMode="auto">
          <a:xfrm>
            <a:off x="7018020" y="2081530"/>
            <a:ext cx="7874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4" name="Picture 41" descr="C:\Users\Administrator\Desktop\图片46.png图片46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5845157" y="1182688"/>
            <a:ext cx="626110" cy="54405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4" name="组合 23"/>
          <p:cNvGrpSpPr/>
          <p:nvPr/>
        </p:nvGrpSpPr>
        <p:grpSpPr>
          <a:xfrm>
            <a:off x="5935345" y="2665730"/>
            <a:ext cx="1714500" cy="1108710"/>
            <a:chOff x="7315" y="4112"/>
            <a:chExt cx="2700" cy="1746"/>
          </a:xfrm>
        </p:grpSpPr>
        <p:sp>
          <p:nvSpPr>
            <p:cNvPr id="35" name="矩形 34"/>
            <p:cNvSpPr>
              <a:spLocks noChangeArrowheads="1"/>
            </p:cNvSpPr>
            <p:nvPr/>
          </p:nvSpPr>
          <p:spPr bwMode="auto">
            <a:xfrm>
              <a:off x="7315" y="4842"/>
              <a:ext cx="2700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大于号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589" y="4112"/>
              <a:ext cx="120" cy="612"/>
              <a:chOff x="9184" y="3869"/>
              <a:chExt cx="120" cy="612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9184" y="3869"/>
                <a:ext cx="120" cy="120"/>
              </a:xfrm>
              <a:prstGeom prst="ellipse">
                <a:avLst/>
              </a:prstGeom>
              <a:solidFill>
                <a:srgbClr val="FF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9184" y="4115"/>
                <a:ext cx="120" cy="120"/>
              </a:xfrm>
              <a:prstGeom prst="ellipse">
                <a:avLst/>
              </a:prstGeom>
              <a:solidFill>
                <a:srgbClr val="FF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9184" y="4361"/>
                <a:ext cx="120" cy="120"/>
              </a:xfrm>
              <a:prstGeom prst="ellipse">
                <a:avLst/>
              </a:prstGeom>
              <a:solidFill>
                <a:srgbClr val="FF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pic>
        <p:nvPicPr>
          <p:cNvPr id="14350" name="Picture 40" descr="6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51183" y="1156018"/>
            <a:ext cx="520252" cy="57038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36" grpId="0"/>
      <p:bldP spid="37" grpId="0"/>
      <p:bldP spid="5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圆角矩形 20">
            <a:hlinkClick r:id=""/>
          </p:cNvPr>
          <p:cNvSpPr/>
          <p:nvPr/>
        </p:nvSpPr>
        <p:spPr>
          <a:xfrm>
            <a:off x="572502" y="1957715"/>
            <a:ext cx="609806" cy="1443201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比</a:t>
            </a:r>
            <a:endParaRPr lang="en-US" altLang="zh-CN" sz="28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大小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988720" y="1302385"/>
            <a:ext cx="1929548" cy="2538730"/>
            <a:chOff x="1759" y="2997"/>
            <a:chExt cx="3039" cy="3998"/>
          </a:xfrm>
        </p:grpSpPr>
        <p:pic>
          <p:nvPicPr>
            <p:cNvPr id="17410" name="Picture 30" descr="C:\Users\Administrator\Desktop\图片46.png图片46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>
            <a:xfrm>
              <a:off x="1759" y="6140"/>
              <a:ext cx="984" cy="85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11" name="Picture 31" descr="C:\Users\Administrator\Desktop\图片46.png图片46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>
            <a:xfrm>
              <a:off x="1760" y="5047"/>
              <a:ext cx="981" cy="8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12" name="Picture 32" descr="C:\Users\Administrator\Desktop\图片46.png图片46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>
            <a:xfrm>
              <a:off x="1760" y="3953"/>
              <a:ext cx="982" cy="8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16" name="Picture 36" descr="6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235" y="6165"/>
              <a:ext cx="563" cy="80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17" name="Picture 40" descr="6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235" y="5059"/>
              <a:ext cx="563" cy="80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18" name="Picture 41" descr="6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230" y="3953"/>
              <a:ext cx="565" cy="80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19" name="Picture 42" descr="6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230" y="2997"/>
              <a:ext cx="563" cy="80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2" name="组合 21"/>
          <p:cNvGrpSpPr/>
          <p:nvPr/>
        </p:nvGrpSpPr>
        <p:grpSpPr>
          <a:xfrm>
            <a:off x="2777490" y="2127250"/>
            <a:ext cx="633730" cy="114300"/>
            <a:chOff x="3120" y="4290"/>
            <a:chExt cx="998" cy="180"/>
          </a:xfrm>
          <a:solidFill>
            <a:srgbClr val="8567D1"/>
          </a:solidFill>
        </p:grpSpPr>
        <p:sp>
          <p:nvSpPr>
            <p:cNvPr id="4" name="椭圆 3"/>
            <p:cNvSpPr/>
            <p:nvPr/>
          </p:nvSpPr>
          <p:spPr>
            <a:xfrm>
              <a:off x="3120" y="4290"/>
              <a:ext cx="180" cy="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529" y="4290"/>
              <a:ext cx="180" cy="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3938" y="4290"/>
              <a:ext cx="180" cy="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777490" y="2884170"/>
            <a:ext cx="633730" cy="114300"/>
            <a:chOff x="3120" y="4290"/>
            <a:chExt cx="998" cy="180"/>
          </a:xfrm>
          <a:solidFill>
            <a:srgbClr val="8567D1"/>
          </a:solidFill>
        </p:grpSpPr>
        <p:sp>
          <p:nvSpPr>
            <p:cNvPr id="29" name="椭圆 28"/>
            <p:cNvSpPr/>
            <p:nvPr/>
          </p:nvSpPr>
          <p:spPr>
            <a:xfrm>
              <a:off x="3120" y="4290"/>
              <a:ext cx="180" cy="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529" y="4290"/>
              <a:ext cx="180" cy="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938" y="4290"/>
              <a:ext cx="180" cy="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778125" y="3604895"/>
            <a:ext cx="633730" cy="114300"/>
            <a:chOff x="3120" y="4290"/>
            <a:chExt cx="998" cy="180"/>
          </a:xfrm>
          <a:solidFill>
            <a:srgbClr val="8567D1"/>
          </a:solidFill>
        </p:grpSpPr>
        <p:sp>
          <p:nvSpPr>
            <p:cNvPr id="33" name="椭圆 32"/>
            <p:cNvSpPr/>
            <p:nvPr/>
          </p:nvSpPr>
          <p:spPr>
            <a:xfrm>
              <a:off x="3120" y="4290"/>
              <a:ext cx="180" cy="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529" y="4290"/>
              <a:ext cx="180" cy="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3938" y="4290"/>
              <a:ext cx="180" cy="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55" name="矩形 54"/>
          <p:cNvSpPr>
            <a:spLocks noChangeArrowheads="1"/>
          </p:cNvSpPr>
          <p:nvPr/>
        </p:nvSpPr>
        <p:spPr bwMode="auto">
          <a:xfrm>
            <a:off x="6106795" y="956310"/>
            <a:ext cx="20828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比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少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4571683" y="3715385"/>
            <a:ext cx="37401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读作：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于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7" name="TextBox 27"/>
          <p:cNvSpPr txBox="1">
            <a:spLocks noChangeArrowheads="1"/>
          </p:cNvSpPr>
          <p:nvPr/>
        </p:nvSpPr>
        <p:spPr bwMode="auto">
          <a:xfrm>
            <a:off x="5824220" y="1861185"/>
            <a:ext cx="1154113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4000" b="1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＜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49" name="矩形 38"/>
          <p:cNvSpPr>
            <a:spLocks noChangeArrowheads="1"/>
          </p:cNvSpPr>
          <p:nvPr/>
        </p:nvSpPr>
        <p:spPr bwMode="auto">
          <a:xfrm>
            <a:off x="5424170" y="1913890"/>
            <a:ext cx="793750" cy="645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2" name="矩形 39"/>
          <p:cNvSpPr>
            <a:spLocks noChangeArrowheads="1"/>
          </p:cNvSpPr>
          <p:nvPr/>
        </p:nvSpPr>
        <p:spPr bwMode="auto">
          <a:xfrm>
            <a:off x="6637020" y="1913890"/>
            <a:ext cx="7874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4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5" name="Picture 41" descr="C:\Users\Administrator\Desktop\图片46.png图片46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5464157" y="1015048"/>
            <a:ext cx="626110" cy="54405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4" name="组合 23"/>
          <p:cNvGrpSpPr/>
          <p:nvPr/>
        </p:nvGrpSpPr>
        <p:grpSpPr>
          <a:xfrm>
            <a:off x="5554345" y="2498090"/>
            <a:ext cx="1714500" cy="1108710"/>
            <a:chOff x="7315" y="4112"/>
            <a:chExt cx="2700" cy="1746"/>
          </a:xfrm>
        </p:grpSpPr>
        <p:sp>
          <p:nvSpPr>
            <p:cNvPr id="35" name="矩形 34"/>
            <p:cNvSpPr>
              <a:spLocks noChangeArrowheads="1"/>
            </p:cNvSpPr>
            <p:nvPr/>
          </p:nvSpPr>
          <p:spPr bwMode="auto">
            <a:xfrm>
              <a:off x="7315" y="4842"/>
              <a:ext cx="2700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小于号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589" y="4112"/>
              <a:ext cx="120" cy="612"/>
              <a:chOff x="9184" y="3869"/>
              <a:chExt cx="120" cy="612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9184" y="3869"/>
                <a:ext cx="120" cy="120"/>
              </a:xfrm>
              <a:prstGeom prst="ellipse">
                <a:avLst/>
              </a:prstGeom>
              <a:solidFill>
                <a:srgbClr val="FF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9184" y="4115"/>
                <a:ext cx="120" cy="120"/>
              </a:xfrm>
              <a:prstGeom prst="ellipse">
                <a:avLst/>
              </a:prstGeom>
              <a:solidFill>
                <a:srgbClr val="FF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9184" y="4361"/>
                <a:ext cx="120" cy="120"/>
              </a:xfrm>
              <a:prstGeom prst="ellipse">
                <a:avLst/>
              </a:prstGeom>
              <a:solidFill>
                <a:srgbClr val="FF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pic>
        <p:nvPicPr>
          <p:cNvPr id="6" name="Picture 42" descr="6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2920" y="918210"/>
            <a:ext cx="446405" cy="64071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36" grpId="0"/>
      <p:bldP spid="37" grpId="0"/>
      <p:bldP spid="5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54480" y="811530"/>
            <a:ext cx="7105015" cy="16414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一个数可以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表示几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，也可以表示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第几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，当它表示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数量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的多少时，是几，当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它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表示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排列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顺序时，是第几。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圆角矩形 17">
            <a:hlinkClick r:id=""/>
          </p:cNvPr>
          <p:cNvSpPr/>
          <p:nvPr/>
        </p:nvSpPr>
        <p:spPr>
          <a:xfrm>
            <a:off x="1016832" y="2892565"/>
            <a:ext cx="537532" cy="1005615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第</a:t>
            </a:r>
            <a:endParaRPr lang="en-US" altLang="zh-CN" sz="2800" b="1" smtClean="0"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几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1" name="Picture 19" descr="C:\Users\Administrator\Desktop\S\图片1.png图片1">
            <a:hlinkClick r:id=""/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4505" y="2499360"/>
            <a:ext cx="3914775" cy="1887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Rectangle 8"/>
          <p:cNvSpPr>
            <a:spLocks noChangeArrowheads="1"/>
          </p:cNvSpPr>
          <p:nvPr/>
        </p:nvSpPr>
        <p:spPr bwMode="auto">
          <a:xfrm>
            <a:off x="6083496" y="2770672"/>
            <a:ext cx="2576428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  <a:defRPr/>
            </a:pPr>
            <a:r>
              <a:rPr lang="zh-CN" altLang="en-US" sz="2800" b="1" smtClean="0">
                <a:solidFill>
                  <a:srgbClr val="1C1C1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有</a:t>
            </a:r>
            <a:r>
              <a:rPr lang="en-US" altLang="zh-CN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5</a:t>
            </a:r>
            <a:r>
              <a:rPr lang="zh-CN" altLang="en-US" sz="2800" b="1" smtClean="0">
                <a:solidFill>
                  <a:srgbClr val="1C1C1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人</a:t>
            </a:r>
            <a:r>
              <a:rPr lang="zh-CN" altLang="en-US" sz="2800" b="1" dirty="0">
                <a:solidFill>
                  <a:srgbClr val="1C1C1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排队。</a:t>
            </a:r>
            <a:endParaRPr lang="zh-CN" altLang="en-US" sz="2800" b="1" dirty="0">
              <a:solidFill>
                <a:srgbClr val="1C1C1C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57755" y="4387215"/>
            <a:ext cx="3029585" cy="412115"/>
          </a:xfrm>
          <a:prstGeom prst="rect">
            <a:avLst/>
          </a:prstGeom>
        </p:spPr>
      </p:pic>
      <p:sp>
        <p:nvSpPr>
          <p:cNvPr id="35" name="Rectangle 8"/>
          <p:cNvSpPr>
            <a:spLocks noChangeArrowheads="1"/>
          </p:cNvSpPr>
          <p:nvPr/>
        </p:nvSpPr>
        <p:spPr bwMode="auto">
          <a:xfrm>
            <a:off x="5001260" y="4345305"/>
            <a:ext cx="386715" cy="454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  <a:defRPr/>
            </a:pPr>
            <a:r>
              <a:rPr lang="en-US" altLang="zh-CN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5</a:t>
            </a:r>
            <a:endParaRPr lang="zh-CN" altLang="en-US" sz="2800" b="1" dirty="0">
              <a:solidFill>
                <a:srgbClr val="1C1C1C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2000" fill="hold"/>
                                        <p:tgtEl>
                                          <p:spTgt spid="3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uiExpand="1" build="p"/>
      <p:bldP spid="18" grpId="0" bldLvl="0" animBg="1"/>
      <p:bldP spid="32" grpId="0"/>
      <p:bldP spid="35" grpId="0"/>
      <p:bldP spid="35" grpId="2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3793,&quot;width&quot;:6165}"/>
</p:tagLst>
</file>

<file path=ppt/tags/tag2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1209</Words>
  <Application>WPS 演示</Application>
  <PresentationFormat>全屏显示(16:9)</PresentationFormat>
  <Paragraphs>373</Paragraphs>
  <Slides>22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22</vt:i4>
      </vt:variant>
    </vt:vector>
  </HeadingPairs>
  <TitlesOfParts>
    <vt:vector size="40" baseType="lpstr">
      <vt:lpstr>Arial</vt:lpstr>
      <vt:lpstr>宋体</vt:lpstr>
      <vt:lpstr>Wingdings</vt:lpstr>
      <vt:lpstr>Calibri</vt:lpstr>
      <vt:lpstr>微软雅黑</vt:lpstr>
      <vt:lpstr>Wingdings</vt:lpstr>
      <vt:lpstr>黑体</vt:lpstr>
      <vt:lpstr>楷体</vt:lpstr>
      <vt:lpstr>Times New Roman</vt:lpstr>
      <vt:lpstr>Arial Unicode MS</vt:lpstr>
      <vt:lpstr>楷体_GB2312</vt:lpstr>
      <vt:lpstr>新宋体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515</cp:revision>
  <dcterms:created xsi:type="dcterms:W3CDTF">2015-05-29T07:51:00Z</dcterms:created>
  <dcterms:modified xsi:type="dcterms:W3CDTF">2023-09-28T13:13:20Z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41AA928D7E984EC1B1D87001A94989A5</vt:lpwstr>
  </property>
</Properties>
</file>