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1" r:id="rId17"/>
    <p:sldId id="300" r:id="rId18"/>
    <p:sldId id="302" r:id="rId19"/>
    <p:sldId id="261" r:id="rId20"/>
    <p:sldId id="262" r:id="rId21"/>
    <p:sldId id="306" r:id="rId22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62" autoAdjust="0"/>
    <p:restoredTop sz="94660"/>
  </p:normalViewPr>
  <p:slideViewPr>
    <p:cSldViewPr snapToGrid="0">
      <p:cViewPr varScale="1">
        <p:scale>
          <a:sx n="92" d="100"/>
          <a:sy n="92" d="100"/>
        </p:scale>
        <p:origin x="91" y="533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9" name="组合 18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2" name="矩形: 圆角 21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" name="矩形: 圆角 25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两位数</a:t>
                  </a:r>
                  <a:r>
                    <a:rPr lang="zh-CN" altLang="en-US" sz="4800" b="1" dirty="0">
                      <a:solidFill>
                        <a:schemeClr val="accent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减</a:t>
                  </a:r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两位数口算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21" name="图片 20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5124684" y="2046448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2853362" y="1856815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092772" y="2456671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2620398" y="2456671"/>
            <a:ext cx="664546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472184" y="2974200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2913425" y="2280363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129325" y="2280363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435712" y="2416546"/>
            <a:ext cx="416208" cy="576263"/>
            <a:chOff x="0" y="13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553" y="13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9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294702" y="1863878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5124211" y="2594896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757481" y="3404383"/>
            <a:ext cx="777526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答：书签比折扇便宜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5425821" y="92507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2918" y="4121045"/>
            <a:ext cx="6872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同桌交流：两位数减两位数的口算方法。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  <p:bldP spid="25" grpId="0"/>
      <p:bldP spid="26" grpId="0" bldLvl="0" autoUpdateAnimBg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0974" y="1988830"/>
            <a:ext cx="6814505" cy="2509239"/>
            <a:chOff x="1631454" y="1851670"/>
            <a:chExt cx="6814505" cy="2509239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19640" y="2434590"/>
              <a:ext cx="1926319" cy="1926319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691680" y="2084211"/>
            <a:ext cx="5112568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可以把减数（或被减数）拆成一个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6456" y="684729"/>
            <a:ext cx="6408712" cy="839340"/>
            <a:chOff x="755576" y="2521364"/>
            <a:chExt cx="4755776" cy="83934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521364"/>
              <a:ext cx="1008529" cy="83325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764105" y="2603574"/>
              <a:ext cx="374724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两位数减两位数的口算：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784364" y="1329386"/>
            <a:ext cx="794857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口算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25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也可以先算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375" y="915981"/>
            <a:ext cx="1947123" cy="2892171"/>
          </a:xfrm>
          <a:prstGeom prst="rect">
            <a:avLst/>
          </a:prstGeom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939027" y="185632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408008" y="1851548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4834413" y="186267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972652" y="2387135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525629" y="237640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834413" y="238962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3027008" y="288837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4474976" y="2874045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5901427" y="288837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037635" y="3397265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518310" y="3388108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4955138" y="3388108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491502" y="63513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51148" y="785327"/>
            <a:ext cx="9217024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28=      78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63=      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38=      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15=      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161266" y="1637336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03277" y="1632444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7445288" y="1632443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161266" y="2389210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823806" y="2383126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445287" y="2363047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5900" y="3211963"/>
            <a:ext cx="1931537" cy="1931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47565" y="702341"/>
            <a:ext cx="352839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做一做。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827584" y="1995686"/>
            <a:ext cx="787646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65=      56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24=      47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26=      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18=      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2424168" y="2102625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066179" y="2097733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7690741" y="2119624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2424168" y="2854499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5086708" y="2848415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7708189" y="2828336"/>
            <a:ext cx="9127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6759" y="702341"/>
            <a:ext cx="1764195" cy="175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1414219" y="2489341"/>
            <a:ext cx="673576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你还能提出一个什么数学问题并解答？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05963" y="3803589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03784" y="3822396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3794" y="4298544"/>
            <a:ext cx="6136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答：书签的价格比茶杯的价格少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90323" y="3312260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书签的价格比茶杯的价格少多少？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188" y="761212"/>
            <a:ext cx="4214354" cy="156442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6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76778" y="709699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4690" y="1344295"/>
            <a:ext cx="7877810" cy="16186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两位数减两位数的口算方法：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可以把减数（或被减数）拆成一个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，然后再计算。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644511" y="353557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5475292" y="3357672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3130660" y="3013048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370070" y="3612904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2897696" y="3612904"/>
            <a:ext cx="664546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749482" y="4130433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3190723" y="3436596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406623" y="3436596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713010" y="3572779"/>
            <a:ext cx="416208" cy="576263"/>
            <a:chOff x="0" y="13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553" y="13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9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572000" y="3020111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5474819" y="3906120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343" y="844612"/>
            <a:ext cx="70567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04530" y="2329273"/>
            <a:ext cx="1449679" cy="1780709"/>
          </a:xfrm>
          <a:prstGeom prst="rect">
            <a:avLst/>
          </a:prstGeom>
        </p:spPr>
      </p:pic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826520" y="1931438"/>
            <a:ext cx="153920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4826520" y="2546354"/>
            <a:ext cx="153920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4826520" y="3219628"/>
            <a:ext cx="153920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6218668" y="1931438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6218668" y="2546354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5"/>
          <p:cNvSpPr txBox="1">
            <a:spLocks noChangeArrowheads="1"/>
          </p:cNvSpPr>
          <p:nvPr/>
        </p:nvSpPr>
        <p:spPr bwMode="auto">
          <a:xfrm>
            <a:off x="6218668" y="3219628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1639470" y="1931438"/>
            <a:ext cx="17331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3"/>
          <p:cNvSpPr txBox="1">
            <a:spLocks noChangeArrowheads="1"/>
          </p:cNvSpPr>
          <p:nvPr/>
        </p:nvSpPr>
        <p:spPr bwMode="auto">
          <a:xfrm>
            <a:off x="1639470" y="2546354"/>
            <a:ext cx="17331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4"/>
          <p:cNvSpPr txBox="1">
            <a:spLocks noChangeArrowheads="1"/>
          </p:cNvSpPr>
          <p:nvPr/>
        </p:nvSpPr>
        <p:spPr bwMode="auto">
          <a:xfrm>
            <a:off x="1639470" y="3219628"/>
            <a:ext cx="17331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5"/>
          <p:cNvSpPr txBox="1">
            <a:spLocks noChangeArrowheads="1"/>
          </p:cNvSpPr>
          <p:nvPr/>
        </p:nvSpPr>
        <p:spPr bwMode="auto">
          <a:xfrm>
            <a:off x="3216706" y="1931438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6"/>
          <p:cNvSpPr txBox="1">
            <a:spLocks noChangeArrowheads="1"/>
          </p:cNvSpPr>
          <p:nvPr/>
        </p:nvSpPr>
        <p:spPr bwMode="auto">
          <a:xfrm>
            <a:off x="3216706" y="2546354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7"/>
          <p:cNvSpPr txBox="1">
            <a:spLocks noChangeArrowheads="1"/>
          </p:cNvSpPr>
          <p:nvPr/>
        </p:nvSpPr>
        <p:spPr bwMode="auto">
          <a:xfrm>
            <a:off x="3216706" y="3219628"/>
            <a:ext cx="5725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CCFF"/>
                    </a:gs>
                    <a:gs pos="50000">
                      <a:srgbClr val="FFFFFF"/>
                    </a:gs>
                    <a:gs pos="100000">
                      <a:srgbClr val="33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defRPr/>
            </a:pP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571287" y="4001928"/>
            <a:ext cx="5507983" cy="936104"/>
          </a:xfrm>
          <a:prstGeom prst="wedgeRoundRectCallout">
            <a:avLst>
              <a:gd name="adj1" fmla="val 25526"/>
              <a:gd name="adj2" fmla="val -70606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先把个位上的数相减，再加整十数。如果被减数个位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，要从十位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270412" y="830308"/>
            <a:ext cx="4479456" cy="992697"/>
          </a:xfrm>
          <a:prstGeom prst="wedgeRoundRectCallout">
            <a:avLst>
              <a:gd name="adj1" fmla="val -54115"/>
              <a:gd name="adj2" fmla="val 42681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两位数减整十数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可以先把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上的数相减，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个位上的数。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  <p:bldP spid="9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4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115616" y="843558"/>
            <a:ext cx="716699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18+16=          48+15=           32+26=          34+29=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14+39=          68+19=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411760" y="1712516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696656" y="1712516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406346" y="2442129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5696656" y="2442129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441246" y="3166337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719730" y="3166337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0144" y="1191276"/>
            <a:ext cx="2210879" cy="2210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823" y="704902"/>
            <a:ext cx="4214354" cy="1564420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1516491" y="2259263"/>
            <a:ext cx="2621159" cy="681815"/>
          </a:xfrm>
          <a:prstGeom prst="wedgeRoundRectCallout">
            <a:avLst>
              <a:gd name="adj1" fmla="val 57024"/>
              <a:gd name="adj2" fmla="val -56711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折扇的价格是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水杯的价格是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1613451" y="2942224"/>
            <a:ext cx="6836986" cy="5219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）折扇比水杯贵多少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5797" y="3437253"/>
            <a:ext cx="1161388" cy="142658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39395" y="3590539"/>
            <a:ext cx="2986405" cy="990600"/>
            <a:chOff x="2534290" y="3590539"/>
            <a:chExt cx="2866949" cy="990600"/>
          </a:xfrm>
          <a:solidFill>
            <a:schemeClr val="bg1"/>
          </a:solidFill>
        </p:grpSpPr>
        <p:sp>
          <p:nvSpPr>
            <p:cNvPr id="4" name="矩形标注 3"/>
            <p:cNvSpPr/>
            <p:nvPr/>
          </p:nvSpPr>
          <p:spPr>
            <a:xfrm>
              <a:off x="2534290" y="3590539"/>
              <a:ext cx="2866949" cy="990600"/>
            </a:xfrm>
            <a:prstGeom prst="wedgeRoundRectCallout">
              <a:avLst>
                <a:gd name="adj1" fmla="val -53306"/>
                <a:gd name="adj2" fmla="val 18696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717416" y="3685781"/>
              <a:ext cx="2481130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认真观察图，你能得到哪些信息？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243350" y="2269322"/>
            <a:ext cx="504056" cy="30709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43350" y="2633430"/>
            <a:ext cx="504056" cy="27966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6228184" y="385789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45 - 34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7" grpId="0" bldLvl="0" animBg="1"/>
      <p:bldP spid="18" grpId="0" bldLvl="0" animBg="1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0590" y="3236455"/>
            <a:ext cx="1161388" cy="1426588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701509" y="1441330"/>
            <a:ext cx="27362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你能用自己的话讲解一下两位数减两位数的方法吗？举手回答。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456353" y="3734937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2853362" y="1856815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311653" y="2387735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3860928" y="2359954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175598" y="2927937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3645028" y="2215491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860928" y="2215491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213228" y="2359956"/>
            <a:ext cx="360363" cy="576263"/>
            <a:chOff x="0" y="0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294819" y="1856815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283629" y="3744495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bldLvl="0" autoUpdateAnimBg="0"/>
      <p:bldP spid="203" grpId="0"/>
      <p:bldP spid="2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57075" y="590485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0871" y="66776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998501" y="2700754"/>
            <a:ext cx="1823725" cy="1823725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749290" y="1420023"/>
            <a:ext cx="30886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同桌交流：还可以怎样计算？写出步骤，举手回答。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80004" y="1598597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464928" y="3084266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377284" y="3090260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3124220" y="1454581"/>
            <a:ext cx="2086471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2974776" y="2013407"/>
            <a:ext cx="62023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3747885" y="2015525"/>
            <a:ext cx="576263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标题 1"/>
          <p:cNvSpPr>
            <a:spLocks noGrp="1" noChangeArrowheads="1"/>
          </p:cNvSpPr>
          <p:nvPr/>
        </p:nvSpPr>
        <p:spPr bwMode="auto">
          <a:xfrm>
            <a:off x="3462306" y="2013407"/>
            <a:ext cx="36036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4167456" y="2017324"/>
            <a:ext cx="2873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3216594" y="2559446"/>
            <a:ext cx="60607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标题 1"/>
          <p:cNvSpPr>
            <a:spLocks noGrp="1" noChangeArrowheads="1"/>
          </p:cNvSpPr>
          <p:nvPr/>
        </p:nvSpPr>
        <p:spPr bwMode="auto">
          <a:xfrm>
            <a:off x="3864888" y="2618697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 flipH="1">
            <a:off x="3290208" y="1868944"/>
            <a:ext cx="142875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>
            <a:off x="3980772" y="1868944"/>
            <a:ext cx="144463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3434671" y="1868944"/>
            <a:ext cx="160337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4125235" y="1868944"/>
            <a:ext cx="160337" cy="234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Group 40"/>
          <p:cNvGrpSpPr/>
          <p:nvPr/>
        </p:nvGrpSpPr>
        <p:grpSpPr bwMode="auto">
          <a:xfrm>
            <a:off x="3216594" y="2373770"/>
            <a:ext cx="864194" cy="144462"/>
            <a:chOff x="0" y="0"/>
            <a:chExt cx="1020" cy="227"/>
          </a:xfrm>
        </p:grpSpPr>
        <p:sp>
          <p:nvSpPr>
            <p:cNvPr id="51" name="Line 41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42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Line 43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44"/>
          <p:cNvGrpSpPr/>
          <p:nvPr/>
        </p:nvGrpSpPr>
        <p:grpSpPr bwMode="auto">
          <a:xfrm>
            <a:off x="3720426" y="2373769"/>
            <a:ext cx="649287" cy="288925"/>
            <a:chOff x="0" y="0"/>
            <a:chExt cx="1021" cy="454"/>
          </a:xfrm>
        </p:grpSpPr>
        <p:sp>
          <p:nvSpPr>
            <p:cNvPr id="55" name="Line 45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46"/>
            <p:cNvSpPr>
              <a:spLocks noChangeShapeType="1"/>
            </p:cNvSpPr>
            <p:nvPr/>
          </p:nvSpPr>
          <p:spPr bwMode="auto">
            <a:xfrm>
              <a:off x="0" y="454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7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标题 1"/>
          <p:cNvSpPr>
            <a:spLocks noGrp="1" noChangeArrowheads="1"/>
          </p:cNvSpPr>
          <p:nvPr/>
        </p:nvSpPr>
        <p:spPr bwMode="auto">
          <a:xfrm>
            <a:off x="4588139" y="1454581"/>
            <a:ext cx="792658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标题 1"/>
          <p:cNvSpPr>
            <a:spLocks noGrp="1" noChangeArrowheads="1"/>
          </p:cNvSpPr>
          <p:nvPr/>
        </p:nvSpPr>
        <p:spPr bwMode="auto">
          <a:xfrm>
            <a:off x="9525" y="4115598"/>
            <a:ext cx="9134475" cy="646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举手回答：用自己的话复述一下两位数减法的口算方法。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标题 1"/>
          <p:cNvSpPr>
            <a:spLocks noGrp="1" noChangeArrowheads="1"/>
          </p:cNvSpPr>
          <p:nvPr/>
        </p:nvSpPr>
        <p:spPr bwMode="auto">
          <a:xfrm>
            <a:off x="5270275" y="6677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 rot="16200000">
            <a:off x="4185724" y="2669878"/>
            <a:ext cx="283624" cy="1885478"/>
          </a:xfrm>
          <a:prstGeom prst="leftBrace">
            <a:avLst>
              <a:gd name="adj1" fmla="val 34691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 noChangeArrowheads="1"/>
          </p:cNvSpPr>
          <p:nvPr/>
        </p:nvSpPr>
        <p:spPr bwMode="auto">
          <a:xfrm>
            <a:off x="3402162" y="3760672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/>
      <p:bldP spid="2" grpId="0" bldLvl="0" animBg="1"/>
      <p:bldP spid="204" grpId="0"/>
      <p:bldP spid="227" grpId="0"/>
      <p:bldP spid="25" grpId="0" bldLvl="0" autoUpdateAnimBg="0"/>
      <p:bldP spid="26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nimBg="1"/>
      <p:bldP spid="47" grpId="0" bldLvl="0" animBg="1"/>
      <p:bldP spid="48" grpId="0" bldLvl="0" animBg="1"/>
      <p:bldP spid="49" grpId="0" bldLvl="0" animBg="1"/>
      <p:bldP spid="58" grpId="0" bldLvl="0" autoUpdateAnimBg="0"/>
      <p:bldP spid="59" grpId="0"/>
      <p:bldP spid="60" grpId="0" bldLvl="0" autoUpdateAnimBg="0"/>
      <p:bldP spid="3" grpId="0" bldLvl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637983" y="748069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18092" y="1222075"/>
            <a:ext cx="48812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在（   ）填上合适的数。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31640" y="1806850"/>
            <a:ext cx="8568952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）口算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65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也可以先算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最后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700761" y="1255690"/>
            <a:ext cx="1753776" cy="1753776"/>
          </a:xfrm>
          <a:prstGeom prst="rect">
            <a:avLst/>
          </a:prstGeom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486303" y="233379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051772" y="2323921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381689" y="234014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519928" y="286459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4053709" y="284900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5368491" y="286744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3574284" y="3365840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5022252" y="335150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6448703" y="3365840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584911" y="387472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4139573" y="386557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5502414" y="386557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2486303" y="4380747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4068810" y="439794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5403252" y="4392515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823" y="686315"/>
            <a:ext cx="4214354" cy="1564420"/>
          </a:xfrm>
          <a:prstGeom prst="roundRect">
            <a:avLst/>
          </a:prstGeom>
        </p:spPr>
      </p:pic>
      <p:sp>
        <p:nvSpPr>
          <p:cNvPr id="10" name="圆角矩形标注 1"/>
          <p:cNvSpPr/>
          <p:nvPr/>
        </p:nvSpPr>
        <p:spPr>
          <a:xfrm>
            <a:off x="1516491" y="2259263"/>
            <a:ext cx="2621159" cy="681815"/>
          </a:xfrm>
          <a:prstGeom prst="wedgeRoundRectCallout">
            <a:avLst>
              <a:gd name="adj1" fmla="val 57024"/>
              <a:gd name="adj2" fmla="val -56711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书签价格是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折扇的价格是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613451" y="2942224"/>
            <a:ext cx="6836986" cy="5219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）书签比折扇便宜多少元？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5797" y="3437253"/>
            <a:ext cx="1161388" cy="1426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39395" y="3590539"/>
            <a:ext cx="2986405" cy="990600"/>
            <a:chOff x="2534290" y="3590539"/>
            <a:chExt cx="2866949" cy="990600"/>
          </a:xfrm>
          <a:solidFill>
            <a:schemeClr val="bg1"/>
          </a:solidFill>
        </p:grpSpPr>
        <p:sp>
          <p:nvSpPr>
            <p:cNvPr id="14" name="矩形标注 3"/>
            <p:cNvSpPr/>
            <p:nvPr/>
          </p:nvSpPr>
          <p:spPr>
            <a:xfrm>
              <a:off x="2534290" y="3590539"/>
              <a:ext cx="2866949" cy="990600"/>
            </a:xfrm>
            <a:prstGeom prst="wedgeRoundRectCallout">
              <a:avLst>
                <a:gd name="adj1" fmla="val -53306"/>
                <a:gd name="adj2" fmla="val 18696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17416" y="3685781"/>
              <a:ext cx="2481130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认真观察图，你能得到哪些信息？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圆角矩形 6"/>
          <p:cNvSpPr/>
          <p:nvPr/>
        </p:nvSpPr>
        <p:spPr>
          <a:xfrm>
            <a:off x="3146830" y="2278718"/>
            <a:ext cx="504056" cy="30709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7"/>
          <p:cNvSpPr/>
          <p:nvPr/>
        </p:nvSpPr>
        <p:spPr>
          <a:xfrm>
            <a:off x="3243350" y="2633430"/>
            <a:ext cx="504056" cy="27966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6228184" y="385789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45 - 28 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7" grpId="0" bldLvl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6149" y="3097059"/>
            <a:ext cx="1705967" cy="1705967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159463" y="1598181"/>
            <a:ext cx="3456305" cy="1449705"/>
            <a:chOff x="2663220" y="3427979"/>
            <a:chExt cx="3456305" cy="1449705"/>
          </a:xfrm>
          <a:solidFill>
            <a:schemeClr val="bg1"/>
          </a:solidFill>
        </p:grpSpPr>
        <p:sp>
          <p:nvSpPr>
            <p:cNvPr id="202" name="矩形标注 201"/>
            <p:cNvSpPr/>
            <p:nvPr/>
          </p:nvSpPr>
          <p:spPr>
            <a:xfrm>
              <a:off x="2663220" y="3427979"/>
              <a:ext cx="3456305" cy="1449705"/>
            </a:xfrm>
            <a:prstGeom prst="wedgeRoundRectCallout">
              <a:avLst>
                <a:gd name="adj1" fmla="val 16743"/>
                <a:gd name="adj2" fmla="val 58039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06142" y="3515073"/>
              <a:ext cx="3048499" cy="120032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举手回答：计算两位数减两位数退位减法时，要注意什么？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456353" y="3734937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2853362" y="1856815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311653" y="2387735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3859731" y="2400038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175598" y="2927937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3645028" y="2215491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860928" y="2215491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213228" y="2359956"/>
            <a:ext cx="360363" cy="576263"/>
            <a:chOff x="0" y="0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294819" y="1856815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283629" y="3744495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bldLvl="0" autoUpdateAnimBg="0"/>
      <p:bldP spid="2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</p:bldLst>
  </p:timing>
</p:sld>
</file>

<file path=ppt/tags/tag1.xml><?xml version="1.0" encoding="utf-8"?>
<p:tagLst xmlns:p="http://schemas.openxmlformats.org/presentationml/2006/main">
  <p:tag name="COMMONDATA" val="eyJoZGlkIjoiYWJiNGYzMTI1Y2MwZDQ5MzE1OTM2Y2U0ZmY5N2JmNDcifQ==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1394</Words>
  <Application>WPS 演示</Application>
  <PresentationFormat>全屏显示(16:9)</PresentationFormat>
  <Paragraphs>320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63</cp:revision>
  <dcterms:created xsi:type="dcterms:W3CDTF">2019-09-02T08:53:00Z</dcterms:created>
  <dcterms:modified xsi:type="dcterms:W3CDTF">2023-09-28T13:42:31Z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909B28CF6E0A418A8C5CDB36B9349212</vt:lpwstr>
  </property>
</Properties>
</file>