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0.GIF"/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占位符 5121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5123" name="图片 5122" descr="12N0A094464P-3O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052513"/>
            <a:ext cx="8229600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文本框 5123"/>
          <p:cNvSpPr txBox="1"/>
          <p:nvPr/>
        </p:nvSpPr>
        <p:spPr>
          <a:xfrm>
            <a:off x="1752600" y="228600"/>
            <a:ext cx="6248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Lesson 15   Winter Fun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1547813" y="549275"/>
            <a:ext cx="4259262" cy="1143000"/>
          </a:xfrm>
        </p:spPr>
        <p:txBody>
          <a:bodyPr anchor="ctr" anchorCtr="0"/>
          <a:p>
            <a:r>
              <a:rPr lang="en-US" altLang="zh-CN" sz="4800" b="1">
                <a:solidFill>
                  <a:srgbClr val="003399"/>
                </a:solidFill>
              </a:rPr>
              <a:t>Questions:</a:t>
            </a:r>
            <a:endParaRPr lang="en-US" altLang="zh-CN" sz="4800" b="1">
              <a:solidFill>
                <a:srgbClr val="003399"/>
              </a:solidFill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0" y="1700213"/>
            <a:ext cx="9612313" cy="4525962"/>
          </a:xfrm>
        </p:spPr>
        <p:txBody>
          <a:bodyPr/>
          <a:p>
            <a:pPr>
              <a:buNone/>
            </a:pPr>
            <a:r>
              <a:rPr lang="en-US" altLang="zh-CN" sz="3600" b="1"/>
              <a:t>      </a:t>
            </a:r>
            <a:r>
              <a:rPr lang="en-US" altLang="zh-CN" sz="3600" b="1">
                <a:solidFill>
                  <a:srgbClr val="660033"/>
                </a:solidFill>
              </a:rPr>
              <a:t>1.</a:t>
            </a:r>
            <a:r>
              <a:rPr lang="zh-CN" altLang="en-US" sz="3600" b="1">
                <a:solidFill>
                  <a:srgbClr val="660033"/>
                </a:solidFill>
              </a:rPr>
              <a:t>火眼金睛</a:t>
            </a:r>
            <a:r>
              <a:rPr lang="en-US" altLang="zh-CN" sz="3600" b="1">
                <a:solidFill>
                  <a:srgbClr val="660033"/>
                </a:solidFill>
              </a:rPr>
              <a:t>.</a:t>
            </a:r>
            <a:r>
              <a:rPr lang="zh-CN" altLang="en-US" sz="3600" b="1">
                <a:solidFill>
                  <a:srgbClr val="660033"/>
                </a:solidFill>
              </a:rPr>
              <a:t>自读课文，看看你能从中找到哪些新单词，并把它们圈出来。</a:t>
            </a:r>
            <a:endParaRPr lang="zh-CN" altLang="en-US" sz="3600" b="1">
              <a:solidFill>
                <a:srgbClr val="660033"/>
              </a:solidFill>
            </a:endParaRPr>
          </a:p>
          <a:p>
            <a:pPr>
              <a:buNone/>
            </a:pPr>
            <a:endParaRPr lang="zh-CN" altLang="en-US" sz="3600" b="1">
              <a:solidFill>
                <a:srgbClr val="660033"/>
              </a:solidFill>
            </a:endParaRPr>
          </a:p>
          <a:p>
            <a:pPr>
              <a:buNone/>
            </a:pPr>
            <a:r>
              <a:rPr lang="zh-CN" altLang="en-US" sz="3600" b="1">
                <a:solidFill>
                  <a:srgbClr val="660033"/>
                </a:solidFill>
              </a:rPr>
              <a:t>      </a:t>
            </a:r>
            <a:r>
              <a:rPr lang="en-US" altLang="zh-CN" sz="3600" b="1">
                <a:solidFill>
                  <a:srgbClr val="660033"/>
                </a:solidFill>
              </a:rPr>
              <a:t>2. What are Jenny and Li Ming </a:t>
            </a:r>
            <a:endParaRPr lang="en-US" altLang="zh-CN" sz="3600" b="1">
              <a:solidFill>
                <a:srgbClr val="660033"/>
              </a:solidFill>
            </a:endParaRPr>
          </a:p>
          <a:p>
            <a:pPr>
              <a:buNone/>
            </a:pPr>
            <a:r>
              <a:rPr lang="en-US" altLang="zh-CN" sz="3600" b="1">
                <a:solidFill>
                  <a:srgbClr val="660033"/>
                </a:solidFill>
              </a:rPr>
              <a:t>         making?</a:t>
            </a:r>
            <a:endParaRPr lang="en-US" altLang="zh-CN" sz="3600" b="1">
              <a:solidFill>
                <a:srgbClr val="660033"/>
              </a:solidFill>
            </a:endParaRPr>
          </a:p>
          <a:p>
            <a:pPr>
              <a:buNone/>
            </a:pPr>
            <a:endParaRPr lang="en-US" altLang="zh-CN" sz="3600" b="1">
              <a:solidFill>
                <a:srgbClr val="660033"/>
              </a:solidFill>
            </a:endParaRPr>
          </a:p>
          <a:p>
            <a:pPr>
              <a:buNone/>
            </a:pPr>
            <a:r>
              <a:rPr lang="en-US" altLang="zh-CN" sz="3600" b="1">
                <a:solidFill>
                  <a:srgbClr val="660033"/>
                </a:solidFill>
              </a:rPr>
              <a:t>      3.Do you like to make a snowman in winter?</a:t>
            </a:r>
            <a:endParaRPr lang="en-US" altLang="zh-CN" sz="3600" b="1">
              <a:solidFill>
                <a:srgbClr val="660033"/>
              </a:solidFill>
            </a:endParaRPr>
          </a:p>
          <a:p>
            <a:pPr>
              <a:buNone/>
            </a:pPr>
            <a:r>
              <a:rPr lang="en-US" altLang="zh-CN" sz="3600" b="1">
                <a:solidFill>
                  <a:srgbClr val="660033"/>
                </a:solidFill>
              </a:rPr>
              <a:t>     </a:t>
            </a:r>
            <a:endParaRPr lang="en-US" altLang="zh-CN" sz="3600" b="1">
              <a:solidFill>
                <a:srgbClr val="660033"/>
              </a:solidFill>
            </a:endParaRPr>
          </a:p>
          <a:p>
            <a:pPr>
              <a:buNone/>
            </a:pPr>
            <a:r>
              <a:rPr lang="en-US" altLang="zh-CN" sz="3600" b="1">
                <a:solidFill>
                  <a:srgbClr val="660033"/>
                </a:solidFill>
              </a:rPr>
              <a:t>         </a:t>
            </a:r>
            <a:r>
              <a:rPr lang="en-US" altLang="zh-CN" sz="4000" b="1">
                <a:solidFill>
                  <a:srgbClr val="660033"/>
                </a:solidFill>
              </a:rPr>
              <a:t> </a:t>
            </a:r>
            <a:endParaRPr lang="en-US" altLang="zh-CN" sz="4000" b="1">
              <a:solidFill>
                <a:srgbClr val="660033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矩形 5"/>
          <p:cNvPicPr/>
          <p:nvPr/>
        </p:nvPicPr>
        <p:blipFill>
          <a:blip r:embed="rId1"/>
          <a:stretch>
            <a:fillRect/>
          </a:stretch>
        </p:blipFill>
        <p:spPr>
          <a:xfrm>
            <a:off x="231775" y="176213"/>
            <a:ext cx="8137525" cy="101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7" descr="daxueqiu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3813"/>
            <a:ext cx="6948488" cy="5564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3" descr="多少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6000"/>
            <a:ext cx="4738688" cy="445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矩形 5"/>
          <p:cNvPicPr/>
          <p:nvPr/>
        </p:nvPicPr>
        <p:blipFill>
          <a:blip r:embed="rId2"/>
          <a:stretch>
            <a:fillRect/>
          </a:stretch>
        </p:blipFill>
        <p:spPr>
          <a:xfrm>
            <a:off x="468313" y="0"/>
            <a:ext cx="8223250" cy="174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6" descr="多少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66950"/>
            <a:ext cx="4881563" cy="45910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6389" name="直接箭头连接符 10"/>
          <p:cNvCxnSpPr/>
          <p:nvPr/>
        </p:nvCxnSpPr>
        <p:spPr>
          <a:xfrm>
            <a:off x="3857625" y="6215063"/>
            <a:ext cx="2214563" cy="1587"/>
          </a:xfrm>
          <a:prstGeom prst="straightConnector1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</p:cxnSp>
      <p:sp>
        <p:nvSpPr>
          <p:cNvPr id="16390" name="TextBox 12"/>
          <p:cNvSpPr txBox="1"/>
          <p:nvPr/>
        </p:nvSpPr>
        <p:spPr>
          <a:xfrm>
            <a:off x="6072188" y="5857875"/>
            <a:ext cx="2932112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>
                <a:latin typeface="Calibri" panose="020F0502020204030204" charset="0"/>
              </a:rPr>
              <a:t>a </a:t>
            </a:r>
            <a:r>
              <a:rPr lang="en-US" altLang="zh-CN" sz="3600" b="1">
                <a:solidFill>
                  <a:srgbClr val="FF0000"/>
                </a:solidFill>
                <a:latin typeface="Calibri" panose="020F0502020204030204" charset="0"/>
              </a:rPr>
              <a:t>big</a:t>
            </a:r>
            <a:r>
              <a:rPr lang="en-US" altLang="zh-CN" sz="3600" b="1">
                <a:latin typeface="Calibri" panose="020F0502020204030204" charset="0"/>
              </a:rPr>
              <a:t> snowball</a:t>
            </a:r>
            <a:endParaRPr lang="en-US" altLang="zh-CN" sz="3600" b="1">
              <a:latin typeface="Calibri" panose="020F0502020204030204" charset="0"/>
            </a:endParaRPr>
          </a:p>
        </p:txBody>
      </p:sp>
      <p:cxnSp>
        <p:nvCxnSpPr>
          <p:cNvPr id="16391" name="直接箭头连接符 14"/>
          <p:cNvCxnSpPr/>
          <p:nvPr/>
        </p:nvCxnSpPr>
        <p:spPr>
          <a:xfrm>
            <a:off x="3714750" y="5214938"/>
            <a:ext cx="1357313" cy="1587"/>
          </a:xfrm>
          <a:prstGeom prst="straightConnector1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</p:cxnSp>
      <p:sp>
        <p:nvSpPr>
          <p:cNvPr id="16392" name="TextBox 17"/>
          <p:cNvSpPr txBox="1"/>
          <p:nvPr/>
        </p:nvSpPr>
        <p:spPr>
          <a:xfrm>
            <a:off x="4916488" y="4941888"/>
            <a:ext cx="42275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6600FF"/>
                </a:solidFill>
                <a:latin typeface="Calibri" panose="020F0502020204030204" charset="0"/>
              </a:rPr>
              <a:t>another</a:t>
            </a:r>
            <a:r>
              <a:rPr lang="en-US" altLang="zh-CN" sz="2800" b="1">
                <a:latin typeface="Calibri" panose="020F0502020204030204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Calibri" panose="020F0502020204030204" charset="0"/>
              </a:rPr>
              <a:t>smaller </a:t>
            </a:r>
            <a:r>
              <a:rPr lang="en-US" altLang="zh-CN" sz="2800" b="1">
                <a:latin typeface="Calibri" panose="020F0502020204030204" charset="0"/>
              </a:rPr>
              <a:t>snowball</a:t>
            </a:r>
            <a:endParaRPr lang="en-US" altLang="zh-CN" sz="2800" b="1">
              <a:latin typeface="Calibri" panose="020F0502020204030204" charset="0"/>
            </a:endParaRPr>
          </a:p>
        </p:txBody>
      </p:sp>
      <p:cxnSp>
        <p:nvCxnSpPr>
          <p:cNvPr id="16393" name="直接箭头连接符 22"/>
          <p:cNvCxnSpPr/>
          <p:nvPr/>
        </p:nvCxnSpPr>
        <p:spPr>
          <a:xfrm>
            <a:off x="3643313" y="4214813"/>
            <a:ext cx="1428750" cy="1587"/>
          </a:xfrm>
          <a:prstGeom prst="straightConnector1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</p:cxnSp>
      <p:sp>
        <p:nvSpPr>
          <p:cNvPr id="16394" name="TextBox 26"/>
          <p:cNvSpPr txBox="1"/>
          <p:nvPr/>
        </p:nvSpPr>
        <p:spPr>
          <a:xfrm>
            <a:off x="5143500" y="3929063"/>
            <a:ext cx="36671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>
                <a:latin typeface="Calibri" panose="020F0502020204030204" charset="0"/>
              </a:rPr>
              <a:t>another </a:t>
            </a:r>
            <a:r>
              <a:rPr lang="en-US" altLang="zh-CN" sz="2800" b="1">
                <a:solidFill>
                  <a:srgbClr val="FF0000"/>
                </a:solidFill>
                <a:latin typeface="Calibri" panose="020F0502020204030204" charset="0"/>
              </a:rPr>
              <a:t>small</a:t>
            </a:r>
            <a:r>
              <a:rPr lang="en-US" altLang="zh-CN" sz="2800" b="1">
                <a:latin typeface="Calibri" panose="020F0502020204030204" charset="0"/>
              </a:rPr>
              <a:t> snowball</a:t>
            </a:r>
            <a:endParaRPr lang="en-US" altLang="zh-CN" sz="2800" b="1">
              <a:latin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2" grpId="0"/>
      <p:bldP spid="163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3" descr="huluobo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08200"/>
            <a:ext cx="5048250" cy="474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矩形 4"/>
          <p:cNvPicPr/>
          <p:nvPr/>
        </p:nvPicPr>
        <p:blipFill>
          <a:blip r:embed="rId2"/>
          <a:stretch>
            <a:fillRect/>
          </a:stretch>
        </p:blipFill>
        <p:spPr>
          <a:xfrm>
            <a:off x="-412750" y="-22225"/>
            <a:ext cx="10074275" cy="1260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7" descr="huluobo1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85938"/>
            <a:ext cx="5334000" cy="5019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3" descr="名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714625"/>
            <a:ext cx="4878388" cy="414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矩形 5"/>
          <p:cNvPicPr/>
          <p:nvPr/>
        </p:nvPicPr>
        <p:blipFill>
          <a:blip r:embed="rId2"/>
          <a:stretch>
            <a:fillRect/>
          </a:stretch>
        </p:blipFill>
        <p:spPr>
          <a:xfrm>
            <a:off x="2124075" y="1484313"/>
            <a:ext cx="5840413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18435"/>
          <p:cNvSpPr txBox="1"/>
          <p:nvPr/>
        </p:nvSpPr>
        <p:spPr>
          <a:xfrm>
            <a:off x="250825" y="549275"/>
            <a:ext cx="8640763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latin typeface="Arial" panose="020B0604020202020204" pitchFamily="34" charset="0"/>
              </a:rPr>
              <a:t>What can be snowman’s   mouth and eyes?</a:t>
            </a:r>
            <a:endParaRPr lang="en-US" altLang="zh-CN" sz="4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3" descr="shuzh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57438"/>
            <a:ext cx="5276850" cy="433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矩形 4"/>
          <p:cNvPicPr/>
          <p:nvPr/>
        </p:nvPicPr>
        <p:blipFill>
          <a:blip r:embed="rId2"/>
          <a:stretch>
            <a:fillRect/>
          </a:stretch>
        </p:blipFill>
        <p:spPr>
          <a:xfrm>
            <a:off x="341313" y="201613"/>
            <a:ext cx="8150225" cy="124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5" descr="shuzhi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54288"/>
            <a:ext cx="5072063" cy="43037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9461" name="直接箭头连接符 7"/>
          <p:cNvCxnSpPr/>
          <p:nvPr/>
        </p:nvCxnSpPr>
        <p:spPr>
          <a:xfrm>
            <a:off x="4143375" y="4714875"/>
            <a:ext cx="1643063" cy="1588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sp>
        <p:nvSpPr>
          <p:cNvPr id="19462" name="TextBox 9"/>
          <p:cNvSpPr txBox="1"/>
          <p:nvPr/>
        </p:nvSpPr>
        <p:spPr>
          <a:xfrm>
            <a:off x="5786438" y="4214813"/>
            <a:ext cx="1446212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>
                <a:solidFill>
                  <a:srgbClr val="FF0000"/>
                </a:solidFill>
                <a:latin typeface="Calibri" panose="020F0502020204030204" charset="0"/>
              </a:rPr>
              <a:t>stick</a:t>
            </a:r>
            <a:endParaRPr lang="en-US" altLang="zh-CN" sz="5400">
              <a:solidFill>
                <a:srgbClr val="FF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矩形 6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662863" cy="197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7" descr="滑雪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7538" y="1125538"/>
            <a:ext cx="4367212" cy="390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8" descr="滑雪1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786063"/>
            <a:ext cx="4575175" cy="4071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179388" y="0"/>
            <a:ext cx="6635750" cy="561975"/>
          </a:xfrm>
        </p:spPr>
        <p:txBody>
          <a:bodyPr anchor="ctr" anchorCtr="0"/>
          <a:p>
            <a:br>
              <a:rPr lang="en-US" altLang="zh-CN" sz="4800" b="1">
                <a:solidFill>
                  <a:srgbClr val="660066"/>
                </a:solidFill>
              </a:rPr>
            </a:br>
            <a:br>
              <a:rPr lang="en-US" altLang="zh-CN" sz="4800" b="1">
                <a:solidFill>
                  <a:srgbClr val="660066"/>
                </a:solidFill>
              </a:rPr>
            </a:br>
            <a:endParaRPr lang="en-US" altLang="zh-CN" sz="4800" b="1">
              <a:solidFill>
                <a:srgbClr val="660066"/>
              </a:solidFill>
            </a:endParaRPr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179388" y="0"/>
            <a:ext cx="8785225" cy="676910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400" b="1">
                <a:solidFill>
                  <a:srgbClr val="660066"/>
                </a:solidFill>
              </a:rPr>
              <a:t>Fill in the blanks:</a:t>
            </a:r>
            <a:endParaRPr lang="en-US" altLang="zh-CN"/>
          </a:p>
          <a:p>
            <a:pPr>
              <a:lnSpc>
                <a:spcPct val="90000"/>
              </a:lnSpc>
              <a:buNone/>
            </a:pPr>
            <a:r>
              <a:rPr lang="en-US" altLang="zh-CN"/>
              <a:t>1.First we make a big ball of______.</a:t>
            </a:r>
            <a:endParaRPr lang="en-US" altLang="zh-CN"/>
          </a:p>
          <a:p>
            <a:pPr>
              <a:lnSpc>
                <a:spcPct val="90000"/>
              </a:lnSpc>
              <a:buNone/>
            </a:pPr>
            <a:r>
              <a:rPr lang="en-US" altLang="zh-CN"/>
              <a:t>2.Then we make another________. This one is ________ than the first.</a:t>
            </a:r>
            <a:endParaRPr lang="en-US" altLang="zh-CN"/>
          </a:p>
          <a:p>
            <a:pPr>
              <a:lnSpc>
                <a:spcPct val="90000"/>
              </a:lnSpc>
              <a:buNone/>
            </a:pPr>
            <a:r>
              <a:rPr lang="en-US" altLang="zh-CN"/>
              <a:t>3.We put______ snowball on ______ snowball.</a:t>
            </a:r>
            <a:endParaRPr lang="en-US" altLang="zh-CN"/>
          </a:p>
          <a:p>
            <a:pPr>
              <a:lnSpc>
                <a:spcPct val="90000"/>
              </a:lnSpc>
              <a:buNone/>
            </a:pPr>
            <a:r>
              <a:rPr lang="en-US" altLang="zh-CN"/>
              <a:t>4.Now we make another small snowball .We put it on_______.</a:t>
            </a:r>
            <a:endParaRPr lang="en-US" altLang="zh-CN"/>
          </a:p>
          <a:p>
            <a:pPr>
              <a:lnSpc>
                <a:spcPct val="90000"/>
              </a:lnSpc>
              <a:buNone/>
            </a:pPr>
            <a:r>
              <a:rPr lang="en-US" altLang="zh-CN"/>
              <a:t>5.Let’s make a face on the snowman. This carrot is his_______. I have some little rocks for his _______and________.</a:t>
            </a:r>
            <a:endParaRPr lang="en-US" altLang="zh-CN"/>
          </a:p>
          <a:p>
            <a:pPr>
              <a:lnSpc>
                <a:spcPct val="90000"/>
              </a:lnSpc>
              <a:buNone/>
            </a:pPr>
            <a:r>
              <a:rPr lang="en-US" altLang="zh-CN" sz="3600"/>
              <a:t>6.I have two sticks for his_________.</a:t>
            </a:r>
            <a:endParaRPr lang="en-US" altLang="zh-CN" sz="3600"/>
          </a:p>
          <a:p>
            <a:pPr>
              <a:lnSpc>
                <a:spcPct val="90000"/>
              </a:lnSpc>
              <a:buNone/>
            </a:pPr>
            <a:r>
              <a:rPr lang="en-US" altLang="zh-CN" sz="3600"/>
              <a:t>7.It’s done. The snowman is wonderful</a:t>
            </a:r>
            <a:r>
              <a:rPr lang="zh-CN" altLang="en-US" sz="3600"/>
              <a:t>！</a:t>
            </a:r>
            <a:endParaRPr lang="zh-CN" altLang="en-US"/>
          </a:p>
          <a:p>
            <a:pPr>
              <a:lnSpc>
                <a:spcPct val="90000"/>
              </a:lnSpc>
              <a:buNone/>
            </a:pPr>
            <a:endParaRPr lang="zh-CN" altLang="en-US"/>
          </a:p>
          <a:p>
            <a:pPr>
              <a:lnSpc>
                <a:spcPct val="90000"/>
              </a:lnSpc>
              <a:buNone/>
            </a:pPr>
            <a:endParaRPr lang="zh-CN" altLang="en-US" sz="3600"/>
          </a:p>
          <a:p>
            <a:pPr>
              <a:lnSpc>
                <a:spcPct val="90000"/>
              </a:lnSpc>
              <a:buNone/>
            </a:pPr>
            <a:endParaRPr lang="zh-CN" altLang="en-US"/>
          </a:p>
          <a:p>
            <a:pPr>
              <a:lnSpc>
                <a:spcPct val="90000"/>
              </a:lnSpc>
              <a:buNone/>
            </a:pPr>
            <a:endParaRPr lang="zh-CN" altLang="en-US"/>
          </a:p>
          <a:p>
            <a:pPr>
              <a:lnSpc>
                <a:spcPct val="90000"/>
              </a:lnSpc>
              <a:buNone/>
            </a:pPr>
            <a:endParaRPr lang="zh-CN" altLang="en-US" sz="3600"/>
          </a:p>
          <a:p>
            <a:pPr>
              <a:lnSpc>
                <a:spcPct val="90000"/>
              </a:lnSpc>
              <a:buNone/>
            </a:pPr>
            <a:endParaRPr lang="zh-CN" altLang="en-US" sz="3600"/>
          </a:p>
        </p:txBody>
      </p:sp>
      <p:sp>
        <p:nvSpPr>
          <p:cNvPr id="21508" name="文本框 21507"/>
          <p:cNvSpPr txBox="1"/>
          <p:nvPr/>
        </p:nvSpPr>
        <p:spPr>
          <a:xfrm>
            <a:off x="5364163" y="749300"/>
            <a:ext cx="16557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CC3300"/>
                </a:solidFill>
                <a:latin typeface="Arial" panose="020B0604020202020204" pitchFamily="34" charset="0"/>
              </a:rPr>
              <a:t>snow</a:t>
            </a:r>
            <a:endParaRPr lang="en-US" altLang="zh-CN" sz="28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4860925" y="1325563"/>
            <a:ext cx="15827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CC3300"/>
                </a:solidFill>
                <a:latin typeface="Arial" panose="020B0604020202020204" pitchFamily="34" charset="0"/>
              </a:rPr>
              <a:t>snowball</a:t>
            </a:r>
            <a:endParaRPr lang="en-US" altLang="zh-CN" sz="28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755650" y="1700213"/>
            <a:ext cx="1368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CC3300"/>
                </a:solidFill>
                <a:latin typeface="Arial" panose="020B0604020202020204" pitchFamily="34" charset="0"/>
              </a:rPr>
              <a:t>smaller</a:t>
            </a:r>
            <a:endParaRPr lang="en-US" altLang="zh-CN" sz="28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2124075" y="2205038"/>
            <a:ext cx="1152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CC3300"/>
                </a:solidFill>
                <a:latin typeface="Arial" panose="020B0604020202020204" pitchFamily="34" charset="0"/>
              </a:rPr>
              <a:t>this</a:t>
            </a:r>
            <a:endParaRPr lang="en-US" altLang="zh-CN" sz="28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5795963" y="2276475"/>
            <a:ext cx="12239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CC3300"/>
                </a:solidFill>
                <a:latin typeface="Arial" panose="020B0604020202020204" pitchFamily="34" charset="0"/>
              </a:rPr>
              <a:t>that</a:t>
            </a:r>
            <a:endParaRPr lang="en-US" altLang="zh-CN" sz="28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1513" name="文本框 21512"/>
          <p:cNvSpPr txBox="1"/>
          <p:nvPr/>
        </p:nvSpPr>
        <p:spPr>
          <a:xfrm>
            <a:off x="2339975" y="3213100"/>
            <a:ext cx="12239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CC3300"/>
                </a:solidFill>
                <a:latin typeface="Arial" panose="020B0604020202020204" pitchFamily="34" charset="0"/>
              </a:rPr>
              <a:t>top</a:t>
            </a:r>
            <a:endParaRPr lang="en-US" altLang="zh-CN" sz="28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1514" name="文本框 21513"/>
          <p:cNvSpPr txBox="1"/>
          <p:nvPr/>
        </p:nvSpPr>
        <p:spPr>
          <a:xfrm>
            <a:off x="3059113" y="4076700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CC3300"/>
                </a:solidFill>
                <a:latin typeface="Arial" panose="020B0604020202020204" pitchFamily="34" charset="0"/>
              </a:rPr>
              <a:t>nose</a:t>
            </a:r>
            <a:endParaRPr lang="en-US" altLang="zh-CN" sz="28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1515" name="文本框 21514"/>
          <p:cNvSpPr txBox="1"/>
          <p:nvPr/>
        </p:nvSpPr>
        <p:spPr>
          <a:xfrm>
            <a:off x="2124075" y="4652963"/>
            <a:ext cx="15128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CC3300"/>
                </a:solidFill>
                <a:latin typeface="Arial" panose="020B0604020202020204" pitchFamily="34" charset="0"/>
              </a:rPr>
              <a:t>mouth</a:t>
            </a:r>
            <a:endParaRPr lang="en-US" altLang="zh-CN" sz="28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1516" name="文本框 21515"/>
          <p:cNvSpPr txBox="1"/>
          <p:nvPr/>
        </p:nvSpPr>
        <p:spPr>
          <a:xfrm>
            <a:off x="4716463" y="4565650"/>
            <a:ext cx="1511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CC3300"/>
                </a:solidFill>
                <a:latin typeface="Arial" panose="020B0604020202020204" pitchFamily="34" charset="0"/>
              </a:rPr>
              <a:t>eyes</a:t>
            </a:r>
            <a:endParaRPr lang="en-US" altLang="zh-CN" sz="28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1517" name="文本框 21516"/>
          <p:cNvSpPr txBox="1"/>
          <p:nvPr/>
        </p:nvSpPr>
        <p:spPr>
          <a:xfrm>
            <a:off x="5508625" y="5157788"/>
            <a:ext cx="1727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CC3300"/>
                </a:solidFill>
                <a:latin typeface="Arial" panose="020B0604020202020204" pitchFamily="34" charset="0"/>
              </a:rPr>
              <a:t>  arms</a:t>
            </a:r>
            <a:endParaRPr lang="en-US" altLang="zh-CN" sz="28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  <p:bldP spid="21512" grpId="0"/>
      <p:bldP spid="21513" grpId="0"/>
      <p:bldP spid="21514" grpId="0"/>
      <p:bldP spid="21515" grpId="0"/>
      <p:bldP spid="21516" grpId="0"/>
      <p:bldP spid="215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3962400" y="381000"/>
            <a:ext cx="403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Make  a  Snowman</a:t>
            </a:r>
            <a:r>
              <a:rPr lang="en-US" altLang="zh-CN" sz="1600">
                <a:latin typeface="Arial" panose="020B0604020202020204" pitchFamily="34" charset="0"/>
              </a:rPr>
              <a:t> </a:t>
            </a:r>
            <a:endParaRPr lang="en-US" altLang="zh-CN" sz="1600">
              <a:latin typeface="Arial" panose="020B0604020202020204" pitchFamily="34" charset="0"/>
            </a:endParaRPr>
          </a:p>
        </p:txBody>
      </p:sp>
      <p:pic>
        <p:nvPicPr>
          <p:cNvPr id="22531" name="图片 22530" descr="2010526234027343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5800" y="4267200"/>
            <a:ext cx="426720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22531"/>
          <p:cNvSpPr txBox="1"/>
          <p:nvPr/>
        </p:nvSpPr>
        <p:spPr>
          <a:xfrm>
            <a:off x="6227763" y="5084763"/>
            <a:ext cx="2438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动手画一画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pic>
        <p:nvPicPr>
          <p:cNvPr id="22533" name="图片 22532" descr="2c4ff58fbab9a728b21bba3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2133600"/>
            <a:ext cx="4230688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文本框 22533"/>
          <p:cNvSpPr txBox="1"/>
          <p:nvPr/>
        </p:nvSpPr>
        <p:spPr>
          <a:xfrm>
            <a:off x="3352800" y="1066800"/>
            <a:ext cx="54102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>
                <a:latin typeface="Times New Roman" panose="02020603050405020304" pitchFamily="18" charset="0"/>
              </a:rPr>
              <a:t>I want to make a snowman. First, I make a big ball of snow. Then I make another smaller snowball. I put this snowball on that snowball. I make another small snowball. I put it on top. Then I make a face on the snowman. A carrot is for his nose. Some little rocks are for his mouth and eyes. I have two sticks for his arms. That’s my snowman. I think it is very great!                   </a:t>
            </a:r>
            <a:endParaRPr lang="en-US" altLang="zh-CN" sz="16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/>
      <p:bldP spid="225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占位符 23553"/>
          <p:cNvSpPr>
            <a:spLocks noGrp="1"/>
          </p:cNvSpPr>
          <p:nvPr>
            <p:ph type="body" idx="1"/>
          </p:nvPr>
        </p:nvSpPr>
        <p:spPr>
          <a:xfrm>
            <a:off x="755650" y="1052513"/>
            <a:ext cx="7561263" cy="5145087"/>
          </a:xfrm>
        </p:spPr>
        <p:txBody>
          <a:bodyPr/>
          <a:p>
            <a:pPr>
              <a:buNone/>
            </a:pPr>
            <a:r>
              <a:rPr lang="en-US" altLang="zh-CN" sz="6000" b="1">
                <a:solidFill>
                  <a:srgbClr val="800000"/>
                </a:solidFill>
              </a:rPr>
              <a:t>Homework:</a:t>
            </a:r>
            <a:endParaRPr lang="en-US" altLang="zh-CN" sz="6000" b="1">
              <a:solidFill>
                <a:srgbClr val="800000"/>
              </a:solidFill>
            </a:endParaRPr>
          </a:p>
          <a:p>
            <a:pPr>
              <a:buNone/>
            </a:pPr>
            <a:r>
              <a:rPr lang="en-US" altLang="zh-CN" sz="4800" b="1">
                <a:solidFill>
                  <a:srgbClr val="800000"/>
                </a:solidFill>
              </a:rPr>
              <a:t>  Write how to make a snowman.</a:t>
            </a:r>
            <a:endParaRPr lang="en-US" altLang="zh-CN" sz="4800" b="1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照片03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0"/>
            <a:ext cx="7812087" cy="6907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4577" descr="3942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24578"/>
          <p:cNvSpPr/>
          <p:nvPr/>
        </p:nvSpPr>
        <p:spPr>
          <a:xfrm>
            <a:off x="1295400" y="762000"/>
            <a:ext cx="73914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gency FB" panose="020B0503020202020204" charset="0"/>
                <a:ea typeface="Agency FB" panose="020B0503020202020204" charset="0"/>
              </a:rPr>
              <a:t>Thank you!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Agency FB" panose="020B0503020202020204" charset="0"/>
              <a:ea typeface="Agency FB" panose="020B0503020202020204" charset="0"/>
            </a:endParaRPr>
          </a:p>
        </p:txBody>
      </p:sp>
      <p:sp>
        <p:nvSpPr>
          <p:cNvPr id="24580" name="矩形 24579"/>
          <p:cNvSpPr/>
          <p:nvPr/>
        </p:nvSpPr>
        <p:spPr>
          <a:xfrm>
            <a:off x="2987675" y="2276475"/>
            <a:ext cx="3529013" cy="280828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Goodbye !</a:t>
            </a:r>
            <a:endParaRPr lang="zh-CN" altLang="en-US" sz="360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81" name="图片 24580" descr="0028qw3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628775"/>
            <a:ext cx="903287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图片 24581" descr="0028qw3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088" y="404813"/>
            <a:ext cx="903287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图片 24582" descr="xi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143000"/>
            <a:ext cx="914400" cy="522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4" name="图片 24583" descr="xin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2174875"/>
            <a:ext cx="822325" cy="822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照片03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260350"/>
            <a:ext cx="7343775" cy="6597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占位符 8193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5" name="图片 8194" descr="雪人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0"/>
            <a:ext cx="7632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8195"/>
          <p:cNvSpPr txBox="1"/>
          <p:nvPr/>
        </p:nvSpPr>
        <p:spPr>
          <a:xfrm>
            <a:off x="2627313" y="5661025"/>
            <a:ext cx="4319587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6600" b="1">
                <a:latin typeface="Arial" panose="020B0604020202020204" pitchFamily="34" charset="0"/>
              </a:rPr>
              <a:t>snowman</a:t>
            </a:r>
            <a:endParaRPr lang="en-US" altLang="zh-CN" sz="6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0b8d3fc0339977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0350"/>
            <a:ext cx="8893175" cy="659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9218"/>
          <p:cNvSpPr/>
          <p:nvPr/>
        </p:nvSpPr>
        <p:spPr>
          <a:xfrm>
            <a:off x="4284663" y="5949950"/>
            <a:ext cx="4681537" cy="9080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4800" b="1">
                <a:solidFill>
                  <a:srgbClr val="0033CC"/>
                </a:solidFill>
                <a:latin typeface="Arial" panose="020B0604020202020204" pitchFamily="34" charset="0"/>
              </a:rPr>
              <a:t>Make a snowman</a:t>
            </a:r>
            <a:endParaRPr lang="en-US" altLang="zh-CN" sz="48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占位符 10241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0243" name="图片 10242" descr="堆雪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0"/>
            <a:ext cx="8353425" cy="6675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0243"/>
          <p:cNvSpPr txBox="1"/>
          <p:nvPr/>
        </p:nvSpPr>
        <p:spPr>
          <a:xfrm>
            <a:off x="1979613" y="5516563"/>
            <a:ext cx="5761037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>
                <a:latin typeface="Arial" panose="020B0604020202020204" pitchFamily="34" charset="0"/>
              </a:rPr>
              <a:t>Make snowballs</a:t>
            </a:r>
            <a:endParaRPr lang="en-US" altLang="zh-CN" sz="5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文本占位符 11265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-1187450" y="-1970087"/>
            <a:ext cx="10152063" cy="7631112"/>
          </a:xfrm>
        </p:spPr>
      </p:pic>
      <p:sp>
        <p:nvSpPr>
          <p:cNvPr id="11267" name="文本框 11266"/>
          <p:cNvSpPr txBox="1"/>
          <p:nvPr/>
        </p:nvSpPr>
        <p:spPr>
          <a:xfrm>
            <a:off x="1619250" y="5661025"/>
            <a:ext cx="5976938" cy="9144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>
                <a:latin typeface="Arial" panose="020B0604020202020204" pitchFamily="34" charset="0"/>
              </a:rPr>
              <a:t>Throw snowballs</a:t>
            </a:r>
            <a:endParaRPr lang="en-US" altLang="zh-CN" sz="5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占位符 12289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2291" name="图片 12290" descr="滑冰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88913"/>
            <a:ext cx="7775575" cy="655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12291"/>
          <p:cNvSpPr txBox="1"/>
          <p:nvPr/>
        </p:nvSpPr>
        <p:spPr>
          <a:xfrm>
            <a:off x="3276600" y="5661025"/>
            <a:ext cx="49688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>
                <a:latin typeface="Arial" panose="020B0604020202020204" pitchFamily="34" charset="0"/>
              </a:rPr>
              <a:t>Skate on the ice</a:t>
            </a:r>
            <a:endParaRPr lang="en-US" altLang="zh-CN" sz="48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占位符 13313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3315" name="图片 13314" descr="滑雪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0"/>
            <a:ext cx="7848600" cy="652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13315"/>
          <p:cNvSpPr txBox="1"/>
          <p:nvPr/>
        </p:nvSpPr>
        <p:spPr>
          <a:xfrm>
            <a:off x="1619250" y="5805488"/>
            <a:ext cx="6986588" cy="2147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>
                <a:latin typeface="Arial" panose="020B0604020202020204" pitchFamily="34" charset="0"/>
              </a:rPr>
              <a:t>Ski on the snow</a:t>
            </a:r>
            <a:endParaRPr lang="en-US" altLang="zh-CN" sz="54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5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1345</Words>
  <Application>WPS 演示</Application>
  <PresentationFormat>在屏幕上显示</PresentationFormat>
  <Paragraphs>90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Agency FB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Questions: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3</cp:revision>
  <dcterms:created xsi:type="dcterms:W3CDTF">2016-07-08T07:52:00Z</dcterms:created>
  <dcterms:modified xsi:type="dcterms:W3CDTF">2023-09-30T11:46:24Z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4CA19A3D07484C28B16E29C5A4CB5FA2_13</vt:lpwstr>
  </property>
  <property fmtid="{D5CDD505-2E9C-101B-9397-08002B2CF9AE}" pid="4" name="KSOProductBuildVer">
    <vt:lpwstr>2052-12.1.0.15374</vt:lpwstr>
  </property>
</Properties>
</file>