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20"/>
  </p:notesMasterIdLst>
  <p:handoutMasterIdLst>
    <p:handoutMasterId r:id="rId21"/>
  </p:handoutMasterIdLst>
  <p:sldIdLst>
    <p:sldId id="312" r:id="rId4"/>
    <p:sldId id="541" r:id="rId5"/>
    <p:sldId id="307" r:id="rId6"/>
    <p:sldId id="584" r:id="rId7"/>
    <p:sldId id="587" r:id="rId8"/>
    <p:sldId id="594" r:id="rId9"/>
    <p:sldId id="585" r:id="rId10"/>
    <p:sldId id="586" r:id="rId11"/>
    <p:sldId id="588" r:id="rId12"/>
    <p:sldId id="589" r:id="rId13"/>
    <p:sldId id="590" r:id="rId14"/>
    <p:sldId id="591" r:id="rId15"/>
    <p:sldId id="592" r:id="rId16"/>
    <p:sldId id="593" r:id="rId17"/>
    <p:sldId id="595" r:id="rId18"/>
    <p:sldId id="604" r:id="rId19"/>
  </p:sldIdLst>
  <p:sldSz cx="9144000" cy="5143500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微软雅黑" panose="020B0503020204020204" charset="-122"/>
      <p:regular r:id="rId31"/>
    </p:embeddedFont>
  </p:embeddedFontLst>
  <p:custDataLst>
    <p:tags r:id="rId3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33131"/>
    <a:srgbClr val="FF2929"/>
    <a:srgbClr val="FF5D5D"/>
    <a:srgbClr val="9BC5C8"/>
    <a:srgbClr val="E6F9F6"/>
    <a:srgbClr val="B7EBDF"/>
    <a:srgbClr val="E6E6E6"/>
    <a:srgbClr val="FED6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34"/>
    <p:restoredTop sz="96256"/>
  </p:normalViewPr>
  <p:slideViewPr>
    <p:cSldViewPr snapToGrid="0" showGuides="1">
      <p:cViewPr varScale="1">
        <p:scale>
          <a:sx n="140" d="100"/>
          <a:sy n="140" d="100"/>
        </p:scale>
        <p:origin x="66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472BBE-869A-4709-BC5B-335A0ABCC06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093234-56F6-4DC9-91FE-E8A2BA83EE5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40F58C-2901-4D8D-8C0E-8CD115DAADC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797C3C-CA5C-452F-A324-5B7566281AA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7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61925" y="203200"/>
            <a:ext cx="8820150" cy="4737100"/>
          </a:xfrm>
          <a:prstGeom prst="rect">
            <a:avLst/>
          </a:prstGeom>
          <a:solidFill>
            <a:srgbClr val="F8F9FA">
              <a:alpha val="89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32738" y="4173538"/>
            <a:ext cx="1211262" cy="1211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605338"/>
            <a:ext cx="990600" cy="642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7"/>
          <p:cNvSpPr/>
          <p:nvPr/>
        </p:nvSpPr>
        <p:spPr>
          <a:xfrm>
            <a:off x="3379788" y="0"/>
            <a:ext cx="2384425" cy="549275"/>
          </a:xfrm>
          <a:prstGeom prst="roundRect">
            <a:avLst/>
          </a:prstGeom>
          <a:solidFill>
            <a:srgbClr val="9BC5C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6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06713" y="-296862"/>
            <a:ext cx="1160462" cy="116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rcRect b="27274"/>
          <a:stretch>
            <a:fillRect/>
          </a:stretch>
        </p:blipFill>
        <p:spPr>
          <a:xfrm>
            <a:off x="0" y="4411663"/>
            <a:ext cx="1006475" cy="731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4"/>
          <a:srcRect b="74286"/>
          <a:stretch>
            <a:fillRect/>
          </a:stretch>
        </p:blipFill>
        <p:spPr>
          <a:xfrm>
            <a:off x="1425575" y="4594225"/>
            <a:ext cx="5851525" cy="54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17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563688"/>
            <a:ext cx="9144000" cy="1905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7"/>
          <p:cNvPicPr>
            <a:picLocks noChangeAspect="1"/>
          </p:cNvPicPr>
          <p:nvPr userDrawn="1"/>
        </p:nvPicPr>
        <p:blipFill>
          <a:blip r:embed="rId3"/>
          <a:srcRect t="48315"/>
          <a:stretch>
            <a:fillRect/>
          </a:stretch>
        </p:blipFill>
        <p:spPr>
          <a:xfrm>
            <a:off x="3348038" y="0"/>
            <a:ext cx="1335087" cy="38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&#20799;&#27468;%20&#19979;&#38632;&#21862;.wmv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4"/>
          <p:cNvSpPr/>
          <p:nvPr/>
        </p:nvSpPr>
        <p:spPr>
          <a:xfrm>
            <a:off x="3711575" y="-539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谈话导入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1" name="文本框 3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593725" y="1138238"/>
            <a:ext cx="7956550" cy="2455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同学们，最近我们一起阅读了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骑鹅旅行记</a:t>
            </a: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，你还记得第一次翻开这本书的感受吗？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2775" y="1701800"/>
            <a:ext cx="808672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-15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除了变小，还有什么事情是他不曾拥有的？</a:t>
            </a:r>
            <a:endParaRPr kumimoji="1" lang="zh-CN" altLang="en-US" sz="3200" b="1" i="0" u="none" strike="noStrike" kern="1200" cap="none" spc="-15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35050" y="2533650"/>
            <a:ext cx="3827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他能听懂禽兽的话。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8638" y="968375"/>
            <a:ext cx="8086725" cy="128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这些庞然大物对小狐仙尼尔斯的态度，是什么样的呢？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2589213" y="2387600"/>
            <a:ext cx="1422400" cy="6429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笑话他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572000" y="2382838"/>
            <a:ext cx="1982788" cy="6413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不害怕他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82900" y="3335338"/>
            <a:ext cx="1066800" cy="6413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凶他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784725" y="3308350"/>
            <a:ext cx="1066800" cy="6413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吼他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8825" y="877888"/>
            <a:ext cx="7626350" cy="2932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我们的尼尔斯变成小狐仙以后，世界上所有他熟悉的东西都变大了，他变成了弱小的小狐仙，他能听懂禽兽的话了，也知道动物们并不都喜欢他。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4"/>
          <p:cNvSpPr/>
          <p:nvPr/>
        </p:nvSpPr>
        <p:spPr>
          <a:xfrm>
            <a:off x="3719513" y="-539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拓展思路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8638" y="820738"/>
            <a:ext cx="8086725" cy="3817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展开想象，交流想法：如果你一觉醒来，也变成了尼尔斯，你也成为了和尼尔斯一样的小狐仙，你会做些什么呢？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自由讨论：课文的最后尼尔斯为了不让雄鹅飞走，紧紧抱住雄鹅的脖子，不料却被雄鹅带去了高空。骑上鹅背的尼尔斯又会发生什么呢？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51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8638" y="1231900"/>
            <a:ext cx="8086725" cy="219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巩固拓展：老师希望同学们阅读的同时能仿照本单元第一篇课文的故事梗概，写一篇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骑鹅旅行记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的故事梗概。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4"/>
          <p:cNvSpPr txBox="1"/>
          <p:nvPr/>
        </p:nvSpPr>
        <p:spPr>
          <a:xfrm>
            <a:off x="892175" y="1363663"/>
            <a:ext cx="5746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骑鹅旅行记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AutoShape 3"/>
          <p:cNvSpPr/>
          <p:nvPr/>
        </p:nvSpPr>
        <p:spPr>
          <a:xfrm flipH="1">
            <a:off x="6769100" y="1363663"/>
            <a:ext cx="355600" cy="2968625"/>
          </a:xfrm>
          <a:prstGeom prst="leftBrace">
            <a:avLst>
              <a:gd name="adj1" fmla="val 32581"/>
              <a:gd name="adj2" fmla="val 50000"/>
            </a:avLst>
          </a:prstGeom>
          <a:noFill/>
          <a:ln w="28575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3200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0700" y="1363663"/>
            <a:ext cx="4205288" cy="2968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尼尔斯变成小人</a:t>
            </a: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寻求帮助，遭到拒绝</a:t>
            </a: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阻止鹅飞走，被带上天</a:t>
            </a:r>
            <a:endParaRPr kumimoji="0" lang="zh-CN" altLang="en-US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3"/>
          <p:cNvSpPr/>
          <p:nvPr/>
        </p:nvSpPr>
        <p:spPr>
          <a:xfrm>
            <a:off x="1555750" y="1363663"/>
            <a:ext cx="355600" cy="2968625"/>
          </a:xfrm>
          <a:prstGeom prst="leftBrace">
            <a:avLst>
              <a:gd name="adj1" fmla="val 32581"/>
              <a:gd name="adj2" fmla="val 50000"/>
            </a:avLst>
          </a:prstGeom>
          <a:noFill/>
          <a:ln w="28575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3200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AutoShape 3"/>
          <p:cNvSpPr/>
          <p:nvPr/>
        </p:nvSpPr>
        <p:spPr>
          <a:xfrm>
            <a:off x="5718175" y="1658938"/>
            <a:ext cx="355600" cy="2217737"/>
          </a:xfrm>
          <a:prstGeom prst="leftBrace">
            <a:avLst>
              <a:gd name="adj1" fmla="val 32568"/>
              <a:gd name="adj2" fmla="val 50000"/>
            </a:avLst>
          </a:prstGeom>
          <a:noFill/>
          <a:ln w="28575" cap="flat" cmpd="sng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3200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95975" y="1566863"/>
            <a:ext cx="1050925" cy="237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麻雀</a:t>
            </a: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鸡</a:t>
            </a: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猫</a:t>
            </a:r>
            <a:endParaRPr kumimoji="0" lang="en-US" altLang="zh-CN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251618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牛</a:t>
            </a:r>
            <a:endParaRPr kumimoji="0" lang="zh-CN" altLang="en-US" sz="3200" b="1" kern="1200" cap="none" spc="-150" normalizeH="0" baseline="0" noProof="0" dirty="0">
              <a:solidFill>
                <a:srgbClr val="251618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底框"/>
          <p:cNvSpPr/>
          <p:nvPr/>
        </p:nvSpPr>
        <p:spPr>
          <a:xfrm>
            <a:off x="7245350" y="2163763"/>
            <a:ext cx="1635125" cy="1368425"/>
          </a:xfrm>
          <a:prstGeom prst="roundRect">
            <a:avLst/>
          </a:prstGeom>
          <a:gradFill>
            <a:gsLst>
              <a:gs pos="0">
                <a:srgbClr val="CE3B37">
                  <a:alpha val="89804"/>
                </a:srgbClr>
              </a:gs>
              <a:gs pos="100000">
                <a:srgbClr val="D33131"/>
              </a:gs>
            </a:gsLst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72000"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爱护动物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8F8F8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和谐相处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537" name="矩形 4"/>
          <p:cNvSpPr/>
          <p:nvPr/>
        </p:nvSpPr>
        <p:spPr>
          <a:xfrm>
            <a:off x="3719513" y="-539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板书设计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charRg st="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charRg st="2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 animBg="1"/>
      <p:bldP spid="7" grpId="0" animBg="1"/>
      <p:bldP spid="8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663575" y="969963"/>
            <a:ext cx="7953375" cy="3203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骑鹅旅行记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这本书的作者是瑞典女作家塞尔玛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·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拉格洛芙，她于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1909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年获得了诺贝尔文学奖。她年幼时因下肢患疾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行走艰难，主要与书籍和会讲故事的外祖母朝夕相伴，她接触了大量的童话、民间传说等。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219" name="矩形 4"/>
          <p:cNvSpPr/>
          <p:nvPr/>
        </p:nvSpPr>
        <p:spPr>
          <a:xfrm>
            <a:off x="3744913" y="-57150"/>
            <a:ext cx="2036762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作者简介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 bwMode="auto">
          <a:xfrm>
            <a:off x="2098675" y="2662238"/>
            <a:ext cx="720725" cy="720725"/>
          </a:xfrm>
          <a:prstGeom prst="ellipse">
            <a:avLst/>
          </a:prstGeom>
          <a:solidFill>
            <a:srgbClr val="EB078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3" name="标题 1"/>
          <p:cNvSpPr txBox="1"/>
          <p:nvPr/>
        </p:nvSpPr>
        <p:spPr>
          <a:xfrm>
            <a:off x="1973263" y="2578100"/>
            <a:ext cx="6572250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4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baseline="30000" dirty="0">
                <a:latin typeface="宋体" panose="02010600030101010101" pitchFamily="2" charset="-122"/>
              </a:rPr>
              <a:t>*</a:t>
            </a:r>
            <a:r>
              <a:rPr lang="zh-CN" altLang="en-US" sz="4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骑鹅旅行记（节选）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图片 2"/>
          <p:cNvPicPr>
            <a:picLocks noChangeAspect="1"/>
          </p:cNvPicPr>
          <p:nvPr/>
        </p:nvPicPr>
        <p:blipFill>
          <a:blip r:embed="rId2"/>
          <a:srcRect l="36214"/>
          <a:stretch>
            <a:fillRect/>
          </a:stretch>
        </p:blipFill>
        <p:spPr>
          <a:xfrm>
            <a:off x="273050" y="182563"/>
            <a:ext cx="2290763" cy="46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4"/>
          <p:cNvSpPr/>
          <p:nvPr/>
        </p:nvSpPr>
        <p:spPr>
          <a:xfrm>
            <a:off x="3636963" y="-61912"/>
            <a:ext cx="20383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合作探究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28638" y="1146175"/>
            <a:ext cx="8086725" cy="219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自由地默读课文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注意读准字音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,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读通句子。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边读边思考，这篇课文作者围绕小男孩尼尔斯讲了一件什么事？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28638" y="1071563"/>
            <a:ext cx="8086725" cy="2562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小组交流：课文围绕尼尔斯讲了一件什么事呢？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全班分享：请同学们先小组之间合作学习，然后小组派代表在全班交流分享。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rcRect l="703" t="6210" b="62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28638" y="1135063"/>
            <a:ext cx="8086725" cy="128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故事的开始，当尼尔斯还是一个“人”的时候，他是一个怎样的小男孩？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2732088" y="2836863"/>
            <a:ext cx="3217863" cy="6413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活泼可爱、顽皮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528638" y="685800"/>
            <a:ext cx="808672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尼尔斯的穿着和这个年纪的我们一样吗？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903288" y="1333500"/>
            <a:ext cx="7605712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他那淡黄的头发、鼻子上的雀斑、皮裤和袜子上的补丁都和过去一模一样。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8638" y="2790825"/>
            <a:ext cx="808672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什么样的孩子皮裤和袜子上会有补丁呀？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1036638" y="3606800"/>
            <a:ext cx="3827462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顽皮、活泼好动。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4"/>
          <p:cNvSpPr/>
          <p:nvPr/>
        </p:nvSpPr>
        <p:spPr>
          <a:xfrm>
            <a:off x="3719513" y="-539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精读课文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419100" y="822325"/>
            <a:ext cx="8086725" cy="12827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在尼尔斯变成小狐仙之后，他的世界都发生了什么样的变化呢？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4075" y="2092325"/>
            <a:ext cx="2270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他变小了。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9100" y="2636838"/>
            <a:ext cx="8086725" cy="1281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他变小了，别的东西有没有变小呢？别的东西对于小狐仙尼尔斯来说就是怎样的呢？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854075" y="3808413"/>
            <a:ext cx="3827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变大了。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9FA">
            <a:alpha val="9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852</Words>
  <Application>WPS 演示</Application>
  <PresentationFormat>全屏显示(16:9)</PresentationFormat>
  <Paragraphs>85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Cambria</vt:lpstr>
      <vt:lpstr>黑体</vt:lpstr>
      <vt:lpstr>楷体</vt:lpstr>
      <vt:lpstr>Times New Roman</vt:lpstr>
      <vt:lpstr>Calibri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2023-11-01T00:30:00Z</dcterms:created>
  <dcterms:modified xsi:type="dcterms:W3CDTF">2023-11-13T12:08:49Z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C4A638C4CBED4CF69894C40EDA5F163F_13</vt:lpwstr>
  </property>
  <property fmtid="{D5CDD505-2E9C-101B-9397-08002B2CF9AE}" pid="3" name="KSOProductBuildVer">
    <vt:lpwstr>2052-12.1.0.15374</vt:lpwstr>
  </property>
</Properties>
</file>