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60"/>
  </p:handoutMasterIdLst>
  <p:sldIdLst>
    <p:sldId id="256" r:id="rId4"/>
    <p:sldId id="383" r:id="rId6"/>
    <p:sldId id="427" r:id="rId7"/>
    <p:sldId id="426" r:id="rId8"/>
    <p:sldId id="428" r:id="rId9"/>
    <p:sldId id="458" r:id="rId10"/>
    <p:sldId id="460" r:id="rId11"/>
    <p:sldId id="462" r:id="rId12"/>
    <p:sldId id="370" r:id="rId13"/>
    <p:sldId id="465" r:id="rId14"/>
    <p:sldId id="463" r:id="rId15"/>
    <p:sldId id="464" r:id="rId16"/>
    <p:sldId id="466" r:id="rId17"/>
    <p:sldId id="467" r:id="rId18"/>
    <p:sldId id="468" r:id="rId19"/>
    <p:sldId id="471" r:id="rId20"/>
    <p:sldId id="429" r:id="rId21"/>
    <p:sldId id="469" r:id="rId22"/>
    <p:sldId id="475" r:id="rId23"/>
    <p:sldId id="474" r:id="rId24"/>
    <p:sldId id="476" r:id="rId25"/>
    <p:sldId id="432" r:id="rId26"/>
    <p:sldId id="478" r:id="rId27"/>
    <p:sldId id="480" r:id="rId28"/>
    <p:sldId id="479" r:id="rId29"/>
    <p:sldId id="472" r:id="rId30"/>
    <p:sldId id="481" r:id="rId31"/>
    <p:sldId id="482" r:id="rId32"/>
    <p:sldId id="470" r:id="rId33"/>
    <p:sldId id="487" r:id="rId34"/>
    <p:sldId id="490" r:id="rId35"/>
    <p:sldId id="492" r:id="rId36"/>
    <p:sldId id="493" r:id="rId37"/>
    <p:sldId id="494" r:id="rId38"/>
    <p:sldId id="497" r:id="rId39"/>
    <p:sldId id="498" r:id="rId40"/>
    <p:sldId id="499" r:id="rId41"/>
    <p:sldId id="500" r:id="rId42"/>
    <p:sldId id="504" r:id="rId43"/>
    <p:sldId id="505" r:id="rId44"/>
    <p:sldId id="506" r:id="rId45"/>
    <p:sldId id="501" r:id="rId46"/>
    <p:sldId id="516" r:id="rId47"/>
    <p:sldId id="508" r:id="rId48"/>
    <p:sldId id="502" r:id="rId49"/>
    <p:sldId id="512" r:id="rId50"/>
    <p:sldId id="510" r:id="rId51"/>
    <p:sldId id="511" r:id="rId52"/>
    <p:sldId id="489" r:id="rId53"/>
    <p:sldId id="513" r:id="rId54"/>
    <p:sldId id="515" r:id="rId55"/>
    <p:sldId id="514" r:id="rId56"/>
    <p:sldId id="457" r:id="rId57"/>
    <p:sldId id="517" r:id="rId58"/>
    <p:sldId id="528" r:id="rId59"/>
  </p:sldIdLst>
  <p:sldSz cx="9144000" cy="51435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D0"/>
    <a:srgbClr val="0000FF"/>
    <a:srgbClr val="0033CC"/>
    <a:srgbClr val="003399"/>
    <a:srgbClr val="D05B1A"/>
    <a:srgbClr val="E46925"/>
    <a:srgbClr val="F7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6"/>
    <p:restoredTop sz="96256"/>
  </p:normalViewPr>
  <p:slideViewPr>
    <p:cSldViewPr showGuides="1">
      <p:cViewPr varScale="1">
        <p:scale>
          <a:sx n="146" d="100"/>
          <a:sy n="146" d="100"/>
        </p:scale>
        <p:origin x="37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4" Type="http://schemas.openxmlformats.org/officeDocument/2006/relationships/tags" Target="tags/tag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780217-44A4-4CF3-80F1-40FF643F2F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4B15D12-BD30-401D-8A2F-D2D266062A6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313AD6-37DD-47CB-B212-E773C1EE30A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430630-BC47-4219-89A4-EECD070B572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65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65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24188" y="-1100137"/>
            <a:ext cx="3095625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17271" r="17271"/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slide" Target="slide23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 bwMode="auto">
          <a:xfrm>
            <a:off x="5219700" y="2109788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标题 1"/>
          <p:cNvSpPr txBox="1"/>
          <p:nvPr/>
        </p:nvSpPr>
        <p:spPr>
          <a:xfrm>
            <a:off x="4859338" y="2052638"/>
            <a:ext cx="3962400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2"/>
          <a:srcRect l="35019"/>
          <a:stretch>
            <a:fillRect/>
          </a:stretch>
        </p:blipFill>
        <p:spPr>
          <a:xfrm>
            <a:off x="6804025" y="4516438"/>
            <a:ext cx="23336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"/>
          <p:cNvSpPr txBox="1"/>
          <p:nvPr/>
        </p:nvSpPr>
        <p:spPr>
          <a:xfrm>
            <a:off x="522288" y="411163"/>
            <a:ext cx="80994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借助注释，理解词语。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971550" y="1131888"/>
            <a:ext cx="23764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①大漠：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555875" y="1131888"/>
            <a:ext cx="49688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广阔无边的大沙漠。</a:t>
            </a:r>
            <a:endParaRPr lang="en-US" altLang="zh-CN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99791" y="1780818"/>
            <a:ext cx="3903423" cy="2803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"/>
          <p:cNvSpPr txBox="1"/>
          <p:nvPr/>
        </p:nvSpPr>
        <p:spPr>
          <a:xfrm>
            <a:off x="620713" y="627063"/>
            <a:ext cx="23685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②燕山：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2052638" y="627063"/>
            <a:ext cx="61912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指燕然山，今蒙古国境内杭爱山。这里借指边塞。</a:t>
            </a:r>
            <a:endParaRPr lang="zh-CN" altLang="en-US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612775" y="1820863"/>
            <a:ext cx="15843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③钩：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765300" y="1820863"/>
            <a:ext cx="6262688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古代的一种兵器，形似月牙。</a:t>
            </a:r>
            <a:endParaRPr lang="en-US" altLang="zh-CN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2992" y="2499742"/>
            <a:ext cx="5038016" cy="2353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755650" y="2500313"/>
            <a:ext cx="76485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读一读，说说这是一番怎样的情景？你的眼前出现了怎样的画面？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3555" name="文本框 3"/>
          <p:cNvSpPr txBox="1"/>
          <p:nvPr/>
        </p:nvSpPr>
        <p:spPr>
          <a:xfrm>
            <a:off x="1258888" y="1274763"/>
            <a:ext cx="7273925" cy="779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大漠沙如雪，燕山月似钩。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87663" y="2014538"/>
            <a:ext cx="1504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11863" y="2054225"/>
            <a:ext cx="1504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411163"/>
            <a:ext cx="3311525" cy="441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4579" name="文本框 5"/>
          <p:cNvSpPr txBox="1"/>
          <p:nvPr/>
        </p:nvSpPr>
        <p:spPr>
          <a:xfrm>
            <a:off x="4500563" y="1563688"/>
            <a:ext cx="4105275" cy="15795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大漠沙如雪，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燕山月似钩。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827088" y="555625"/>
            <a:ext cx="7650162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用自己的话说说诗句意思。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827088" y="1563688"/>
            <a:ext cx="76501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塞外茫茫沙漠在月光的照耀下，颜色像雪一样白。燕山上的月牙儿就像弯钩一样悬挂在空中。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0900" y="2638425"/>
            <a:ext cx="2217738" cy="2181225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809625" y="1635125"/>
            <a:ext cx="7272338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何当金络脑，快走踏清秋。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539750" y="412750"/>
            <a:ext cx="7650163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说说这是一匹怎样的马？你是从哪里体会到的？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187450" y="2638425"/>
            <a:ext cx="677863" cy="19637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贵重的马</a:t>
            </a:r>
            <a:endParaRPr lang="en-US" altLang="zh-CN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92375" y="2414588"/>
            <a:ext cx="150495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文本框 11"/>
          <p:cNvSpPr txBox="1"/>
          <p:nvPr/>
        </p:nvSpPr>
        <p:spPr>
          <a:xfrm>
            <a:off x="7151688" y="2609850"/>
            <a:ext cx="677862" cy="19621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矫健的马</a:t>
            </a:r>
            <a:endParaRPr lang="zh-CN" altLang="en-US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437063" y="2392363"/>
            <a:ext cx="1027113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2622550"/>
            <a:ext cx="2246313" cy="2181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809625" y="627063"/>
            <a:ext cx="7650163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用自己的话说说诗句意思。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809625" y="1462088"/>
            <a:ext cx="7650163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什么时候才能够带上黄金装饰的马笼头，在秋高气爽的战场上奔驰杀敌呢？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809625" y="3155950"/>
            <a:ext cx="7650163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再读一读，读出问句语气。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1"/>
          <p:cNvSpPr txBox="1"/>
          <p:nvPr/>
        </p:nvSpPr>
        <p:spPr>
          <a:xfrm>
            <a:off x="3633788" y="25400"/>
            <a:ext cx="21653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体会学法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213" y="1347788"/>
            <a:ext cx="8064500" cy="1884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2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这首诗仅仅是在写马吗？请结合你搜集到的资料，想想作者想要表达怎样的情感。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395288" y="484188"/>
            <a:ext cx="8534400" cy="4425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李贺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790—816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），唐代诗人，字长吉，河南福昌人。他才华横溢，壮志凌云，满腹傲气，迫切地想为国家、人民奉献，但一生怀才不遇，穷困潦倒，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岁时在郁闷悲苦中去世。他生不逢时，又不愿媚俗取宠，因而饱受世事的嘲弄。这种情绪直接影响了他的性格，融进了诗作，使他的诗平添了一层冷艳神秘的色彩，因而人们称他为“诗鬼”。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611188" y="987425"/>
            <a:ext cx="8153400" cy="271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写作背景：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作者所处的贞元、元和之际，正是作者不得志之时。而“燕山”一带又是藩镇肆虐为时最久，为祸最烈的地方。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9">
            <a:hlinkClick r:id="rId1" action="ppaction://hlinksldjump"/>
          </p:cNvPr>
          <p:cNvSpPr/>
          <p:nvPr/>
        </p:nvSpPr>
        <p:spPr>
          <a:xfrm>
            <a:off x="3132138" y="1708150"/>
            <a:ext cx="21653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9">
            <a:hlinkClick r:id="rId2" action="ppaction://hlinksldjump"/>
          </p:cNvPr>
          <p:cNvSpPr/>
          <p:nvPr/>
        </p:nvSpPr>
        <p:spPr>
          <a:xfrm>
            <a:off x="5310188" y="2620963"/>
            <a:ext cx="216535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627063"/>
            <a:ext cx="8064500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朗读并背诵全诗。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1519238"/>
            <a:ext cx="80645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总结学法：回顾学习本首诗的过程，归纳学习古诗的方法。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0000" y="3163888"/>
            <a:ext cx="7550150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“四字法”：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读、品、悟、背。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05B1A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8638" y="898525"/>
            <a:ext cx="8064500" cy="265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作业布置。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搜集有关马的诗歌作品。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按“四字法”学习搜集到的诗歌。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11"/>
          <p:cNvSpPr txBox="1"/>
          <p:nvPr/>
        </p:nvSpPr>
        <p:spPr>
          <a:xfrm>
            <a:off x="3635375" y="0"/>
            <a:ext cx="21637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1630363" y="1408113"/>
            <a:ext cx="5186362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写景：边疆战场，清冷悲凉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9"/>
          <p:cNvSpPr txBox="1"/>
          <p:nvPr/>
        </p:nvSpPr>
        <p:spPr>
          <a:xfrm>
            <a:off x="395288" y="1914525"/>
            <a:ext cx="960437" cy="1450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马诗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1630363" y="2989263"/>
            <a:ext cx="5186362" cy="5842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抒情：驰骋疆场，建功立业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2"/>
          <p:cNvSpPr/>
          <p:nvPr/>
        </p:nvSpPr>
        <p:spPr>
          <a:xfrm>
            <a:off x="1355725" y="1347788"/>
            <a:ext cx="381000" cy="2462212"/>
          </a:xfrm>
          <a:prstGeom prst="leftBrace">
            <a:avLst>
              <a:gd name="adj1" fmla="val 32372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7" name="底框"/>
          <p:cNvSpPr/>
          <p:nvPr/>
        </p:nvSpPr>
        <p:spPr>
          <a:xfrm>
            <a:off x="7164388" y="1408113"/>
            <a:ext cx="1430337" cy="2225675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3600" b="1" dirty="0">
                <a:latin typeface="宋体" panose="02010600030101010101" pitchFamily="2" charset="-122"/>
              </a:rPr>
              <a:t>借马自喻</a:t>
            </a:r>
            <a:br>
              <a:rPr lang="en-US" altLang="zh-CN" sz="3600" b="1" dirty="0">
                <a:latin typeface="宋体" panose="02010600030101010101" pitchFamily="2" charset="-122"/>
              </a:rPr>
            </a:br>
            <a:r>
              <a:rPr lang="zh-CN" altLang="en-US" sz="3600" b="1" dirty="0">
                <a:latin typeface="宋体" panose="02010600030101010101" pitchFamily="2" charset="-122"/>
              </a:rPr>
              <a:t>表明志向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8" name="AutoShape 2"/>
          <p:cNvSpPr/>
          <p:nvPr/>
        </p:nvSpPr>
        <p:spPr>
          <a:xfrm flipH="1">
            <a:off x="6697663" y="1306513"/>
            <a:ext cx="381000" cy="2503487"/>
          </a:xfrm>
          <a:prstGeom prst="leftBrace">
            <a:avLst>
              <a:gd name="adj1" fmla="val 32397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9">
            <a:hlinkClick r:id="" action="ppaction://noaction"/>
          </p:cNvPr>
          <p:cNvSpPr/>
          <p:nvPr/>
        </p:nvSpPr>
        <p:spPr>
          <a:xfrm>
            <a:off x="3757613" y="0"/>
            <a:ext cx="16287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50885"/>
          <a:stretch>
            <a:fillRect/>
          </a:stretch>
        </p:blipFill>
        <p:spPr>
          <a:xfrm>
            <a:off x="4864100" y="1493838"/>
            <a:ext cx="3632200" cy="2670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2725"/>
            <a:ext cx="3902075" cy="2692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5800" y="842963"/>
            <a:ext cx="8064500" cy="3201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同学们，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的作者借“马”表达了自己渴望立功报国的志向。像这样通过一件事物来表达自己的志向的写法，我们称为“托物言志”。今天，我们要学习的两首古诗，也运用了这种表达方法。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43" name="文本框 11"/>
          <p:cNvSpPr txBox="1"/>
          <p:nvPr/>
        </p:nvSpPr>
        <p:spPr>
          <a:xfrm>
            <a:off x="3635375" y="-17462"/>
            <a:ext cx="2163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谈话导入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492250"/>
            <a:ext cx="8064500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让我们来一起回顾一下古诗的学法。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2563813"/>
            <a:ext cx="7550150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“四字法”：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读、品、悟、背。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05B1A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131888"/>
            <a:ext cx="3902075" cy="2692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238750" y="2016125"/>
            <a:ext cx="30241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石灰吟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1"/>
          <p:cNvSpPr txBox="1"/>
          <p:nvPr/>
        </p:nvSpPr>
        <p:spPr>
          <a:xfrm>
            <a:off x="3622675" y="0"/>
            <a:ext cx="21637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842963"/>
            <a:ext cx="7775575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熟读古诗。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注意读准字音、读通句子。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7513" y="1558925"/>
            <a:ext cx="8856663" cy="2879725"/>
          </a:xfrm>
          <a:prstGeom prst="rect">
            <a:avLst/>
          </a:prstGeom>
          <a:noFill/>
        </p:spPr>
        <p:txBody>
          <a:bodyPr/>
          <a:lstStyle/>
          <a:p>
            <a:pPr marR="0" algn="ctr" defTabSz="914400">
              <a:lnSpc>
                <a:spcPct val="15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石灰吟</a:t>
            </a:r>
            <a:endParaRPr kumimoji="0" lang="en-US" altLang="zh-CN" sz="3600" b="1" kern="1200" cap="none" spc="30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5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</a:t>
            </a:r>
            <a:r>
              <a:rPr kumimoji="0" lang="zh-CN" altLang="en-US" sz="3600" b="1" kern="1200" cap="none" spc="300" normalizeH="0" baseline="0" noProof="0" dirty="0">
                <a:solidFill>
                  <a:srgbClr val="D05B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锤</a:t>
            </a: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万</a:t>
            </a:r>
            <a:r>
              <a:rPr kumimoji="0" lang="zh-CN" altLang="en-US" sz="3600" b="1" kern="1200" cap="none" spc="300" normalizeH="0" baseline="0" noProof="0" dirty="0">
                <a:solidFill>
                  <a:srgbClr val="D05B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凿</a:t>
            </a: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出深山，烈火</a:t>
            </a:r>
            <a:r>
              <a:rPr kumimoji="0" lang="zh-CN" altLang="en-US" sz="3600" b="1" kern="1200" cap="none" spc="300" normalizeH="0" baseline="0" noProof="0" dirty="0">
                <a:solidFill>
                  <a:srgbClr val="D05B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焚烧</a:t>
            </a: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若等闲。</a:t>
            </a:r>
            <a:endParaRPr kumimoji="0" lang="en-US" altLang="zh-CN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lnSpc>
                <a:spcPct val="150000"/>
              </a:lnSpc>
              <a:spcBef>
                <a:spcPts val="12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粉骨</a:t>
            </a:r>
            <a:r>
              <a:rPr kumimoji="0" lang="zh-CN" altLang="en-US" sz="3600" b="1" kern="1200" cap="none" spc="300" normalizeH="0" baseline="0" noProof="0" dirty="0">
                <a:solidFill>
                  <a:srgbClr val="D05B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碎</a:t>
            </a: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身</a:t>
            </a:r>
            <a:r>
              <a:rPr kumimoji="0" lang="zh-CN" altLang="en-US" sz="3600" b="1" kern="1200" cap="none" spc="300" normalizeH="0" baseline="0" noProof="0" dirty="0">
                <a:solidFill>
                  <a:srgbClr val="D05B1A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浑</a:t>
            </a:r>
            <a:r>
              <a:rPr kumimoji="0" lang="zh-CN" altLang="en-US" sz="36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不怕，要留清白在人间。</a:t>
            </a:r>
            <a:endParaRPr kumimoji="0" lang="en-US" altLang="zh-CN" sz="36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6013" y="2279650"/>
            <a:ext cx="10112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solidFill>
                  <a:srgbClr val="0000D0"/>
                </a:solidFill>
                <a:latin typeface="宋体" panose="02010600030101010101" pitchFamily="2" charset="-122"/>
              </a:rPr>
              <a:t>chuí</a:t>
            </a:r>
            <a:endParaRPr lang="en-US" altLang="zh-CN" sz="3200" b="1" dirty="0">
              <a:solidFill>
                <a:srgbClr val="0000D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12975" y="2279650"/>
            <a:ext cx="8048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3200" b="1" dirty="0">
                <a:solidFill>
                  <a:srgbClr val="0000D0"/>
                </a:solidFill>
                <a:latin typeface="宋体" panose="02010600030101010101" pitchFamily="2" charset="-122"/>
              </a:rPr>
              <a:t>záo</a:t>
            </a:r>
            <a:endParaRPr lang="en-US" altLang="zh-CN" sz="3200" b="1" dirty="0">
              <a:solidFill>
                <a:srgbClr val="0000D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03800" y="2274888"/>
            <a:ext cx="2828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 dirty="0">
                <a:solidFill>
                  <a:srgbClr val="0000D0"/>
                </a:solidFill>
                <a:latin typeface="宋体" panose="02010600030101010101" pitchFamily="2" charset="-122"/>
              </a:rPr>
              <a:t>fén shāo</a:t>
            </a:r>
            <a:endParaRPr lang="en-US" altLang="zh-CN" sz="3200" b="1" dirty="0">
              <a:solidFill>
                <a:srgbClr val="0000D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03375" y="3252788"/>
            <a:ext cx="992188" cy="646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3200" b="1" dirty="0">
                <a:solidFill>
                  <a:srgbClr val="0000D0"/>
                </a:solidFill>
                <a:latin typeface="宋体" panose="02010600030101010101" pitchFamily="2" charset="-122"/>
              </a:rPr>
              <a:t>suì</a:t>
            </a:r>
            <a:endParaRPr lang="en-US" altLang="zh-CN" sz="3200" b="1" dirty="0">
              <a:solidFill>
                <a:srgbClr val="0000D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6200" y="3260725"/>
            <a:ext cx="990600" cy="6461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3200" b="1" dirty="0">
                <a:solidFill>
                  <a:srgbClr val="0000D0"/>
                </a:solidFill>
                <a:latin typeface="宋体" panose="02010600030101010101" pitchFamily="2" charset="-122"/>
              </a:rPr>
              <a:t>hún</a:t>
            </a:r>
            <a:endParaRPr lang="en-US" altLang="zh-CN" sz="3200" b="1" dirty="0">
              <a:solidFill>
                <a:srgbClr val="0000D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554163" y="1058863"/>
            <a:ext cx="6126163" cy="3694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石灰吟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 锤 万 凿 出 深 山，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烈 火 焚 烧 若 等 闲。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粉 骨 碎 身 浑 不 怕，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 留 清 白 在 人 间。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265488" y="1851025"/>
            <a:ext cx="215900" cy="649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23850" y="336550"/>
            <a:ext cx="7777163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再读古诗，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明确诗歌节奏。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643438" y="1851025"/>
            <a:ext cx="215900" cy="6492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265488" y="2571750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643438" y="2571750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265488" y="3282950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643438" y="3282950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267075" y="3963988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645025" y="3963988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/>
        </p:nvSpPr>
        <p:spPr>
          <a:xfrm>
            <a:off x="323850" y="622300"/>
            <a:ext cx="7777163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理解诗意，质疑问难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71550" y="1635125"/>
            <a:ext cx="2376488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吟：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1692275" y="1635125"/>
            <a:ext cx="7092950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古代诗歌体裁的一种名称，如孟郊的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游子吟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、白居易的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暮江吟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、李白的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白头吟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等，于谦所吟的事物是</a:t>
            </a:r>
            <a:r>
              <a:rPr lang="en-US" altLang="zh-CN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石灰。</a:t>
            </a:r>
            <a:endParaRPr lang="en-US" altLang="zh-CN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9">
            <a:hlinkClick r:id="" action="ppaction://noaction"/>
          </p:cNvPr>
          <p:cNvSpPr/>
          <p:nvPr/>
        </p:nvSpPr>
        <p:spPr>
          <a:xfrm>
            <a:off x="3757613" y="0"/>
            <a:ext cx="16287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650" y="1227138"/>
            <a:ext cx="69834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你会填吗？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31913" y="1724025"/>
            <a:ext cx="7416800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一（    ）当先    （    ）到成功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老（    ）识途    千军万（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万（    ）奔腾    快（    ）加鞭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68550" y="1820863"/>
            <a:ext cx="10795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1500" y="1820863"/>
            <a:ext cx="108108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68550" y="2565400"/>
            <a:ext cx="10795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5463" y="2565400"/>
            <a:ext cx="108108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98713" y="3311525"/>
            <a:ext cx="10795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42025" y="3311525"/>
            <a:ext cx="10795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088" y="4079875"/>
            <a:ext cx="69834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你发现了什么？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6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700088"/>
            <a:ext cx="7704138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石灰那么普通，作者为什么要吟诵石灰呢？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927225"/>
            <a:ext cx="7777163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石灰只是一种没有生命、没有感觉的事物，可是诗中有几处，却分明让人觉得石灰好像活了起来，有了人的情感。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3"/>
          <p:cNvSpPr txBox="1"/>
          <p:nvPr/>
        </p:nvSpPr>
        <p:spPr>
          <a:xfrm>
            <a:off x="395288" y="915988"/>
            <a:ext cx="8569325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千锤万凿出深山，烈火焚烧若等闲。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188" y="1897063"/>
            <a:ext cx="2376487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千锤万凿：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609850" y="1903413"/>
            <a:ext cx="57070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形容开采石灰原料非常艰难。锤，锤打。凿，击打、开凿。</a:t>
            </a:r>
            <a:endParaRPr lang="zh-CN" altLang="en-US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2268538" y="3328988"/>
            <a:ext cx="49164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好像很平常的事情。</a:t>
            </a:r>
            <a:endParaRPr lang="en-US" altLang="zh-CN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488" y="3322638"/>
            <a:ext cx="23764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若等闲：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1"/>
          <p:cNvSpPr txBox="1"/>
          <p:nvPr/>
        </p:nvSpPr>
        <p:spPr>
          <a:xfrm>
            <a:off x="539750" y="1195388"/>
            <a:ext cx="8135938" cy="2455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石灰经受千锤万凿才出深山，烈火烧炼它也好像是很平常的事情。“烈火焚烧”与“若等闲”形成鲜明的对照，更加衬托出石灰的顽强。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539750" y="268288"/>
            <a:ext cx="7650163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谁能说一说你对这两句诗的理解？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619250" y="3724275"/>
            <a:ext cx="5832475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千锤万凿、烈火焚烧</a:t>
            </a:r>
            <a:endParaRPr lang="zh-CN" altLang="en-US" sz="40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3"/>
          <p:cNvSpPr txBox="1"/>
          <p:nvPr/>
        </p:nvSpPr>
        <p:spPr>
          <a:xfrm>
            <a:off x="468313" y="987425"/>
            <a:ext cx="8567737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粉骨碎身浑不怕，要留清白在人间。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2988" y="2166938"/>
            <a:ext cx="23764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清白：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2232025" y="2189163"/>
            <a:ext cx="608488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D05B1A"/>
                </a:solidFill>
                <a:latin typeface="宋体" panose="02010600030101010101" pitchFamily="2" charset="-122"/>
              </a:rPr>
              <a:t>指石灰洁白的本色，又比喻高尚的节操。</a:t>
            </a:r>
            <a:endParaRPr lang="zh-CN" altLang="en-US" sz="3200" b="1" dirty="0">
              <a:solidFill>
                <a:srgbClr val="D05B1A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1"/>
          <p:cNvSpPr txBox="1"/>
          <p:nvPr/>
        </p:nvSpPr>
        <p:spPr>
          <a:xfrm>
            <a:off x="611188" y="1571625"/>
            <a:ext cx="81375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这两句诗借石灰之口，一语双关。表达了诗人不怕牺牲的精神，以及永留高尚的品格在人间的追求。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566738" y="627063"/>
            <a:ext cx="7650162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谁来说说你对这两句诗的理解？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547813" y="3435350"/>
            <a:ext cx="5832475" cy="777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粉骨碎身、清白留世</a:t>
            </a:r>
            <a:endParaRPr lang="zh-CN" altLang="en-US" sz="40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7950" y="123825"/>
            <a:ext cx="7777163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深入研读，领略意境。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1600" y="839788"/>
            <a:ext cx="7593013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读第一、二句诗你想到了什么样的情景？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476375" y="1503363"/>
            <a:ext cx="583247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千锤万凿、烈火焚烧</a:t>
            </a:r>
            <a:endParaRPr lang="zh-CN" altLang="en-US" sz="36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2200275"/>
            <a:ext cx="8245475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想象山石承受千锤万凿以及烈火焚烧的情景。见到此情此景，你想说点什么？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476375" y="3308350"/>
            <a:ext cx="583247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不怕磨难、不畏艰险</a:t>
            </a:r>
            <a:endParaRPr lang="zh-CN" altLang="en-US" sz="36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1600" y="3873500"/>
            <a:ext cx="7129463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齐读第一、二句诗。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555625"/>
            <a:ext cx="7591425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石灰还经受了什么磨难？读第三、四句诗，你看到了一幅怎样的画面？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684213" y="2090738"/>
            <a:ext cx="76327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体会到了石灰“勇于献身、清白留世、洁身自好”的品质。</a:t>
            </a:r>
            <a:endParaRPr lang="zh-CN" altLang="en-US" sz="36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250" y="3630613"/>
            <a:ext cx="6840538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齐读第三、四句诗。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058863"/>
            <a:ext cx="8424863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读读全诗，说说由石灰你会想到什么样的人？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539750" y="2066925"/>
            <a:ext cx="8353425" cy="71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刚强勇敢、甘愿奉献、勇于牺牲的英雄</a:t>
            </a:r>
            <a:endParaRPr lang="zh-CN" altLang="en-US" sz="36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313" y="2987675"/>
            <a:ext cx="8424863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于谦是不是这样的人呢？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588963" y="771525"/>
            <a:ext cx="79660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：明代著名的政治家、军事家和诗人，民族英雄。公元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年考中进士，他为官清正，不畏强暴，关心百姓。他外出巡按江西，昭雪了被冤枉的几百个囚犯。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395288" y="555625"/>
            <a:ext cx="8353425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统十四年，于谦升任兵部尚书，全权负责京师防御。当时朝廷中有些人主张南迁，于谦提出“社稷为重，君为轻”，反对南迁，并拥立景帝，率京师群众击退瓦剌军，使千百万人民免遭涂炭，局势转危为安。景泰八年，景帝病重，英宗复位，于谦却遭受诬蔑被定为谋逆罪，判处死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895350"/>
            <a:ext cx="466725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084888" y="1924050"/>
            <a:ext cx="24479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马 诗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650" y="771525"/>
            <a:ext cx="78486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于谦仅仅是写石灰吗？他为什么要写这首诗呢？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755650" y="2381250"/>
            <a:ext cx="7632700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他要做个像石灰一样清清白白的人，不畏艰险、不怕牺牲。</a:t>
            </a:r>
            <a:endParaRPr lang="zh-CN" altLang="en-US" sz="36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1"/>
          <p:cNvSpPr txBox="1"/>
          <p:nvPr/>
        </p:nvSpPr>
        <p:spPr>
          <a:xfrm>
            <a:off x="539750" y="700088"/>
            <a:ext cx="8135938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千锤万凿、烈火焚烧、粉骨碎身的是石灰，将人生中千万次考验视若等闲，决意把清白留在人间的，却是诗人</a:t>
            </a:r>
            <a:r>
              <a:rPr lang="en-US" altLang="zh-CN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于谦。透过那被赋予了生命，赋予了情感的石灰，我们分明看到了一个立志清白做人的于谦。这就是古诗中“托物言志”的写法。</a:t>
            </a:r>
            <a:endParaRPr lang="zh-CN" altLang="en-US" sz="32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1058863"/>
            <a:ext cx="7775575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情境演读，熟读成诵。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1924050"/>
            <a:ext cx="7488238" cy="1281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感受诗歌情境，朗读诗歌，齐读诗歌，并练习背诵。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700088"/>
            <a:ext cx="8137525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小结：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清白留世是于谦之志，清白留世是立身之本，清白留世是民族之魂！让我们把这首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石灰吟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读进自己心里！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50885"/>
          <a:stretch>
            <a:fillRect/>
          </a:stretch>
        </p:blipFill>
        <p:spPr>
          <a:xfrm>
            <a:off x="1042988" y="1058863"/>
            <a:ext cx="3632200" cy="2670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5111750" y="1931988"/>
            <a:ext cx="3024188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竹 石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627063"/>
            <a:ext cx="777716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回顾学法，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自学古诗，读懂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竹石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，思考下列问题。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8063" y="2284413"/>
            <a:ext cx="70929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诗中写了画上竹子的哪些方面呢？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这首诗中的竹子给你留下了怎样的印象？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495300" y="555625"/>
            <a:ext cx="8153400" cy="3878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郑燮，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字克柔，号板桥，乾隆年间进士。客居扬州，以卖画为生，“扬州八怪”之一，其诗、书、画世称“三绝”，三绝中又有三真：真气、真意、真趣。擅画兰、竹，其兰、竹深得人们的喜爱和推崇。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1"/>
          <p:cNvSpPr txBox="1"/>
          <p:nvPr/>
        </p:nvSpPr>
        <p:spPr>
          <a:xfrm>
            <a:off x="611188" y="627063"/>
            <a:ext cx="81534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早年家贫，后中进士，曾任知县，因帮助县民诉讼得罪地方豪绅而罢官。辞行前，百姓跪请挽留，板桥当即题诗：“乌纱掷去不为官，囊橐萧萧两袖寒。写取一枝清瘦竹，秋风江上作渔竿。”他两袖清风回扬州吟诗作画去了，表现得十分坦荡、洒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0825" y="484188"/>
            <a:ext cx="7777163" cy="71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说说你读懂了什么。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0419" name="文本框 3"/>
          <p:cNvSpPr txBox="1"/>
          <p:nvPr/>
        </p:nvSpPr>
        <p:spPr>
          <a:xfrm>
            <a:off x="1633538" y="1393825"/>
            <a:ext cx="5508625" cy="16859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咬定青山不放松，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立根原在破岩中。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250825" y="1481138"/>
            <a:ext cx="2236788" cy="1865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表现了劲竹的坚韧不拔的性格。</a:t>
            </a:r>
            <a:endParaRPr lang="zh-CN" altLang="en-US" sz="32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2487613" y="2165350"/>
            <a:ext cx="215900" cy="142875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6221413" y="1787525"/>
            <a:ext cx="25241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写出了竹子的生长环境。</a:t>
            </a:r>
            <a:endParaRPr lang="zh-CN" altLang="en-US" sz="32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565650" y="3008313"/>
            <a:ext cx="215900" cy="144463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5081588" y="3003550"/>
            <a:ext cx="215900" cy="144463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755650" y="3613150"/>
            <a:ext cx="76327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前两句诗写竹子的根在山岩中牢牢扎根。</a:t>
            </a:r>
            <a:endParaRPr lang="zh-CN" altLang="en-US" sz="32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1"/>
          <p:cNvSpPr txBox="1"/>
          <p:nvPr/>
        </p:nvSpPr>
        <p:spPr>
          <a:xfrm>
            <a:off x="1763713" y="555625"/>
            <a:ext cx="6059487" cy="16875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千磨万击还坚劲，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任尔东西南北风。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1"/>
          <p:cNvSpPr txBox="1">
            <a:spLocks noChangeArrowheads="1"/>
          </p:cNvSpPr>
          <p:nvPr/>
        </p:nvSpPr>
        <p:spPr bwMode="auto">
          <a:xfrm>
            <a:off x="755650" y="2255838"/>
            <a:ext cx="76327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除了风吹雨打，竹子还会遇到什么折磨？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792163" y="2976563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风吹、雨淋、霜冻、雪落，这就是千磨万击。</a:t>
            </a:r>
            <a:endParaRPr lang="zh-CN" altLang="en-US" sz="3200" b="1" dirty="0">
              <a:solidFill>
                <a:srgbClr val="0000D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2844800" y="1347788"/>
            <a:ext cx="215900" cy="144463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3360738" y="1344613"/>
            <a:ext cx="215900" cy="142875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3856038" y="1343025"/>
            <a:ext cx="215900" cy="144463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392613" y="1327150"/>
            <a:ext cx="215900" cy="144463"/>
          </a:xfrm>
          <a:prstGeom prst="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3705225" y="-12700"/>
            <a:ext cx="21637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初读古诗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850" y="1103313"/>
            <a:ext cx="89281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马诗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，注意读准字音、读通句子。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7088" y="1779588"/>
            <a:ext cx="7273925" cy="2790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马 诗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[</a:t>
            </a:r>
            <a:r>
              <a:rPr lang="zh-CN" altLang="en-US" sz="3200" b="1" dirty="0">
                <a:latin typeface="宋体" panose="02010600030101010101" pitchFamily="2" charset="-122"/>
              </a:rPr>
              <a:t>唐</a:t>
            </a:r>
            <a:r>
              <a:rPr lang="en-US" altLang="zh-CN" sz="3200" b="1" dirty="0">
                <a:latin typeface="宋体" panose="02010600030101010101" pitchFamily="2" charset="-122"/>
              </a:rPr>
              <a:t>]</a:t>
            </a:r>
            <a:r>
              <a:rPr lang="zh-CN" altLang="en-US" sz="3200" b="1" dirty="0">
                <a:latin typeface="宋体" panose="02010600030101010101" pitchFamily="2" charset="-122"/>
              </a:rPr>
              <a:t>李贺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大漠沙如雪，燕山月似钩。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何当金络脑，快走踏清秋。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6100" y="771525"/>
            <a:ext cx="7986713" cy="1373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指导朗读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诗人仅仅只是描写竹子的坚韧不拔吗？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8538" y="2284413"/>
            <a:ext cx="75342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本诗用了托物言志的表达方法，表达诗人要做有骨气、坚韧不拔的人的决心。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627063"/>
            <a:ext cx="7775575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拓展延伸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4425" y="1419225"/>
            <a:ext cx="777716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梅、兰、竹、菊合称为“四君子”，千百年来以其清雅淡泊的品质，为世人所钟爱，成为人格品性的象征。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9750" y="700088"/>
            <a:ext cx="7775575" cy="715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总结学法，布置作业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0288" y="1624013"/>
            <a:ext cx="7691438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同学们，学古诗时，我们可以通过“读、品、悟、背”这四步来学习。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默写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竹石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文本框 11"/>
          <p:cNvSpPr txBox="1"/>
          <p:nvPr/>
        </p:nvSpPr>
        <p:spPr>
          <a:xfrm>
            <a:off x="3708400" y="15875"/>
            <a:ext cx="21637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2700338" y="1131888"/>
            <a:ext cx="3887788" cy="1570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石灰：千锤万凿，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123825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烈火焚烧，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123825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粉骨碎身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5540" name="文本框 18"/>
          <p:cNvSpPr txBox="1"/>
          <p:nvPr/>
        </p:nvSpPr>
        <p:spPr>
          <a:xfrm>
            <a:off x="500063" y="2124075"/>
            <a:ext cx="1574800" cy="752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石灰吟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700338" y="2655888"/>
            <a:ext cx="3779838" cy="1570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喻人：不畏艰险，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123825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不怕牺牲，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123825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坚守节操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2" name="AutoShape 2"/>
          <p:cNvSpPr/>
          <p:nvPr/>
        </p:nvSpPr>
        <p:spPr>
          <a:xfrm>
            <a:off x="2265363" y="1158875"/>
            <a:ext cx="381000" cy="3067050"/>
          </a:xfrm>
          <a:prstGeom prst="leftBrace">
            <a:avLst>
              <a:gd name="adj1" fmla="val 32386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23" name="底框"/>
          <p:cNvSpPr/>
          <p:nvPr/>
        </p:nvSpPr>
        <p:spPr>
          <a:xfrm>
            <a:off x="6480175" y="2406650"/>
            <a:ext cx="2127250" cy="54451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2000" tIns="0" rIns="0" bIns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托物言志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AutoShape 2"/>
          <p:cNvSpPr/>
          <p:nvPr/>
        </p:nvSpPr>
        <p:spPr>
          <a:xfrm flipH="1">
            <a:off x="6064250" y="1131888"/>
            <a:ext cx="381000" cy="3094037"/>
          </a:xfrm>
          <a:prstGeom prst="leftBrace">
            <a:avLst>
              <a:gd name="adj1" fmla="val 32408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 animBg="1"/>
      <p:bldP spid="23" grpId="0"/>
      <p:bldP spid="2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43213" y="1203325"/>
            <a:ext cx="3292475" cy="30797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咬定青山不放松</a:t>
            </a:r>
            <a:endParaRPr kumimoji="0" lang="en-US" altLang="zh-CN" sz="36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立根原在破岩中</a:t>
            </a:r>
            <a:endParaRPr kumimoji="0" lang="en-US" altLang="zh-CN" sz="36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千磨万击还坚劲</a:t>
            </a:r>
            <a:endParaRPr kumimoji="0" lang="en-US" altLang="zh-CN" sz="36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-15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任尔东西南北风</a:t>
            </a:r>
            <a:endParaRPr kumimoji="0" lang="zh-CN" altLang="en-US" sz="3600" b="1" kern="1200" cap="none" spc="-15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AutoShape 2"/>
          <p:cNvSpPr/>
          <p:nvPr/>
        </p:nvSpPr>
        <p:spPr>
          <a:xfrm>
            <a:off x="1622425" y="1409700"/>
            <a:ext cx="381000" cy="2763838"/>
          </a:xfrm>
          <a:prstGeom prst="leftBrace">
            <a:avLst>
              <a:gd name="adj1" fmla="val 32375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4" name="AutoShape 2"/>
          <p:cNvSpPr/>
          <p:nvPr/>
        </p:nvSpPr>
        <p:spPr>
          <a:xfrm flipH="1">
            <a:off x="7069138" y="1409700"/>
            <a:ext cx="381000" cy="2873375"/>
          </a:xfrm>
          <a:prstGeom prst="leftBrace">
            <a:avLst>
              <a:gd name="adj1" fmla="val 32401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5" name="AutoShape 2"/>
          <p:cNvSpPr/>
          <p:nvPr/>
        </p:nvSpPr>
        <p:spPr>
          <a:xfrm>
            <a:off x="2708275" y="1409700"/>
            <a:ext cx="268288" cy="1231900"/>
          </a:xfrm>
          <a:prstGeom prst="leftBrace">
            <a:avLst>
              <a:gd name="adj1" fmla="val 32482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1763713" y="1727200"/>
            <a:ext cx="1022350" cy="5857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竹子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1763713" y="3171825"/>
            <a:ext cx="1022350" cy="5857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精神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92" name="文本框 16"/>
          <p:cNvSpPr txBox="1"/>
          <p:nvPr/>
        </p:nvSpPr>
        <p:spPr>
          <a:xfrm>
            <a:off x="265113" y="2214563"/>
            <a:ext cx="1111250" cy="752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600" b="1" dirty="0">
                <a:latin typeface="宋体" panose="02010600030101010101" pitchFamily="2" charset="-122"/>
              </a:rPr>
              <a:t>竹石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9" name="AutoShape 2"/>
          <p:cNvSpPr/>
          <p:nvPr/>
        </p:nvSpPr>
        <p:spPr>
          <a:xfrm>
            <a:off x="2708275" y="2941638"/>
            <a:ext cx="268288" cy="1231900"/>
          </a:xfrm>
          <a:prstGeom prst="leftBrace">
            <a:avLst>
              <a:gd name="adj1" fmla="val 32482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10" name="AutoShape 2"/>
          <p:cNvSpPr/>
          <p:nvPr/>
        </p:nvSpPr>
        <p:spPr>
          <a:xfrm flipH="1">
            <a:off x="6057900" y="1409700"/>
            <a:ext cx="268288" cy="1231900"/>
          </a:xfrm>
          <a:prstGeom prst="leftBrace">
            <a:avLst>
              <a:gd name="adj1" fmla="val 32482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11" name="AutoShape 2"/>
          <p:cNvSpPr/>
          <p:nvPr/>
        </p:nvSpPr>
        <p:spPr>
          <a:xfrm flipH="1">
            <a:off x="6057900" y="2941638"/>
            <a:ext cx="268288" cy="1231900"/>
          </a:xfrm>
          <a:prstGeom prst="leftBrace">
            <a:avLst>
              <a:gd name="adj1" fmla="val 32482"/>
              <a:gd name="adj2" fmla="val 51181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solidFill>
                <a:srgbClr val="00B0F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Box 11"/>
          <p:cNvSpPr txBox="1"/>
          <p:nvPr/>
        </p:nvSpPr>
        <p:spPr>
          <a:xfrm>
            <a:off x="6283325" y="1727200"/>
            <a:ext cx="1022350" cy="5857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状物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1"/>
          <p:cNvSpPr txBox="1"/>
          <p:nvPr/>
        </p:nvSpPr>
        <p:spPr>
          <a:xfrm>
            <a:off x="6283325" y="3171825"/>
            <a:ext cx="1022350" cy="58578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eaLnBrk="1" hangingPunct="1"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抒情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底框"/>
          <p:cNvSpPr/>
          <p:nvPr/>
        </p:nvSpPr>
        <p:spPr>
          <a:xfrm>
            <a:off x="7524750" y="1884363"/>
            <a:ext cx="1169988" cy="1873250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lIns="72000" tIns="0" rIns="0" bIns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坚定顽强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不畏艰险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30213" y="1104900"/>
            <a:ext cx="81375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指名读，相机正音。注意以下字词：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6350" y="2066925"/>
            <a:ext cx="22510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shān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D05B1A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6625" y="2535238"/>
            <a:ext cx="7415213" cy="796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燕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山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似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金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络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脑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9225" y="2066925"/>
            <a:ext cx="9366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sì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D05B1A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5600" y="2066925"/>
            <a:ext cx="30972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luò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05B1A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nǎo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D05B1A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188" y="1276350"/>
            <a:ext cx="8108950" cy="2992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10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马 诗</a:t>
            </a:r>
            <a:endParaRPr kumimoji="0" lang="zh-CN" altLang="en-US" sz="3600" b="1" kern="1200" cap="none" spc="100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10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0" lang="zh-CN" altLang="en-US" sz="3200" b="1" kern="1200" cap="none" spc="10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唐</a:t>
            </a:r>
            <a:r>
              <a:rPr kumimoji="0" lang="en-US" altLang="zh-CN" sz="3200" b="1" kern="1200" cap="none" spc="10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0" lang="zh-CN" altLang="en-US" sz="3200" b="1" kern="1200" cap="none" spc="100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李贺</a:t>
            </a:r>
            <a:endParaRPr kumimoji="0" lang="zh-CN" altLang="en-US" sz="3200" b="1" kern="1200" cap="none" spc="100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10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大漠沙如雪，燕山月似钩。</a:t>
            </a:r>
            <a:endParaRPr kumimoji="0" lang="en-US" altLang="zh-CN" sz="3600" b="1" kern="1200" cap="none" spc="10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algn="ctr" defTabSz="914400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10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何当金络脑，快走踏清秋。</a:t>
            </a:r>
            <a:endParaRPr kumimoji="0" lang="en-US" altLang="zh-CN" sz="3600" b="1" kern="1200" cap="none" spc="10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555625"/>
            <a:ext cx="69834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师范读，明确停顿。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378075" y="2840038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00363" y="2840038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883275" y="2833688"/>
            <a:ext cx="217488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394450" y="2833688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382838" y="3603625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905125" y="3603625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888038" y="3597275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399213" y="3597275"/>
            <a:ext cx="215900" cy="6477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1203325"/>
            <a:ext cx="8064500" cy="2424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师生合作读。老师读前半部分，学生读后半部分，一遍读完后，交换朗读内容。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齐读古诗。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36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"/>
          <p:cNvSpPr txBox="1"/>
          <p:nvPr/>
        </p:nvSpPr>
        <p:spPr>
          <a:xfrm>
            <a:off x="522288" y="915988"/>
            <a:ext cx="80994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宋体" panose="02010600030101010101" pitchFamily="2" charset="-122"/>
              </a:rPr>
              <a:t>默读古诗，启迪质疑。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20483" name="文本框 11"/>
          <p:cNvSpPr txBox="1"/>
          <p:nvPr/>
        </p:nvSpPr>
        <p:spPr>
          <a:xfrm>
            <a:off x="3635375" y="0"/>
            <a:ext cx="21637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品读古诗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文本框 11"/>
          <p:cNvSpPr txBox="1"/>
          <p:nvPr/>
        </p:nvSpPr>
        <p:spPr>
          <a:xfrm>
            <a:off x="998538" y="1779588"/>
            <a:ext cx="7677150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运用以前学过的方法，自读并思考：这首诗写了什么？你读懂了什么？还有什么不懂的地方？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BCBBF"/>
        </a:solidFill>
        <a:ln>
          <a:noFill/>
        </a:ln>
        <a:effectLst>
          <a:outerShdw blurRad="50800" dist="50800" dir="2700000" algn="tl" rotWithShape="0">
            <a:prstClr val="black">
              <a:alpha val="53000"/>
            </a:prstClr>
          </a:outerShdw>
        </a:effectLst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3083</Words>
  <Application>WPS 演示</Application>
  <PresentationFormat>全屏显示(16:9)</PresentationFormat>
  <Paragraphs>328</Paragraphs>
  <Slides>55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55</vt:i4>
      </vt:variant>
    </vt:vector>
  </HeadingPairs>
  <TitlesOfParts>
    <vt:vector size="68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B2D3AB2D351D476FA2DA0897CC34EFAA_13</vt:lpwstr>
  </property>
  <property fmtid="{D5CDD505-2E9C-101B-9397-08002B2CF9AE}" pid="4" name="KSOProductBuildVer">
    <vt:lpwstr>2052-12.1.0.15374</vt:lpwstr>
  </property>
</Properties>
</file>