
<file path=[Content_Types].xml><?xml version="1.0" encoding="utf-8"?>
<Types xmlns="http://schemas.openxmlformats.org/package/2006/content-types">
  <Default Extension="png" ContentType="image/png"/>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2"/>
  </p:notesMasterIdLst>
  <p:sldIdLst>
    <p:sldId id="256" r:id="rId4"/>
    <p:sldId id="257" r:id="rId5"/>
    <p:sldId id="266" r:id="rId6"/>
    <p:sldId id="275" r:id="rId7"/>
    <p:sldId id="276" r:id="rId8"/>
    <p:sldId id="277" r:id="rId9"/>
    <p:sldId id="296" r:id="rId10"/>
    <p:sldId id="297" r:id="rId11"/>
    <p:sldId id="298" r:id="rId12"/>
    <p:sldId id="279" r:id="rId13"/>
    <p:sldId id="299" r:id="rId14"/>
    <p:sldId id="280" r:id="rId15"/>
    <p:sldId id="300" r:id="rId16"/>
    <p:sldId id="281" r:id="rId17"/>
    <p:sldId id="282" r:id="rId18"/>
    <p:sldId id="283" r:id="rId19"/>
    <p:sldId id="263" r:id="rId20"/>
    <p:sldId id="309"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4520"/>
    <a:srgbClr val="2094CE"/>
    <a:srgbClr val="FF9800"/>
    <a:srgbClr val="FFBA55"/>
    <a:srgbClr val="58B6E5"/>
    <a:srgbClr val="E884BD"/>
    <a:srgbClr val="D9264A"/>
    <a:srgbClr val="FF2691"/>
    <a:srgbClr val="5CB2FF"/>
    <a:srgbClr val="A1B5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64"/>
        <p:guide pos="38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1.jpe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png"/><Relationship Id="rId2" Type="http://schemas.openxmlformats.org/officeDocument/2006/relationships/image" Target="../media/image25.GIF"/><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81322" y="2169041"/>
            <a:ext cx="2926080" cy="922020"/>
          </a:xfrm>
          <a:prstGeom prst="rect">
            <a:avLst/>
          </a:prstGeom>
          <a:noFill/>
        </p:spPr>
        <p:txBody>
          <a:bodyPr wrap="none" rtlCol="0">
            <a:spAutoFit/>
          </a:bodyPr>
          <a:lstStyle/>
          <a:p>
            <a:r>
              <a:rPr kumimoji="1" lang="zh-CN" altLang="en-US" sz="5400" b="1" dirty="0">
                <a:solidFill>
                  <a:srgbClr val="00B4FF"/>
                </a:solidFill>
              </a:rPr>
              <a:t>认识公顷</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1771650" y="1410970"/>
            <a:ext cx="3760470" cy="1765300"/>
            <a:chOff x="1723" y="3146"/>
            <a:chExt cx="5922" cy="2780"/>
          </a:xfrm>
        </p:grpSpPr>
        <p:sp>
          <p:nvSpPr>
            <p:cNvPr id="9" name="圆角矩形 8"/>
            <p:cNvSpPr/>
            <p:nvPr/>
          </p:nvSpPr>
          <p:spPr>
            <a:xfrm>
              <a:off x="1851" y="3304"/>
              <a:ext cx="5630" cy="2444"/>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a:off x="1723" y="3146"/>
              <a:ext cx="5922" cy="2780"/>
              <a:chOff x="1723" y="3146"/>
              <a:chExt cx="5922" cy="2780"/>
            </a:xfrm>
          </p:grpSpPr>
          <p:sp>
            <p:nvSpPr>
              <p:cNvPr id="5" name="AutoShape 3"/>
              <p:cNvSpPr/>
              <p:nvPr/>
            </p:nvSpPr>
            <p:spPr>
              <a:xfrm>
                <a:off x="1723" y="3146"/>
                <a:ext cx="5922" cy="2780"/>
              </a:xfrm>
              <a:prstGeom prst="wedgeRoundRectCallout">
                <a:avLst>
                  <a:gd name="adj1" fmla="val -36723"/>
                  <a:gd name="adj2" fmla="val 76447"/>
                  <a:gd name="adj3" fmla="val 16667"/>
                </a:avLst>
              </a:prstGeom>
              <a:noFill/>
              <a:ln w="25400" cap="flat" cmpd="sng">
                <a:solidFill>
                  <a:schemeClr val="accent3">
                    <a:lumMod val="50000"/>
                  </a:schemeClr>
                </a:solidFill>
                <a:prstDash val="solid"/>
                <a:miter/>
                <a:headEnd type="none" w="med" len="med"/>
                <a:tailEnd type="none" w="med" len="med"/>
              </a:ln>
            </p:spPr>
            <p:txBody>
              <a:bodyPr lIns="90000" tIns="46800" rIns="90000" bIns="46800"/>
              <a:lstStyle/>
              <a:p>
                <a:pPr latinLnBrk="1">
                  <a:lnSpc>
                    <a:spcPct val="150000"/>
                  </a:lnSpc>
                  <a:spcBef>
                    <a:spcPct val="50000"/>
                  </a:spcBef>
                  <a:defRPr/>
                </a:pP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2020" y="3371"/>
                <a:ext cx="5369" cy="2179"/>
              </a:xfrm>
              <a:prstGeom prst="rect">
                <a:avLst/>
              </a:prstGeom>
              <a:noFill/>
            </p:spPr>
            <p:txBody>
              <a:bodyPr wrap="none" rtlCol="0">
                <a:spAutoFit/>
              </a:bodyPr>
              <a:p>
                <a:pPr algn="l" latinLnBrk="1">
                  <a:lnSpc>
                    <a:spcPct val="150000"/>
                  </a:lnSpc>
                  <a:spcBef>
                    <a:spcPct val="50000"/>
                  </a:spcBef>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米跑道围起来的部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latinLnBrk="1">
                  <a:lnSpc>
                    <a:spcPct val="150000"/>
                  </a:lnSpc>
                  <a:spcBef>
                    <a:spcPct val="50000"/>
                  </a:spcBef>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分的面积大约是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pic>
        <p:nvPicPr>
          <p:cNvPr id="11" name="图片 10" descr="图片163"/>
          <p:cNvPicPr>
            <a:picLocks noChangeAspect="1"/>
          </p:cNvPicPr>
          <p:nvPr/>
        </p:nvPicPr>
        <p:blipFill>
          <a:blip r:embed="rId2"/>
          <a:stretch>
            <a:fillRect/>
          </a:stretch>
        </p:blipFill>
        <p:spPr>
          <a:xfrm flipH="1">
            <a:off x="857885" y="3679825"/>
            <a:ext cx="1725295" cy="2218690"/>
          </a:xfrm>
          <a:prstGeom prst="rect">
            <a:avLst/>
          </a:prstGeom>
        </p:spPr>
      </p:pic>
      <p:pic>
        <p:nvPicPr>
          <p:cNvPr id="8" name="图片 7" descr="图片3"/>
          <p:cNvPicPr>
            <a:picLocks noChangeAspect="1"/>
          </p:cNvPicPr>
          <p:nvPr/>
        </p:nvPicPr>
        <p:blipFill>
          <a:blip r:embed="rId3"/>
          <a:stretch>
            <a:fillRect/>
          </a:stretch>
        </p:blipFill>
        <p:spPr>
          <a:xfrm>
            <a:off x="6145530" y="1553845"/>
            <a:ext cx="5150485" cy="2750820"/>
          </a:xfrm>
          <a:prstGeom prst="round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a:spLocks noChangeArrowheads="1"/>
          </p:cNvSpPr>
          <p:nvPr/>
        </p:nvSpPr>
        <p:spPr bwMode="auto">
          <a:xfrm>
            <a:off x="1500505" y="4711065"/>
            <a:ext cx="383603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0" hangingPunct="0">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故宫的面积约为72公顷，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合（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857885" y="1082040"/>
            <a:ext cx="4715510" cy="3204210"/>
            <a:chOff x="1351" y="1368"/>
            <a:chExt cx="7426" cy="5046"/>
          </a:xfrm>
        </p:grpSpPr>
        <p:sp>
          <p:nvSpPr>
            <p:cNvPr id="10" name="圆角矩形 9"/>
            <p:cNvSpPr/>
            <p:nvPr/>
          </p:nvSpPr>
          <p:spPr>
            <a:xfrm>
              <a:off x="1351" y="1368"/>
              <a:ext cx="7427" cy="5046"/>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p:cNvPicPr>
              <a:picLocks noChangeAspect="1"/>
            </p:cNvPicPr>
            <p:nvPr/>
          </p:nvPicPr>
          <p:blipFill>
            <a:blip r:embed="rId2" cstate="print"/>
            <a:stretch>
              <a:fillRect/>
            </a:stretch>
          </p:blipFill>
          <p:spPr>
            <a:xfrm>
              <a:off x="1558" y="1515"/>
              <a:ext cx="6960" cy="4666"/>
            </a:xfrm>
            <a:prstGeom prst="roundRect">
              <a:avLst/>
            </a:prstGeom>
          </p:spPr>
        </p:pic>
      </p:grpSp>
      <p:sp>
        <p:nvSpPr>
          <p:cNvPr id="5" name="矩形 4"/>
          <p:cNvSpPr/>
          <p:nvPr/>
        </p:nvSpPr>
        <p:spPr>
          <a:xfrm>
            <a:off x="1750063" y="5291783"/>
            <a:ext cx="2286016" cy="460375"/>
          </a:xfrm>
          <a:prstGeom prst="rect">
            <a:avLst/>
          </a:prstGeom>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    72 </a:t>
            </a:r>
            <a:r>
              <a:rPr lang="en-US" altLang="zh-CN" sz="2400" dirty="0">
                <a:solidFill>
                  <a:schemeClr val="tx1"/>
                </a:solidFill>
                <a:latin typeface="微软雅黑" panose="020B0503020204020204" pitchFamily="34" charset="-122"/>
                <a:ea typeface="微软雅黑" panose="020B0503020204020204" pitchFamily="34" charset="-122"/>
              </a:rPr>
              <a:t>0000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TextBox 3"/>
          <p:cNvSpPr txBox="1">
            <a:spLocks noChangeArrowheads="1"/>
          </p:cNvSpPr>
          <p:nvPr/>
        </p:nvSpPr>
        <p:spPr bwMode="auto">
          <a:xfrm>
            <a:off x="6424295" y="4644390"/>
            <a:ext cx="558800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eaLnBrk="0" hangingPunct="0">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天安门广场的占地面积大约是</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440000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平方米，相当于（    ）公顷。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9818295" y="5318879"/>
            <a:ext cx="575999"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rPr>
              <a:t>44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246495" y="1047115"/>
            <a:ext cx="4715510" cy="3204210"/>
            <a:chOff x="5279" y="1956"/>
            <a:chExt cx="7426" cy="5046"/>
          </a:xfrm>
        </p:grpSpPr>
        <p:sp>
          <p:nvSpPr>
            <p:cNvPr id="13" name="圆角矩形 12"/>
            <p:cNvSpPr/>
            <p:nvPr/>
          </p:nvSpPr>
          <p:spPr>
            <a:xfrm>
              <a:off x="5279" y="1956"/>
              <a:ext cx="7427" cy="5046"/>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Picture 4" descr="1_00124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9" y="2115"/>
              <a:ext cx="6973" cy="4649"/>
            </a:xfrm>
            <a:prstGeom prst="round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style.rotation</p:attrName>
                                        </p:attrNameLst>
                                      </p:cBhvr>
                                      <p:tavLst>
                                        <p:tav tm="0">
                                          <p:val>
                                            <p:fltVal val="90"/>
                                          </p:val>
                                        </p:tav>
                                        <p:tav tm="100000">
                                          <p:val>
                                            <p:fltVal val="0"/>
                                          </p:val>
                                        </p:tav>
                                      </p:tavLst>
                                    </p:anim>
                                    <p:animEffect transition="in" filter="fade">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3" grpId="1" bldLvl="0"/>
      <p:bldP spid="3" grpId="2" bldLvl="0"/>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354455" y="1685290"/>
            <a:ext cx="8200390" cy="629920"/>
          </a:xfrm>
          <a:prstGeom prst="rect">
            <a:avLst/>
          </a:prstGeom>
        </p:spPr>
        <p:txBody>
          <a:bodyPr wrap="square">
            <a:spAutoFit/>
          </a:bodyPr>
          <a:p>
            <a:pPr>
              <a:lnSpc>
                <a:spcPts val="42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在操场上量出边长是10米的正方形，看看它的面积有多大。</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矩形 8"/>
          <p:cNvSpPr/>
          <p:nvPr/>
        </p:nvSpPr>
        <p:spPr>
          <a:xfrm>
            <a:off x="2573482" y="3109486"/>
            <a:ext cx="718185" cy="460375"/>
          </a:xfrm>
          <a:prstGeom prst="rect">
            <a:avLst/>
          </a:prstGeom>
        </p:spPr>
        <p:txBody>
          <a:bodyPr wrap="none">
            <a:spAutoFit/>
          </a:bodyPr>
          <a:p>
            <a:r>
              <a:rPr lang="en-US" altLang="zh-CN" sz="2400" dirty="0">
                <a:solidFill>
                  <a:srgbClr val="FF0000"/>
                </a:solidFill>
                <a:latin typeface="微软雅黑" panose="020B0503020204020204" pitchFamily="34" charset="-122"/>
                <a:ea typeface="微软雅黑" panose="020B0503020204020204" pitchFamily="34" charset="-122"/>
              </a:rPr>
              <a:t>100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nvSpPr>
        <p:spPr>
          <a:xfrm>
            <a:off x="3855720" y="4436745"/>
            <a:ext cx="1210945"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10×10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nvSpPr>
        <p:spPr>
          <a:xfrm>
            <a:off x="5002959" y="4436647"/>
            <a:ext cx="2745105"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矩形 11"/>
          <p:cNvSpPr/>
          <p:nvPr/>
        </p:nvSpPr>
        <p:spPr>
          <a:xfrm>
            <a:off x="3792350" y="5262459"/>
            <a:ext cx="4076700" cy="460375"/>
          </a:xfrm>
          <a:prstGeom prst="rect">
            <a:avLst/>
          </a:prstGeom>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10000÷100=100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236470" y="2940050"/>
            <a:ext cx="6152515" cy="629920"/>
          </a:xfrm>
          <a:prstGeom prst="rect">
            <a:avLst/>
          </a:prstGeom>
          <a:noFill/>
        </p:spPr>
        <p:txBody>
          <a:bodyPr wrap="none" rtlCol="0">
            <a:spAutoFit/>
          </a:bodyPr>
          <a:p>
            <a:pPr algn="l">
              <a:lnSpc>
                <a:spcPts val="42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（  ）块这么大的正方形的面积是1公顷。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wipe(left)">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wipe(left)">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672080" y="1729105"/>
            <a:ext cx="383794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450000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a:p>
        </p:txBody>
      </p:sp>
      <p:grpSp>
        <p:nvGrpSpPr>
          <p:cNvPr id="15" name="组合 14"/>
          <p:cNvGrpSpPr/>
          <p:nvPr/>
        </p:nvGrpSpPr>
        <p:grpSpPr>
          <a:xfrm>
            <a:off x="1531620" y="1259840"/>
            <a:ext cx="5410835" cy="1205230"/>
            <a:chOff x="3023" y="2565"/>
            <a:chExt cx="8521" cy="1898"/>
          </a:xfrm>
        </p:grpSpPr>
        <p:pic>
          <p:nvPicPr>
            <p:cNvPr id="3" name="图片 2" descr="79w58PIC2t5xiaG7b3Nc5_PIC2018"/>
            <p:cNvPicPr>
              <a:picLocks noChangeAspect="1"/>
            </p:cNvPicPr>
            <p:nvPr/>
          </p:nvPicPr>
          <p:blipFill>
            <a:blip r:embed="rId2"/>
            <a:srcRect b="73193"/>
            <a:stretch>
              <a:fillRect/>
            </a:stretch>
          </p:blipFill>
          <p:spPr>
            <a:xfrm>
              <a:off x="3023" y="2565"/>
              <a:ext cx="7084" cy="1899"/>
            </a:xfrm>
            <a:prstGeom prst="rect">
              <a:avLst/>
            </a:prstGeom>
          </p:spPr>
        </p:pic>
        <p:cxnSp>
          <p:nvCxnSpPr>
            <p:cNvPr id="8" name="直接连接符 7"/>
            <p:cNvCxnSpPr/>
            <p:nvPr/>
          </p:nvCxnSpPr>
          <p:spPr>
            <a:xfrm>
              <a:off x="3660" y="4113"/>
              <a:ext cx="7885" cy="0"/>
            </a:xfrm>
            <a:prstGeom prst="line">
              <a:avLst/>
            </a:prstGeom>
            <a:ln w="508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409190" y="2482215"/>
            <a:ext cx="5401310" cy="1177290"/>
            <a:chOff x="3860" y="4547"/>
            <a:chExt cx="8506" cy="1854"/>
          </a:xfrm>
        </p:grpSpPr>
        <p:pic>
          <p:nvPicPr>
            <p:cNvPr id="6" name="图片 5" descr="79w58PIC2t5xiaG7b3Nc5_PIC2018"/>
            <p:cNvPicPr>
              <a:picLocks noChangeAspect="1"/>
            </p:cNvPicPr>
            <p:nvPr/>
          </p:nvPicPr>
          <p:blipFill>
            <a:blip r:embed="rId2"/>
            <a:srcRect t="73814"/>
            <a:stretch>
              <a:fillRect/>
            </a:stretch>
          </p:blipFill>
          <p:spPr>
            <a:xfrm>
              <a:off x="3860" y="4547"/>
              <a:ext cx="7084" cy="1855"/>
            </a:xfrm>
            <a:prstGeom prst="rect">
              <a:avLst/>
            </a:prstGeom>
          </p:spPr>
        </p:pic>
        <p:cxnSp>
          <p:nvCxnSpPr>
            <p:cNvPr id="9" name="直接连接符 8"/>
            <p:cNvCxnSpPr/>
            <p:nvPr/>
          </p:nvCxnSpPr>
          <p:spPr>
            <a:xfrm>
              <a:off x="4482" y="6027"/>
              <a:ext cx="7885" cy="0"/>
            </a:xfrm>
            <a:prstGeom prst="line">
              <a:avLst/>
            </a:prstGeom>
            <a:ln w="508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3347720" y="3677285"/>
            <a:ext cx="5411470" cy="1218565"/>
            <a:chOff x="3023" y="6836"/>
            <a:chExt cx="8522" cy="1919"/>
          </a:xfrm>
        </p:grpSpPr>
        <p:pic>
          <p:nvPicPr>
            <p:cNvPr id="5" name="图片 4" descr="79w58PIC2t5xiaG7b3Nc5_PIC2018"/>
            <p:cNvPicPr>
              <a:picLocks noChangeAspect="1"/>
            </p:cNvPicPr>
            <p:nvPr/>
          </p:nvPicPr>
          <p:blipFill>
            <a:blip r:embed="rId2"/>
            <a:srcRect t="48701" b="24209"/>
            <a:stretch>
              <a:fillRect/>
            </a:stretch>
          </p:blipFill>
          <p:spPr>
            <a:xfrm>
              <a:off x="3023" y="6836"/>
              <a:ext cx="7084" cy="1919"/>
            </a:xfrm>
            <a:prstGeom prst="rect">
              <a:avLst/>
            </a:prstGeom>
          </p:spPr>
        </p:pic>
        <p:cxnSp>
          <p:nvCxnSpPr>
            <p:cNvPr id="10" name="直接连接符 9"/>
            <p:cNvCxnSpPr/>
            <p:nvPr/>
          </p:nvCxnSpPr>
          <p:spPr>
            <a:xfrm>
              <a:off x="3660" y="8396"/>
              <a:ext cx="7885" cy="0"/>
            </a:xfrm>
            <a:prstGeom prst="line">
              <a:avLst/>
            </a:prstGeom>
            <a:ln w="508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4368800" y="4910455"/>
            <a:ext cx="5401310" cy="1231900"/>
            <a:chOff x="3860" y="8375"/>
            <a:chExt cx="8506" cy="1940"/>
          </a:xfrm>
        </p:grpSpPr>
        <p:pic>
          <p:nvPicPr>
            <p:cNvPr id="4" name="图片 3" descr="79w58PIC2t5xiaG7b3Nc5_PIC2018"/>
            <p:cNvPicPr>
              <a:picLocks noChangeAspect="1"/>
            </p:cNvPicPr>
            <p:nvPr/>
          </p:nvPicPr>
          <p:blipFill>
            <a:blip r:embed="rId2"/>
            <a:srcRect t="24506" b="48094"/>
            <a:stretch>
              <a:fillRect/>
            </a:stretch>
          </p:blipFill>
          <p:spPr>
            <a:xfrm>
              <a:off x="3860" y="8375"/>
              <a:ext cx="7084" cy="1941"/>
            </a:xfrm>
            <a:prstGeom prst="rect">
              <a:avLst/>
            </a:prstGeom>
          </p:spPr>
        </p:pic>
        <p:cxnSp>
          <p:nvCxnSpPr>
            <p:cNvPr id="11" name="直接连接符 10"/>
            <p:cNvCxnSpPr/>
            <p:nvPr/>
          </p:nvCxnSpPr>
          <p:spPr>
            <a:xfrm>
              <a:off x="4482" y="9913"/>
              <a:ext cx="7885" cy="0"/>
            </a:xfrm>
            <a:prstGeom prst="line">
              <a:avLst/>
            </a:prstGeom>
            <a:ln w="508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3677920" y="2841625"/>
            <a:ext cx="383794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130000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a:p>
        </p:txBody>
      </p:sp>
      <p:sp>
        <p:nvSpPr>
          <p:cNvPr id="17" name="文本框 16"/>
          <p:cNvSpPr txBox="1"/>
          <p:nvPr/>
        </p:nvSpPr>
        <p:spPr>
          <a:xfrm>
            <a:off x="4763770" y="3992245"/>
            <a:ext cx="3486785" cy="460375"/>
          </a:xfrm>
          <a:prstGeom prst="rect">
            <a:avLst/>
          </a:prstGeom>
          <a:noFill/>
        </p:spPr>
        <p:txBody>
          <a:bodyPr wrap="none" rtlCol="0" anchor="t">
            <a:spAutoFit/>
          </a:bodyPr>
          <a:p>
            <a:pPr lvl="0"/>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lang="zh-CN" altLang="en-US" sz="2400"/>
          </a:p>
        </p:txBody>
      </p:sp>
      <p:sp>
        <p:nvSpPr>
          <p:cNvPr id="18" name="文本框 17"/>
          <p:cNvSpPr txBox="1"/>
          <p:nvPr/>
        </p:nvSpPr>
        <p:spPr>
          <a:xfrm>
            <a:off x="5681980" y="5342890"/>
            <a:ext cx="4218940" cy="460375"/>
          </a:xfrm>
          <a:prstGeom prst="rect">
            <a:avLst/>
          </a:prstGeom>
          <a:noFill/>
        </p:spPr>
        <p:txBody>
          <a:bodyPr wrap="none" rtlCol="0"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平方分米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平方厘米</a:t>
            </a:r>
            <a:endParaRPr lang="zh-CN" altLang="en-US" sz="2400"/>
          </a:p>
        </p:txBody>
      </p:sp>
      <p:grpSp>
        <p:nvGrpSpPr>
          <p:cNvPr id="25" name="组合 24"/>
          <p:cNvGrpSpPr/>
          <p:nvPr/>
        </p:nvGrpSpPr>
        <p:grpSpPr>
          <a:xfrm>
            <a:off x="7890510" y="1212850"/>
            <a:ext cx="3374390" cy="1343660"/>
            <a:chOff x="12426" y="1910"/>
            <a:chExt cx="5314" cy="2116"/>
          </a:xfrm>
        </p:grpSpPr>
        <p:grpSp>
          <p:nvGrpSpPr>
            <p:cNvPr id="20" name="组合 19"/>
            <p:cNvGrpSpPr/>
            <p:nvPr/>
          </p:nvGrpSpPr>
          <p:grpSpPr>
            <a:xfrm rot="0">
              <a:off x="12426" y="1910"/>
              <a:ext cx="5041" cy="2117"/>
              <a:chOff x="5488" y="1621"/>
              <a:chExt cx="12197" cy="3351"/>
            </a:xfrm>
          </p:grpSpPr>
          <p:grpSp>
            <p:nvGrpSpPr>
              <p:cNvPr id="21" name="组合 20"/>
              <p:cNvGrpSpPr/>
              <p:nvPr/>
            </p:nvGrpSpPr>
            <p:grpSpPr>
              <a:xfrm>
                <a:off x="5488" y="1621"/>
                <a:ext cx="12197" cy="3351"/>
                <a:chOff x="5488" y="1621"/>
                <a:chExt cx="12197" cy="3351"/>
              </a:xfrm>
            </p:grpSpPr>
            <p:sp>
              <p:nvSpPr>
                <p:cNvPr id="22" name="圆角矩形 21"/>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圆角矩形 23"/>
              <p:cNvSpPr/>
              <p:nvPr/>
            </p:nvSpPr>
            <p:spPr>
              <a:xfrm>
                <a:off x="5805" y="1841"/>
                <a:ext cx="11522" cy="2872"/>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矩形 18"/>
            <p:cNvSpPr/>
            <p:nvPr/>
          </p:nvSpPr>
          <p:spPr>
            <a:xfrm>
              <a:off x="12802" y="1942"/>
              <a:ext cx="4938" cy="1888"/>
            </a:xfrm>
            <a:prstGeom prst="rect">
              <a:avLst/>
            </a:prstGeom>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rPr>
                <a:t>大化小，乘以进率；</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小化大，除以进率。</a:t>
              </a:r>
              <a:endParaRPr lang="zh-CN" altLang="en-US" sz="2400" dirty="0">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5133975" y="1744345"/>
            <a:ext cx="668020" cy="460375"/>
          </a:xfrm>
          <a:prstGeom prst="rect">
            <a:avLst/>
          </a:prstGeom>
          <a:noFill/>
          <a:ln w="9525">
            <a:noFill/>
          </a:ln>
        </p:spPr>
        <p:txBody>
          <a:bodyPr wrap="square">
            <a:spAutoFit/>
          </a:bodyPr>
          <a:p>
            <a:pPr lvl="0">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rPr>
              <a:t>45</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096635" y="2847340"/>
            <a:ext cx="613410" cy="460375"/>
          </a:xfrm>
          <a:prstGeom prst="rect">
            <a:avLst/>
          </a:prstGeom>
          <a:noFill/>
          <a:ln w="9525">
            <a:noFill/>
          </a:ln>
        </p:spPr>
        <p:txBody>
          <a:bodyPr wrap="square">
            <a:spAutoFit/>
          </a:bodyPr>
          <a:p>
            <a:pPr lvl="0">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rPr>
              <a:t>13</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026785" y="4013200"/>
            <a:ext cx="1262380" cy="460375"/>
          </a:xfrm>
          <a:prstGeom prst="rect">
            <a:avLst/>
          </a:prstGeom>
          <a:noFill/>
          <a:ln w="9525">
            <a:noFill/>
          </a:ln>
        </p:spPr>
        <p:txBody>
          <a:bodyPr wrap="square">
            <a:spAutoFit/>
          </a:bodyPr>
          <a:p>
            <a:pPr lvl="0">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rPr>
              <a:t>90000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613015" y="5342255"/>
            <a:ext cx="1026795" cy="460375"/>
          </a:xfrm>
          <a:prstGeom prst="rect">
            <a:avLst/>
          </a:prstGeom>
          <a:noFill/>
          <a:ln w="9525">
            <a:noFill/>
          </a:ln>
        </p:spPr>
        <p:txBody>
          <a:bodyPr wrap="square">
            <a:spAutoFit/>
          </a:bodyPr>
          <a:p>
            <a:pPr lvl="0">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rPr>
              <a:t>3100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horizontal)">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linds(horizontal)">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linds(horizontal)">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5" name="Picture 13" descr="u2jx01_6a"/>
          <p:cNvPicPr>
            <a:picLocks noChangeAspect="1"/>
          </p:cNvPicPr>
          <p:nvPr/>
        </p:nvPicPr>
        <p:blipFill>
          <a:blip r:embed="rId2"/>
          <a:stretch>
            <a:fillRect/>
          </a:stretch>
        </p:blipFill>
        <p:spPr>
          <a:xfrm>
            <a:off x="6938010" y="1333500"/>
            <a:ext cx="4991735" cy="3742690"/>
          </a:xfrm>
          <a:prstGeom prst="rect">
            <a:avLst/>
          </a:prstGeom>
          <a:noFill/>
          <a:ln w="9525">
            <a:noFill/>
          </a:ln>
          <a:effectLst>
            <a:softEdge rad="63500"/>
          </a:effectLst>
        </p:spPr>
      </p:pic>
      <p:sp>
        <p:nvSpPr>
          <p:cNvPr id="7" name="TextBox 10"/>
          <p:cNvSpPr txBox="1"/>
          <p:nvPr/>
        </p:nvSpPr>
        <p:spPr>
          <a:xfrm>
            <a:off x="1028065" y="3442335"/>
            <a:ext cx="3975735" cy="460375"/>
          </a:xfrm>
          <a:prstGeom prst="rect">
            <a:avLst/>
          </a:prstGeom>
          <a:noFill/>
          <a:ln w="9525">
            <a:noFill/>
          </a:ln>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①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8×6=48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Box 11"/>
          <p:cNvSpPr txBox="1"/>
          <p:nvPr/>
        </p:nvSpPr>
        <p:spPr>
          <a:xfrm>
            <a:off x="767080" y="5213033"/>
            <a:ext cx="8215313" cy="1014730"/>
          </a:xfrm>
          <a:prstGeom prst="rect">
            <a:avLst/>
          </a:prstGeom>
          <a:noFill/>
          <a:ln w="9525">
            <a:noFill/>
          </a:ln>
        </p:spPr>
        <p:txBody>
          <a:bodyPr>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答：这个教室面积有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公顷大约是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个我们这样的教室面积。</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57885" y="1250315"/>
            <a:ext cx="6870065" cy="175323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en-US" altLang="zh-CN"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一个教室长</a:t>
            </a:r>
            <a:r>
              <a:rPr lang="en-US" altLang="zh-CN"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米，宽</a:t>
            </a:r>
            <a:r>
              <a:rPr lang="en-US" altLang="zh-CN"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米， </a:t>
            </a:r>
            <a:endParaRPr lang="zh-CN" altLang="en-US"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base" latinLnBrk="0" hangingPunct="1">
              <a:lnSpc>
                <a:spcPct val="150000"/>
              </a:lnSpc>
              <a:spcBef>
                <a:spcPct val="0"/>
              </a:spcBef>
              <a:spcAft>
                <a:spcPct val="0"/>
              </a:spcAft>
              <a:buClrTx/>
              <a:buSzTx/>
              <a:buFontTx/>
              <a:buNone/>
              <a:defRPr/>
            </a:pPr>
            <a:r>
              <a:rPr lang="zh-CN" altLang="en-US"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①这个教室面积有多大？</a:t>
            </a:r>
            <a:endPar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② 1</a:t>
            </a:r>
            <a:r>
              <a:rPr lang="zh-CN" altLang="en-US" sz="2400" noProof="0" dirty="0" smtClean="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公顷大约是多少个我们这样的教室面积呢？</a:t>
            </a:r>
            <a:endParaRPr lang="zh-CN" altLang="en-US" sz="2400"/>
          </a:p>
        </p:txBody>
      </p:sp>
      <p:sp>
        <p:nvSpPr>
          <p:cNvPr id="10" name="文本框 9"/>
          <p:cNvSpPr txBox="1"/>
          <p:nvPr/>
        </p:nvSpPr>
        <p:spPr>
          <a:xfrm>
            <a:off x="1022985" y="3877310"/>
            <a:ext cx="3964940" cy="1198880"/>
          </a:xfrm>
          <a:prstGeom prst="rect">
            <a:avLst/>
          </a:prstGeom>
          <a:noFill/>
        </p:spPr>
        <p:txBody>
          <a:bodyPr wrap="none" rtlCol="0">
            <a:spAutoFit/>
          </a:bodyPr>
          <a:p>
            <a:pPr algn="l">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② 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公顷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10000 ÷ 48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文本框 1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500"/>
                                        <p:tgtEl>
                                          <p:spTgt spid="10">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additive="base">
                                        <p:cTn id="19" dur="500"/>
                                        <p:tgtEl>
                                          <p:spTgt spid="10">
                                            <p:txEl>
                                              <p:pRg st="1" end="1"/>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0">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2290" name="Rectangle 2"/>
          <p:cNvSpPr/>
          <p:nvPr/>
        </p:nvSpPr>
        <p:spPr>
          <a:xfrm>
            <a:off x="1550035" y="1403350"/>
            <a:ext cx="8388350" cy="1718945"/>
          </a:xfrm>
          <a:prstGeom prst="rect">
            <a:avLst/>
          </a:prstGeom>
          <a:noFill/>
          <a:ln w="9525">
            <a:noFill/>
          </a:ln>
        </p:spPr>
        <p:txBody>
          <a:bodyPr anchor="ctr" anchorCtr="0"/>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一块长方形麦田（如图所示），这块麦田有多少平方米？合多少公顷？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若每公顷大约可产小麦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吨，这块麦田约可产小麦多少吨？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299" name="Rectangle 2"/>
          <p:cNvSpPr/>
          <p:nvPr/>
        </p:nvSpPr>
        <p:spPr>
          <a:xfrm>
            <a:off x="2924810" y="3003550"/>
            <a:ext cx="4826000" cy="823595"/>
          </a:xfrm>
          <a:prstGeom prst="rect">
            <a:avLst/>
          </a:prstGeom>
          <a:noFill/>
          <a:ln w="9525">
            <a:noFill/>
          </a:ln>
        </p:spPr>
        <p:txBody>
          <a:bodyPr anchor="ctr" anchorCtr="0"/>
          <a:p>
            <a:pP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400×150</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60000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Group 101"/>
          <p:cNvGrpSpPr/>
          <p:nvPr/>
        </p:nvGrpSpPr>
        <p:grpSpPr>
          <a:xfrm>
            <a:off x="7889875" y="3196908"/>
            <a:ext cx="3470275" cy="1493837"/>
            <a:chOff x="2958" y="1409"/>
            <a:chExt cx="2186" cy="941"/>
          </a:xfrm>
        </p:grpSpPr>
        <p:sp>
          <p:nvSpPr>
            <p:cNvPr id="10246" name="Rectangle 19"/>
            <p:cNvSpPr/>
            <p:nvPr/>
          </p:nvSpPr>
          <p:spPr>
            <a:xfrm>
              <a:off x="3693" y="1806"/>
              <a:ext cx="1451" cy="544"/>
            </a:xfrm>
            <a:prstGeom prst="rect">
              <a:avLst/>
            </a:prstGeom>
            <a:solidFill>
              <a:srgbClr val="FFFF00"/>
            </a:solidFill>
            <a:ln w="22225" cap="flat" cmpd="sng">
              <a:solidFill>
                <a:schemeClr val="tx1"/>
              </a:solidFill>
              <a:prstDash val="solid"/>
              <a:miter/>
              <a:headEnd type="none" w="med" len="med"/>
              <a:tailEnd type="none" w="med" len="med"/>
            </a:ln>
          </p:spPr>
          <p:txBody>
            <a:bodyPr wrap="none" anchor="ctr" anchorCtr="0"/>
            <a:p>
              <a:pPr algn="ct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麦田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0247" name="Text Box 20"/>
            <p:cNvSpPr txBox="1"/>
            <p:nvPr/>
          </p:nvSpPr>
          <p:spPr>
            <a:xfrm>
              <a:off x="4171" y="1409"/>
              <a:ext cx="681" cy="290"/>
            </a:xfrm>
            <a:prstGeom prst="rect">
              <a:avLst/>
            </a:prstGeom>
            <a:noFill/>
            <a:ln w="12700">
              <a:noFill/>
            </a:ln>
          </p:spPr>
          <p:txBody>
            <a:bodyPr>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48" name="Text Box 21"/>
            <p:cNvSpPr txBox="1"/>
            <p:nvPr/>
          </p:nvSpPr>
          <p:spPr>
            <a:xfrm>
              <a:off x="2958" y="1939"/>
              <a:ext cx="681" cy="290"/>
            </a:xfrm>
            <a:prstGeom prst="rect">
              <a:avLst/>
            </a:prstGeom>
            <a:noFill/>
            <a:ln w="12700">
              <a:noFill/>
            </a:ln>
          </p:spPr>
          <p:txBody>
            <a:bodyPr>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 name="文本框 3"/>
          <p:cNvSpPr txBox="1"/>
          <p:nvPr/>
        </p:nvSpPr>
        <p:spPr>
          <a:xfrm>
            <a:off x="2294890" y="5182870"/>
            <a:ext cx="5825490" cy="1198880"/>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答：这块麦田有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平方米。合</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这块麦田约可产小麦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吨。</a:t>
            </a:r>
            <a:endParaRPr lang="zh-CN" altLang="en-US" sz="2400"/>
          </a:p>
        </p:txBody>
      </p:sp>
      <p:sp>
        <p:nvSpPr>
          <p:cNvPr id="5" name="文本框 4"/>
          <p:cNvSpPr txBox="1"/>
          <p:nvPr/>
        </p:nvSpPr>
        <p:spPr>
          <a:xfrm>
            <a:off x="3086735" y="3853815"/>
            <a:ext cx="344297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60000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3510280" y="4340860"/>
            <a:ext cx="2882900" cy="645160"/>
          </a:xfrm>
          <a:prstGeom prst="rect">
            <a:avLst/>
          </a:prstGeom>
          <a:noFill/>
        </p:spPr>
        <p:txBody>
          <a:bodyPr wrap="none" rtlCol="0">
            <a:spAutoFit/>
          </a:bodyPr>
          <a:p>
            <a:pPr algn="l">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7×6</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299"/>
                                        </p:tgtEl>
                                        <p:attrNameLst>
                                          <p:attrName>style.visibility</p:attrName>
                                        </p:attrNameLst>
                                      </p:cBhvr>
                                      <p:to>
                                        <p:strVal val="visible"/>
                                      </p:to>
                                    </p:set>
                                    <p:anim calcmode="lin" valueType="num">
                                      <p:cBhvr additive="base">
                                        <p:cTn id="7" dur="500"/>
                                        <p:tgtEl>
                                          <p:spTgt spid="12299"/>
                                        </p:tgtEl>
                                        <p:attrNameLst>
                                          <p:attrName>ppt_y</p:attrName>
                                        </p:attrNameLst>
                                      </p:cBhvr>
                                      <p:tavLst>
                                        <p:tav tm="0">
                                          <p:val>
                                            <p:strVal val="#ppt_y+#ppt_h*1.125000"/>
                                          </p:val>
                                        </p:tav>
                                        <p:tav tm="100000">
                                          <p:val>
                                            <p:strVal val="#ppt_y"/>
                                          </p:val>
                                        </p:tav>
                                      </p:tavLst>
                                    </p:anim>
                                    <p:animEffect transition="in" filter="wipe(up)">
                                      <p:cBhvr>
                                        <p:cTn id="8" dur="500"/>
                                        <p:tgtEl>
                                          <p:spTgt spid="1229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9" grpId="0"/>
      <p:bldP spid="5" grpId="0"/>
      <p:bldP spid="6"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Freeform 29"/>
          <p:cNvSpPr/>
          <p:nvPr/>
        </p:nvSpPr>
        <p:spPr bwMode="auto">
          <a:xfrm flipH="1">
            <a:off x="4271010" y="5485130"/>
            <a:ext cx="2289810" cy="349250"/>
          </a:xfrm>
          <a:custGeom>
            <a:avLst/>
            <a:gdLst>
              <a:gd name="T0" fmla="*/ 0 w 1566"/>
              <a:gd name="T1" fmla="*/ 0 h 159"/>
              <a:gd name="T2" fmla="*/ 0 w 1566"/>
              <a:gd name="T3" fmla="*/ 159 h 159"/>
              <a:gd name="T4" fmla="*/ 1407 w 1566"/>
              <a:gd name="T5" fmla="*/ 159 h 159"/>
              <a:gd name="T6" fmla="*/ 1566 w 1566"/>
              <a:gd name="T7" fmla="*/ 0 h 159"/>
              <a:gd name="T8" fmla="*/ 0 w 1566"/>
              <a:gd name="T9" fmla="*/ 0 h 159"/>
            </a:gdLst>
            <a:ahLst/>
            <a:cxnLst>
              <a:cxn ang="0">
                <a:pos x="T0" y="T1"/>
              </a:cxn>
              <a:cxn ang="0">
                <a:pos x="T2" y="T3"/>
              </a:cxn>
              <a:cxn ang="0">
                <a:pos x="T4" y="T5"/>
              </a:cxn>
              <a:cxn ang="0">
                <a:pos x="T6" y="T7"/>
              </a:cxn>
              <a:cxn ang="0">
                <a:pos x="T8" y="T9"/>
              </a:cxn>
            </a:cxnLst>
            <a:rect l="0" t="0" r="r" b="b"/>
            <a:pathLst>
              <a:path w="1566" h="159">
                <a:moveTo>
                  <a:pt x="0" y="0"/>
                </a:moveTo>
                <a:lnTo>
                  <a:pt x="0" y="159"/>
                </a:lnTo>
                <a:lnTo>
                  <a:pt x="1407" y="159"/>
                </a:lnTo>
                <a:lnTo>
                  <a:pt x="1566" y="0"/>
                </a:lnTo>
                <a:lnTo>
                  <a:pt x="0" y="0"/>
                </a:lnTo>
                <a:close/>
              </a:path>
            </a:pathLst>
          </a:custGeom>
          <a:solidFill>
            <a:schemeClr val="accent6"/>
          </a:solidFill>
          <a:ln>
            <a:noFill/>
          </a:ln>
        </p:spPr>
        <p:txBody>
          <a:bodyPr vert="horz" wrap="square" lIns="138429" tIns="69214" rIns="138429" bIns="69214" numCol="1" anchor="t" anchorCtr="0" compatLnSpc="1"/>
          <a:lstStyle/>
          <a:p>
            <a:endParaRPr lang="id-ID" sz="2725">
              <a:latin typeface="Raleway" panose="020B0403030101060003" charset="0"/>
              <a:ea typeface="微软雅黑" panose="020B0503020204020204" pitchFamily="34" charset="-122"/>
              <a:cs typeface="Raleway" panose="020B0403030101060003" charset="0"/>
            </a:endParaRPr>
          </a:p>
        </p:txBody>
      </p:sp>
      <p:sp>
        <p:nvSpPr>
          <p:cNvPr id="4" name="Rectangle 30"/>
          <p:cNvSpPr>
            <a:spLocks noChangeArrowheads="1"/>
          </p:cNvSpPr>
          <p:nvPr/>
        </p:nvSpPr>
        <p:spPr bwMode="auto">
          <a:xfrm flipH="1">
            <a:off x="4271010" y="4580890"/>
            <a:ext cx="231140" cy="904240"/>
          </a:xfrm>
          <a:prstGeom prst="rect">
            <a:avLst/>
          </a:prstGeom>
          <a:solidFill>
            <a:schemeClr val="accent5">
              <a:lumMod val="75000"/>
            </a:schemeClr>
          </a:solidFill>
          <a:ln>
            <a:noFill/>
          </a:ln>
        </p:spPr>
        <p:txBody>
          <a:bodyPr vert="horz" wrap="square" lIns="138429" tIns="69214" rIns="138429" bIns="69214" numCol="1" anchor="t" anchorCtr="0" compatLnSpc="1"/>
          <a:lstStyle/>
          <a:p>
            <a:endParaRPr lang="id-ID" sz="2725">
              <a:latin typeface="Raleway" panose="020B0403030101060003" charset="0"/>
              <a:ea typeface="微软雅黑" panose="020B0503020204020204" pitchFamily="34" charset="-122"/>
              <a:cs typeface="Raleway" panose="020B0403030101060003" charset="0"/>
            </a:endParaRPr>
          </a:p>
        </p:txBody>
      </p:sp>
      <p:sp>
        <p:nvSpPr>
          <p:cNvPr id="5" name="Freeform 31"/>
          <p:cNvSpPr/>
          <p:nvPr/>
        </p:nvSpPr>
        <p:spPr bwMode="auto">
          <a:xfrm flipH="1">
            <a:off x="2845435" y="4234180"/>
            <a:ext cx="1656715" cy="346710"/>
          </a:xfrm>
          <a:custGeom>
            <a:avLst/>
            <a:gdLst>
              <a:gd name="T0" fmla="*/ 158 w 1133"/>
              <a:gd name="T1" fmla="*/ 0 h 158"/>
              <a:gd name="T2" fmla="*/ 0 w 1133"/>
              <a:gd name="T3" fmla="*/ 158 h 158"/>
              <a:gd name="T4" fmla="*/ 974 w 1133"/>
              <a:gd name="T5" fmla="*/ 158 h 158"/>
              <a:gd name="T6" fmla="*/ 1133 w 1133"/>
              <a:gd name="T7" fmla="*/ 0 h 158"/>
              <a:gd name="T8" fmla="*/ 158 w 1133"/>
              <a:gd name="T9" fmla="*/ 0 h 158"/>
            </a:gdLst>
            <a:ahLst/>
            <a:cxnLst>
              <a:cxn ang="0">
                <a:pos x="T0" y="T1"/>
              </a:cxn>
              <a:cxn ang="0">
                <a:pos x="T2" y="T3"/>
              </a:cxn>
              <a:cxn ang="0">
                <a:pos x="T4" y="T5"/>
              </a:cxn>
              <a:cxn ang="0">
                <a:pos x="T6" y="T7"/>
              </a:cxn>
              <a:cxn ang="0">
                <a:pos x="T8" y="T9"/>
              </a:cxn>
            </a:cxnLst>
            <a:rect l="0" t="0" r="r" b="b"/>
            <a:pathLst>
              <a:path w="1133" h="158">
                <a:moveTo>
                  <a:pt x="158" y="0"/>
                </a:moveTo>
                <a:lnTo>
                  <a:pt x="0" y="158"/>
                </a:lnTo>
                <a:lnTo>
                  <a:pt x="974" y="158"/>
                </a:lnTo>
                <a:lnTo>
                  <a:pt x="1133" y="0"/>
                </a:lnTo>
                <a:lnTo>
                  <a:pt x="158" y="0"/>
                </a:lnTo>
                <a:close/>
              </a:path>
            </a:pathLst>
          </a:custGeom>
          <a:solidFill>
            <a:schemeClr val="accent5"/>
          </a:solidFill>
          <a:ln>
            <a:noFill/>
          </a:ln>
        </p:spPr>
        <p:txBody>
          <a:bodyPr vert="horz" wrap="square" lIns="138429" tIns="69214" rIns="138429" bIns="69214" numCol="1" anchor="t" anchorCtr="0" compatLnSpc="1"/>
          <a:lstStyle/>
          <a:p>
            <a:endParaRPr lang="id-ID" sz="2725">
              <a:latin typeface="Raleway" panose="020B0403030101060003" charset="0"/>
              <a:ea typeface="微软雅黑" panose="020B0503020204020204" pitchFamily="34" charset="-122"/>
              <a:cs typeface="Raleway" panose="020B0403030101060003" charset="0"/>
            </a:endParaRPr>
          </a:p>
        </p:txBody>
      </p:sp>
      <p:sp>
        <p:nvSpPr>
          <p:cNvPr id="6" name="Freeform 32"/>
          <p:cNvSpPr/>
          <p:nvPr/>
        </p:nvSpPr>
        <p:spPr bwMode="auto">
          <a:xfrm flipH="1">
            <a:off x="2846705" y="3329940"/>
            <a:ext cx="231140" cy="1250950"/>
          </a:xfrm>
          <a:custGeom>
            <a:avLst/>
            <a:gdLst>
              <a:gd name="T0" fmla="*/ 0 w 158"/>
              <a:gd name="T1" fmla="*/ 0 h 570"/>
              <a:gd name="T2" fmla="*/ 0 w 158"/>
              <a:gd name="T3" fmla="*/ 570 h 570"/>
              <a:gd name="T4" fmla="*/ 158 w 158"/>
              <a:gd name="T5" fmla="*/ 412 h 570"/>
              <a:gd name="T6" fmla="*/ 158 w 158"/>
              <a:gd name="T7" fmla="*/ 0 h 570"/>
              <a:gd name="T8" fmla="*/ 0 w 158"/>
              <a:gd name="T9" fmla="*/ 0 h 570"/>
            </a:gdLst>
            <a:ahLst/>
            <a:cxnLst>
              <a:cxn ang="0">
                <a:pos x="T0" y="T1"/>
              </a:cxn>
              <a:cxn ang="0">
                <a:pos x="T2" y="T3"/>
              </a:cxn>
              <a:cxn ang="0">
                <a:pos x="T4" y="T5"/>
              </a:cxn>
              <a:cxn ang="0">
                <a:pos x="T6" y="T7"/>
              </a:cxn>
              <a:cxn ang="0">
                <a:pos x="T8" y="T9"/>
              </a:cxn>
            </a:cxnLst>
            <a:rect l="0" t="0" r="r" b="b"/>
            <a:pathLst>
              <a:path w="158" h="570">
                <a:moveTo>
                  <a:pt x="0" y="0"/>
                </a:moveTo>
                <a:lnTo>
                  <a:pt x="0" y="570"/>
                </a:lnTo>
                <a:lnTo>
                  <a:pt x="158" y="412"/>
                </a:lnTo>
                <a:lnTo>
                  <a:pt x="158" y="0"/>
                </a:lnTo>
                <a:lnTo>
                  <a:pt x="0" y="0"/>
                </a:lnTo>
                <a:close/>
              </a:path>
            </a:pathLst>
          </a:custGeom>
          <a:solidFill>
            <a:schemeClr val="accent4">
              <a:lumMod val="75000"/>
            </a:schemeClr>
          </a:solidFill>
          <a:ln>
            <a:noFill/>
          </a:ln>
        </p:spPr>
        <p:txBody>
          <a:bodyPr vert="horz" wrap="square" lIns="138429" tIns="69214" rIns="138429" bIns="69214" numCol="1" anchor="t" anchorCtr="0" compatLnSpc="1"/>
          <a:lstStyle/>
          <a:p>
            <a:endParaRPr lang="id-ID" sz="2725">
              <a:latin typeface="Raleway" panose="020B0403030101060003" charset="0"/>
              <a:ea typeface="微软雅黑" panose="020B0503020204020204" pitchFamily="34" charset="-122"/>
              <a:cs typeface="Raleway" panose="020B0403030101060003" charset="0"/>
            </a:endParaRPr>
          </a:p>
        </p:txBody>
      </p:sp>
      <p:sp>
        <p:nvSpPr>
          <p:cNvPr id="7" name="Freeform 33"/>
          <p:cNvSpPr/>
          <p:nvPr/>
        </p:nvSpPr>
        <p:spPr bwMode="auto">
          <a:xfrm flipH="1">
            <a:off x="1424305" y="2983230"/>
            <a:ext cx="1653540" cy="346710"/>
          </a:xfrm>
          <a:custGeom>
            <a:avLst/>
            <a:gdLst>
              <a:gd name="T0" fmla="*/ 158 w 1131"/>
              <a:gd name="T1" fmla="*/ 0 h 158"/>
              <a:gd name="T2" fmla="*/ 0 w 1131"/>
              <a:gd name="T3" fmla="*/ 158 h 158"/>
              <a:gd name="T4" fmla="*/ 972 w 1131"/>
              <a:gd name="T5" fmla="*/ 158 h 158"/>
              <a:gd name="T6" fmla="*/ 1131 w 1131"/>
              <a:gd name="T7" fmla="*/ 0 h 158"/>
              <a:gd name="T8" fmla="*/ 158 w 1131"/>
              <a:gd name="T9" fmla="*/ 0 h 158"/>
            </a:gdLst>
            <a:ahLst/>
            <a:cxnLst>
              <a:cxn ang="0">
                <a:pos x="T0" y="T1"/>
              </a:cxn>
              <a:cxn ang="0">
                <a:pos x="T2" y="T3"/>
              </a:cxn>
              <a:cxn ang="0">
                <a:pos x="T4" y="T5"/>
              </a:cxn>
              <a:cxn ang="0">
                <a:pos x="T6" y="T7"/>
              </a:cxn>
              <a:cxn ang="0">
                <a:pos x="T8" y="T9"/>
              </a:cxn>
            </a:cxnLst>
            <a:rect l="0" t="0" r="r" b="b"/>
            <a:pathLst>
              <a:path w="1131" h="158">
                <a:moveTo>
                  <a:pt x="158" y="0"/>
                </a:moveTo>
                <a:lnTo>
                  <a:pt x="0" y="158"/>
                </a:lnTo>
                <a:lnTo>
                  <a:pt x="972" y="158"/>
                </a:lnTo>
                <a:lnTo>
                  <a:pt x="1131" y="0"/>
                </a:lnTo>
                <a:lnTo>
                  <a:pt x="158" y="0"/>
                </a:lnTo>
                <a:close/>
              </a:path>
            </a:pathLst>
          </a:custGeom>
          <a:solidFill>
            <a:schemeClr val="accent4"/>
          </a:solidFill>
          <a:ln>
            <a:noFill/>
          </a:ln>
        </p:spPr>
        <p:txBody>
          <a:bodyPr vert="horz" wrap="square" lIns="138429" tIns="69214" rIns="138429" bIns="69214" numCol="1" anchor="t" anchorCtr="0" compatLnSpc="1"/>
          <a:lstStyle/>
          <a:p>
            <a:endParaRPr lang="id-ID" sz="2725">
              <a:latin typeface="Raleway" panose="020B0403030101060003" charset="0"/>
              <a:ea typeface="微软雅黑" panose="020B0503020204020204" pitchFamily="34" charset="-122"/>
              <a:cs typeface="Raleway" panose="020B0403030101060003" charset="0"/>
            </a:endParaRPr>
          </a:p>
        </p:txBody>
      </p:sp>
      <p:sp>
        <p:nvSpPr>
          <p:cNvPr id="8" name="Freeform 34"/>
          <p:cNvSpPr/>
          <p:nvPr/>
        </p:nvSpPr>
        <p:spPr bwMode="auto">
          <a:xfrm flipH="1">
            <a:off x="1425575" y="2078990"/>
            <a:ext cx="231140" cy="1250950"/>
          </a:xfrm>
          <a:custGeom>
            <a:avLst/>
            <a:gdLst>
              <a:gd name="T0" fmla="*/ 0 w 158"/>
              <a:gd name="T1" fmla="*/ 0 h 570"/>
              <a:gd name="T2" fmla="*/ 0 w 158"/>
              <a:gd name="T3" fmla="*/ 570 h 570"/>
              <a:gd name="T4" fmla="*/ 158 w 158"/>
              <a:gd name="T5" fmla="*/ 412 h 570"/>
              <a:gd name="T6" fmla="*/ 158 w 158"/>
              <a:gd name="T7" fmla="*/ 0 h 570"/>
              <a:gd name="T8" fmla="*/ 0 w 158"/>
              <a:gd name="T9" fmla="*/ 0 h 570"/>
            </a:gdLst>
            <a:ahLst/>
            <a:cxnLst>
              <a:cxn ang="0">
                <a:pos x="T0" y="T1"/>
              </a:cxn>
              <a:cxn ang="0">
                <a:pos x="T2" y="T3"/>
              </a:cxn>
              <a:cxn ang="0">
                <a:pos x="T4" y="T5"/>
              </a:cxn>
              <a:cxn ang="0">
                <a:pos x="T6" y="T7"/>
              </a:cxn>
              <a:cxn ang="0">
                <a:pos x="T8" y="T9"/>
              </a:cxn>
            </a:cxnLst>
            <a:rect l="0" t="0" r="r" b="b"/>
            <a:pathLst>
              <a:path w="158" h="570">
                <a:moveTo>
                  <a:pt x="0" y="0"/>
                </a:moveTo>
                <a:lnTo>
                  <a:pt x="0" y="570"/>
                </a:lnTo>
                <a:lnTo>
                  <a:pt x="158" y="412"/>
                </a:lnTo>
                <a:lnTo>
                  <a:pt x="158" y="0"/>
                </a:lnTo>
                <a:lnTo>
                  <a:pt x="0" y="0"/>
                </a:lnTo>
                <a:close/>
              </a:path>
            </a:pathLst>
          </a:custGeom>
          <a:solidFill>
            <a:schemeClr val="accent2">
              <a:lumMod val="75000"/>
            </a:schemeClr>
          </a:solidFill>
          <a:ln>
            <a:noFill/>
          </a:ln>
        </p:spPr>
        <p:txBody>
          <a:bodyPr vert="horz" wrap="square" lIns="138429" tIns="69214" rIns="138429" bIns="69214" numCol="1" anchor="t" anchorCtr="0" compatLnSpc="1"/>
          <a:lstStyle/>
          <a:p>
            <a:endParaRPr lang="id-ID" sz="2725">
              <a:latin typeface="Raleway" panose="020B0403030101060003" charset="0"/>
              <a:ea typeface="微软雅黑" panose="020B0503020204020204" pitchFamily="34" charset="-122"/>
              <a:cs typeface="Raleway" panose="020B0403030101060003" charset="0"/>
            </a:endParaRPr>
          </a:p>
        </p:txBody>
      </p:sp>
      <p:sp>
        <p:nvSpPr>
          <p:cNvPr id="9" name="Freeform 35"/>
          <p:cNvSpPr/>
          <p:nvPr/>
        </p:nvSpPr>
        <p:spPr bwMode="auto">
          <a:xfrm flipH="1">
            <a:off x="0" y="1732280"/>
            <a:ext cx="1656715" cy="346710"/>
          </a:xfrm>
          <a:custGeom>
            <a:avLst/>
            <a:gdLst>
              <a:gd name="T0" fmla="*/ 158 w 1133"/>
              <a:gd name="T1" fmla="*/ 0 h 158"/>
              <a:gd name="T2" fmla="*/ 0 w 1133"/>
              <a:gd name="T3" fmla="*/ 158 h 158"/>
              <a:gd name="T4" fmla="*/ 973 w 1133"/>
              <a:gd name="T5" fmla="*/ 158 h 158"/>
              <a:gd name="T6" fmla="*/ 1133 w 1133"/>
              <a:gd name="T7" fmla="*/ 0 h 158"/>
              <a:gd name="T8" fmla="*/ 158 w 1133"/>
              <a:gd name="T9" fmla="*/ 0 h 158"/>
            </a:gdLst>
            <a:ahLst/>
            <a:cxnLst>
              <a:cxn ang="0">
                <a:pos x="T0" y="T1"/>
              </a:cxn>
              <a:cxn ang="0">
                <a:pos x="T2" y="T3"/>
              </a:cxn>
              <a:cxn ang="0">
                <a:pos x="T4" y="T5"/>
              </a:cxn>
              <a:cxn ang="0">
                <a:pos x="T6" y="T7"/>
              </a:cxn>
              <a:cxn ang="0">
                <a:pos x="T8" y="T9"/>
              </a:cxn>
            </a:cxnLst>
            <a:rect l="0" t="0" r="r" b="b"/>
            <a:pathLst>
              <a:path w="1133" h="158">
                <a:moveTo>
                  <a:pt x="158" y="0"/>
                </a:moveTo>
                <a:lnTo>
                  <a:pt x="0" y="158"/>
                </a:lnTo>
                <a:lnTo>
                  <a:pt x="973" y="158"/>
                </a:lnTo>
                <a:lnTo>
                  <a:pt x="1133" y="0"/>
                </a:lnTo>
                <a:lnTo>
                  <a:pt x="158" y="0"/>
                </a:lnTo>
                <a:close/>
              </a:path>
            </a:pathLst>
          </a:custGeom>
          <a:solidFill>
            <a:schemeClr val="accent2"/>
          </a:solidFill>
          <a:ln>
            <a:noFill/>
          </a:ln>
        </p:spPr>
        <p:txBody>
          <a:bodyPr vert="horz" wrap="square" lIns="138429" tIns="69214" rIns="138429" bIns="69214" numCol="1" anchor="t" anchorCtr="0" compatLnSpc="1"/>
          <a:lstStyle/>
          <a:p>
            <a:endParaRPr lang="id-ID" sz="2725">
              <a:latin typeface="Raleway" panose="020B0403030101060003" charset="0"/>
              <a:ea typeface="微软雅黑" panose="020B0503020204020204" pitchFamily="34" charset="-122"/>
              <a:cs typeface="Raleway" panose="020B0403030101060003" charset="0"/>
            </a:endParaRPr>
          </a:p>
        </p:txBody>
      </p:sp>
      <p:grpSp>
        <p:nvGrpSpPr>
          <p:cNvPr id="60" name="组合 59"/>
          <p:cNvGrpSpPr/>
          <p:nvPr/>
        </p:nvGrpSpPr>
        <p:grpSpPr>
          <a:xfrm>
            <a:off x="2773045" y="1682115"/>
            <a:ext cx="5322570" cy="970280"/>
            <a:chOff x="4367" y="2156"/>
            <a:chExt cx="8382" cy="1528"/>
          </a:xfrm>
        </p:grpSpPr>
        <p:sp>
          <p:nvSpPr>
            <p:cNvPr id="54" name="文本框 53"/>
            <p:cNvSpPr txBox="1"/>
            <p:nvPr/>
          </p:nvSpPr>
          <p:spPr>
            <a:xfrm>
              <a:off x="4475" y="2156"/>
              <a:ext cx="8274" cy="1307"/>
            </a:xfrm>
            <a:prstGeom prst="rect">
              <a:avLst/>
            </a:prstGeom>
            <a:noFill/>
          </p:spPr>
          <p:txBody>
            <a:bodyPr wrap="none" rtlCol="0" anchor="t">
              <a:spAutoFit/>
            </a:bodyPr>
            <a:p>
              <a:pPr>
                <a:lnSpc>
                  <a:spcPct val="20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边长是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米的正方形面积是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a:p>
          </p:txBody>
        </p:sp>
        <p:sp>
          <p:nvSpPr>
            <p:cNvPr id="57" name="圆角矩形 56"/>
            <p:cNvSpPr/>
            <p:nvPr/>
          </p:nvSpPr>
          <p:spPr>
            <a:xfrm>
              <a:off x="4367" y="2292"/>
              <a:ext cx="8207" cy="1393"/>
            </a:xfrm>
            <a:prstGeom prst="roundRect">
              <a:avLst/>
            </a:prstGeom>
            <a:noFill/>
            <a:ln w="50800" cmpd="sng">
              <a:solidFill>
                <a:srgbClr val="2094C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1" name="组合 60"/>
          <p:cNvGrpSpPr/>
          <p:nvPr/>
        </p:nvGrpSpPr>
        <p:grpSpPr>
          <a:xfrm>
            <a:off x="4995545" y="2926080"/>
            <a:ext cx="3628390" cy="969645"/>
            <a:chOff x="6860" y="4307"/>
            <a:chExt cx="5714" cy="1527"/>
          </a:xfrm>
        </p:grpSpPr>
        <p:sp>
          <p:nvSpPr>
            <p:cNvPr id="55" name="文本框 54"/>
            <p:cNvSpPr txBox="1"/>
            <p:nvPr/>
          </p:nvSpPr>
          <p:spPr>
            <a:xfrm>
              <a:off x="7089" y="4307"/>
              <a:ext cx="5334" cy="1307"/>
            </a:xfrm>
            <a:prstGeom prst="rect">
              <a:avLst/>
            </a:prstGeom>
            <a:noFill/>
          </p:spPr>
          <p:txBody>
            <a:bodyPr wrap="none" rtlCol="0" anchor="t">
              <a:spAutoFit/>
            </a:bodyPr>
            <a:p>
              <a:pPr>
                <a:lnSpc>
                  <a:spcPct val="200000"/>
                </a:lnSpc>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lang="zh-CN" altLang="en-US" sz="2400"/>
            </a:p>
          </p:txBody>
        </p:sp>
        <p:sp>
          <p:nvSpPr>
            <p:cNvPr id="58" name="圆角矩形 57"/>
            <p:cNvSpPr/>
            <p:nvPr/>
          </p:nvSpPr>
          <p:spPr>
            <a:xfrm>
              <a:off x="6860" y="4442"/>
              <a:ext cx="5714" cy="1393"/>
            </a:xfrm>
            <a:prstGeom prst="roundRect">
              <a:avLst/>
            </a:prstGeom>
            <a:noFill/>
            <a:ln w="50800" cmpd="sng">
              <a:solidFill>
                <a:srgbClr val="FF98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2" name="组合 61"/>
          <p:cNvGrpSpPr/>
          <p:nvPr/>
        </p:nvGrpSpPr>
        <p:grpSpPr>
          <a:xfrm>
            <a:off x="5694680" y="4251325"/>
            <a:ext cx="4693920" cy="933450"/>
            <a:chOff x="8724" y="5979"/>
            <a:chExt cx="7392" cy="1470"/>
          </a:xfrm>
        </p:grpSpPr>
        <p:sp>
          <p:nvSpPr>
            <p:cNvPr id="56" name="文本框 55"/>
            <p:cNvSpPr txBox="1"/>
            <p:nvPr/>
          </p:nvSpPr>
          <p:spPr>
            <a:xfrm>
              <a:off x="8968" y="5979"/>
              <a:ext cx="6973" cy="1307"/>
            </a:xfrm>
            <a:prstGeom prst="rect">
              <a:avLst/>
            </a:prstGeom>
            <a:noFill/>
          </p:spPr>
          <p:txBody>
            <a:bodyPr wrap="none" rtlCol="0" anchor="t">
              <a:spAutoFit/>
            </a:bodyPr>
            <a:p>
              <a:pPr>
                <a:lnSpc>
                  <a:spcPct val="20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公顷和平方米的进率是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p>
          </p:txBody>
        </p:sp>
        <p:sp>
          <p:nvSpPr>
            <p:cNvPr id="59" name="圆角矩形 58"/>
            <p:cNvSpPr/>
            <p:nvPr/>
          </p:nvSpPr>
          <p:spPr>
            <a:xfrm>
              <a:off x="8724" y="6057"/>
              <a:ext cx="7393" cy="1393"/>
            </a:xfrm>
            <a:prstGeom prst="roundRect">
              <a:avLst/>
            </a:prstGeom>
            <a:noFill/>
            <a:ln w="50800" cmpd="sng">
              <a:solidFill>
                <a:srgbClr val="E9452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6" name="组合 65"/>
          <p:cNvGrpSpPr/>
          <p:nvPr/>
        </p:nvGrpSpPr>
        <p:grpSpPr>
          <a:xfrm>
            <a:off x="1777365" y="1732280"/>
            <a:ext cx="774700" cy="976630"/>
            <a:chOff x="2799" y="2728"/>
            <a:chExt cx="1220" cy="1538"/>
          </a:xfrm>
        </p:grpSpPr>
        <p:sp>
          <p:nvSpPr>
            <p:cNvPr id="43" name="Oval 26"/>
            <p:cNvSpPr/>
            <p:nvPr/>
          </p:nvSpPr>
          <p:spPr>
            <a:xfrm>
              <a:off x="2897" y="2728"/>
              <a:ext cx="1024" cy="15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35">
                <a:latin typeface="Raleway" panose="020B0403030101060003" charset="0"/>
                <a:ea typeface="微软雅黑" panose="020B0503020204020204" pitchFamily="34" charset="-122"/>
                <a:cs typeface="Raleway" panose="020B0403030101060003" charset="0"/>
              </a:endParaRPr>
            </a:p>
          </p:txBody>
        </p:sp>
        <p:pic>
          <p:nvPicPr>
            <p:cNvPr id="63" name="图片 62" descr="612c9a0a-6501-4ffe-931d-25c0d84ec4bb"/>
            <p:cNvPicPr>
              <a:picLocks noChangeAspect="1"/>
            </p:cNvPicPr>
            <p:nvPr/>
          </p:nvPicPr>
          <p:blipFill>
            <a:blip r:embed="rId2">
              <a:clrChange>
                <a:clrFrom>
                  <a:srgbClr val="000000">
                    <a:alpha val="0"/>
                  </a:srgbClr>
                </a:clrFrom>
                <a:clrTo>
                  <a:srgbClr val="000000">
                    <a:alpha val="0"/>
                    <a:alpha val="0"/>
                  </a:srgbClr>
                </a:clrTo>
              </a:clrChange>
            </a:blip>
            <a:stretch>
              <a:fillRect/>
            </a:stretch>
          </p:blipFill>
          <p:spPr>
            <a:xfrm>
              <a:off x="2799" y="2871"/>
              <a:ext cx="1220" cy="1220"/>
            </a:xfrm>
            <a:prstGeom prst="rect">
              <a:avLst/>
            </a:prstGeom>
          </p:spPr>
        </p:pic>
      </p:grpSp>
      <p:grpSp>
        <p:nvGrpSpPr>
          <p:cNvPr id="67" name="组合 66"/>
          <p:cNvGrpSpPr/>
          <p:nvPr/>
        </p:nvGrpSpPr>
        <p:grpSpPr>
          <a:xfrm>
            <a:off x="3178175" y="2988310"/>
            <a:ext cx="774700" cy="976630"/>
            <a:chOff x="5005" y="4706"/>
            <a:chExt cx="1220" cy="1538"/>
          </a:xfrm>
        </p:grpSpPr>
        <p:sp>
          <p:nvSpPr>
            <p:cNvPr id="46" name="Oval 29"/>
            <p:cNvSpPr/>
            <p:nvPr/>
          </p:nvSpPr>
          <p:spPr>
            <a:xfrm>
              <a:off x="5103" y="4706"/>
              <a:ext cx="1024" cy="15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35">
                <a:latin typeface="Raleway" panose="020B0403030101060003" charset="0"/>
                <a:ea typeface="微软雅黑" panose="020B0503020204020204" pitchFamily="34" charset="-122"/>
                <a:cs typeface="Raleway" panose="020B0403030101060003" charset="0"/>
              </a:endParaRPr>
            </a:p>
          </p:txBody>
        </p:sp>
        <p:pic>
          <p:nvPicPr>
            <p:cNvPr id="64" name="图片 63" descr="612c9a0a-6501-4ffe-931d-25c0d84ec4bb"/>
            <p:cNvPicPr>
              <a:picLocks noChangeAspect="1"/>
            </p:cNvPicPr>
            <p:nvPr/>
          </p:nvPicPr>
          <p:blipFill>
            <a:blip r:embed="rId2">
              <a:clrChange>
                <a:clrFrom>
                  <a:srgbClr val="000000">
                    <a:alpha val="0"/>
                  </a:srgbClr>
                </a:clrFrom>
                <a:clrTo>
                  <a:srgbClr val="000000">
                    <a:alpha val="0"/>
                    <a:alpha val="0"/>
                  </a:srgbClr>
                </a:clrTo>
              </a:clrChange>
            </a:blip>
            <a:stretch>
              <a:fillRect/>
            </a:stretch>
          </p:blipFill>
          <p:spPr>
            <a:xfrm>
              <a:off x="5005" y="4871"/>
              <a:ext cx="1220" cy="1220"/>
            </a:xfrm>
            <a:prstGeom prst="rect">
              <a:avLst/>
            </a:prstGeom>
          </p:spPr>
        </p:pic>
      </p:grpSp>
      <p:grpSp>
        <p:nvGrpSpPr>
          <p:cNvPr id="68" name="组合 67"/>
          <p:cNvGrpSpPr/>
          <p:nvPr/>
        </p:nvGrpSpPr>
        <p:grpSpPr>
          <a:xfrm>
            <a:off x="4572000" y="4254500"/>
            <a:ext cx="774700" cy="976630"/>
            <a:chOff x="7200" y="6700"/>
            <a:chExt cx="1220" cy="1538"/>
          </a:xfrm>
        </p:grpSpPr>
        <p:sp>
          <p:nvSpPr>
            <p:cNvPr id="49" name="Oval 32"/>
            <p:cNvSpPr/>
            <p:nvPr/>
          </p:nvSpPr>
          <p:spPr>
            <a:xfrm>
              <a:off x="7298" y="6700"/>
              <a:ext cx="1024" cy="15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35">
                <a:latin typeface="Raleway" panose="020B0403030101060003" charset="0"/>
                <a:ea typeface="微软雅黑" panose="020B0503020204020204" pitchFamily="34" charset="-122"/>
                <a:cs typeface="Raleway" panose="020B0403030101060003" charset="0"/>
              </a:endParaRPr>
            </a:p>
          </p:txBody>
        </p:sp>
        <p:pic>
          <p:nvPicPr>
            <p:cNvPr id="65" name="图片 64" descr="612c9a0a-6501-4ffe-931d-25c0d84ec4bb"/>
            <p:cNvPicPr>
              <a:picLocks noChangeAspect="1"/>
            </p:cNvPicPr>
            <p:nvPr/>
          </p:nvPicPr>
          <p:blipFill>
            <a:blip r:embed="rId2">
              <a:clrChange>
                <a:clrFrom>
                  <a:srgbClr val="000000">
                    <a:alpha val="0"/>
                  </a:srgbClr>
                </a:clrFrom>
                <a:clrTo>
                  <a:srgbClr val="000000">
                    <a:alpha val="0"/>
                    <a:alpha val="0"/>
                  </a:srgbClr>
                </a:clrTo>
              </a:clrChange>
            </a:blip>
            <a:stretch>
              <a:fillRect/>
            </a:stretch>
          </p:blipFill>
          <p:spPr>
            <a:xfrm>
              <a:off x="7200" y="6871"/>
              <a:ext cx="1220" cy="1220"/>
            </a:xfrm>
            <a:prstGeom prst="rect">
              <a:avLst/>
            </a:prstGeom>
          </p:spPr>
        </p:pic>
      </p:grpSp>
      <p:sp>
        <p:nvSpPr>
          <p:cNvPr id="69" name="文本框 68"/>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500" fill="hold"/>
                                        <p:tgtEl>
                                          <p:spTgt spid="60"/>
                                        </p:tgtEl>
                                        <p:attrNameLst>
                                          <p:attrName>ppt_w</p:attrName>
                                        </p:attrNameLst>
                                      </p:cBhvr>
                                      <p:tavLst>
                                        <p:tav tm="0">
                                          <p:val>
                                            <p:fltVal val="0"/>
                                          </p:val>
                                        </p:tav>
                                        <p:tav tm="100000">
                                          <p:val>
                                            <p:strVal val="#ppt_w"/>
                                          </p:val>
                                        </p:tav>
                                      </p:tavLst>
                                    </p:anim>
                                    <p:anim calcmode="lin" valueType="num">
                                      <p:cBhvr>
                                        <p:cTn id="20" dur="500" fill="hold"/>
                                        <p:tgtEl>
                                          <p:spTgt spid="60"/>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1000"/>
                            </p:stCondLst>
                            <p:childTnLst>
                              <p:par>
                                <p:cTn id="35" presetID="23" presetClass="entr" presetSubtype="16"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p:cTn id="41" dur="500" fill="hold"/>
                                        <p:tgtEl>
                                          <p:spTgt spid="67"/>
                                        </p:tgtEl>
                                        <p:attrNameLst>
                                          <p:attrName>ppt_w</p:attrName>
                                        </p:attrNameLst>
                                      </p:cBhvr>
                                      <p:tavLst>
                                        <p:tav tm="0">
                                          <p:val>
                                            <p:fltVal val="0"/>
                                          </p:val>
                                        </p:tav>
                                        <p:tav tm="100000">
                                          <p:val>
                                            <p:strVal val="#ppt_w"/>
                                          </p:val>
                                        </p:tav>
                                      </p:tavLst>
                                    </p:anim>
                                    <p:anim calcmode="lin" valueType="num">
                                      <p:cBhvr>
                                        <p:cTn id="42" dur="500" fill="hold"/>
                                        <p:tgtEl>
                                          <p:spTgt spid="67"/>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up)">
                                      <p:cBhvr>
                                        <p:cTn id="47" dur="500"/>
                                        <p:tgtEl>
                                          <p:spTgt spid="4"/>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childTnLst>
                          </p:cTn>
                        </p:par>
                        <p:par>
                          <p:cTn id="52" fill="hold">
                            <p:stCondLst>
                              <p:cond delay="1000"/>
                            </p:stCondLst>
                            <p:childTnLst>
                              <p:par>
                                <p:cTn id="53" presetID="23" presetClass="entr" presetSubtype="16" fill="hold" nodeType="afterEffect">
                                  <p:stCondLst>
                                    <p:cond delay="0"/>
                                  </p:stCondLst>
                                  <p:childTnLst>
                                    <p:set>
                                      <p:cBhvr>
                                        <p:cTn id="54" dur="1" fill="hold">
                                          <p:stCondLst>
                                            <p:cond delay="0"/>
                                          </p:stCondLst>
                                        </p:cTn>
                                        <p:tgtEl>
                                          <p:spTgt spid="62"/>
                                        </p:tgtEl>
                                        <p:attrNameLst>
                                          <p:attrName>style.visibility</p:attrName>
                                        </p:attrNameLst>
                                      </p:cBhvr>
                                      <p:to>
                                        <p:strVal val="visible"/>
                                      </p:to>
                                    </p:set>
                                    <p:anim calcmode="lin" valueType="num">
                                      <p:cBhvr>
                                        <p:cTn id="55" dur="500" fill="hold"/>
                                        <p:tgtEl>
                                          <p:spTgt spid="62"/>
                                        </p:tgtEl>
                                        <p:attrNameLst>
                                          <p:attrName>ppt_w</p:attrName>
                                        </p:attrNameLst>
                                      </p:cBhvr>
                                      <p:tavLst>
                                        <p:tav tm="0">
                                          <p:val>
                                            <p:fltVal val="0"/>
                                          </p:val>
                                        </p:tav>
                                        <p:tav tm="100000">
                                          <p:val>
                                            <p:strVal val="#ppt_w"/>
                                          </p:val>
                                        </p:tav>
                                      </p:tavLst>
                                    </p:anim>
                                    <p:anim calcmode="lin" valueType="num">
                                      <p:cBhvr>
                                        <p:cTn id="56" dur="500" fill="hold"/>
                                        <p:tgtEl>
                                          <p:spTgt spid="62"/>
                                        </p:tgtEl>
                                        <p:attrNameLst>
                                          <p:attrName>ppt_h</p:attrName>
                                        </p:attrNameLst>
                                      </p:cBhvr>
                                      <p:tavLst>
                                        <p:tav tm="0">
                                          <p:val>
                                            <p:fltVal val="0"/>
                                          </p:val>
                                        </p:tav>
                                        <p:tav tm="100000">
                                          <p:val>
                                            <p:strVal val="#ppt_h"/>
                                          </p:val>
                                        </p:tav>
                                      </p:tavLst>
                                    </p:anim>
                                  </p:childTnLst>
                                </p:cTn>
                              </p:par>
                              <p:par>
                                <p:cTn id="57" presetID="23" presetClass="entr" presetSubtype="16"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500" fill="hold"/>
                                        <p:tgtEl>
                                          <p:spTgt spid="68"/>
                                        </p:tgtEl>
                                        <p:attrNameLst>
                                          <p:attrName>ppt_w</p:attrName>
                                        </p:attrNameLst>
                                      </p:cBhvr>
                                      <p:tavLst>
                                        <p:tav tm="0">
                                          <p:val>
                                            <p:fltVal val="0"/>
                                          </p:val>
                                        </p:tav>
                                        <p:tav tm="100000">
                                          <p:val>
                                            <p:strVal val="#ppt_w"/>
                                          </p:val>
                                        </p:tav>
                                      </p:tavLst>
                                    </p:anim>
                                    <p:anim calcmode="lin" valueType="num">
                                      <p:cBhvr>
                                        <p:cTn id="60" dur="500" fill="hold"/>
                                        <p:tgtEl>
                                          <p:spTgt spid="6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28" name="组合 27"/>
          <p:cNvGrpSpPr/>
          <p:nvPr/>
        </p:nvGrpSpPr>
        <p:grpSpPr>
          <a:xfrm>
            <a:off x="5280660" y="1493520"/>
            <a:ext cx="5572760" cy="887730"/>
            <a:chOff x="8316" y="2352"/>
            <a:chExt cx="8776" cy="1398"/>
          </a:xfrm>
        </p:grpSpPr>
        <p:grpSp>
          <p:nvGrpSpPr>
            <p:cNvPr id="21" name="组合 20"/>
            <p:cNvGrpSpPr/>
            <p:nvPr/>
          </p:nvGrpSpPr>
          <p:grpSpPr>
            <a:xfrm rot="0">
              <a:off x="8316" y="2352"/>
              <a:ext cx="8777" cy="1398"/>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8572" y="2675"/>
              <a:ext cx="8311" cy="725"/>
            </a:xfrm>
            <a:prstGeom prst="rect">
              <a:avLst/>
            </a:prstGeom>
            <a:noFill/>
          </p:spPr>
          <p:txBody>
            <a:bodyPr wrap="none" rtlCol="0">
              <a:spAutoFit/>
            </a:bodyPr>
            <a:p>
              <a:r>
                <a:rPr lang="zh-CN" altLang="en-US" sz="2400"/>
                <a:t>课桌表面的面积大约是</a:t>
              </a:r>
              <a:r>
                <a:rPr lang="en-US" altLang="zh-CN" sz="2400"/>
                <a:t>24</a:t>
              </a:r>
              <a:r>
                <a:rPr lang="zh-CN" altLang="en-US" sz="2400"/>
                <a:t>（</a:t>
              </a:r>
              <a:r>
                <a:rPr lang="en-US" altLang="zh-CN" sz="2400"/>
                <a:t>             </a:t>
              </a:r>
              <a:r>
                <a:rPr lang="zh-CN" altLang="en-US" sz="2400"/>
                <a:t>）</a:t>
              </a:r>
              <a:endParaRPr lang="zh-CN" altLang="en-US" sz="2400"/>
            </a:p>
          </p:txBody>
        </p:sp>
      </p:grpSp>
      <p:grpSp>
        <p:nvGrpSpPr>
          <p:cNvPr id="27" name="组合 26"/>
          <p:cNvGrpSpPr/>
          <p:nvPr/>
        </p:nvGrpSpPr>
        <p:grpSpPr>
          <a:xfrm>
            <a:off x="4321810" y="3294380"/>
            <a:ext cx="6032500" cy="887730"/>
            <a:chOff x="6806" y="5188"/>
            <a:chExt cx="9500" cy="1398"/>
          </a:xfrm>
        </p:grpSpPr>
        <p:grpSp>
          <p:nvGrpSpPr>
            <p:cNvPr id="11" name="组合 10"/>
            <p:cNvGrpSpPr/>
            <p:nvPr/>
          </p:nvGrpSpPr>
          <p:grpSpPr>
            <a:xfrm rot="0">
              <a:off x="6806" y="5188"/>
              <a:ext cx="9501" cy="1398"/>
              <a:chOff x="5488" y="1621"/>
              <a:chExt cx="12197" cy="3351"/>
            </a:xfrm>
          </p:grpSpPr>
          <p:grpSp>
            <p:nvGrpSpPr>
              <p:cNvPr id="12" name="组合 11"/>
              <p:cNvGrpSpPr/>
              <p:nvPr/>
            </p:nvGrpSpPr>
            <p:grpSpPr>
              <a:xfrm>
                <a:off x="5488" y="1621"/>
                <a:ext cx="12197" cy="3351"/>
                <a:chOff x="5488" y="1621"/>
                <a:chExt cx="12197" cy="3351"/>
              </a:xfrm>
            </p:grpSpPr>
            <p:sp>
              <p:nvSpPr>
                <p:cNvPr id="13" name="圆角矩形 1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圆角矩形 14"/>
              <p:cNvSpPr/>
              <p:nvPr/>
            </p:nvSpPr>
            <p:spPr>
              <a:xfrm>
                <a:off x="5652" y="1808"/>
                <a:ext cx="11881" cy="297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7142" y="5562"/>
              <a:ext cx="9058" cy="725"/>
            </a:xfrm>
            <a:prstGeom prst="rect">
              <a:avLst/>
            </a:prstGeom>
            <a:noFill/>
          </p:spPr>
          <p:txBody>
            <a:bodyPr wrap="none" rtlCol="0">
              <a:spAutoFit/>
            </a:bodyPr>
            <a:p>
              <a:r>
                <a:rPr lang="zh-CN" altLang="en-US" sz="2400"/>
                <a:t>数学书封面的面积大约是</a:t>
              </a:r>
              <a:r>
                <a:rPr lang="en-US" altLang="zh-CN" sz="2400"/>
                <a:t>300</a:t>
              </a:r>
              <a:r>
                <a:rPr lang="zh-CN" altLang="en-US" sz="2400"/>
                <a:t>（</a:t>
              </a:r>
              <a:r>
                <a:rPr lang="en-US" altLang="zh-CN" sz="2400"/>
                <a:t>             </a:t>
              </a:r>
              <a:r>
                <a:rPr lang="zh-CN" altLang="en-US" sz="2400"/>
                <a:t>）</a:t>
              </a:r>
              <a:endParaRPr lang="zh-CN" altLang="en-US" sz="2400"/>
            </a:p>
          </p:txBody>
        </p:sp>
      </p:grpSp>
      <p:grpSp>
        <p:nvGrpSpPr>
          <p:cNvPr id="22" name="组合 21"/>
          <p:cNvGrpSpPr/>
          <p:nvPr/>
        </p:nvGrpSpPr>
        <p:grpSpPr>
          <a:xfrm>
            <a:off x="3877945" y="5198745"/>
            <a:ext cx="6239510" cy="887730"/>
            <a:chOff x="6107" y="8187"/>
            <a:chExt cx="9826" cy="1398"/>
          </a:xfrm>
        </p:grpSpPr>
        <p:grpSp>
          <p:nvGrpSpPr>
            <p:cNvPr id="16" name="组合 15"/>
            <p:cNvGrpSpPr/>
            <p:nvPr/>
          </p:nvGrpSpPr>
          <p:grpSpPr>
            <a:xfrm rot="0">
              <a:off x="6107" y="8187"/>
              <a:ext cx="9827" cy="1398"/>
              <a:chOff x="5488" y="1621"/>
              <a:chExt cx="12197" cy="3351"/>
            </a:xfrm>
          </p:grpSpPr>
          <p:grpSp>
            <p:nvGrpSpPr>
              <p:cNvPr id="17" name="组合 16"/>
              <p:cNvGrpSpPr/>
              <p:nvPr/>
            </p:nvGrpSpPr>
            <p:grpSpPr>
              <a:xfrm>
                <a:off x="5488" y="1621"/>
                <a:ext cx="12197" cy="3351"/>
                <a:chOff x="5488" y="1621"/>
                <a:chExt cx="12197" cy="3351"/>
              </a:xfrm>
            </p:grpSpPr>
            <p:sp>
              <p:nvSpPr>
                <p:cNvPr id="18" name="圆角矩形 1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圆角矩形 19"/>
              <p:cNvSpPr/>
              <p:nvPr/>
            </p:nvSpPr>
            <p:spPr>
              <a:xfrm>
                <a:off x="5652" y="1808"/>
                <a:ext cx="11881" cy="2979"/>
              </a:xfrm>
              <a:prstGeom prst="roundRect">
                <a:avLst/>
              </a:prstGeom>
              <a:solidFill>
                <a:srgbClr val="C7A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6478" y="8449"/>
              <a:ext cx="8045" cy="725"/>
            </a:xfrm>
            <a:prstGeom prst="rect">
              <a:avLst/>
            </a:prstGeom>
            <a:noFill/>
          </p:spPr>
          <p:txBody>
            <a:bodyPr wrap="none" rtlCol="0">
              <a:spAutoFit/>
            </a:bodyPr>
            <a:p>
              <a:r>
                <a:rPr lang="zh-CN" altLang="en-US" sz="2400"/>
                <a:t>教室地面的面积大约是</a:t>
              </a:r>
              <a:r>
                <a:rPr lang="en-US" altLang="zh-CN" sz="2400"/>
                <a:t>72</a:t>
              </a:r>
              <a:r>
                <a:rPr lang="zh-CN" altLang="en-US" sz="2400"/>
                <a:t>（</a:t>
              </a:r>
              <a:r>
                <a:rPr lang="en-US" altLang="zh-CN" sz="2400"/>
                <a:t>           </a:t>
              </a:r>
              <a:r>
                <a:rPr lang="zh-CN" altLang="en-US" sz="2400"/>
                <a:t>）</a:t>
              </a:r>
              <a:endParaRPr lang="zh-CN" altLang="en-US" sz="2400"/>
            </a:p>
          </p:txBody>
        </p:sp>
      </p:grpSp>
      <p:pic>
        <p:nvPicPr>
          <p:cNvPr id="6" name="图片 5" descr="IMG_20220113_010441"/>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3804920" y="1044575"/>
            <a:ext cx="1390650" cy="1680845"/>
          </a:xfrm>
          <a:prstGeom prst="rect">
            <a:avLst/>
          </a:prstGeom>
        </p:spPr>
      </p:pic>
      <p:pic>
        <p:nvPicPr>
          <p:cNvPr id="100" name="图片 99"/>
          <p:cNvPicPr/>
          <p:nvPr/>
        </p:nvPicPr>
        <p:blipFill>
          <a:blip r:embed="rId3"/>
          <a:stretch>
            <a:fillRect/>
          </a:stretch>
        </p:blipFill>
        <p:spPr>
          <a:xfrm>
            <a:off x="2711450" y="2853055"/>
            <a:ext cx="1203325" cy="1631950"/>
          </a:xfrm>
          <a:prstGeom prst="rect">
            <a:avLst/>
          </a:prstGeom>
          <a:noFill/>
          <a:ln w="9525">
            <a:noFill/>
          </a:ln>
        </p:spPr>
      </p:pic>
      <p:pic>
        <p:nvPicPr>
          <p:cNvPr id="7" name="图片 6" descr="southeast (1)"/>
          <p:cNvPicPr>
            <a:picLocks noChangeAspect="1"/>
          </p:cNvPicPr>
          <p:nvPr/>
        </p:nvPicPr>
        <p:blipFill>
          <a:blip r:embed="rId4"/>
          <a:stretch>
            <a:fillRect/>
          </a:stretch>
        </p:blipFill>
        <p:spPr>
          <a:xfrm>
            <a:off x="1115695" y="4932045"/>
            <a:ext cx="2441575" cy="1485900"/>
          </a:xfrm>
          <a:prstGeom prst="rect">
            <a:avLst/>
          </a:prstGeom>
        </p:spPr>
      </p:pic>
      <p:sp>
        <p:nvSpPr>
          <p:cNvPr id="8" name="文本框 7"/>
          <p:cNvSpPr txBox="1"/>
          <p:nvPr/>
        </p:nvSpPr>
        <p:spPr>
          <a:xfrm>
            <a:off x="9060180" y="1727835"/>
            <a:ext cx="1402080" cy="460375"/>
          </a:xfrm>
          <a:prstGeom prst="rect">
            <a:avLst/>
          </a:prstGeom>
          <a:noFill/>
        </p:spPr>
        <p:txBody>
          <a:bodyPr wrap="none" rtlCol="0">
            <a:spAutoFit/>
          </a:bodyPr>
          <a:p>
            <a:r>
              <a:rPr lang="zh-CN" altLang="en-US" sz="2400">
                <a:solidFill>
                  <a:srgbClr val="FF0000"/>
                </a:solidFill>
              </a:rPr>
              <a:t>平方分米</a:t>
            </a:r>
            <a:endParaRPr lang="zh-CN" altLang="en-US" sz="2400">
              <a:solidFill>
                <a:srgbClr val="FF0000"/>
              </a:solidFill>
            </a:endParaRPr>
          </a:p>
        </p:txBody>
      </p:sp>
      <p:sp>
        <p:nvSpPr>
          <p:cNvPr id="9" name="文本框 8"/>
          <p:cNvSpPr txBox="1"/>
          <p:nvPr/>
        </p:nvSpPr>
        <p:spPr>
          <a:xfrm>
            <a:off x="8639810" y="3538855"/>
            <a:ext cx="1402080" cy="460375"/>
          </a:xfrm>
          <a:prstGeom prst="rect">
            <a:avLst/>
          </a:prstGeom>
          <a:noFill/>
        </p:spPr>
        <p:txBody>
          <a:bodyPr wrap="none" rtlCol="0">
            <a:spAutoFit/>
          </a:bodyPr>
          <a:p>
            <a:r>
              <a:rPr lang="zh-CN" altLang="en-US" sz="2400">
                <a:solidFill>
                  <a:srgbClr val="FF0000"/>
                </a:solidFill>
              </a:rPr>
              <a:t>平方厘米</a:t>
            </a:r>
            <a:endParaRPr lang="zh-CN" altLang="en-US" sz="2400">
              <a:solidFill>
                <a:srgbClr val="FF0000"/>
              </a:solidFill>
            </a:endParaRPr>
          </a:p>
        </p:txBody>
      </p:sp>
      <p:sp>
        <p:nvSpPr>
          <p:cNvPr id="10" name="文本框 9"/>
          <p:cNvSpPr txBox="1"/>
          <p:nvPr/>
        </p:nvSpPr>
        <p:spPr>
          <a:xfrm>
            <a:off x="7807960" y="5377815"/>
            <a:ext cx="1097280" cy="460375"/>
          </a:xfrm>
          <a:prstGeom prst="rect">
            <a:avLst/>
          </a:prstGeom>
          <a:noFill/>
        </p:spPr>
        <p:txBody>
          <a:bodyPr wrap="none" rtlCol="0">
            <a:spAutoFit/>
          </a:bodyPr>
          <a:p>
            <a:r>
              <a:rPr lang="zh-CN" altLang="en-US" sz="2400">
                <a:solidFill>
                  <a:srgbClr val="FF0000"/>
                </a:solidFill>
              </a:rPr>
              <a:t>平方米</a:t>
            </a:r>
            <a:endParaRPr lang="zh-CN" altLang="en-US" sz="24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Picture 3" descr="C:\Users\Administrator\Desktop\78763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2140" y="1240155"/>
            <a:ext cx="3442335" cy="43783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2" name="组合 41"/>
          <p:cNvGrpSpPr/>
          <p:nvPr/>
        </p:nvGrpSpPr>
        <p:grpSpPr>
          <a:xfrm>
            <a:off x="5690870" y="4672330"/>
            <a:ext cx="905510" cy="817880"/>
            <a:chOff x="8962" y="7358"/>
            <a:chExt cx="1426" cy="1288"/>
          </a:xfrm>
        </p:grpSpPr>
        <p:grpSp>
          <p:nvGrpSpPr>
            <p:cNvPr id="5" name="组合 4"/>
            <p:cNvGrpSpPr/>
            <p:nvPr/>
          </p:nvGrpSpPr>
          <p:grpSpPr>
            <a:xfrm rot="0">
              <a:off x="8962" y="7358"/>
              <a:ext cx="1426" cy="1288"/>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sp>
              <p:nvSpPr>
                <p:cNvPr id="8" name="椭圆 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grpSp>
          <p:sp>
            <p:nvSpPr>
              <p:cNvPr id="9" name="椭圆 8"/>
              <p:cNvSpPr/>
              <p:nvPr/>
            </p:nvSpPr>
            <p:spPr>
              <a:xfrm>
                <a:off x="3983164" y="2466913"/>
                <a:ext cx="1185736" cy="1185736"/>
              </a:xfrm>
              <a:prstGeom prst="ellipse">
                <a:avLst/>
              </a:prstGeom>
              <a:solidFill>
                <a:srgbClr val="7F7F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440">
                  <a:solidFill>
                    <a:srgbClr val="5A0000"/>
                  </a:solidFill>
                  <a:latin typeface="Arial" panose="020B0604020202020204" pitchFamily="34" charset="0"/>
                  <a:ea typeface="微软雅黑" panose="020B0503020204020204" pitchFamily="34" charset="-122"/>
                </a:endParaRPr>
              </a:p>
            </p:txBody>
          </p:sp>
        </p:grpSp>
        <p:sp>
          <p:nvSpPr>
            <p:cNvPr id="35" name="文本框 34"/>
            <p:cNvSpPr txBox="1"/>
            <p:nvPr/>
          </p:nvSpPr>
          <p:spPr>
            <a:xfrm>
              <a:off x="9361" y="7595"/>
              <a:ext cx="599" cy="822"/>
            </a:xfrm>
            <a:prstGeom prst="rect">
              <a:avLst/>
            </a:prstGeom>
            <a:noFill/>
          </p:spPr>
          <p:txBody>
            <a:bodyPr wrap="none" rtlCol="0">
              <a:spAutoFit/>
            </a:bodyPr>
            <a:p>
              <a:r>
                <a:rPr lang="en-US" altLang="zh-CN" sz="2800" b="1"/>
                <a:t>1</a:t>
              </a:r>
              <a:endParaRPr lang="en-US" altLang="zh-CN" sz="2800" b="1"/>
            </a:p>
          </p:txBody>
        </p:sp>
      </p:grpSp>
      <p:grpSp>
        <p:nvGrpSpPr>
          <p:cNvPr id="77" name="组合 76"/>
          <p:cNvGrpSpPr/>
          <p:nvPr/>
        </p:nvGrpSpPr>
        <p:grpSpPr>
          <a:xfrm>
            <a:off x="6601460" y="2226310"/>
            <a:ext cx="905510" cy="817880"/>
            <a:chOff x="10396" y="3506"/>
            <a:chExt cx="1426" cy="1288"/>
          </a:xfrm>
        </p:grpSpPr>
        <p:grpSp>
          <p:nvGrpSpPr>
            <p:cNvPr id="25" name="组合 24"/>
            <p:cNvGrpSpPr/>
            <p:nvPr/>
          </p:nvGrpSpPr>
          <p:grpSpPr>
            <a:xfrm rot="0">
              <a:off x="10396" y="3506"/>
              <a:ext cx="1426" cy="1288"/>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sp>
              <p:nvSpPr>
                <p:cNvPr id="28" name="椭圆 2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grpSp>
          <p:sp>
            <p:nvSpPr>
              <p:cNvPr id="29" name="椭圆 28"/>
              <p:cNvSpPr/>
              <p:nvPr/>
            </p:nvSpPr>
            <p:spPr>
              <a:xfrm>
                <a:off x="3983164" y="2466913"/>
                <a:ext cx="1185736" cy="1185736"/>
              </a:xfrm>
              <a:prstGeom prst="ellipse">
                <a:avLst/>
              </a:prstGeom>
              <a:solidFill>
                <a:srgbClr val="5CB2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440">
                  <a:solidFill>
                    <a:srgbClr val="5A0000"/>
                  </a:solidFill>
                  <a:latin typeface="Arial" panose="020B0604020202020204" pitchFamily="34" charset="0"/>
                  <a:ea typeface="微软雅黑" panose="020B0503020204020204" pitchFamily="34" charset="-122"/>
                </a:endParaRPr>
              </a:p>
            </p:txBody>
          </p:sp>
        </p:grpSp>
        <p:sp>
          <p:nvSpPr>
            <p:cNvPr id="36" name="文本框 35"/>
            <p:cNvSpPr txBox="1"/>
            <p:nvPr/>
          </p:nvSpPr>
          <p:spPr>
            <a:xfrm>
              <a:off x="10801" y="3776"/>
              <a:ext cx="599" cy="822"/>
            </a:xfrm>
            <a:prstGeom prst="rect">
              <a:avLst/>
            </a:prstGeom>
            <a:noFill/>
          </p:spPr>
          <p:txBody>
            <a:bodyPr wrap="none" rtlCol="0">
              <a:spAutoFit/>
            </a:bodyPr>
            <a:p>
              <a:r>
                <a:rPr lang="en-US" altLang="zh-CN" sz="2800" b="1"/>
                <a:t>5</a:t>
              </a:r>
              <a:endParaRPr lang="en-US" altLang="zh-CN" sz="2800" b="1"/>
            </a:p>
          </p:txBody>
        </p:sp>
      </p:grpSp>
      <p:grpSp>
        <p:nvGrpSpPr>
          <p:cNvPr id="74" name="组合 73"/>
          <p:cNvGrpSpPr/>
          <p:nvPr/>
        </p:nvGrpSpPr>
        <p:grpSpPr>
          <a:xfrm>
            <a:off x="4793615" y="3811270"/>
            <a:ext cx="905510" cy="817880"/>
            <a:chOff x="7549" y="6002"/>
            <a:chExt cx="1426" cy="1288"/>
          </a:xfrm>
        </p:grpSpPr>
        <p:grpSp>
          <p:nvGrpSpPr>
            <p:cNvPr id="10" name="组合 9"/>
            <p:cNvGrpSpPr/>
            <p:nvPr/>
          </p:nvGrpSpPr>
          <p:grpSpPr>
            <a:xfrm rot="0">
              <a:off x="7549" y="6002"/>
              <a:ext cx="1426" cy="1288"/>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sp>
              <p:nvSpPr>
                <p:cNvPr id="13" name="椭圆 1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grpSp>
          <p:sp>
            <p:nvSpPr>
              <p:cNvPr id="14" name="椭圆 13"/>
              <p:cNvSpPr/>
              <p:nvPr/>
            </p:nvSpPr>
            <p:spPr>
              <a:xfrm>
                <a:off x="3983164" y="2466913"/>
                <a:ext cx="1185736" cy="1185736"/>
              </a:xfrm>
              <a:prstGeom prst="ellipse">
                <a:avLst/>
              </a:prstGeom>
              <a:solidFill>
                <a:srgbClr val="D9264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440">
                  <a:solidFill>
                    <a:srgbClr val="5A0000"/>
                  </a:solidFill>
                  <a:latin typeface="Arial" panose="020B0604020202020204" pitchFamily="34" charset="0"/>
                  <a:ea typeface="微软雅黑" panose="020B0503020204020204" pitchFamily="34" charset="-122"/>
                </a:endParaRPr>
              </a:p>
            </p:txBody>
          </p:sp>
        </p:grpSp>
        <p:sp>
          <p:nvSpPr>
            <p:cNvPr id="37" name="文本框 36"/>
            <p:cNvSpPr txBox="1"/>
            <p:nvPr/>
          </p:nvSpPr>
          <p:spPr>
            <a:xfrm>
              <a:off x="7963" y="6239"/>
              <a:ext cx="599" cy="822"/>
            </a:xfrm>
            <a:prstGeom prst="rect">
              <a:avLst/>
            </a:prstGeom>
            <a:noFill/>
          </p:spPr>
          <p:txBody>
            <a:bodyPr wrap="none" rtlCol="0">
              <a:spAutoFit/>
            </a:bodyPr>
            <a:p>
              <a:r>
                <a:rPr lang="en-US" altLang="zh-CN" sz="2800" b="1"/>
                <a:t>2</a:t>
              </a:r>
              <a:endParaRPr lang="en-US" altLang="zh-CN" sz="2800" b="1"/>
            </a:p>
          </p:txBody>
        </p:sp>
      </p:grpSp>
      <p:grpSp>
        <p:nvGrpSpPr>
          <p:cNvPr id="75" name="组合 74"/>
          <p:cNvGrpSpPr/>
          <p:nvPr/>
        </p:nvGrpSpPr>
        <p:grpSpPr>
          <a:xfrm>
            <a:off x="6621145" y="3284855"/>
            <a:ext cx="905510" cy="817880"/>
            <a:chOff x="10427" y="5173"/>
            <a:chExt cx="1426" cy="1288"/>
          </a:xfrm>
        </p:grpSpPr>
        <p:grpSp>
          <p:nvGrpSpPr>
            <p:cNvPr id="15" name="组合 14"/>
            <p:cNvGrpSpPr/>
            <p:nvPr/>
          </p:nvGrpSpPr>
          <p:grpSpPr>
            <a:xfrm rot="0">
              <a:off x="10427" y="5173"/>
              <a:ext cx="1426" cy="1288"/>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sp>
              <p:nvSpPr>
                <p:cNvPr id="18" name="椭圆 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grpSp>
          <p:sp>
            <p:nvSpPr>
              <p:cNvPr id="19" name="椭圆 18"/>
              <p:cNvSpPr/>
              <p:nvPr/>
            </p:nvSpPr>
            <p:spPr>
              <a:xfrm>
                <a:off x="3983164" y="2466913"/>
                <a:ext cx="1185736" cy="1185736"/>
              </a:xfrm>
              <a:prstGeom prst="ellipse">
                <a:avLst/>
              </a:prstGeom>
              <a:solidFill>
                <a:srgbClr val="A1B5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440">
                  <a:solidFill>
                    <a:srgbClr val="5A0000"/>
                  </a:solidFill>
                  <a:latin typeface="Arial" panose="020B0604020202020204" pitchFamily="34" charset="0"/>
                  <a:ea typeface="微软雅黑" panose="020B0503020204020204" pitchFamily="34" charset="-122"/>
                </a:endParaRPr>
              </a:p>
            </p:txBody>
          </p:sp>
        </p:grpSp>
        <p:sp>
          <p:nvSpPr>
            <p:cNvPr id="38" name="文本框 37"/>
            <p:cNvSpPr txBox="1"/>
            <p:nvPr/>
          </p:nvSpPr>
          <p:spPr>
            <a:xfrm>
              <a:off x="10841" y="5410"/>
              <a:ext cx="599" cy="822"/>
            </a:xfrm>
            <a:prstGeom prst="rect">
              <a:avLst/>
            </a:prstGeom>
            <a:noFill/>
          </p:spPr>
          <p:txBody>
            <a:bodyPr wrap="none" rtlCol="0">
              <a:spAutoFit/>
            </a:bodyPr>
            <a:p>
              <a:r>
                <a:rPr lang="en-US" altLang="zh-CN" sz="2800" b="1"/>
                <a:t>3</a:t>
              </a:r>
              <a:endParaRPr lang="en-US" altLang="zh-CN" sz="2800" b="1"/>
            </a:p>
          </p:txBody>
        </p:sp>
      </p:grpSp>
      <p:grpSp>
        <p:nvGrpSpPr>
          <p:cNvPr id="76" name="组合 75"/>
          <p:cNvGrpSpPr/>
          <p:nvPr/>
        </p:nvGrpSpPr>
        <p:grpSpPr>
          <a:xfrm>
            <a:off x="4793615" y="2771775"/>
            <a:ext cx="905510" cy="817880"/>
            <a:chOff x="7549" y="4365"/>
            <a:chExt cx="1426" cy="1288"/>
          </a:xfrm>
        </p:grpSpPr>
        <p:grpSp>
          <p:nvGrpSpPr>
            <p:cNvPr id="20" name="组合 19"/>
            <p:cNvGrpSpPr/>
            <p:nvPr/>
          </p:nvGrpSpPr>
          <p:grpSpPr>
            <a:xfrm rot="0">
              <a:off x="7549" y="4365"/>
              <a:ext cx="1426" cy="1288"/>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grpSp>
          <p:sp>
            <p:nvSpPr>
              <p:cNvPr id="24" name="椭圆 23"/>
              <p:cNvSpPr/>
              <p:nvPr/>
            </p:nvSpPr>
            <p:spPr>
              <a:xfrm>
                <a:off x="3983164" y="2466913"/>
                <a:ext cx="1185736" cy="1185736"/>
              </a:xfrm>
              <a:prstGeom prst="ellipse">
                <a:avLst/>
              </a:prstGeom>
              <a:solidFill>
                <a:srgbClr val="FF26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440">
                  <a:solidFill>
                    <a:srgbClr val="5A0000"/>
                  </a:solidFill>
                  <a:latin typeface="Arial" panose="020B0604020202020204" pitchFamily="34" charset="0"/>
                  <a:ea typeface="微软雅黑" panose="020B0503020204020204" pitchFamily="34" charset="-122"/>
                </a:endParaRPr>
              </a:p>
            </p:txBody>
          </p:sp>
        </p:grpSp>
        <p:sp>
          <p:nvSpPr>
            <p:cNvPr id="40" name="文本框 39"/>
            <p:cNvSpPr txBox="1"/>
            <p:nvPr/>
          </p:nvSpPr>
          <p:spPr>
            <a:xfrm>
              <a:off x="7948" y="4598"/>
              <a:ext cx="599" cy="822"/>
            </a:xfrm>
            <a:prstGeom prst="rect">
              <a:avLst/>
            </a:prstGeom>
            <a:noFill/>
          </p:spPr>
          <p:txBody>
            <a:bodyPr wrap="none" rtlCol="0">
              <a:spAutoFit/>
            </a:bodyPr>
            <a:p>
              <a:r>
                <a:rPr lang="en-US" altLang="zh-CN" sz="2800" b="1"/>
                <a:t>4</a:t>
              </a:r>
              <a:endParaRPr lang="en-US" altLang="zh-CN" sz="2800" b="1"/>
            </a:p>
          </p:txBody>
        </p:sp>
      </p:grpSp>
      <p:grpSp>
        <p:nvGrpSpPr>
          <p:cNvPr id="80" name="组合 79"/>
          <p:cNvGrpSpPr/>
          <p:nvPr/>
        </p:nvGrpSpPr>
        <p:grpSpPr>
          <a:xfrm>
            <a:off x="5690870" y="1321435"/>
            <a:ext cx="905510" cy="817880"/>
            <a:chOff x="8962" y="2081"/>
            <a:chExt cx="1426" cy="1288"/>
          </a:xfrm>
        </p:grpSpPr>
        <p:grpSp>
          <p:nvGrpSpPr>
            <p:cNvPr id="30" name="组合 29"/>
            <p:cNvGrpSpPr/>
            <p:nvPr/>
          </p:nvGrpSpPr>
          <p:grpSpPr>
            <a:xfrm rot="0">
              <a:off x="8962" y="2081"/>
              <a:ext cx="1426" cy="1288"/>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sp>
              <p:nvSpPr>
                <p:cNvPr id="33" name="椭圆 3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defTabSz="2459990">
                    <a:defRPr/>
                  </a:pPr>
                  <a:endParaRPr lang="zh-CN" altLang="en-US" sz="4845" kern="0">
                    <a:solidFill>
                      <a:srgbClr val="5A0000"/>
                    </a:solidFill>
                    <a:latin typeface="Arial" panose="020B0604020202020204" pitchFamily="34" charset="0"/>
                    <a:ea typeface="微软雅黑" panose="020B0503020204020204" pitchFamily="34" charset="-122"/>
                  </a:endParaRPr>
                </a:p>
              </p:txBody>
            </p:sp>
          </p:grpSp>
          <p:sp>
            <p:nvSpPr>
              <p:cNvPr id="34" name="椭圆 33"/>
              <p:cNvSpPr/>
              <p:nvPr/>
            </p:nvSpPr>
            <p:spPr>
              <a:xfrm>
                <a:off x="3983164" y="2466913"/>
                <a:ext cx="1185736" cy="1185736"/>
              </a:xfrm>
              <a:prstGeom prst="ellipse">
                <a:avLst/>
              </a:prstGeom>
              <a:solidFill>
                <a:srgbClr val="FFBC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440">
                  <a:solidFill>
                    <a:srgbClr val="5A0000"/>
                  </a:solidFill>
                  <a:latin typeface="Arial" panose="020B0604020202020204" pitchFamily="34" charset="0"/>
                  <a:ea typeface="微软雅黑" panose="020B0503020204020204" pitchFamily="34" charset="-122"/>
                </a:endParaRPr>
              </a:p>
            </p:txBody>
          </p:sp>
        </p:grpSp>
        <p:sp>
          <p:nvSpPr>
            <p:cNvPr id="41" name="文本框 40"/>
            <p:cNvSpPr txBox="1"/>
            <p:nvPr/>
          </p:nvSpPr>
          <p:spPr>
            <a:xfrm>
              <a:off x="9376" y="2318"/>
              <a:ext cx="599" cy="822"/>
            </a:xfrm>
            <a:prstGeom prst="rect">
              <a:avLst/>
            </a:prstGeom>
            <a:noFill/>
          </p:spPr>
          <p:txBody>
            <a:bodyPr wrap="none" rtlCol="0">
              <a:spAutoFit/>
            </a:bodyPr>
            <a:p>
              <a:r>
                <a:rPr lang="en-US" altLang="zh-CN" sz="2800" b="1"/>
                <a:t>6</a:t>
              </a:r>
              <a:endParaRPr lang="en-US" altLang="zh-CN" sz="2800" b="1"/>
            </a:p>
          </p:txBody>
        </p:sp>
      </p:grpSp>
      <p:grpSp>
        <p:nvGrpSpPr>
          <p:cNvPr id="95" name="组合 94"/>
          <p:cNvGrpSpPr/>
          <p:nvPr/>
        </p:nvGrpSpPr>
        <p:grpSpPr>
          <a:xfrm>
            <a:off x="6850380" y="4848225"/>
            <a:ext cx="3622675" cy="1285240"/>
            <a:chOff x="10788" y="7635"/>
            <a:chExt cx="5068" cy="2024"/>
          </a:xfrm>
        </p:grpSpPr>
        <p:sp>
          <p:nvSpPr>
            <p:cNvPr id="90" name="圆角矩形 89"/>
            <p:cNvSpPr/>
            <p:nvPr/>
          </p:nvSpPr>
          <p:spPr>
            <a:xfrm>
              <a:off x="10788" y="7635"/>
              <a:ext cx="5068" cy="2024"/>
            </a:xfrm>
            <a:prstGeom prst="roundRect">
              <a:avLst/>
            </a:prstGeom>
            <a:solidFill>
              <a:srgbClr val="7E7E7E"/>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文本框 80"/>
            <p:cNvSpPr txBox="1"/>
            <p:nvPr/>
          </p:nvSpPr>
          <p:spPr>
            <a:xfrm>
              <a:off x="10948" y="7668"/>
              <a:ext cx="4854" cy="1888"/>
            </a:xfrm>
            <a:prstGeom prst="rect">
              <a:avLst/>
            </a:prstGeom>
            <a:noFill/>
          </p:spPr>
          <p:txBody>
            <a:bodyPr wrap="square" rtlCol="0" anchor="t">
              <a:spAutoFit/>
            </a:bodyPr>
            <a:p>
              <a:pPr>
                <a:lnSpc>
                  <a:spcPct val="150000"/>
                </a:lnSpc>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边长</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厘米的正方形的面积是</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p>
          </p:txBody>
        </p:sp>
      </p:grpSp>
      <p:grpSp>
        <p:nvGrpSpPr>
          <p:cNvPr id="96" name="组合 95"/>
          <p:cNvGrpSpPr/>
          <p:nvPr/>
        </p:nvGrpSpPr>
        <p:grpSpPr>
          <a:xfrm>
            <a:off x="752178" y="3905250"/>
            <a:ext cx="3976728" cy="1370330"/>
            <a:chOff x="1891" y="6150"/>
            <a:chExt cx="5504" cy="2158"/>
          </a:xfrm>
        </p:grpSpPr>
        <p:sp>
          <p:nvSpPr>
            <p:cNvPr id="94" name="圆角矩形 93"/>
            <p:cNvSpPr/>
            <p:nvPr/>
          </p:nvSpPr>
          <p:spPr>
            <a:xfrm>
              <a:off x="1891" y="6150"/>
              <a:ext cx="5072" cy="2158"/>
            </a:xfrm>
            <a:prstGeom prst="roundRect">
              <a:avLst/>
            </a:prstGeom>
            <a:solidFill>
              <a:srgbClr val="D9264A"/>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文本框 81"/>
            <p:cNvSpPr txBox="1"/>
            <p:nvPr/>
          </p:nvSpPr>
          <p:spPr>
            <a:xfrm>
              <a:off x="2091" y="6206"/>
              <a:ext cx="5304" cy="1888"/>
            </a:xfrm>
            <a:prstGeom prst="rect">
              <a:avLst/>
            </a:prstGeom>
            <a:noFill/>
          </p:spPr>
          <p:txBody>
            <a:bodyPr wrap="square" rtlCol="0" anchor="t">
              <a:spAutoFit/>
            </a:bodyPr>
            <a:p>
              <a:pPr marL="266700" indent="-266700" algn="l" eaLnBrk="1" hangingPunct="1">
                <a:lnSpc>
                  <a:spcPct val="150000"/>
                </a:lnSpc>
                <a:defRPr/>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边长</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分米的正方形的面</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66700" indent="-266700" algn="l" eaLnBrk="1" hangingPunct="1">
                <a:lnSpc>
                  <a:spcPct val="150000"/>
                </a:lnSpc>
                <a:defRPr/>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积是</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p>
          </p:txBody>
        </p:sp>
      </p:grpSp>
      <p:grpSp>
        <p:nvGrpSpPr>
          <p:cNvPr id="97" name="组合 96"/>
          <p:cNvGrpSpPr/>
          <p:nvPr/>
        </p:nvGrpSpPr>
        <p:grpSpPr>
          <a:xfrm>
            <a:off x="7865110" y="3121660"/>
            <a:ext cx="3502660" cy="1402080"/>
            <a:chOff x="12386" y="4916"/>
            <a:chExt cx="5125" cy="2208"/>
          </a:xfrm>
        </p:grpSpPr>
        <p:sp>
          <p:nvSpPr>
            <p:cNvPr id="91" name="圆角矩形 90"/>
            <p:cNvSpPr/>
            <p:nvPr/>
          </p:nvSpPr>
          <p:spPr>
            <a:xfrm>
              <a:off x="12386" y="4916"/>
              <a:ext cx="4945" cy="2208"/>
            </a:xfrm>
            <a:prstGeom prst="roundRect">
              <a:avLst/>
            </a:prstGeom>
            <a:solidFill>
              <a:srgbClr val="A1B538"/>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文本框 82"/>
            <p:cNvSpPr txBox="1"/>
            <p:nvPr/>
          </p:nvSpPr>
          <p:spPr>
            <a:xfrm>
              <a:off x="12657" y="5081"/>
              <a:ext cx="4854" cy="1888"/>
            </a:xfrm>
            <a:prstGeom prst="rect">
              <a:avLst/>
            </a:prstGeom>
            <a:noFill/>
          </p:spPr>
          <p:txBody>
            <a:bodyPr wrap="square" rtlCol="0" anchor="t">
              <a:spAutoFit/>
            </a:bodyPr>
            <a:p>
              <a:pPr marL="266700" indent="-266700" eaLnBrk="1" hangingPunct="1">
                <a:lnSpc>
                  <a:spcPct val="150000"/>
                </a:lnSpc>
                <a:defRPr/>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边长</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米的正方形的</a:t>
              </a:r>
              <a:endPar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66700" indent="-266700" eaLnBrk="1" hangingPunct="1">
                <a:lnSpc>
                  <a:spcPct val="150000"/>
                </a:lnSpc>
                <a:defRPr/>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面积是</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p>
          </p:txBody>
        </p:sp>
      </p:grpSp>
      <p:grpSp>
        <p:nvGrpSpPr>
          <p:cNvPr id="98" name="组合 97"/>
          <p:cNvGrpSpPr/>
          <p:nvPr/>
        </p:nvGrpSpPr>
        <p:grpSpPr>
          <a:xfrm>
            <a:off x="756285" y="2714625"/>
            <a:ext cx="3911600" cy="793750"/>
            <a:chOff x="1191" y="4275"/>
            <a:chExt cx="6160" cy="1250"/>
          </a:xfrm>
        </p:grpSpPr>
        <p:sp>
          <p:nvSpPr>
            <p:cNvPr id="93" name="圆角矩形 92"/>
            <p:cNvSpPr/>
            <p:nvPr/>
          </p:nvSpPr>
          <p:spPr>
            <a:xfrm>
              <a:off x="1191" y="4275"/>
              <a:ext cx="6160" cy="1250"/>
            </a:xfrm>
            <a:prstGeom prst="roundRect">
              <a:avLst/>
            </a:prstGeom>
            <a:solidFill>
              <a:srgbClr val="FF2691"/>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4" name="文本框 83"/>
            <p:cNvSpPr txBox="1"/>
            <p:nvPr/>
          </p:nvSpPr>
          <p:spPr>
            <a:xfrm>
              <a:off x="1316" y="4512"/>
              <a:ext cx="5741" cy="725"/>
            </a:xfrm>
            <a:prstGeom prst="rect">
              <a:avLst/>
            </a:prstGeom>
            <a:noFill/>
          </p:spPr>
          <p:txBody>
            <a:bodyPr wrap="none" rtlCol="0" anchor="t">
              <a:spAutoFit/>
            </a:bodyPr>
            <a:p>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平方分米</a:t>
              </a:r>
              <a:endParaRPr lang="zh-CN" altLang="en-US" sz="2400"/>
            </a:p>
          </p:txBody>
        </p:sp>
      </p:grpSp>
      <p:grpSp>
        <p:nvGrpSpPr>
          <p:cNvPr id="99" name="组合 98"/>
          <p:cNvGrpSpPr/>
          <p:nvPr/>
        </p:nvGrpSpPr>
        <p:grpSpPr>
          <a:xfrm>
            <a:off x="7590155" y="2024380"/>
            <a:ext cx="4146550" cy="778510"/>
            <a:chOff x="11953" y="3188"/>
            <a:chExt cx="6530" cy="1226"/>
          </a:xfrm>
        </p:grpSpPr>
        <p:sp>
          <p:nvSpPr>
            <p:cNvPr id="92" name="圆角矩形 91"/>
            <p:cNvSpPr/>
            <p:nvPr/>
          </p:nvSpPr>
          <p:spPr>
            <a:xfrm>
              <a:off x="11953" y="3188"/>
              <a:ext cx="6530" cy="1226"/>
            </a:xfrm>
            <a:prstGeom prst="roundRect">
              <a:avLst/>
            </a:prstGeom>
            <a:solidFill>
              <a:srgbClr val="5CB2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5" name="文本框 84"/>
            <p:cNvSpPr txBox="1"/>
            <p:nvPr/>
          </p:nvSpPr>
          <p:spPr>
            <a:xfrm>
              <a:off x="12193" y="3411"/>
              <a:ext cx="6079" cy="725"/>
            </a:xfrm>
            <a:prstGeom prst="rect">
              <a:avLst/>
            </a:prstGeom>
            <a:noFill/>
          </p:spPr>
          <p:txBody>
            <a:bodyPr wrap="none" rtlCol="0" anchor="t">
              <a:spAutoFit/>
            </a:bodyPr>
            <a:p>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平方分米</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平方厘米</a:t>
              </a:r>
              <a:endParaRPr lang="zh-CN" altLang="en-US" sz="2400"/>
            </a:p>
          </p:txBody>
        </p:sp>
      </p:grpSp>
      <p:grpSp>
        <p:nvGrpSpPr>
          <p:cNvPr id="100" name="组合 99"/>
          <p:cNvGrpSpPr/>
          <p:nvPr/>
        </p:nvGrpSpPr>
        <p:grpSpPr>
          <a:xfrm>
            <a:off x="2259965" y="1007110"/>
            <a:ext cx="3141980" cy="1310640"/>
            <a:chOff x="3559" y="1586"/>
            <a:chExt cx="4948" cy="2064"/>
          </a:xfrm>
        </p:grpSpPr>
        <p:sp>
          <p:nvSpPr>
            <p:cNvPr id="88" name="圆角矩形 87"/>
            <p:cNvSpPr/>
            <p:nvPr/>
          </p:nvSpPr>
          <p:spPr>
            <a:xfrm>
              <a:off x="3559" y="1615"/>
              <a:ext cx="4783" cy="2035"/>
            </a:xfrm>
            <a:prstGeom prst="roundRect">
              <a:avLst/>
            </a:prstGeom>
            <a:solidFill>
              <a:srgbClr val="FFBC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文本框 85"/>
            <p:cNvSpPr txBox="1"/>
            <p:nvPr/>
          </p:nvSpPr>
          <p:spPr>
            <a:xfrm>
              <a:off x="3559" y="1586"/>
              <a:ext cx="4948" cy="1888"/>
            </a:xfrm>
            <a:prstGeom prst="rect">
              <a:avLst/>
            </a:prstGeom>
            <a:noFill/>
          </p:spPr>
          <p:txBody>
            <a:bodyPr wrap="square" rtlCol="0" anchor="t">
              <a:spAutoFit/>
            </a:bodyPr>
            <a:p>
              <a:pPr>
                <a:lnSpc>
                  <a:spcPct val="150000"/>
                </a:lnSpc>
              </a:pP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相邻两个面积单位之间的进率是</a:t>
              </a:r>
              <a:r>
                <a:rPr kumimoji="1"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p>
          </p:txBody>
        </p:sp>
      </p:grpSp>
      <p:sp>
        <p:nvSpPr>
          <p:cNvPr id="101" name="TextBox 18"/>
          <p:cNvSpPr txBox="1">
            <a:spLocks noChangeArrowheads="1"/>
          </p:cNvSpPr>
          <p:nvPr/>
        </p:nvSpPr>
        <p:spPr bwMode="auto">
          <a:xfrm>
            <a:off x="7755252" y="5582326"/>
            <a:ext cx="191648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 name="TextBox 18"/>
          <p:cNvSpPr txBox="1">
            <a:spLocks noChangeArrowheads="1"/>
          </p:cNvSpPr>
          <p:nvPr/>
        </p:nvSpPr>
        <p:spPr bwMode="auto">
          <a:xfrm>
            <a:off x="1800405" y="4651737"/>
            <a:ext cx="191648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平方分米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3" name="TextBox 18"/>
          <p:cNvSpPr txBox="1">
            <a:spLocks noChangeArrowheads="1"/>
          </p:cNvSpPr>
          <p:nvPr/>
        </p:nvSpPr>
        <p:spPr bwMode="auto">
          <a:xfrm>
            <a:off x="9219816" y="3905202"/>
            <a:ext cx="1532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 name="TextBox 18"/>
          <p:cNvSpPr txBox="1">
            <a:spLocks noChangeArrowheads="1"/>
          </p:cNvSpPr>
          <p:nvPr/>
        </p:nvSpPr>
        <p:spPr bwMode="auto">
          <a:xfrm>
            <a:off x="2342853" y="2865214"/>
            <a:ext cx="7369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9" name="TextBox 18"/>
          <p:cNvSpPr txBox="1">
            <a:spLocks noChangeArrowheads="1"/>
          </p:cNvSpPr>
          <p:nvPr/>
        </p:nvSpPr>
        <p:spPr bwMode="auto">
          <a:xfrm>
            <a:off x="9527721" y="2170210"/>
            <a:ext cx="7369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10" name="TextBox 18"/>
          <p:cNvSpPr txBox="1">
            <a:spLocks noChangeArrowheads="1"/>
          </p:cNvSpPr>
          <p:nvPr/>
        </p:nvSpPr>
        <p:spPr bwMode="auto">
          <a:xfrm>
            <a:off x="3976429" y="1720309"/>
            <a:ext cx="73694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400" dirty="0">
                <a:solidFill>
                  <a:schemeClr val="tx1"/>
                </a:solidFill>
                <a:latin typeface="微软雅黑" panose="020B0503020204020204" pitchFamily="34" charset="-122"/>
                <a:ea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11" name="文本框 110"/>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p:cTn id="11" dur="500" fill="hold"/>
                                        <p:tgtEl>
                                          <p:spTgt spid="95"/>
                                        </p:tgtEl>
                                        <p:attrNameLst>
                                          <p:attrName>ppt_w</p:attrName>
                                        </p:attrNameLst>
                                      </p:cBhvr>
                                      <p:tavLst>
                                        <p:tav tm="0">
                                          <p:val>
                                            <p:fltVal val="0"/>
                                          </p:val>
                                        </p:tav>
                                        <p:tav tm="100000">
                                          <p:val>
                                            <p:strVal val="#ppt_w"/>
                                          </p:val>
                                        </p:tav>
                                      </p:tavLst>
                                    </p:anim>
                                    <p:anim calcmode="lin" valueType="num">
                                      <p:cBhvr>
                                        <p:cTn id="12" dur="500" fill="hold"/>
                                        <p:tgtEl>
                                          <p:spTgt spid="9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wipe(left)">
                                      <p:cBhvr>
                                        <p:cTn id="17" dur="500"/>
                                        <p:tgtEl>
                                          <p:spTgt spid="101"/>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p:cTn id="22" dur="500" fill="hold"/>
                                        <p:tgtEl>
                                          <p:spTgt spid="74"/>
                                        </p:tgtEl>
                                        <p:attrNameLst>
                                          <p:attrName>ppt_w</p:attrName>
                                        </p:attrNameLst>
                                      </p:cBhvr>
                                      <p:tavLst>
                                        <p:tav tm="0">
                                          <p:val>
                                            <p:fltVal val="0"/>
                                          </p:val>
                                        </p:tav>
                                        <p:tav tm="100000">
                                          <p:val>
                                            <p:strVal val="#ppt_w"/>
                                          </p:val>
                                        </p:tav>
                                      </p:tavLst>
                                    </p:anim>
                                    <p:anim calcmode="lin" valueType="num">
                                      <p:cBhvr>
                                        <p:cTn id="23" dur="500" fill="hold"/>
                                        <p:tgtEl>
                                          <p:spTgt spid="74"/>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96"/>
                                        </p:tgtEl>
                                        <p:attrNameLst>
                                          <p:attrName>style.visibility</p:attrName>
                                        </p:attrNameLst>
                                      </p:cBhvr>
                                      <p:to>
                                        <p:strVal val="visible"/>
                                      </p:to>
                                    </p:set>
                                    <p:anim calcmode="lin" valueType="num">
                                      <p:cBhvr>
                                        <p:cTn id="26" dur="500" fill="hold"/>
                                        <p:tgtEl>
                                          <p:spTgt spid="96"/>
                                        </p:tgtEl>
                                        <p:attrNameLst>
                                          <p:attrName>ppt_w</p:attrName>
                                        </p:attrNameLst>
                                      </p:cBhvr>
                                      <p:tavLst>
                                        <p:tav tm="0">
                                          <p:val>
                                            <p:fltVal val="0"/>
                                          </p:val>
                                        </p:tav>
                                        <p:tav tm="100000">
                                          <p:val>
                                            <p:strVal val="#ppt_w"/>
                                          </p:val>
                                        </p:tav>
                                      </p:tavLst>
                                    </p:anim>
                                    <p:anim calcmode="lin" valueType="num">
                                      <p:cBhvr>
                                        <p:cTn id="27" dur="500" fill="hold"/>
                                        <p:tgtEl>
                                          <p:spTgt spid="96"/>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2"/>
                                        </p:tgtEl>
                                        <p:attrNameLst>
                                          <p:attrName>style.visibility</p:attrName>
                                        </p:attrNameLst>
                                      </p:cBhvr>
                                      <p:to>
                                        <p:strVal val="visible"/>
                                      </p:to>
                                    </p:set>
                                    <p:animEffect transition="in" filter="wipe(left)">
                                      <p:cBhvr>
                                        <p:cTn id="32" dur="500"/>
                                        <p:tgtEl>
                                          <p:spTgt spid="102"/>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97"/>
                                        </p:tgtEl>
                                        <p:attrNameLst>
                                          <p:attrName>style.visibility</p:attrName>
                                        </p:attrNameLst>
                                      </p:cBhvr>
                                      <p:to>
                                        <p:strVal val="visible"/>
                                      </p:to>
                                    </p:set>
                                    <p:anim calcmode="lin" valueType="num">
                                      <p:cBhvr>
                                        <p:cTn id="37" dur="500" fill="hold"/>
                                        <p:tgtEl>
                                          <p:spTgt spid="97"/>
                                        </p:tgtEl>
                                        <p:attrNameLst>
                                          <p:attrName>ppt_w</p:attrName>
                                        </p:attrNameLst>
                                      </p:cBhvr>
                                      <p:tavLst>
                                        <p:tav tm="0">
                                          <p:val>
                                            <p:fltVal val="0"/>
                                          </p:val>
                                        </p:tav>
                                        <p:tav tm="100000">
                                          <p:val>
                                            <p:strVal val="#ppt_w"/>
                                          </p:val>
                                        </p:tav>
                                      </p:tavLst>
                                    </p:anim>
                                    <p:anim calcmode="lin" valueType="num">
                                      <p:cBhvr>
                                        <p:cTn id="38" dur="500" fill="hold"/>
                                        <p:tgtEl>
                                          <p:spTgt spid="97"/>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 calcmode="lin" valueType="num">
                                      <p:cBhvr>
                                        <p:cTn id="41" dur="500" fill="hold"/>
                                        <p:tgtEl>
                                          <p:spTgt spid="75"/>
                                        </p:tgtEl>
                                        <p:attrNameLst>
                                          <p:attrName>ppt_w</p:attrName>
                                        </p:attrNameLst>
                                      </p:cBhvr>
                                      <p:tavLst>
                                        <p:tav tm="0">
                                          <p:val>
                                            <p:fltVal val="0"/>
                                          </p:val>
                                        </p:tav>
                                        <p:tav tm="100000">
                                          <p:val>
                                            <p:strVal val="#ppt_w"/>
                                          </p:val>
                                        </p:tav>
                                      </p:tavLst>
                                    </p:anim>
                                    <p:anim calcmode="lin" valueType="num">
                                      <p:cBhvr>
                                        <p:cTn id="42" dur="500" fill="hold"/>
                                        <p:tgtEl>
                                          <p:spTgt spid="75"/>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childTnLst>
                    </p:cTn>
                  </p:par>
                  <p:par>
                    <p:cTn id="48" fill="hold">
                      <p:stCondLst>
                        <p:cond delay="indefinite"/>
                      </p:stCondLst>
                      <p:childTnLst>
                        <p:par>
                          <p:cTn id="49" fill="hold">
                            <p:stCondLst>
                              <p:cond delay="0"/>
                            </p:stCondLst>
                            <p:childTnLst>
                              <p:par>
                                <p:cTn id="50" presetID="23" presetClass="entr" presetSubtype="16" fill="hold" nodeType="clickEffect">
                                  <p:stCondLst>
                                    <p:cond delay="0"/>
                                  </p:stCondLst>
                                  <p:childTnLst>
                                    <p:set>
                                      <p:cBhvr>
                                        <p:cTn id="51" dur="1" fill="hold">
                                          <p:stCondLst>
                                            <p:cond delay="0"/>
                                          </p:stCondLst>
                                        </p:cTn>
                                        <p:tgtEl>
                                          <p:spTgt spid="98"/>
                                        </p:tgtEl>
                                        <p:attrNameLst>
                                          <p:attrName>style.visibility</p:attrName>
                                        </p:attrNameLst>
                                      </p:cBhvr>
                                      <p:to>
                                        <p:strVal val="visible"/>
                                      </p:to>
                                    </p:set>
                                    <p:anim calcmode="lin" valueType="num">
                                      <p:cBhvr>
                                        <p:cTn id="52" dur="500" fill="hold"/>
                                        <p:tgtEl>
                                          <p:spTgt spid="98"/>
                                        </p:tgtEl>
                                        <p:attrNameLst>
                                          <p:attrName>ppt_w</p:attrName>
                                        </p:attrNameLst>
                                      </p:cBhvr>
                                      <p:tavLst>
                                        <p:tav tm="0">
                                          <p:val>
                                            <p:fltVal val="0"/>
                                          </p:val>
                                        </p:tav>
                                        <p:tav tm="100000">
                                          <p:val>
                                            <p:strVal val="#ppt_w"/>
                                          </p:val>
                                        </p:tav>
                                      </p:tavLst>
                                    </p:anim>
                                    <p:anim calcmode="lin" valueType="num">
                                      <p:cBhvr>
                                        <p:cTn id="53" dur="500" fill="hold"/>
                                        <p:tgtEl>
                                          <p:spTgt spid="98"/>
                                        </p:tgtEl>
                                        <p:attrNameLst>
                                          <p:attrName>ppt_h</p:attrName>
                                        </p:attrNameLst>
                                      </p:cBhvr>
                                      <p:tavLst>
                                        <p:tav tm="0">
                                          <p:val>
                                            <p:fltVal val="0"/>
                                          </p:val>
                                        </p:tav>
                                        <p:tav tm="100000">
                                          <p:val>
                                            <p:strVal val="#ppt_h"/>
                                          </p:val>
                                        </p:tav>
                                      </p:tavLst>
                                    </p:anim>
                                  </p:childTnLst>
                                </p:cTn>
                              </p:par>
                              <p:par>
                                <p:cTn id="54" presetID="23" presetClass="entr" presetSubtype="16" fill="hold" nodeType="withEffect">
                                  <p:stCondLst>
                                    <p:cond delay="0"/>
                                  </p:stCondLst>
                                  <p:childTnLst>
                                    <p:set>
                                      <p:cBhvr>
                                        <p:cTn id="55" dur="1" fill="hold">
                                          <p:stCondLst>
                                            <p:cond delay="0"/>
                                          </p:stCondLst>
                                        </p:cTn>
                                        <p:tgtEl>
                                          <p:spTgt spid="76"/>
                                        </p:tgtEl>
                                        <p:attrNameLst>
                                          <p:attrName>style.visibility</p:attrName>
                                        </p:attrNameLst>
                                      </p:cBhvr>
                                      <p:to>
                                        <p:strVal val="visible"/>
                                      </p:to>
                                    </p:set>
                                    <p:anim calcmode="lin" valueType="num">
                                      <p:cBhvr>
                                        <p:cTn id="56" dur="500" fill="hold"/>
                                        <p:tgtEl>
                                          <p:spTgt spid="76"/>
                                        </p:tgtEl>
                                        <p:attrNameLst>
                                          <p:attrName>ppt_w</p:attrName>
                                        </p:attrNameLst>
                                      </p:cBhvr>
                                      <p:tavLst>
                                        <p:tav tm="0">
                                          <p:val>
                                            <p:fltVal val="0"/>
                                          </p:val>
                                        </p:tav>
                                        <p:tav tm="100000">
                                          <p:val>
                                            <p:strVal val="#ppt_w"/>
                                          </p:val>
                                        </p:tav>
                                      </p:tavLst>
                                    </p:anim>
                                    <p:anim calcmode="lin" valueType="num">
                                      <p:cBhvr>
                                        <p:cTn id="57" dur="500" fill="hold"/>
                                        <p:tgtEl>
                                          <p:spTgt spid="76"/>
                                        </p:tgtEl>
                                        <p:attrNameLst>
                                          <p:attrName>ppt_h</p:attrName>
                                        </p:attrNameLst>
                                      </p:cBhvr>
                                      <p:tavLst>
                                        <p:tav tm="0">
                                          <p:val>
                                            <p:fltVal val="0"/>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left)">
                                      <p:cBhvr>
                                        <p:cTn id="62" dur="500"/>
                                        <p:tgtEl>
                                          <p:spTgt spid="106"/>
                                        </p:tgtEl>
                                      </p:cBhvr>
                                    </p:animEffect>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nodeType="clickEffect">
                                  <p:stCondLst>
                                    <p:cond delay="0"/>
                                  </p:stCondLst>
                                  <p:childTnLst>
                                    <p:set>
                                      <p:cBhvr>
                                        <p:cTn id="66" dur="1" fill="hold">
                                          <p:stCondLst>
                                            <p:cond delay="0"/>
                                          </p:stCondLst>
                                        </p:cTn>
                                        <p:tgtEl>
                                          <p:spTgt spid="99"/>
                                        </p:tgtEl>
                                        <p:attrNameLst>
                                          <p:attrName>style.visibility</p:attrName>
                                        </p:attrNameLst>
                                      </p:cBhvr>
                                      <p:to>
                                        <p:strVal val="visible"/>
                                      </p:to>
                                    </p:set>
                                    <p:anim calcmode="lin" valueType="num">
                                      <p:cBhvr>
                                        <p:cTn id="67" dur="500" fill="hold"/>
                                        <p:tgtEl>
                                          <p:spTgt spid="99"/>
                                        </p:tgtEl>
                                        <p:attrNameLst>
                                          <p:attrName>ppt_w</p:attrName>
                                        </p:attrNameLst>
                                      </p:cBhvr>
                                      <p:tavLst>
                                        <p:tav tm="0">
                                          <p:val>
                                            <p:fltVal val="0"/>
                                          </p:val>
                                        </p:tav>
                                        <p:tav tm="100000">
                                          <p:val>
                                            <p:strVal val="#ppt_w"/>
                                          </p:val>
                                        </p:tav>
                                      </p:tavLst>
                                    </p:anim>
                                    <p:anim calcmode="lin" valueType="num">
                                      <p:cBhvr>
                                        <p:cTn id="68" dur="500" fill="hold"/>
                                        <p:tgtEl>
                                          <p:spTgt spid="99"/>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0"/>
                                  </p:stCondLst>
                                  <p:childTnLst>
                                    <p:set>
                                      <p:cBhvr>
                                        <p:cTn id="70" dur="1" fill="hold">
                                          <p:stCondLst>
                                            <p:cond delay="0"/>
                                          </p:stCondLst>
                                        </p:cTn>
                                        <p:tgtEl>
                                          <p:spTgt spid="77"/>
                                        </p:tgtEl>
                                        <p:attrNameLst>
                                          <p:attrName>style.visibility</p:attrName>
                                        </p:attrNameLst>
                                      </p:cBhvr>
                                      <p:to>
                                        <p:strVal val="visible"/>
                                      </p:to>
                                    </p:set>
                                    <p:anim calcmode="lin" valueType="num">
                                      <p:cBhvr>
                                        <p:cTn id="71" dur="500" fill="hold"/>
                                        <p:tgtEl>
                                          <p:spTgt spid="77"/>
                                        </p:tgtEl>
                                        <p:attrNameLst>
                                          <p:attrName>ppt_w</p:attrName>
                                        </p:attrNameLst>
                                      </p:cBhvr>
                                      <p:tavLst>
                                        <p:tav tm="0">
                                          <p:val>
                                            <p:fltVal val="0"/>
                                          </p:val>
                                        </p:tav>
                                        <p:tav tm="100000">
                                          <p:val>
                                            <p:strVal val="#ppt_w"/>
                                          </p:val>
                                        </p:tav>
                                      </p:tavLst>
                                    </p:anim>
                                    <p:anim calcmode="lin" valueType="num">
                                      <p:cBhvr>
                                        <p:cTn id="72" dur="500" fill="hold"/>
                                        <p:tgtEl>
                                          <p:spTgt spid="77"/>
                                        </p:tgtEl>
                                        <p:attrNameLst>
                                          <p:attrName>ppt_h</p:attrName>
                                        </p:attrNameLst>
                                      </p:cBhvr>
                                      <p:tavLst>
                                        <p:tav tm="0">
                                          <p:val>
                                            <p:fltVal val="0"/>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wipe(left)">
                                      <p:cBhvr>
                                        <p:cTn id="77" dur="500"/>
                                        <p:tgtEl>
                                          <p:spTgt spid="109"/>
                                        </p:tgtEl>
                                      </p:cBhvr>
                                    </p:animEffect>
                                  </p:childTnLst>
                                </p:cTn>
                              </p:par>
                            </p:childTnLst>
                          </p:cTn>
                        </p:par>
                      </p:childTnLst>
                    </p:cTn>
                  </p:par>
                  <p:par>
                    <p:cTn id="78" fill="hold">
                      <p:stCondLst>
                        <p:cond delay="indefinite"/>
                      </p:stCondLst>
                      <p:childTnLst>
                        <p:par>
                          <p:cTn id="79" fill="hold">
                            <p:stCondLst>
                              <p:cond delay="0"/>
                            </p:stCondLst>
                            <p:childTnLst>
                              <p:par>
                                <p:cTn id="80" presetID="23" presetClass="entr" presetSubtype="16" fill="hold" nodeType="clickEffect">
                                  <p:stCondLst>
                                    <p:cond delay="0"/>
                                  </p:stCondLst>
                                  <p:childTnLst>
                                    <p:set>
                                      <p:cBhvr>
                                        <p:cTn id="81" dur="1" fill="hold">
                                          <p:stCondLst>
                                            <p:cond delay="0"/>
                                          </p:stCondLst>
                                        </p:cTn>
                                        <p:tgtEl>
                                          <p:spTgt spid="100"/>
                                        </p:tgtEl>
                                        <p:attrNameLst>
                                          <p:attrName>style.visibility</p:attrName>
                                        </p:attrNameLst>
                                      </p:cBhvr>
                                      <p:to>
                                        <p:strVal val="visible"/>
                                      </p:to>
                                    </p:set>
                                    <p:anim calcmode="lin" valueType="num">
                                      <p:cBhvr>
                                        <p:cTn id="82" dur="500" fill="hold"/>
                                        <p:tgtEl>
                                          <p:spTgt spid="100"/>
                                        </p:tgtEl>
                                        <p:attrNameLst>
                                          <p:attrName>ppt_w</p:attrName>
                                        </p:attrNameLst>
                                      </p:cBhvr>
                                      <p:tavLst>
                                        <p:tav tm="0">
                                          <p:val>
                                            <p:fltVal val="0"/>
                                          </p:val>
                                        </p:tav>
                                        <p:tav tm="100000">
                                          <p:val>
                                            <p:strVal val="#ppt_w"/>
                                          </p:val>
                                        </p:tav>
                                      </p:tavLst>
                                    </p:anim>
                                    <p:anim calcmode="lin" valueType="num">
                                      <p:cBhvr>
                                        <p:cTn id="83" dur="500" fill="hold"/>
                                        <p:tgtEl>
                                          <p:spTgt spid="100"/>
                                        </p:tgtEl>
                                        <p:attrNameLst>
                                          <p:attrName>ppt_h</p:attrName>
                                        </p:attrNameLst>
                                      </p:cBhvr>
                                      <p:tavLst>
                                        <p:tav tm="0">
                                          <p:val>
                                            <p:fltVal val="0"/>
                                          </p:val>
                                        </p:tav>
                                        <p:tav tm="100000">
                                          <p:val>
                                            <p:strVal val="#ppt_h"/>
                                          </p:val>
                                        </p:tav>
                                      </p:tavLst>
                                    </p:anim>
                                  </p:childTnLst>
                                </p:cTn>
                              </p:par>
                              <p:par>
                                <p:cTn id="84" presetID="23" presetClass="entr" presetSubtype="16" fill="hold" nodeType="withEffect">
                                  <p:stCondLst>
                                    <p:cond delay="0"/>
                                  </p:stCondLst>
                                  <p:childTnLst>
                                    <p:set>
                                      <p:cBhvr>
                                        <p:cTn id="85" dur="1" fill="hold">
                                          <p:stCondLst>
                                            <p:cond delay="0"/>
                                          </p:stCondLst>
                                        </p:cTn>
                                        <p:tgtEl>
                                          <p:spTgt spid="80"/>
                                        </p:tgtEl>
                                        <p:attrNameLst>
                                          <p:attrName>style.visibility</p:attrName>
                                        </p:attrNameLst>
                                      </p:cBhvr>
                                      <p:to>
                                        <p:strVal val="visible"/>
                                      </p:to>
                                    </p:set>
                                    <p:anim calcmode="lin" valueType="num">
                                      <p:cBhvr>
                                        <p:cTn id="86" dur="500" fill="hold"/>
                                        <p:tgtEl>
                                          <p:spTgt spid="80"/>
                                        </p:tgtEl>
                                        <p:attrNameLst>
                                          <p:attrName>ppt_w</p:attrName>
                                        </p:attrNameLst>
                                      </p:cBhvr>
                                      <p:tavLst>
                                        <p:tav tm="0">
                                          <p:val>
                                            <p:fltVal val="0"/>
                                          </p:val>
                                        </p:tav>
                                        <p:tav tm="100000">
                                          <p:val>
                                            <p:strVal val="#ppt_w"/>
                                          </p:val>
                                        </p:tav>
                                      </p:tavLst>
                                    </p:anim>
                                    <p:anim calcmode="lin" valueType="num">
                                      <p:cBhvr>
                                        <p:cTn id="87" dur="500" fill="hold"/>
                                        <p:tgtEl>
                                          <p:spTgt spid="80"/>
                                        </p:tgtEl>
                                        <p:attrNameLst>
                                          <p:attrName>ppt_h</p:attrName>
                                        </p:attrNameLst>
                                      </p:cBhvr>
                                      <p:tavLst>
                                        <p:tav tm="0">
                                          <p:val>
                                            <p:fltVal val="0"/>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110"/>
                                        </p:tgtEl>
                                        <p:attrNameLst>
                                          <p:attrName>style.visibility</p:attrName>
                                        </p:attrNameLst>
                                      </p:cBhvr>
                                      <p:to>
                                        <p:strVal val="visible"/>
                                      </p:to>
                                    </p:set>
                                    <p:animEffect transition="in" filter="wipe(left)">
                                      <p:cBhvr>
                                        <p:cTn id="92"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3" grpId="0"/>
      <p:bldP spid="106" grpId="0"/>
      <p:bldP spid="109" grpId="0"/>
      <p:bldP spid="1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685925" y="1254125"/>
            <a:ext cx="4726305" cy="3112135"/>
            <a:chOff x="4216" y="1812"/>
            <a:chExt cx="7443" cy="4901"/>
          </a:xfrm>
        </p:grpSpPr>
        <p:sp>
          <p:nvSpPr>
            <p:cNvPr id="9" name="圆角矩形 8"/>
            <p:cNvSpPr/>
            <p:nvPr/>
          </p:nvSpPr>
          <p:spPr>
            <a:xfrm>
              <a:off x="4216" y="1812"/>
              <a:ext cx="7443" cy="4901"/>
            </a:xfrm>
            <a:prstGeom prst="roundRect">
              <a:avLst/>
            </a:prstGeom>
            <a:solidFill>
              <a:schemeClr val="bg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Picture 15" descr="C:\Users\Administrator\Desktop\图片2.png图片2"/>
            <p:cNvPicPr>
              <a:picLocks noChangeAspect="1"/>
            </p:cNvPicPr>
            <p:nvPr/>
          </p:nvPicPr>
          <p:blipFill>
            <a:blip r:embed="rId2"/>
            <a:srcRect/>
            <a:stretch>
              <a:fillRect/>
            </a:stretch>
          </p:blipFill>
          <p:spPr>
            <a:xfrm>
              <a:off x="4399" y="2057"/>
              <a:ext cx="7071" cy="4464"/>
            </a:xfrm>
            <a:prstGeom prst="roundRect">
              <a:avLst/>
            </a:prstGeom>
            <a:noFill/>
            <a:ln w="12700">
              <a:noFill/>
            </a:ln>
          </p:spPr>
        </p:pic>
      </p:grpSp>
      <p:sp>
        <p:nvSpPr>
          <p:cNvPr id="5" name="文本框 4"/>
          <p:cNvSpPr txBox="1"/>
          <p:nvPr/>
        </p:nvSpPr>
        <p:spPr>
          <a:xfrm>
            <a:off x="1307465" y="4980305"/>
            <a:ext cx="5528310" cy="460375"/>
          </a:xfrm>
          <a:prstGeom prst="rect">
            <a:avLst/>
          </a:prstGeom>
          <a:noFill/>
        </p:spPr>
        <p:txBody>
          <a:bodyPr wrap="none" rtlCol="0" anchor="t">
            <a:spAutoFit/>
          </a:bodyPr>
          <a:p>
            <a:pPr eaLnBrk="0" hangingPunct="0"/>
            <a:r>
              <a:rPr lang="zh-CN" altLang="en-US" sz="2400" dirty="0">
                <a:latin typeface="+mj-ea"/>
                <a:ea typeface="+mj-ea"/>
                <a:sym typeface="+mn-ea"/>
              </a:rPr>
              <a:t>“鸟巢”的占地面积大约是</a:t>
            </a:r>
            <a:r>
              <a:rPr lang="en-US" altLang="zh-CN" sz="2400" dirty="0">
                <a:latin typeface="+mj-ea"/>
                <a:ea typeface="+mj-ea"/>
                <a:sym typeface="+mn-ea"/>
              </a:rPr>
              <a:t>20</a:t>
            </a:r>
            <a:r>
              <a:rPr lang="zh-CN" altLang="en-US" sz="2400" dirty="0">
                <a:latin typeface="+mj-ea"/>
                <a:ea typeface="+mj-ea"/>
                <a:sym typeface="+mn-ea"/>
              </a:rPr>
              <a:t>（        ）</a:t>
            </a:r>
            <a:endParaRPr lang="zh-CN" altLang="en-US" sz="2400"/>
          </a:p>
        </p:txBody>
      </p:sp>
      <p:grpSp>
        <p:nvGrpSpPr>
          <p:cNvPr id="21" name="组合 20"/>
          <p:cNvGrpSpPr/>
          <p:nvPr/>
        </p:nvGrpSpPr>
        <p:grpSpPr>
          <a:xfrm>
            <a:off x="10184765" y="2496185"/>
            <a:ext cx="1916430" cy="622300"/>
            <a:chOff x="14217" y="4910"/>
            <a:chExt cx="3018" cy="980"/>
          </a:xfrm>
        </p:grpSpPr>
        <p:grpSp>
          <p:nvGrpSpPr>
            <p:cNvPr id="16" name="组合 15"/>
            <p:cNvGrpSpPr/>
            <p:nvPr/>
          </p:nvGrpSpPr>
          <p:grpSpPr>
            <a:xfrm>
              <a:off x="14217" y="4910"/>
              <a:ext cx="2198" cy="980"/>
              <a:chOff x="1679" y="4601"/>
              <a:chExt cx="14558" cy="4426"/>
            </a:xfrm>
            <a:effectLst>
              <a:outerShdw blurRad="76200" dir="13500000" sy="23000" kx="1200000" algn="br" rotWithShape="0">
                <a:prstClr val="black">
                  <a:alpha val="20000"/>
                </a:prstClr>
              </a:outerShdw>
            </a:effectLst>
          </p:grpSpPr>
          <p:sp>
            <p:nvSpPr>
              <p:cNvPr id="17" name="圆角矩形 1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1679" y="4601"/>
                <a:ext cx="14557" cy="4426"/>
              </a:xfrm>
              <a:prstGeom prst="roundRect">
                <a:avLst/>
              </a:prstGeom>
              <a:solidFill>
                <a:srgbClr val="5CB2FF"/>
              </a:solidFill>
              <a:ln>
                <a:solidFill>
                  <a:schemeClr val="tx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1" name="TextBox 18"/>
            <p:cNvSpPr txBox="1">
              <a:spLocks noChangeArrowheads="1"/>
            </p:cNvSpPr>
            <p:nvPr/>
          </p:nvSpPr>
          <p:spPr bwMode="auto">
            <a:xfrm>
              <a:off x="14217" y="5037"/>
              <a:ext cx="301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平方厘米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2" name="组合 21"/>
          <p:cNvGrpSpPr/>
          <p:nvPr/>
        </p:nvGrpSpPr>
        <p:grpSpPr>
          <a:xfrm>
            <a:off x="8549005" y="2507615"/>
            <a:ext cx="1925320" cy="622300"/>
            <a:chOff x="14063" y="3822"/>
            <a:chExt cx="3032" cy="980"/>
          </a:xfrm>
        </p:grpSpPr>
        <p:grpSp>
          <p:nvGrpSpPr>
            <p:cNvPr id="11" name="组合 10"/>
            <p:cNvGrpSpPr/>
            <p:nvPr/>
          </p:nvGrpSpPr>
          <p:grpSpPr>
            <a:xfrm>
              <a:off x="14063" y="3822"/>
              <a:ext cx="2198" cy="980"/>
              <a:chOff x="1679" y="4601"/>
              <a:chExt cx="14558" cy="4426"/>
            </a:xfrm>
            <a:effectLst>
              <a:outerShdw blurRad="76200" dir="13500000" sy="23000" kx="1200000" algn="br" rotWithShape="0">
                <a:prstClr val="black">
                  <a:alpha val="20000"/>
                </a:prstClr>
              </a:outerShdw>
            </a:effectLst>
          </p:grpSpPr>
          <p:sp>
            <p:nvSpPr>
              <p:cNvPr id="12" name="圆角矩形 11"/>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1679" y="4601"/>
                <a:ext cx="14557" cy="4426"/>
              </a:xfrm>
              <a:prstGeom prst="roundRect">
                <a:avLst/>
              </a:prstGeom>
              <a:solidFill>
                <a:srgbClr val="FFC00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2" name="TextBox 18"/>
            <p:cNvSpPr txBox="1">
              <a:spLocks noChangeArrowheads="1"/>
            </p:cNvSpPr>
            <p:nvPr/>
          </p:nvSpPr>
          <p:spPr bwMode="auto">
            <a:xfrm>
              <a:off x="14077" y="3949"/>
              <a:ext cx="301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平方分米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3" name="组合 22"/>
          <p:cNvGrpSpPr/>
          <p:nvPr/>
        </p:nvGrpSpPr>
        <p:grpSpPr>
          <a:xfrm>
            <a:off x="6913245" y="2507615"/>
            <a:ext cx="1657985" cy="622300"/>
            <a:chOff x="11450" y="3949"/>
            <a:chExt cx="2611" cy="980"/>
          </a:xfrm>
        </p:grpSpPr>
        <p:grpSp>
          <p:nvGrpSpPr>
            <p:cNvPr id="24" name="组合 23"/>
            <p:cNvGrpSpPr/>
            <p:nvPr/>
          </p:nvGrpSpPr>
          <p:grpSpPr>
            <a:xfrm>
              <a:off x="11450" y="3949"/>
              <a:ext cx="2198" cy="980"/>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3" name="TextBox 18"/>
            <p:cNvSpPr txBox="1">
              <a:spLocks noChangeArrowheads="1"/>
            </p:cNvSpPr>
            <p:nvPr/>
          </p:nvSpPr>
          <p:spPr bwMode="auto">
            <a:xfrm>
              <a:off x="11649" y="4063"/>
              <a:ext cx="241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7" name="图片 6" descr="图片230"/>
          <p:cNvPicPr>
            <a:picLocks noChangeAspect="1"/>
          </p:cNvPicPr>
          <p:nvPr/>
        </p:nvPicPr>
        <p:blipFill>
          <a:blip r:embed="rId3"/>
          <a:stretch>
            <a:fillRect/>
          </a:stretch>
        </p:blipFill>
        <p:spPr>
          <a:xfrm>
            <a:off x="6866890" y="811530"/>
            <a:ext cx="1586865" cy="1586865"/>
          </a:xfrm>
          <a:prstGeom prst="rect">
            <a:avLst/>
          </a:prstGeom>
        </p:spPr>
      </p:pic>
      <p:grpSp>
        <p:nvGrpSpPr>
          <p:cNvPr id="10" name="组合 9"/>
          <p:cNvGrpSpPr/>
          <p:nvPr/>
        </p:nvGrpSpPr>
        <p:grpSpPr>
          <a:xfrm>
            <a:off x="8549005" y="1052195"/>
            <a:ext cx="2049780" cy="549910"/>
            <a:chOff x="13463" y="1657"/>
            <a:chExt cx="3228" cy="866"/>
          </a:xfrm>
        </p:grpSpPr>
        <p:sp>
          <p:nvSpPr>
            <p:cNvPr id="6" name="文本框 5"/>
            <p:cNvSpPr txBox="1"/>
            <p:nvPr/>
          </p:nvSpPr>
          <p:spPr>
            <a:xfrm>
              <a:off x="13523" y="1735"/>
              <a:ext cx="3168" cy="725"/>
            </a:xfrm>
            <a:prstGeom prst="rect">
              <a:avLst/>
            </a:prstGeom>
            <a:noFill/>
          </p:spPr>
          <p:txBody>
            <a:bodyPr wrap="none" rtlCol="0">
              <a:spAutoFit/>
            </a:bodyPr>
            <a:p>
              <a:r>
                <a:rPr lang="zh-CN" altLang="en-US" sz="2400"/>
                <a:t>填哪一个呢？</a:t>
              </a:r>
              <a:endParaRPr lang="zh-CN" altLang="en-US" sz="2400"/>
            </a:p>
          </p:txBody>
        </p:sp>
        <p:sp>
          <p:nvSpPr>
            <p:cNvPr id="8" name="圆角矩形标注 7"/>
            <p:cNvSpPr/>
            <p:nvPr/>
          </p:nvSpPr>
          <p:spPr>
            <a:xfrm>
              <a:off x="13463" y="1657"/>
              <a:ext cx="3167" cy="866"/>
            </a:xfrm>
            <a:prstGeom prst="wedgeRoundRectCallout">
              <a:avLst>
                <a:gd name="adj1" fmla="val -57799"/>
                <a:gd name="adj2" fmla="val 38799"/>
                <a:gd name="adj3" fmla="val 16667"/>
              </a:avLst>
            </a:prstGeom>
            <a:noFill/>
            <a:ln w="3175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7" name="组合 36"/>
          <p:cNvGrpSpPr/>
          <p:nvPr/>
        </p:nvGrpSpPr>
        <p:grpSpPr>
          <a:xfrm>
            <a:off x="6913245" y="3739515"/>
            <a:ext cx="4326890" cy="549910"/>
            <a:chOff x="10887" y="5889"/>
            <a:chExt cx="6814" cy="866"/>
          </a:xfrm>
        </p:grpSpPr>
        <p:sp>
          <p:nvSpPr>
            <p:cNvPr id="29" name="文本框 28"/>
            <p:cNvSpPr txBox="1"/>
            <p:nvPr/>
          </p:nvSpPr>
          <p:spPr>
            <a:xfrm>
              <a:off x="11086" y="5959"/>
              <a:ext cx="6528" cy="725"/>
            </a:xfrm>
            <a:prstGeom prst="rect">
              <a:avLst/>
            </a:prstGeom>
            <a:noFill/>
          </p:spPr>
          <p:txBody>
            <a:bodyPr wrap="none" rtlCol="0">
              <a:spAutoFit/>
            </a:bodyPr>
            <a:p>
              <a:r>
                <a:rPr lang="zh-CN" altLang="en-US" sz="2400"/>
                <a:t>需要用更大的面积单位来表示</a:t>
              </a:r>
              <a:endParaRPr lang="zh-CN" altLang="en-US" sz="2400"/>
            </a:p>
          </p:txBody>
        </p:sp>
        <p:sp>
          <p:nvSpPr>
            <p:cNvPr id="32" name="圆角矩形标注 31"/>
            <p:cNvSpPr/>
            <p:nvPr/>
          </p:nvSpPr>
          <p:spPr>
            <a:xfrm>
              <a:off x="10887" y="5889"/>
              <a:ext cx="6815" cy="866"/>
            </a:xfrm>
            <a:prstGeom prst="wedgeRoundRectCallout">
              <a:avLst>
                <a:gd name="adj1" fmla="val 27537"/>
                <a:gd name="adj2" fmla="val 93302"/>
                <a:gd name="adj3" fmla="val 16667"/>
              </a:avLst>
            </a:prstGeom>
            <a:noFill/>
            <a:ln w="31750" cmpd="sng">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3" name="图片 32" descr="IMG_20220113_010422"/>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9944735" y="4539615"/>
            <a:ext cx="1354455" cy="1744345"/>
          </a:xfrm>
          <a:prstGeom prst="rect">
            <a:avLst/>
          </a:prstGeom>
        </p:spPr>
      </p:pic>
      <p:grpSp>
        <p:nvGrpSpPr>
          <p:cNvPr id="36" name="组合 35"/>
          <p:cNvGrpSpPr/>
          <p:nvPr/>
        </p:nvGrpSpPr>
        <p:grpSpPr>
          <a:xfrm>
            <a:off x="1129665" y="5516245"/>
            <a:ext cx="6200140" cy="781050"/>
            <a:chOff x="3099" y="9067"/>
            <a:chExt cx="9764" cy="1230"/>
          </a:xfrm>
        </p:grpSpPr>
        <p:sp>
          <p:nvSpPr>
            <p:cNvPr id="45" name="圆角矩形 44"/>
            <p:cNvSpPr/>
            <p:nvPr/>
          </p:nvSpPr>
          <p:spPr>
            <a:xfrm>
              <a:off x="3099" y="9067"/>
              <a:ext cx="9764" cy="1230"/>
            </a:xfrm>
            <a:prstGeom prst="roundRect">
              <a:avLst/>
            </a:prstGeom>
            <a:gradFill>
              <a:gsLst>
                <a:gs pos="0">
                  <a:schemeClr val="accent1">
                    <a:lumMod val="5000"/>
                    <a:lumOff val="95000"/>
                  </a:schemeClr>
                </a:gs>
                <a:gs pos="100000">
                  <a:srgbClr val="FFFF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3277" y="9379"/>
              <a:ext cx="9408" cy="72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测量土地的面积，可以用“</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公顷</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”作单位。</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5" name="文本框 34"/>
          <p:cNvSpPr txBox="1"/>
          <p:nvPr/>
        </p:nvSpPr>
        <p:spPr>
          <a:xfrm>
            <a:off x="5650230" y="4993005"/>
            <a:ext cx="792480" cy="460375"/>
          </a:xfrm>
          <a:prstGeom prst="rect">
            <a:avLst/>
          </a:prstGeom>
          <a:noFill/>
        </p:spPr>
        <p:txBody>
          <a:bodyPr wrap="none" rtlCol="0" anchor="t">
            <a:spAutoFit/>
          </a:bodyPr>
          <a:p>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3"/>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ppt_y</p:attrName>
                                        </p:attrNameLst>
                                      </p:cBhvr>
                                      <p:tavLst>
                                        <p:tav tm="0">
                                          <p:val>
                                            <p:strVal val="#ppt_y+#ppt_h*1.125000"/>
                                          </p:val>
                                        </p:tav>
                                        <p:tav tm="100000">
                                          <p:val>
                                            <p:strVal val="#ppt_y"/>
                                          </p:val>
                                        </p:tav>
                                      </p:tavLst>
                                    </p:anim>
                                    <p:animEffect transition="in" filter="wipe(up)">
                                      <p:cBhvr>
                                        <p:cTn id="27" dur="500"/>
                                        <p:tgtEl>
                                          <p:spTgt spid="7"/>
                                        </p:tgtEl>
                                      </p:cBhvr>
                                    </p:animEffect>
                                  </p:childTnLst>
                                </p:cTn>
                              </p:par>
                              <p:par>
                                <p:cTn id="28" presetID="12" presetClass="entr" presetSubtype="4"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up)">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500" fill="hold">
                                          <p:stCondLst>
                                            <p:cond delay="0"/>
                                          </p:stCondLst>
                                        </p:cTn>
                                        <p:tgtEl>
                                          <p:spTgt spid="23"/>
                                        </p:tgtEl>
                                        <p:attrNameLst>
                                          <p:attrName>style.visibility</p:attrName>
                                        </p:attrNameLst>
                                      </p:cBhvr>
                                      <p:to>
                                        <p:strVal val="visible"/>
                                      </p:to>
                                    </p:set>
                                    <p:animEffect transition="in" filter="wheel(1)">
                                      <p:cBhvr>
                                        <p:cTn id="36" dur="500"/>
                                        <p:tgtEl>
                                          <p:spTgt spid="23"/>
                                        </p:tgtEl>
                                      </p:cBhvr>
                                    </p:animEffect>
                                  </p:childTnLst>
                                </p:cTn>
                              </p:par>
                              <p:par>
                                <p:cTn id="37" presetID="21" presetClass="entr" presetSubtype="1" fill="hold" nodeType="withEffect">
                                  <p:stCondLst>
                                    <p:cond delay="0"/>
                                  </p:stCondLst>
                                  <p:childTnLst>
                                    <p:set>
                                      <p:cBhvr>
                                        <p:cTn id="38" dur="500" fill="hold">
                                          <p:stCondLst>
                                            <p:cond delay="0"/>
                                          </p:stCondLst>
                                        </p:cTn>
                                        <p:tgtEl>
                                          <p:spTgt spid="22"/>
                                        </p:tgtEl>
                                        <p:attrNameLst>
                                          <p:attrName>style.visibility</p:attrName>
                                        </p:attrNameLst>
                                      </p:cBhvr>
                                      <p:to>
                                        <p:strVal val="visible"/>
                                      </p:to>
                                    </p:set>
                                    <p:animEffect transition="in" filter="wheel(1)">
                                      <p:cBhvr>
                                        <p:cTn id="39" dur="500"/>
                                        <p:tgtEl>
                                          <p:spTgt spid="22"/>
                                        </p:tgtEl>
                                      </p:cBhvr>
                                    </p:animEffect>
                                  </p:childTnLst>
                                </p:cTn>
                              </p:par>
                              <p:par>
                                <p:cTn id="40" presetID="21" presetClass="entr" presetSubtype="1" fill="hold" nodeType="withEffect">
                                  <p:stCondLst>
                                    <p:cond delay="0"/>
                                  </p:stCondLst>
                                  <p:childTnLst>
                                    <p:set>
                                      <p:cBhvr>
                                        <p:cTn id="41" dur="500" fill="hold">
                                          <p:stCondLst>
                                            <p:cond delay="0"/>
                                          </p:stCondLst>
                                        </p:cTn>
                                        <p:tgtEl>
                                          <p:spTgt spid="21"/>
                                        </p:tgtEl>
                                        <p:attrNameLst>
                                          <p:attrName>style.visibility</p:attrName>
                                        </p:attrNameLst>
                                      </p:cBhvr>
                                      <p:to>
                                        <p:strVal val="visible"/>
                                      </p:to>
                                    </p:set>
                                    <p:animEffect transition="in" filter="wheel(1)">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par>
                                <p:cTn id="48" presetID="23" presetClass="entr" presetSubtype="16" fill="hold"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p:tgtEl>
                                          <p:spTgt spid="35"/>
                                        </p:tgtEl>
                                        <p:attrNameLst>
                                          <p:attrName>ppt_y</p:attrName>
                                        </p:attrNameLst>
                                      </p:cBhvr>
                                      <p:tavLst>
                                        <p:tav tm="0">
                                          <p:val>
                                            <p:strVal val="#ppt_y+#ppt_h*1.125000"/>
                                          </p:val>
                                        </p:tav>
                                        <p:tav tm="100000">
                                          <p:val>
                                            <p:strVal val="#ppt_y"/>
                                          </p:val>
                                        </p:tav>
                                      </p:tavLst>
                                    </p:anim>
                                    <p:animEffect transition="in" filter="wipe(up)">
                                      <p:cBhvr>
                                        <p:cTn id="57" dur="5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35" presetClass="entr" presetSubtype="0" fill="hold" nodeType="clickEffect">
                                  <p:stCondLst>
                                    <p:cond delay="0"/>
                                  </p:stCondLst>
                                  <p:childTnLst>
                                    <p:set>
                                      <p:cBhvr>
                                        <p:cTn id="61" dur="500"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anim calcmode="lin" valueType="num">
                                      <p:cBhvr>
                                        <p:cTn id="63" dur="500" fill="hold"/>
                                        <p:tgtEl>
                                          <p:spTgt spid="36"/>
                                        </p:tgtEl>
                                        <p:attrNameLst>
                                          <p:attrName>style.rotation</p:attrName>
                                        </p:attrNameLst>
                                      </p:cBhvr>
                                      <p:tavLst>
                                        <p:tav tm="0">
                                          <p:val>
                                            <p:fltVal val="720"/>
                                          </p:val>
                                        </p:tav>
                                        <p:tav tm="100000">
                                          <p:val>
                                            <p:fltVal val="0"/>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 calcmode="lin" valueType="num">
                                      <p:cBhvr>
                                        <p:cTn id="65" dur="500" fill="hold"/>
                                        <p:tgtEl>
                                          <p:spTgt spid="3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805305" y="1159510"/>
            <a:ext cx="3280932" cy="899991"/>
            <a:chOff x="10185" y="3818"/>
            <a:chExt cx="5167" cy="1417"/>
          </a:xfrm>
        </p:grpSpPr>
        <p:grpSp>
          <p:nvGrpSpPr>
            <p:cNvPr id="64" name="组合 63"/>
            <p:cNvGrpSpPr/>
            <p:nvPr/>
          </p:nvGrpSpPr>
          <p:grpSpPr>
            <a:xfrm rot="0">
              <a:off x="10185" y="3818"/>
              <a:ext cx="5167" cy="1417"/>
              <a:chOff x="10439" y="4084"/>
              <a:chExt cx="6281" cy="3114"/>
            </a:xfrm>
          </p:grpSpPr>
          <p:sp>
            <p:nvSpPr>
              <p:cNvPr id="61" name="圆角矩形标注 60"/>
              <p:cNvSpPr/>
              <p:nvPr/>
            </p:nvSpPr>
            <p:spPr>
              <a:xfrm>
                <a:off x="10439" y="4084"/>
                <a:ext cx="6281" cy="3114"/>
              </a:xfrm>
              <a:prstGeom prst="wedgeRoundRectCallout">
                <a:avLst>
                  <a:gd name="adj1" fmla="val -21858"/>
                  <a:gd name="adj2" fmla="val 793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372"/>
                <a:ext cx="5921" cy="2478"/>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10333" y="4151"/>
              <a:ext cx="488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公顷”有多大呢？</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 name="组合 10"/>
          <p:cNvGrpSpPr/>
          <p:nvPr/>
        </p:nvGrpSpPr>
        <p:grpSpPr>
          <a:xfrm>
            <a:off x="2666365" y="4854575"/>
            <a:ext cx="5939790" cy="899160"/>
            <a:chOff x="5309" y="4901"/>
            <a:chExt cx="9354" cy="1416"/>
          </a:xfrm>
        </p:grpSpPr>
        <p:grpSp>
          <p:nvGrpSpPr>
            <p:cNvPr id="7" name="组合 6"/>
            <p:cNvGrpSpPr/>
            <p:nvPr/>
          </p:nvGrpSpPr>
          <p:grpSpPr>
            <a:xfrm rot="0">
              <a:off x="5309" y="4901"/>
              <a:ext cx="9355" cy="1417"/>
              <a:chOff x="10439" y="4084"/>
              <a:chExt cx="6320" cy="3114"/>
            </a:xfrm>
          </p:grpSpPr>
          <p:sp>
            <p:nvSpPr>
              <p:cNvPr id="8" name="圆角矩形标注 7"/>
              <p:cNvSpPr/>
              <p:nvPr/>
            </p:nvSpPr>
            <p:spPr>
              <a:xfrm>
                <a:off x="10439" y="4084"/>
                <a:ext cx="6320" cy="3114"/>
              </a:xfrm>
              <a:prstGeom prst="wedgeRoundRectCallout">
                <a:avLst>
                  <a:gd name="adj1" fmla="val 55326"/>
                  <a:gd name="adj2" fmla="val 29587"/>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9" name="圆角矩形 8"/>
              <p:cNvSpPr/>
              <p:nvPr/>
            </p:nvSpPr>
            <p:spPr>
              <a:xfrm>
                <a:off x="10563" y="4372"/>
                <a:ext cx="6090" cy="24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5720" y="5233"/>
              <a:ext cx="8612" cy="72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边长是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米的正方形的面积是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公顷。</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4" name="图片 13" descr="图片61"/>
          <p:cNvPicPr>
            <a:picLocks noChangeAspect="1"/>
          </p:cNvPicPr>
          <p:nvPr/>
        </p:nvPicPr>
        <p:blipFill>
          <a:blip r:embed="rId2"/>
          <a:stretch>
            <a:fillRect/>
          </a:stretch>
        </p:blipFill>
        <p:spPr>
          <a:xfrm>
            <a:off x="9171305" y="3788410"/>
            <a:ext cx="1835150" cy="1865630"/>
          </a:xfrm>
          <a:prstGeom prst="rect">
            <a:avLst/>
          </a:prstGeom>
        </p:spPr>
      </p:pic>
      <p:pic>
        <p:nvPicPr>
          <p:cNvPr id="15" name="图片 14" descr="图片200"/>
          <p:cNvPicPr>
            <a:picLocks noChangeAspect="1"/>
          </p:cNvPicPr>
          <p:nvPr/>
        </p:nvPicPr>
        <p:blipFill>
          <a:blip r:embed="rId3"/>
          <a:stretch>
            <a:fillRect/>
          </a:stretch>
        </p:blipFill>
        <p:spPr>
          <a:xfrm>
            <a:off x="544830" y="2407285"/>
            <a:ext cx="4085590" cy="2040255"/>
          </a:xfrm>
          <a:prstGeom prst="rect">
            <a:avLst/>
          </a:prstGeom>
        </p:spPr>
      </p:pic>
      <p:pic>
        <p:nvPicPr>
          <p:cNvPr id="21" name="图片 20" descr="图片227"/>
          <p:cNvPicPr>
            <a:picLocks noChangeAspect="1"/>
          </p:cNvPicPr>
          <p:nvPr/>
        </p:nvPicPr>
        <p:blipFill>
          <a:blip r:embed="rId4"/>
          <a:stretch>
            <a:fillRect/>
          </a:stretch>
        </p:blipFill>
        <p:spPr>
          <a:xfrm>
            <a:off x="9327515" y="351155"/>
            <a:ext cx="2117725" cy="1932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5" name="组合 24"/>
          <p:cNvGrpSpPr/>
          <p:nvPr/>
        </p:nvGrpSpPr>
        <p:grpSpPr>
          <a:xfrm rot="0">
            <a:off x="949960" y="1454785"/>
            <a:ext cx="2628900" cy="863600"/>
            <a:chOff x="11732" y="6237"/>
            <a:chExt cx="5252" cy="1360"/>
          </a:xfrm>
        </p:grpSpPr>
        <p:sp>
          <p:nvSpPr>
            <p:cNvPr id="26" name="圆角矩形 25"/>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标注 26"/>
            <p:cNvSpPr/>
            <p:nvPr/>
          </p:nvSpPr>
          <p:spPr>
            <a:xfrm>
              <a:off x="11732" y="6237"/>
              <a:ext cx="5252" cy="1361"/>
            </a:xfrm>
            <a:prstGeom prst="wedgeRoundRectCallout">
              <a:avLst>
                <a:gd name="adj1" fmla="val -36280"/>
                <a:gd name="adj2" fmla="val 73071"/>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矩形 20"/>
          <p:cNvSpPr/>
          <p:nvPr/>
        </p:nvSpPr>
        <p:spPr>
          <a:xfrm>
            <a:off x="4211320" y="1811655"/>
            <a:ext cx="3924000" cy="3888000"/>
          </a:xfrm>
          <a:prstGeom prst="rect">
            <a:avLst/>
          </a:prstGeom>
          <a:solidFill>
            <a:schemeClr val="accent4">
              <a:lumMod val="75000"/>
              <a:alpha val="6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cxnSp>
        <p:nvCxnSpPr>
          <p:cNvPr id="4" name="直接连接符 3"/>
          <p:cNvCxnSpPr/>
          <p:nvPr/>
        </p:nvCxnSpPr>
        <p:spPr>
          <a:xfrm>
            <a:off x="4173855" y="5721985"/>
            <a:ext cx="3960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85920" y="1762125"/>
            <a:ext cx="3960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133715" y="1762125"/>
            <a:ext cx="0" cy="39600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173855" y="1762125"/>
            <a:ext cx="0" cy="39600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descr="t017a95b76b517df407_matting"/>
          <p:cNvPicPr>
            <a:picLocks noChangeAspect="1"/>
          </p:cNvPicPr>
          <p:nvPr/>
        </p:nvPicPr>
        <p:blipFill>
          <a:blip r:embed="rId2"/>
          <a:stretch>
            <a:fillRect/>
          </a:stretch>
        </p:blipFill>
        <p:spPr>
          <a:xfrm flipH="1">
            <a:off x="3409315" y="4536440"/>
            <a:ext cx="1210310" cy="1372235"/>
          </a:xfrm>
          <a:prstGeom prst="rect">
            <a:avLst/>
          </a:prstGeom>
        </p:spPr>
      </p:pic>
      <p:pic>
        <p:nvPicPr>
          <p:cNvPr id="14" name="图片 13" descr="t017a95b76b517df407_matting"/>
          <p:cNvPicPr>
            <a:picLocks noChangeAspect="1"/>
          </p:cNvPicPr>
          <p:nvPr/>
        </p:nvPicPr>
        <p:blipFill>
          <a:blip r:embed="rId2"/>
          <a:stretch>
            <a:fillRect/>
          </a:stretch>
        </p:blipFill>
        <p:spPr>
          <a:xfrm rot="16200000" flipH="1">
            <a:off x="7037705" y="4455160"/>
            <a:ext cx="1210310" cy="1372235"/>
          </a:xfrm>
          <a:prstGeom prst="rect">
            <a:avLst/>
          </a:prstGeom>
        </p:spPr>
      </p:pic>
      <p:pic>
        <p:nvPicPr>
          <p:cNvPr id="15" name="图片 14" descr="t017a95b76b517df407_matting"/>
          <p:cNvPicPr>
            <a:picLocks noChangeAspect="1"/>
          </p:cNvPicPr>
          <p:nvPr/>
        </p:nvPicPr>
        <p:blipFill>
          <a:blip r:embed="rId2"/>
          <a:stretch>
            <a:fillRect/>
          </a:stretch>
        </p:blipFill>
        <p:spPr>
          <a:xfrm rot="10800000" flipH="1">
            <a:off x="7118985" y="1567815"/>
            <a:ext cx="1210310" cy="1372235"/>
          </a:xfrm>
          <a:prstGeom prst="rect">
            <a:avLst/>
          </a:prstGeom>
        </p:spPr>
      </p:pic>
      <p:pic>
        <p:nvPicPr>
          <p:cNvPr id="16" name="图片 15" descr="t017a95b76b517df407_matting"/>
          <p:cNvPicPr>
            <a:picLocks noChangeAspect="1"/>
          </p:cNvPicPr>
          <p:nvPr/>
        </p:nvPicPr>
        <p:blipFill>
          <a:blip r:embed="rId2"/>
          <a:stretch>
            <a:fillRect/>
          </a:stretch>
        </p:blipFill>
        <p:spPr>
          <a:xfrm rot="5400000" flipH="1">
            <a:off x="4005580" y="1486535"/>
            <a:ext cx="1210310" cy="1372235"/>
          </a:xfrm>
          <a:prstGeom prst="rect">
            <a:avLst/>
          </a:prstGeom>
        </p:spPr>
      </p:pic>
      <p:sp>
        <p:nvSpPr>
          <p:cNvPr id="17" name="文本框 16"/>
          <p:cNvSpPr txBox="1"/>
          <p:nvPr/>
        </p:nvSpPr>
        <p:spPr>
          <a:xfrm>
            <a:off x="5668010" y="5784850"/>
            <a:ext cx="996315" cy="460375"/>
          </a:xfrm>
          <a:prstGeom prst="rect">
            <a:avLst/>
          </a:prstGeom>
          <a:noFill/>
        </p:spPr>
        <p:txBody>
          <a:bodyPr wrap="none" rtlCol="0">
            <a:spAutoFit/>
          </a:bodyPr>
          <a:p>
            <a:r>
              <a:rPr lang="en-US" altLang="zh-CN" sz="2400"/>
              <a:t>100</a:t>
            </a:r>
            <a:r>
              <a:rPr lang="zh-CN" altLang="en-US" sz="2400"/>
              <a:t>米</a:t>
            </a:r>
            <a:endParaRPr lang="zh-CN" altLang="en-US" sz="2400"/>
          </a:p>
        </p:txBody>
      </p:sp>
      <p:sp>
        <p:nvSpPr>
          <p:cNvPr id="18" name="文本框 17"/>
          <p:cNvSpPr txBox="1"/>
          <p:nvPr/>
        </p:nvSpPr>
        <p:spPr>
          <a:xfrm>
            <a:off x="3042920" y="3393440"/>
            <a:ext cx="996315" cy="460375"/>
          </a:xfrm>
          <a:prstGeom prst="rect">
            <a:avLst/>
          </a:prstGeom>
          <a:noFill/>
        </p:spPr>
        <p:txBody>
          <a:bodyPr wrap="none" rtlCol="0">
            <a:spAutoFit/>
          </a:bodyPr>
          <a:p>
            <a:r>
              <a:rPr lang="en-US" altLang="zh-CN" sz="2400"/>
              <a:t>100</a:t>
            </a:r>
            <a:r>
              <a:rPr lang="zh-CN" altLang="en-US" sz="2400"/>
              <a:t>米</a:t>
            </a:r>
            <a:endParaRPr lang="zh-CN" altLang="en-US" sz="2400"/>
          </a:p>
        </p:txBody>
      </p:sp>
      <p:sp>
        <p:nvSpPr>
          <p:cNvPr id="19" name="文本框 18"/>
          <p:cNvSpPr txBox="1"/>
          <p:nvPr/>
        </p:nvSpPr>
        <p:spPr>
          <a:xfrm>
            <a:off x="5724525" y="1217295"/>
            <a:ext cx="996315" cy="460375"/>
          </a:xfrm>
          <a:prstGeom prst="rect">
            <a:avLst/>
          </a:prstGeom>
          <a:noFill/>
        </p:spPr>
        <p:txBody>
          <a:bodyPr wrap="none" rtlCol="0">
            <a:spAutoFit/>
          </a:bodyPr>
          <a:p>
            <a:r>
              <a:rPr lang="en-US" altLang="zh-CN" sz="2400"/>
              <a:t>100</a:t>
            </a:r>
            <a:r>
              <a:rPr lang="zh-CN" altLang="en-US" sz="2400"/>
              <a:t>米</a:t>
            </a:r>
            <a:endParaRPr lang="zh-CN" altLang="en-US" sz="2400"/>
          </a:p>
        </p:txBody>
      </p:sp>
      <p:sp>
        <p:nvSpPr>
          <p:cNvPr id="20" name="文本框 19"/>
          <p:cNvSpPr txBox="1"/>
          <p:nvPr/>
        </p:nvSpPr>
        <p:spPr>
          <a:xfrm>
            <a:off x="8329295" y="3393440"/>
            <a:ext cx="996315" cy="460375"/>
          </a:xfrm>
          <a:prstGeom prst="rect">
            <a:avLst/>
          </a:prstGeom>
          <a:noFill/>
        </p:spPr>
        <p:txBody>
          <a:bodyPr wrap="none" rtlCol="0">
            <a:spAutoFit/>
          </a:bodyPr>
          <a:p>
            <a:r>
              <a:rPr lang="en-US" altLang="zh-CN" sz="2400"/>
              <a:t>100</a:t>
            </a:r>
            <a:r>
              <a:rPr lang="zh-CN" altLang="en-US" sz="2400"/>
              <a:t>米</a:t>
            </a:r>
            <a:endParaRPr lang="zh-CN" altLang="en-US" sz="2400"/>
          </a:p>
        </p:txBody>
      </p:sp>
      <p:sp>
        <p:nvSpPr>
          <p:cNvPr id="22" name="文本框 21"/>
          <p:cNvSpPr txBox="1"/>
          <p:nvPr/>
        </p:nvSpPr>
        <p:spPr>
          <a:xfrm>
            <a:off x="5655310" y="3439795"/>
            <a:ext cx="962025" cy="460375"/>
          </a:xfrm>
          <a:prstGeom prst="rect">
            <a:avLst/>
          </a:prstGeom>
          <a:noFill/>
        </p:spPr>
        <p:txBody>
          <a:bodyPr wrap="none" rtlCol="0">
            <a:spAutoFit/>
          </a:bodyPr>
          <a:p>
            <a:r>
              <a:rPr lang="en-US" altLang="zh-CN" sz="2400"/>
              <a:t>1</a:t>
            </a:r>
            <a:r>
              <a:rPr lang="zh-CN" altLang="en-US" sz="2400"/>
              <a:t>公顷</a:t>
            </a:r>
            <a:endParaRPr lang="zh-CN" altLang="en-US" sz="2400"/>
          </a:p>
        </p:txBody>
      </p:sp>
      <p:sp>
        <p:nvSpPr>
          <p:cNvPr id="23" name="文本框 22"/>
          <p:cNvSpPr txBox="1"/>
          <p:nvPr/>
        </p:nvSpPr>
        <p:spPr>
          <a:xfrm>
            <a:off x="1058545" y="1647825"/>
            <a:ext cx="2520315" cy="460375"/>
          </a:xfrm>
          <a:prstGeom prst="rect">
            <a:avLst/>
          </a:prstGeom>
          <a:noFill/>
        </p:spPr>
        <p:txBody>
          <a:bodyPr wrap="none" rtlCol="0">
            <a:spAutoFit/>
          </a:bodyPr>
          <a:p>
            <a:r>
              <a:rPr lang="zh-CN" altLang="en-US" sz="2400"/>
              <a:t>你跑过</a:t>
            </a:r>
            <a:r>
              <a:rPr lang="en-US" altLang="zh-CN" sz="2400"/>
              <a:t>100</a:t>
            </a:r>
            <a:r>
              <a:rPr lang="zh-CN" altLang="en-US" sz="2400"/>
              <a:t>米吗？</a:t>
            </a:r>
            <a:endParaRPr lang="zh-CN" altLang="en-US" sz="2400"/>
          </a:p>
        </p:txBody>
      </p:sp>
      <p:pic>
        <p:nvPicPr>
          <p:cNvPr id="29" name="图片 28" descr="图片154"/>
          <p:cNvPicPr>
            <a:picLocks noChangeAspect="1"/>
          </p:cNvPicPr>
          <p:nvPr/>
        </p:nvPicPr>
        <p:blipFill>
          <a:blip r:embed="rId3"/>
          <a:stretch>
            <a:fillRect/>
          </a:stretch>
        </p:blipFill>
        <p:spPr>
          <a:xfrm flipH="1">
            <a:off x="728980" y="2944495"/>
            <a:ext cx="1017905" cy="17119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2000"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par>
                                <p:cTn id="8" presetID="0" presetClass="path" presetSubtype="0" accel="50000" decel="50000" fill="hold" nodeType="withEffect">
                                  <p:stCondLst>
                                    <p:cond delay="0"/>
                                  </p:stCondLst>
                                  <p:childTnLst>
                                    <p:animMotion origin="layout" path="M 0 0 L 0.319948 0 " pathEditMode="relative" ptsTypes="">
                                      <p:cBhvr>
                                        <p:cTn id="9" dur="2000" fill="hold"/>
                                        <p:tgtEl>
                                          <p:spTgt spid="13"/>
                                        </p:tgtEl>
                                        <p:attrNameLst>
                                          <p:attrName>ppt_x</p:attrName>
                                          <p:attrName>ppt_y</p:attrName>
                                        </p:attrNameLst>
                                      </p:cBhvr>
                                    </p:animMotion>
                                  </p:childTnLst>
                                </p:cTn>
                              </p:par>
                            </p:childTnLst>
                          </p:cTn>
                        </p:par>
                        <p:par>
                          <p:cTn id="10" fill="hold">
                            <p:stCondLst>
                              <p:cond delay="2000"/>
                            </p:stCondLst>
                            <p:childTnLst>
                              <p:par>
                                <p:cTn id="11" presetID="1" presetClass="exit" presetSubtype="0" fill="hold" nodeType="afterEffect">
                                  <p:stCondLst>
                                    <p:cond delay="0"/>
                                  </p:stCondLst>
                                  <p:childTnLst>
                                    <p:set>
                                      <p:cBhvr>
                                        <p:cTn id="12" dur="1" fill="hold">
                                          <p:stCondLst>
                                            <p:cond delay="0"/>
                                          </p:stCondLst>
                                        </p:cTn>
                                        <p:tgtEl>
                                          <p:spTgt spid="13"/>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0" presetClass="path" presetSubtype="0" accel="50000" decel="50000" fill="hold" nodeType="withEffect">
                                  <p:stCondLst>
                                    <p:cond delay="0"/>
                                  </p:stCondLst>
                                  <p:childTnLst>
                                    <p:animMotion origin="layout" path="M 0 0 L 0 -0.464259 " pathEditMode="relative" ptsTypes="">
                                      <p:cBhvr>
                                        <p:cTn id="16" dur="2000" fill="hold"/>
                                        <p:tgtEl>
                                          <p:spTgt spid="14"/>
                                        </p:tgtEl>
                                        <p:attrNameLst>
                                          <p:attrName>ppt_x</p:attrName>
                                          <p:attrName>ppt_y</p:attrName>
                                        </p:attrNameLst>
                                      </p:cBhvr>
                                    </p:animMotion>
                                  </p:childTnLst>
                                </p:cTn>
                              </p:par>
                              <p:par>
                                <p:cTn id="17" presetID="22" presetClass="entr" presetSubtype="4" fill="hold" nodeType="withEffect">
                                  <p:stCondLst>
                                    <p:cond delay="0"/>
                                  </p:stCondLst>
                                  <p:childTnLst>
                                    <p:set>
                                      <p:cBhvr>
                                        <p:cTn id="18" dur="2000" fill="hold">
                                          <p:stCondLst>
                                            <p:cond delay="0"/>
                                          </p:stCondLst>
                                        </p:cTn>
                                        <p:tgtEl>
                                          <p:spTgt spid="8"/>
                                        </p:tgtEl>
                                        <p:attrNameLst>
                                          <p:attrName>style.visibility</p:attrName>
                                        </p:attrNameLst>
                                      </p:cBhvr>
                                      <p:to>
                                        <p:strVal val="visible"/>
                                      </p:to>
                                    </p:set>
                                    <p:animEffect transition="in" filter="wipe(down)">
                                      <p:cBhvr>
                                        <p:cTn id="19" dur="2000"/>
                                        <p:tgtEl>
                                          <p:spTgt spid="8"/>
                                        </p:tgtEl>
                                      </p:cBhvr>
                                    </p:animEffect>
                                  </p:childTnLst>
                                </p:cTn>
                              </p:par>
                            </p:childTnLst>
                          </p:cTn>
                        </p:par>
                        <p:par>
                          <p:cTn id="20" fill="hold">
                            <p:stCondLst>
                              <p:cond delay="2000"/>
                            </p:stCondLst>
                            <p:childTnLst>
                              <p:par>
                                <p:cTn id="21" presetID="1" presetClass="exit" presetSubtype="0" fill="hold" nodeType="afterEffect">
                                  <p:stCondLst>
                                    <p:cond delay="0"/>
                                  </p:stCondLst>
                                  <p:childTnLst>
                                    <p:set>
                                      <p:cBhvr>
                                        <p:cTn id="22" dur="1" fill="hold">
                                          <p:stCondLst>
                                            <p:cond delay="0"/>
                                          </p:stCondLst>
                                        </p:cTn>
                                        <p:tgtEl>
                                          <p:spTgt spid="14"/>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0" presetClass="path" presetSubtype="0" accel="50000" decel="50000" fill="hold" nodeType="withEffect">
                                  <p:stCondLst>
                                    <p:cond delay="0"/>
                                  </p:stCondLst>
                                  <p:childTnLst>
                                    <p:animMotion origin="layout" path="M 0 0 L -0.260052 0 " pathEditMode="relative" ptsTypes="">
                                      <p:cBhvr>
                                        <p:cTn id="26" dur="2000" fill="hold"/>
                                        <p:tgtEl>
                                          <p:spTgt spid="15"/>
                                        </p:tgtEl>
                                        <p:attrNameLst>
                                          <p:attrName>ppt_x</p:attrName>
                                          <p:attrName>ppt_y</p:attrName>
                                        </p:attrNameLst>
                                      </p:cBhvr>
                                    </p:animMotion>
                                  </p:childTnLst>
                                </p:cTn>
                              </p:par>
                              <p:par>
                                <p:cTn id="27" presetID="22" presetClass="entr" presetSubtype="2" fill="hold" nodeType="withEffect">
                                  <p:stCondLst>
                                    <p:cond delay="0"/>
                                  </p:stCondLst>
                                  <p:childTnLst>
                                    <p:set>
                                      <p:cBhvr>
                                        <p:cTn id="28" dur="2000" fill="hold">
                                          <p:stCondLst>
                                            <p:cond delay="0"/>
                                          </p:stCondLst>
                                        </p:cTn>
                                        <p:tgtEl>
                                          <p:spTgt spid="7"/>
                                        </p:tgtEl>
                                        <p:attrNameLst>
                                          <p:attrName>style.visibility</p:attrName>
                                        </p:attrNameLst>
                                      </p:cBhvr>
                                      <p:to>
                                        <p:strVal val="visible"/>
                                      </p:to>
                                    </p:set>
                                    <p:animEffect transition="in" filter="wipe(right)">
                                      <p:cBhvr>
                                        <p:cTn id="29" dur="2000"/>
                                        <p:tgtEl>
                                          <p:spTgt spid="7"/>
                                        </p:tgtEl>
                                      </p:cBhvr>
                                    </p:animEffect>
                                  </p:childTnLst>
                                </p:cTn>
                              </p:par>
                            </p:childTnLst>
                          </p:cTn>
                        </p:par>
                        <p:par>
                          <p:cTn id="30" fill="hold">
                            <p:stCondLst>
                              <p:cond delay="2000"/>
                            </p:stCondLst>
                            <p:childTnLst>
                              <p:par>
                                <p:cTn id="31" presetID="1" presetClass="exit" presetSubtype="0" fill="hold" nodeType="afterEffect">
                                  <p:stCondLst>
                                    <p:cond delay="0"/>
                                  </p:stCondLst>
                                  <p:childTnLst>
                                    <p:set>
                                      <p:cBhvr>
                                        <p:cTn id="32" dur="1" fill="hold">
                                          <p:stCondLst>
                                            <p:cond delay="0"/>
                                          </p:stCondLst>
                                        </p:cTn>
                                        <p:tgtEl>
                                          <p:spTgt spid="15"/>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0" presetClass="path" presetSubtype="0" accel="50000" decel="50000" fill="hold" nodeType="withEffect">
                                  <p:stCondLst>
                                    <p:cond delay="0"/>
                                  </p:stCondLst>
                                  <p:childTnLst>
                                    <p:animMotion origin="layout" path="M 0 0 L 0 0.435648 " pathEditMode="relative" ptsTypes="">
                                      <p:cBhvr>
                                        <p:cTn id="36" dur="2000" fill="hold"/>
                                        <p:tgtEl>
                                          <p:spTgt spid="16"/>
                                        </p:tgtEl>
                                        <p:attrNameLst>
                                          <p:attrName>ppt_x</p:attrName>
                                          <p:attrName>ppt_y</p:attrName>
                                        </p:attrNameLst>
                                      </p:cBhvr>
                                    </p:animMotion>
                                  </p:childTnLst>
                                </p:cTn>
                              </p:par>
                              <p:par>
                                <p:cTn id="37" presetID="22" presetClass="entr" presetSubtype="1" fill="hold" nodeType="withEffect">
                                  <p:stCondLst>
                                    <p:cond delay="0"/>
                                  </p:stCondLst>
                                  <p:childTnLst>
                                    <p:set>
                                      <p:cBhvr>
                                        <p:cTn id="38" dur="2000" fill="hold">
                                          <p:stCondLst>
                                            <p:cond delay="0"/>
                                          </p:stCondLst>
                                        </p:cTn>
                                        <p:tgtEl>
                                          <p:spTgt spid="9"/>
                                        </p:tgtEl>
                                        <p:attrNameLst>
                                          <p:attrName>style.visibility</p:attrName>
                                        </p:attrNameLst>
                                      </p:cBhvr>
                                      <p:to>
                                        <p:strVal val="visible"/>
                                      </p:to>
                                    </p:set>
                                    <p:animEffect transition="in" filter="wipe(up)">
                                      <p:cBhvr>
                                        <p:cTn id="39" dur="2000"/>
                                        <p:tgtEl>
                                          <p:spTgt spid="9"/>
                                        </p:tgtEl>
                                      </p:cBhvr>
                                    </p:animEffect>
                                  </p:childTnLst>
                                </p:cTn>
                              </p:par>
                            </p:childTnLst>
                          </p:cTn>
                        </p:par>
                        <p:par>
                          <p:cTn id="40" fill="hold">
                            <p:stCondLst>
                              <p:cond delay="2000"/>
                            </p:stCondLst>
                            <p:childTnLst>
                              <p:par>
                                <p:cTn id="41" presetID="1" presetClass="exit" presetSubtype="0" fill="hold" nodeType="afterEffect">
                                  <p:stCondLst>
                                    <p:cond delay="0"/>
                                  </p:stCondLst>
                                  <p:childTnLst>
                                    <p:set>
                                      <p:cBhvr>
                                        <p:cTn id="42" dur="1" fill="hold">
                                          <p:stCondLst>
                                            <p:cond delay="0"/>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p:tgtEl>
                                          <p:spTgt spid="18"/>
                                        </p:tgtEl>
                                        <p:attrNameLst>
                                          <p:attrName>ppt_y</p:attrName>
                                        </p:attrNameLst>
                                      </p:cBhvr>
                                      <p:tavLst>
                                        <p:tav tm="0">
                                          <p:val>
                                            <p:strVal val="#ppt_y+#ppt_h*1.125000"/>
                                          </p:val>
                                        </p:tav>
                                        <p:tav tm="100000">
                                          <p:val>
                                            <p:strVal val="#ppt_y"/>
                                          </p:val>
                                        </p:tav>
                                      </p:tavLst>
                                    </p:anim>
                                    <p:animEffect transition="in" filter="wipe(up)">
                                      <p:cBhvr>
                                        <p:cTn id="48" dur="500"/>
                                        <p:tgtEl>
                                          <p:spTgt spid="18"/>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p:tgtEl>
                                          <p:spTgt spid="17"/>
                                        </p:tgtEl>
                                        <p:attrNameLst>
                                          <p:attrName>ppt_y</p:attrName>
                                        </p:attrNameLst>
                                      </p:cBhvr>
                                      <p:tavLst>
                                        <p:tav tm="0">
                                          <p:val>
                                            <p:strVal val="#ppt_y+#ppt_h*1.125000"/>
                                          </p:val>
                                        </p:tav>
                                        <p:tav tm="100000">
                                          <p:val>
                                            <p:strVal val="#ppt_y"/>
                                          </p:val>
                                        </p:tav>
                                      </p:tavLst>
                                    </p:anim>
                                    <p:animEffect transition="in" filter="wipe(up)">
                                      <p:cBhvr>
                                        <p:cTn id="52" dur="500"/>
                                        <p:tgtEl>
                                          <p:spTgt spid="17"/>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p:tgtEl>
                                          <p:spTgt spid="20"/>
                                        </p:tgtEl>
                                        <p:attrNameLst>
                                          <p:attrName>ppt_y</p:attrName>
                                        </p:attrNameLst>
                                      </p:cBhvr>
                                      <p:tavLst>
                                        <p:tav tm="0">
                                          <p:val>
                                            <p:strVal val="#ppt_y+#ppt_h*1.125000"/>
                                          </p:val>
                                        </p:tav>
                                        <p:tav tm="100000">
                                          <p:val>
                                            <p:strVal val="#ppt_y"/>
                                          </p:val>
                                        </p:tav>
                                      </p:tavLst>
                                    </p:anim>
                                    <p:animEffect transition="in" filter="wipe(up)">
                                      <p:cBhvr>
                                        <p:cTn id="56" dur="500"/>
                                        <p:tgtEl>
                                          <p:spTgt spid="20"/>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p:tgtEl>
                                          <p:spTgt spid="19"/>
                                        </p:tgtEl>
                                        <p:attrNameLst>
                                          <p:attrName>ppt_y</p:attrName>
                                        </p:attrNameLst>
                                      </p:cBhvr>
                                      <p:tavLst>
                                        <p:tav tm="0">
                                          <p:val>
                                            <p:strVal val="#ppt_y+#ppt_h*1.125000"/>
                                          </p:val>
                                        </p:tav>
                                        <p:tav tm="100000">
                                          <p:val>
                                            <p:strVal val="#ppt_y"/>
                                          </p:val>
                                        </p:tav>
                                      </p:tavLst>
                                    </p:anim>
                                    <p:animEffect transition="in" filter="wipe(up)">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down)">
                                      <p:cBhvr>
                                        <p:cTn id="65" dur="5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p:tgtEl>
                                          <p:spTgt spid="22"/>
                                        </p:tgtEl>
                                        <p:attrNameLst>
                                          <p:attrName>ppt_y</p:attrName>
                                        </p:attrNameLst>
                                      </p:cBhvr>
                                      <p:tavLst>
                                        <p:tav tm="0">
                                          <p:val>
                                            <p:strVal val="#ppt_y+#ppt_h*1.125000"/>
                                          </p:val>
                                        </p:tav>
                                        <p:tav tm="100000">
                                          <p:val>
                                            <p:strVal val="#ppt_y"/>
                                          </p:val>
                                        </p:tav>
                                      </p:tavLst>
                                    </p:anim>
                                    <p:animEffect transition="in" filter="wipe(up)">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p:bldP spid="18" grpId="0"/>
      <p:bldP spid="17" grpId="0"/>
      <p:bldP spid="20"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7" name="组合 16"/>
          <p:cNvGrpSpPr/>
          <p:nvPr/>
        </p:nvGrpSpPr>
        <p:grpSpPr>
          <a:xfrm>
            <a:off x="1804670" y="4854575"/>
            <a:ext cx="7516102" cy="899795"/>
            <a:chOff x="5309" y="4901"/>
            <a:chExt cx="10500" cy="1417"/>
          </a:xfrm>
        </p:grpSpPr>
        <p:grpSp>
          <p:nvGrpSpPr>
            <p:cNvPr id="18" name="组合 17"/>
            <p:cNvGrpSpPr/>
            <p:nvPr/>
          </p:nvGrpSpPr>
          <p:grpSpPr>
            <a:xfrm rot="0">
              <a:off x="5309" y="4901"/>
              <a:ext cx="9355" cy="1417"/>
              <a:chOff x="10439" y="4084"/>
              <a:chExt cx="6320" cy="3114"/>
            </a:xfrm>
          </p:grpSpPr>
          <p:sp>
            <p:nvSpPr>
              <p:cNvPr id="19" name="圆角矩形标注 18"/>
              <p:cNvSpPr/>
              <p:nvPr/>
            </p:nvSpPr>
            <p:spPr>
              <a:xfrm>
                <a:off x="10439" y="4084"/>
                <a:ext cx="6320" cy="3114"/>
              </a:xfrm>
              <a:prstGeom prst="wedgeRoundRectCallout">
                <a:avLst>
                  <a:gd name="adj1" fmla="val 55326"/>
                  <a:gd name="adj2" fmla="val 29587"/>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20" name="圆角矩形 19"/>
              <p:cNvSpPr/>
              <p:nvPr/>
            </p:nvSpPr>
            <p:spPr>
              <a:xfrm>
                <a:off x="10563" y="4372"/>
                <a:ext cx="6090" cy="24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5558" y="5233"/>
              <a:ext cx="10251" cy="725"/>
            </a:xfrm>
            <a:prstGeom prst="rect">
              <a:avLst/>
            </a:prstGeom>
            <a:noFill/>
          </p:spPr>
          <p:txBody>
            <a:bodyPr wrap="squar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边长是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米的正方形的面积是多少平方米呢？</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4" name="图片 13" descr="图片61"/>
          <p:cNvPicPr>
            <a:picLocks noChangeAspect="1"/>
          </p:cNvPicPr>
          <p:nvPr/>
        </p:nvPicPr>
        <p:blipFill>
          <a:blip r:embed="rId2"/>
          <a:stretch>
            <a:fillRect/>
          </a:stretch>
        </p:blipFill>
        <p:spPr>
          <a:xfrm>
            <a:off x="9171305" y="3788410"/>
            <a:ext cx="1835150" cy="1865630"/>
          </a:xfrm>
          <a:prstGeom prst="rect">
            <a:avLst/>
          </a:prstGeom>
        </p:spPr>
      </p:pic>
      <p:pic>
        <p:nvPicPr>
          <p:cNvPr id="15" name="图片 14" descr="图片200"/>
          <p:cNvPicPr>
            <a:picLocks noChangeAspect="1"/>
          </p:cNvPicPr>
          <p:nvPr/>
        </p:nvPicPr>
        <p:blipFill>
          <a:blip r:embed="rId3"/>
          <a:stretch>
            <a:fillRect/>
          </a:stretch>
        </p:blipFill>
        <p:spPr>
          <a:xfrm>
            <a:off x="544830" y="2407285"/>
            <a:ext cx="4085590" cy="2040255"/>
          </a:xfrm>
          <a:prstGeom prst="rect">
            <a:avLst/>
          </a:prstGeom>
        </p:spPr>
      </p:pic>
      <p:grpSp>
        <p:nvGrpSpPr>
          <p:cNvPr id="13" name="组合 12"/>
          <p:cNvGrpSpPr/>
          <p:nvPr/>
        </p:nvGrpSpPr>
        <p:grpSpPr>
          <a:xfrm>
            <a:off x="1805305" y="1159510"/>
            <a:ext cx="4362450" cy="899160"/>
            <a:chOff x="2843" y="1826"/>
            <a:chExt cx="6870" cy="1416"/>
          </a:xfrm>
        </p:grpSpPr>
        <p:grpSp>
          <p:nvGrpSpPr>
            <p:cNvPr id="6" name="组合 5"/>
            <p:cNvGrpSpPr/>
            <p:nvPr/>
          </p:nvGrpSpPr>
          <p:grpSpPr>
            <a:xfrm rot="0">
              <a:off x="2843" y="1826"/>
              <a:ext cx="6871" cy="1417"/>
              <a:chOff x="10439" y="4084"/>
              <a:chExt cx="6281" cy="3114"/>
            </a:xfrm>
          </p:grpSpPr>
          <p:sp>
            <p:nvSpPr>
              <p:cNvPr id="10" name="圆角矩形标注 9"/>
              <p:cNvSpPr/>
              <p:nvPr/>
            </p:nvSpPr>
            <p:spPr>
              <a:xfrm>
                <a:off x="10439" y="4084"/>
                <a:ext cx="6281" cy="3114"/>
              </a:xfrm>
              <a:prstGeom prst="wedgeRoundRectCallout">
                <a:avLst>
                  <a:gd name="adj1" fmla="val -21858"/>
                  <a:gd name="adj2" fmla="val 793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2" name="圆角矩形 11"/>
              <p:cNvSpPr/>
              <p:nvPr/>
            </p:nvSpPr>
            <p:spPr>
              <a:xfrm>
                <a:off x="10619" y="4372"/>
                <a:ext cx="5921" cy="2478"/>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3295" y="2153"/>
              <a:ext cx="6048" cy="725"/>
            </a:xfrm>
            <a:prstGeom prst="rect">
              <a:avLst/>
            </a:prstGeom>
            <a:noFill/>
          </p:spPr>
          <p:txBody>
            <a:bodyPr wrap="none" rtlCol="0">
              <a:spAutoFit/>
            </a:bodyPr>
            <a:p>
              <a:r>
                <a:rPr lang="zh-CN" altLang="en-US" sz="2400"/>
                <a:t>公顷与平方米有什么关系？</a:t>
              </a:r>
              <a:endParaRPr lang="zh-CN" altLang="en-US" sz="2400"/>
            </a:p>
          </p:txBody>
        </p:sp>
      </p:grpSp>
      <p:pic>
        <p:nvPicPr>
          <p:cNvPr id="22" name="图片 21" descr="图片227"/>
          <p:cNvPicPr>
            <a:picLocks noChangeAspect="1"/>
          </p:cNvPicPr>
          <p:nvPr/>
        </p:nvPicPr>
        <p:blipFill>
          <a:blip r:embed="rId4"/>
          <a:stretch>
            <a:fillRect/>
          </a:stretch>
        </p:blipFill>
        <p:spPr>
          <a:xfrm>
            <a:off x="9327515" y="351155"/>
            <a:ext cx="2117725" cy="1932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000"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par>
                                <p:cTn id="8" presetID="21" presetClass="entr" presetSubtype="1" fill="hold" nodeType="withEffect">
                                  <p:stCondLst>
                                    <p:cond delay="0"/>
                                  </p:stCondLst>
                                  <p:childTnLst>
                                    <p:set>
                                      <p:cBhvr>
                                        <p:cTn id="9" dur="1000" fill="hold">
                                          <p:stCondLst>
                                            <p:cond delay="0"/>
                                          </p:stCondLst>
                                        </p:cTn>
                                        <p:tgtEl>
                                          <p:spTgt spid="17"/>
                                        </p:tgtEl>
                                        <p:attrNameLst>
                                          <p:attrName>style.visibility</p:attrName>
                                        </p:attrNameLst>
                                      </p:cBhvr>
                                      <p:to>
                                        <p:strVal val="visible"/>
                                      </p:to>
                                    </p:set>
                                    <p:animEffect transition="in" filter="wheel(1)">
                                      <p:cBhvr>
                                        <p:cTn id="1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1" name="矩形 20"/>
          <p:cNvSpPr/>
          <p:nvPr/>
        </p:nvSpPr>
        <p:spPr>
          <a:xfrm>
            <a:off x="1811020" y="1684020"/>
            <a:ext cx="3168000" cy="3183255"/>
          </a:xfrm>
          <a:prstGeom prst="rect">
            <a:avLst/>
          </a:prstGeom>
          <a:solidFill>
            <a:schemeClr val="accent4">
              <a:lumMod val="75000"/>
              <a:alpha val="6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 name="直接连接符 3"/>
          <p:cNvCxnSpPr/>
          <p:nvPr/>
        </p:nvCxnSpPr>
        <p:spPr>
          <a:xfrm>
            <a:off x="1785620" y="4904740"/>
            <a:ext cx="3240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785620" y="1647825"/>
            <a:ext cx="32400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017770" y="1669415"/>
            <a:ext cx="0" cy="32400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773555" y="1647825"/>
            <a:ext cx="0" cy="32400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985770" y="4979670"/>
            <a:ext cx="996315" cy="460375"/>
          </a:xfrm>
          <a:prstGeom prst="rect">
            <a:avLst/>
          </a:prstGeom>
          <a:noFill/>
        </p:spPr>
        <p:txBody>
          <a:bodyPr wrap="none" rtlCol="0">
            <a:spAutoFit/>
          </a:bodyPr>
          <a:p>
            <a:r>
              <a:rPr lang="en-US" altLang="zh-CN" sz="2400"/>
              <a:t>100</a:t>
            </a:r>
            <a:r>
              <a:rPr lang="zh-CN" altLang="en-US" sz="2400"/>
              <a:t>米</a:t>
            </a:r>
            <a:endParaRPr lang="zh-CN" altLang="en-US" sz="2400"/>
          </a:p>
        </p:txBody>
      </p:sp>
      <p:sp>
        <p:nvSpPr>
          <p:cNvPr id="18" name="文本框 17"/>
          <p:cNvSpPr txBox="1"/>
          <p:nvPr/>
        </p:nvSpPr>
        <p:spPr>
          <a:xfrm>
            <a:off x="642620" y="3037205"/>
            <a:ext cx="996315" cy="460375"/>
          </a:xfrm>
          <a:prstGeom prst="rect">
            <a:avLst/>
          </a:prstGeom>
          <a:noFill/>
        </p:spPr>
        <p:txBody>
          <a:bodyPr wrap="none" rtlCol="0">
            <a:spAutoFit/>
          </a:bodyPr>
          <a:p>
            <a:r>
              <a:rPr lang="en-US" altLang="zh-CN" sz="2400"/>
              <a:t>100</a:t>
            </a:r>
            <a:r>
              <a:rPr lang="zh-CN" altLang="en-US" sz="2400"/>
              <a:t>米</a:t>
            </a:r>
            <a:endParaRPr lang="zh-CN" altLang="en-US" sz="2400"/>
          </a:p>
        </p:txBody>
      </p:sp>
      <p:sp>
        <p:nvSpPr>
          <p:cNvPr id="19" name="文本框 18"/>
          <p:cNvSpPr txBox="1"/>
          <p:nvPr/>
        </p:nvSpPr>
        <p:spPr>
          <a:xfrm>
            <a:off x="2985770" y="1137920"/>
            <a:ext cx="996315" cy="460375"/>
          </a:xfrm>
          <a:prstGeom prst="rect">
            <a:avLst/>
          </a:prstGeom>
          <a:noFill/>
        </p:spPr>
        <p:txBody>
          <a:bodyPr wrap="none" rtlCol="0">
            <a:spAutoFit/>
          </a:bodyPr>
          <a:p>
            <a:r>
              <a:rPr lang="en-US" altLang="zh-CN" sz="2400"/>
              <a:t>100</a:t>
            </a:r>
            <a:r>
              <a:rPr lang="zh-CN" altLang="en-US" sz="2400"/>
              <a:t>米</a:t>
            </a:r>
            <a:endParaRPr lang="zh-CN" altLang="en-US" sz="2400"/>
          </a:p>
        </p:txBody>
      </p:sp>
      <p:sp>
        <p:nvSpPr>
          <p:cNvPr id="20" name="文本框 19"/>
          <p:cNvSpPr txBox="1"/>
          <p:nvPr/>
        </p:nvSpPr>
        <p:spPr>
          <a:xfrm>
            <a:off x="5177790" y="3037205"/>
            <a:ext cx="996315" cy="460375"/>
          </a:xfrm>
          <a:prstGeom prst="rect">
            <a:avLst/>
          </a:prstGeom>
          <a:noFill/>
        </p:spPr>
        <p:txBody>
          <a:bodyPr wrap="none" rtlCol="0">
            <a:spAutoFit/>
          </a:bodyPr>
          <a:p>
            <a:r>
              <a:rPr lang="en-US" altLang="zh-CN" sz="2400"/>
              <a:t>100</a:t>
            </a:r>
            <a:r>
              <a:rPr lang="zh-CN" altLang="en-US" sz="2400"/>
              <a:t>米</a:t>
            </a:r>
            <a:endParaRPr lang="zh-CN" altLang="en-US" sz="2400"/>
          </a:p>
        </p:txBody>
      </p:sp>
      <p:sp>
        <p:nvSpPr>
          <p:cNvPr id="22" name="文本框 21"/>
          <p:cNvSpPr txBox="1"/>
          <p:nvPr/>
        </p:nvSpPr>
        <p:spPr>
          <a:xfrm>
            <a:off x="2880360" y="3046095"/>
            <a:ext cx="962025" cy="460375"/>
          </a:xfrm>
          <a:prstGeom prst="rect">
            <a:avLst/>
          </a:prstGeom>
          <a:noFill/>
        </p:spPr>
        <p:txBody>
          <a:bodyPr wrap="none" rtlCol="0">
            <a:spAutoFit/>
          </a:bodyPr>
          <a:p>
            <a:r>
              <a:rPr lang="en-US" altLang="zh-CN" sz="2400"/>
              <a:t>1</a:t>
            </a:r>
            <a:r>
              <a:rPr lang="zh-CN" altLang="en-US" sz="2400"/>
              <a:t>公顷</a:t>
            </a:r>
            <a:endParaRPr lang="zh-CN" altLang="en-US" sz="2400"/>
          </a:p>
        </p:txBody>
      </p:sp>
      <p:grpSp>
        <p:nvGrpSpPr>
          <p:cNvPr id="31" name="组合 30"/>
          <p:cNvGrpSpPr/>
          <p:nvPr/>
        </p:nvGrpSpPr>
        <p:grpSpPr>
          <a:xfrm>
            <a:off x="6771640" y="2667635"/>
            <a:ext cx="4354195" cy="765810"/>
            <a:chOff x="10664" y="4041"/>
            <a:chExt cx="6857" cy="1206"/>
          </a:xfrm>
        </p:grpSpPr>
        <p:sp>
          <p:nvSpPr>
            <p:cNvPr id="24" name="圆角矩形 23"/>
            <p:cNvSpPr/>
            <p:nvPr/>
          </p:nvSpPr>
          <p:spPr>
            <a:xfrm>
              <a:off x="10664" y="4041"/>
              <a:ext cx="6818" cy="1207"/>
            </a:xfrm>
            <a:prstGeom prst="roundRect">
              <a:avLst/>
            </a:prstGeom>
            <a:solidFill>
              <a:schemeClr val="accent2">
                <a:lumMod val="60000"/>
                <a:lumOff val="40000"/>
                <a:alpha val="77000"/>
              </a:schemeClr>
            </a:solidFill>
            <a:ln>
              <a:solidFill>
                <a:srgbClr val="A367D2"/>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0889" y="4310"/>
              <a:ext cx="6633" cy="72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 ×100=10000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3" name="组合 22"/>
          <p:cNvGrpSpPr/>
          <p:nvPr/>
        </p:nvGrpSpPr>
        <p:grpSpPr>
          <a:xfrm>
            <a:off x="6927215" y="1458595"/>
            <a:ext cx="3846830" cy="765810"/>
            <a:chOff x="10909" y="2297"/>
            <a:chExt cx="6058" cy="1206"/>
          </a:xfrm>
        </p:grpSpPr>
        <p:sp>
          <p:nvSpPr>
            <p:cNvPr id="11" name="圆角矩形 10"/>
            <p:cNvSpPr/>
            <p:nvPr/>
          </p:nvSpPr>
          <p:spPr>
            <a:xfrm>
              <a:off x="10909" y="2297"/>
              <a:ext cx="6058"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1092" y="2673"/>
              <a:ext cx="5856" cy="725"/>
            </a:xfrm>
            <a:prstGeom prst="rect">
              <a:avLst/>
            </a:prstGeom>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正方形的面积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边长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边长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0" name="组合 29"/>
          <p:cNvGrpSpPr/>
          <p:nvPr/>
        </p:nvGrpSpPr>
        <p:grpSpPr>
          <a:xfrm>
            <a:off x="7214870" y="3896360"/>
            <a:ext cx="3442970" cy="765810"/>
            <a:chOff x="12281" y="7842"/>
            <a:chExt cx="5422" cy="1206"/>
          </a:xfrm>
        </p:grpSpPr>
        <p:sp>
          <p:nvSpPr>
            <p:cNvPr id="28" name="圆角矩形 27"/>
            <p:cNvSpPr/>
            <p:nvPr/>
          </p:nvSpPr>
          <p:spPr>
            <a:xfrm>
              <a:off x="12281" y="7842"/>
              <a:ext cx="5422" cy="1207"/>
            </a:xfrm>
            <a:prstGeom prst="roundRect">
              <a:avLst/>
            </a:prstGeom>
            <a:solidFill>
              <a:srgbClr val="C7A4E4">
                <a:alpha val="77000"/>
              </a:srgbClr>
            </a:solidFill>
            <a:ln>
              <a:solidFill>
                <a:schemeClr val="accent5">
                  <a:lumMod val="50000"/>
                </a:schemeClr>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12545" y="7919"/>
              <a:ext cx="4730" cy="1052"/>
            </a:xfrm>
            <a:prstGeom prst="rect">
              <a:avLst/>
            </a:prstGeom>
            <a:noFill/>
          </p:spPr>
          <p:txBody>
            <a:bodyPr wrap="none" rtlCol="0" anchor="t">
              <a:spAutoFit/>
            </a:bodyPr>
            <a:p>
              <a:pPr algn="ctr">
                <a:lnSpc>
                  <a:spcPts val="45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公顷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平方米</a:t>
              </a:r>
              <a:endParaRPr lang="zh-CN" altLang="en-US" sz="240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763135" y="5408930"/>
            <a:ext cx="4298950" cy="699770"/>
            <a:chOff x="7501" y="8707"/>
            <a:chExt cx="6770" cy="1102"/>
          </a:xfrm>
        </p:grpSpPr>
        <p:sp>
          <p:nvSpPr>
            <p:cNvPr id="35" name="圆角矩形 34"/>
            <p:cNvSpPr/>
            <p:nvPr/>
          </p:nvSpPr>
          <p:spPr>
            <a:xfrm>
              <a:off x="7501" y="8707"/>
              <a:ext cx="6771"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文本框 31"/>
            <p:cNvSpPr txBox="1"/>
            <p:nvPr/>
          </p:nvSpPr>
          <p:spPr>
            <a:xfrm>
              <a:off x="7585" y="8875"/>
              <a:ext cx="6493"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公顷和平方米的进率是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3" name="文本框 32"/>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p:tgtEl>
                                          <p:spTgt spid="31"/>
                                        </p:tgtEl>
                                        <p:attrNameLst>
                                          <p:attrName>ppt_y</p:attrName>
                                        </p:attrNameLst>
                                      </p:cBhvr>
                                      <p:tavLst>
                                        <p:tav tm="0">
                                          <p:val>
                                            <p:strVal val="#ppt_y+#ppt_h*1.125000"/>
                                          </p:val>
                                        </p:tav>
                                        <p:tav tm="100000">
                                          <p:val>
                                            <p:strVal val="#ppt_y"/>
                                          </p:val>
                                        </p:tav>
                                      </p:tavLst>
                                    </p:anim>
                                    <p:animEffect transition="in" filter="wipe(up)">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p:tgtEl>
                                          <p:spTgt spid="37"/>
                                        </p:tgtEl>
                                        <p:attrNameLst>
                                          <p:attrName>ppt_y</p:attrName>
                                        </p:attrNameLst>
                                      </p:cBhvr>
                                      <p:tavLst>
                                        <p:tav tm="0">
                                          <p:val>
                                            <p:strVal val="#ppt_y+#ppt_h*1.125000"/>
                                          </p:val>
                                        </p:tav>
                                        <p:tav tm="100000">
                                          <p:val>
                                            <p:strVal val="#ppt_y"/>
                                          </p:val>
                                        </p:tav>
                                      </p:tavLst>
                                    </p:anim>
                                    <p:animEffect transition="in" filter="wipe(up)">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4" name="图片 13" descr="图片61"/>
          <p:cNvPicPr>
            <a:picLocks noChangeAspect="1"/>
          </p:cNvPicPr>
          <p:nvPr/>
        </p:nvPicPr>
        <p:blipFill>
          <a:blip r:embed="rId2"/>
          <a:stretch>
            <a:fillRect/>
          </a:stretch>
        </p:blipFill>
        <p:spPr>
          <a:xfrm>
            <a:off x="9171305" y="3788410"/>
            <a:ext cx="1835150" cy="1865630"/>
          </a:xfrm>
          <a:prstGeom prst="rect">
            <a:avLst/>
          </a:prstGeom>
        </p:spPr>
      </p:pic>
      <p:pic>
        <p:nvPicPr>
          <p:cNvPr id="15" name="图片 14" descr="图片200"/>
          <p:cNvPicPr>
            <a:picLocks noChangeAspect="1"/>
          </p:cNvPicPr>
          <p:nvPr/>
        </p:nvPicPr>
        <p:blipFill>
          <a:blip r:embed="rId3"/>
          <a:stretch>
            <a:fillRect/>
          </a:stretch>
        </p:blipFill>
        <p:spPr>
          <a:xfrm>
            <a:off x="544830" y="2407285"/>
            <a:ext cx="4085590" cy="2040255"/>
          </a:xfrm>
          <a:prstGeom prst="rect">
            <a:avLst/>
          </a:prstGeom>
        </p:spPr>
      </p:pic>
      <p:grpSp>
        <p:nvGrpSpPr>
          <p:cNvPr id="13" name="组合 12"/>
          <p:cNvGrpSpPr/>
          <p:nvPr/>
        </p:nvGrpSpPr>
        <p:grpSpPr>
          <a:xfrm>
            <a:off x="1805305" y="1159510"/>
            <a:ext cx="4363085" cy="899795"/>
            <a:chOff x="2843" y="1826"/>
            <a:chExt cx="6871" cy="1417"/>
          </a:xfrm>
        </p:grpSpPr>
        <p:grpSp>
          <p:nvGrpSpPr>
            <p:cNvPr id="6" name="组合 5"/>
            <p:cNvGrpSpPr/>
            <p:nvPr/>
          </p:nvGrpSpPr>
          <p:grpSpPr>
            <a:xfrm rot="0">
              <a:off x="2843" y="1826"/>
              <a:ext cx="6871" cy="1417"/>
              <a:chOff x="10439" y="4084"/>
              <a:chExt cx="6281" cy="3114"/>
            </a:xfrm>
          </p:grpSpPr>
          <p:sp>
            <p:nvSpPr>
              <p:cNvPr id="10" name="圆角矩形标注 9"/>
              <p:cNvSpPr/>
              <p:nvPr/>
            </p:nvSpPr>
            <p:spPr>
              <a:xfrm>
                <a:off x="10439" y="4084"/>
                <a:ext cx="6281" cy="3114"/>
              </a:xfrm>
              <a:prstGeom prst="wedgeRoundRectCallout">
                <a:avLst>
                  <a:gd name="adj1" fmla="val -21858"/>
                  <a:gd name="adj2" fmla="val 7935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2" name="圆角矩形 11"/>
              <p:cNvSpPr/>
              <p:nvPr/>
            </p:nvSpPr>
            <p:spPr>
              <a:xfrm>
                <a:off x="10619" y="4372"/>
                <a:ext cx="5921" cy="2478"/>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3095" y="2153"/>
              <a:ext cx="6315" cy="725"/>
            </a:xfrm>
            <a:prstGeom prst="rect">
              <a:avLst/>
            </a:prstGeom>
            <a:noFill/>
          </p:spPr>
          <p:txBody>
            <a:bodyPr wrap="none" rtlCol="0">
              <a:spAutoFit/>
            </a:bodyPr>
            <a:p>
              <a:r>
                <a:rPr lang="zh-CN" altLang="en-US" sz="2400"/>
                <a:t>让我们来感受</a:t>
              </a:r>
              <a:r>
                <a:rPr lang="en-US" altLang="zh-CN" sz="2400"/>
                <a:t>1</a:t>
              </a:r>
              <a:r>
                <a:rPr lang="zh-CN" altLang="en-US" sz="2400"/>
                <a:t>公顷的大小吧</a:t>
              </a:r>
              <a:endParaRPr lang="zh-CN" altLang="en-US" sz="2400"/>
            </a:p>
          </p:txBody>
        </p:sp>
      </p:grpSp>
      <p:grpSp>
        <p:nvGrpSpPr>
          <p:cNvPr id="3" name="组合 2"/>
          <p:cNvGrpSpPr/>
          <p:nvPr/>
        </p:nvGrpSpPr>
        <p:grpSpPr>
          <a:xfrm>
            <a:off x="5869810" y="4854575"/>
            <a:ext cx="2664084" cy="899795"/>
            <a:chOff x="5080" y="4901"/>
            <a:chExt cx="9703" cy="1417"/>
          </a:xfrm>
        </p:grpSpPr>
        <p:grpSp>
          <p:nvGrpSpPr>
            <p:cNvPr id="4" name="组合 3"/>
            <p:cNvGrpSpPr/>
            <p:nvPr/>
          </p:nvGrpSpPr>
          <p:grpSpPr>
            <a:xfrm rot="0">
              <a:off x="5080" y="4901"/>
              <a:ext cx="9703" cy="1417"/>
              <a:chOff x="10284" y="4084"/>
              <a:chExt cx="6555" cy="3114"/>
            </a:xfrm>
          </p:grpSpPr>
          <p:sp>
            <p:nvSpPr>
              <p:cNvPr id="17" name="圆角矩形标注 16"/>
              <p:cNvSpPr/>
              <p:nvPr/>
            </p:nvSpPr>
            <p:spPr>
              <a:xfrm>
                <a:off x="10284" y="4084"/>
                <a:ext cx="6555" cy="3114"/>
              </a:xfrm>
              <a:prstGeom prst="wedgeRoundRectCallout">
                <a:avLst>
                  <a:gd name="adj1" fmla="val 64462"/>
                  <a:gd name="adj2" fmla="val -44283"/>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8" name="圆角矩形 17"/>
              <p:cNvSpPr/>
              <p:nvPr/>
            </p:nvSpPr>
            <p:spPr>
              <a:xfrm>
                <a:off x="10563" y="4372"/>
                <a:ext cx="6090" cy="2478"/>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文本框 18"/>
            <p:cNvSpPr txBox="1"/>
            <p:nvPr/>
          </p:nvSpPr>
          <p:spPr>
            <a:xfrm>
              <a:off x="5557" y="5233"/>
              <a:ext cx="8949" cy="725"/>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我带你们去看看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1" name="图片 20" descr="图片227"/>
          <p:cNvPicPr>
            <a:picLocks noChangeAspect="1"/>
          </p:cNvPicPr>
          <p:nvPr/>
        </p:nvPicPr>
        <p:blipFill>
          <a:blip r:embed="rId4"/>
          <a:stretch>
            <a:fillRect/>
          </a:stretch>
        </p:blipFill>
        <p:spPr>
          <a:xfrm>
            <a:off x="9327515" y="351155"/>
            <a:ext cx="2117725" cy="1932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1334</Words>
  <Application>WPS 演示</Application>
  <PresentationFormat>宽屏</PresentationFormat>
  <Paragraphs>227</Paragraphs>
  <Slides>18</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18</vt:i4>
      </vt:variant>
    </vt:vector>
  </HeadingPairs>
  <TitlesOfParts>
    <vt:vector size="35" baseType="lpstr">
      <vt:lpstr>Arial</vt:lpstr>
      <vt:lpstr>宋体</vt:lpstr>
      <vt:lpstr>Wingdings</vt:lpstr>
      <vt:lpstr>微软雅黑</vt:lpstr>
      <vt:lpstr>Wingdings</vt:lpstr>
      <vt:lpstr>Times New Roman</vt:lpstr>
      <vt:lpstr>Raleway</vt:lpstr>
      <vt:lpstr>Arial Unicode MS</vt:lpstr>
      <vt:lpstr>等线</vt:lpstr>
      <vt:lpstr>Calibri</vt:lpstr>
      <vt:lpstr>DejaVu Math TeX Gyre</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189</cp:revision>
  <dcterms:created xsi:type="dcterms:W3CDTF">2019-06-19T02:08:00Z</dcterms:created>
  <dcterms:modified xsi:type="dcterms:W3CDTF">2023-09-28T14:15:01Z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9503DAD49C0B472BB69CC82DF7BBFADA</vt:lpwstr>
  </property>
</Properties>
</file>