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54" r:id="rId3"/>
  </p:sldMasterIdLst>
  <p:notesMasterIdLst>
    <p:notesMasterId r:id="rId42"/>
  </p:notesMasterIdLst>
  <p:handoutMasterIdLst>
    <p:handoutMasterId r:id="rId43"/>
  </p:handoutMasterIdLst>
  <p:sldIdLst>
    <p:sldId id="662" r:id="rId4"/>
    <p:sldId id="663" r:id="rId5"/>
    <p:sldId id="664" r:id="rId6"/>
    <p:sldId id="307" r:id="rId7"/>
    <p:sldId id="621" r:id="rId8"/>
    <p:sldId id="622" r:id="rId9"/>
    <p:sldId id="623" r:id="rId10"/>
    <p:sldId id="665" r:id="rId11"/>
    <p:sldId id="666" r:id="rId12"/>
    <p:sldId id="667" r:id="rId13"/>
    <p:sldId id="668" r:id="rId14"/>
    <p:sldId id="669" r:id="rId15"/>
    <p:sldId id="670" r:id="rId16"/>
    <p:sldId id="671" r:id="rId17"/>
    <p:sldId id="672" r:id="rId18"/>
    <p:sldId id="673" r:id="rId19"/>
    <p:sldId id="674" r:id="rId20"/>
    <p:sldId id="675" r:id="rId21"/>
    <p:sldId id="676" r:id="rId22"/>
    <p:sldId id="677" r:id="rId23"/>
    <p:sldId id="678" r:id="rId24"/>
    <p:sldId id="679" r:id="rId25"/>
    <p:sldId id="681" r:id="rId26"/>
    <p:sldId id="682" r:id="rId27"/>
    <p:sldId id="683" r:id="rId28"/>
    <p:sldId id="684" r:id="rId29"/>
    <p:sldId id="685" r:id="rId30"/>
    <p:sldId id="686" r:id="rId31"/>
    <p:sldId id="687" r:id="rId32"/>
    <p:sldId id="688" r:id="rId33"/>
    <p:sldId id="689" r:id="rId34"/>
    <p:sldId id="690" r:id="rId35"/>
    <p:sldId id="692" r:id="rId36"/>
    <p:sldId id="693" r:id="rId37"/>
    <p:sldId id="694" r:id="rId38"/>
    <p:sldId id="577" r:id="rId39"/>
    <p:sldId id="697" r:id="rId40"/>
    <p:sldId id="699" r:id="rId41"/>
  </p:sldIdLst>
  <p:sldSz cx="9144000" cy="5143500"/>
  <p:notesSz cx="6858000" cy="9144000"/>
  <p:embeddedFontLst>
    <p:embeddedFont>
      <p:font typeface="楷体" panose="02010609060101010101" pitchFamily="49" charset="-122"/>
      <p:regular r:id="rId47"/>
    </p:embeddedFont>
    <p:embeddedFont>
      <p:font typeface="黑体" panose="02010609060101010101" pitchFamily="49" charset="-122"/>
      <p:regular r:id="rId48"/>
    </p:embeddedFont>
    <p:embeddedFont>
      <p:font typeface="微软雅黑" panose="020B0503020204020204" charset="-122"/>
      <p:regular r:id="rId49"/>
    </p:embeddedFont>
    <p:embeddedFont>
      <p:font typeface="Calibri" panose="020F0502020204030204" charset="0"/>
      <p:regular r:id="rId50"/>
      <p:bold r:id="rId51"/>
      <p:italic r:id="rId52"/>
      <p:boldItalic r:id="rId53"/>
    </p:embeddedFont>
  </p:embeddedFontLst>
  <p:custDataLst>
    <p:tags r:id="rId54"/>
  </p:custDataLst>
  <p:defaultTex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162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2FDB2607-1784-4EEB-B798-7EB5836EED8A}">
        <p14:showMediaCtrls xmlns:p14="http://schemas.microsoft.com/office/powerpoint/2010/main" val="1"/>
      </p:ext>
    </p:extLst>
  </p:showPr>
  <p:clrMru>
    <a:srgbClr val="0033CC"/>
    <a:srgbClr val="0000FF"/>
    <a:srgbClr val="DCA500"/>
    <a:srgbClr val="FF00FF"/>
    <a:srgbClr val="FF0066"/>
    <a:srgbClr val="FFFF99"/>
    <a:srgbClr val="FFFFFF"/>
    <a:srgbClr val="00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6134"/>
    <p:restoredTop sz="96256"/>
  </p:normalViewPr>
  <p:slideViewPr>
    <p:cSldViewPr snapToGrid="0" showGuides="1">
      <p:cViewPr varScale="1">
        <p:scale>
          <a:sx n="140" d="100"/>
          <a:sy n="140" d="100"/>
        </p:scale>
        <p:origin x="666" y="120"/>
      </p:cViewPr>
      <p:guideLst>
        <p:guide orient="horz" pos="1620"/>
        <p:guide pos="2880"/>
      </p:guideLst>
    </p:cSldViewPr>
  </p:slideViewPr>
  <p:notesTextViewPr>
    <p:cViewPr>
      <p:scale>
        <a:sx n="1" d="1"/>
        <a:sy n="1" d="1"/>
      </p:scale>
      <p:origin x="0" y="0"/>
    </p:cViewPr>
  </p:notesTextViewPr>
  <p:sorterViewPr showFormatting="0">
    <p:cViewPr>
      <p:scale>
        <a:sx n="100" d="100"/>
        <a:sy n="100" d="100"/>
      </p:scale>
      <p:origin x="0" y="0"/>
    </p:cViewPr>
  </p:sorterViewPr>
  <p:gridSpacing cx="36004" cy="36004"/>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4" Type="http://schemas.openxmlformats.org/officeDocument/2006/relationships/tags" Target="tags/tag1.xml"/><Relationship Id="rId53" Type="http://schemas.openxmlformats.org/officeDocument/2006/relationships/font" Target="fonts/font7.fntdata"/><Relationship Id="rId52" Type="http://schemas.openxmlformats.org/officeDocument/2006/relationships/font" Target="fonts/font6.fntdata"/><Relationship Id="rId51" Type="http://schemas.openxmlformats.org/officeDocument/2006/relationships/font" Target="fonts/font5.fntdata"/><Relationship Id="rId50" Type="http://schemas.openxmlformats.org/officeDocument/2006/relationships/font" Target="fonts/font4.fntdata"/><Relationship Id="rId5" Type="http://schemas.openxmlformats.org/officeDocument/2006/relationships/slide" Target="slides/slide2.xml"/><Relationship Id="rId49" Type="http://schemas.openxmlformats.org/officeDocument/2006/relationships/font" Target="fonts/font3.fntdata"/><Relationship Id="rId48" Type="http://schemas.openxmlformats.org/officeDocument/2006/relationships/font" Target="fonts/font2.fntdata"/><Relationship Id="rId47" Type="http://schemas.openxmlformats.org/officeDocument/2006/relationships/font" Target="fonts/font1.fntdata"/><Relationship Id="rId46" Type="http://schemas.openxmlformats.org/officeDocument/2006/relationships/tableStyles" Target="tableStyles.xml"/><Relationship Id="rId45" Type="http://schemas.openxmlformats.org/officeDocument/2006/relationships/viewProps" Target="viewProps.xml"/><Relationship Id="rId44" Type="http://schemas.openxmlformats.org/officeDocument/2006/relationships/presProps" Target="presProps.xml"/><Relationship Id="rId43" Type="http://schemas.openxmlformats.org/officeDocument/2006/relationships/handoutMaster" Target="handoutMasters/handoutMaster1.xml"/><Relationship Id="rId42" Type="http://schemas.openxmlformats.org/officeDocument/2006/relationships/notesMaster" Target="notesMasters/notesMaster1.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Master" Target="slideMasters/slideMaster2.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panose="020B0604020202020204" pitchFamily="34" charset="0"/>
              </a:defRPr>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atin typeface="Arial" panose="020B0604020202020204" pitchFamily="34" charset="0"/>
              </a:defRPr>
            </a:lvl1pPr>
          </a:lstStyle>
          <a:p>
            <a:pPr marL="0" marR="0" lvl="0" indent="0" algn="r" defTabSz="914400" rtl="0" eaLnBrk="0" fontAlgn="base" latinLnBrk="0" hangingPunct="0">
              <a:lnSpc>
                <a:spcPct val="100000"/>
              </a:lnSpc>
              <a:spcBef>
                <a:spcPct val="0"/>
              </a:spcBef>
              <a:spcAft>
                <a:spcPct val="0"/>
              </a:spcAft>
              <a:buClrTx/>
              <a:buSzTx/>
              <a:buFontTx/>
              <a:buNone/>
              <a:defRPr/>
            </a:pPr>
            <a:fld id="{E45F3557-7CE6-4474-8E98-57F6C947C79D}" type="datetimeFigureOut">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panose="020B0604020202020204" pitchFamily="34" charset="0"/>
              </a:defRPr>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lstStyle>
            <a:lvl1pPr algn="r">
              <a:defRPr sz="1200"/>
            </a:lvl1pPr>
          </a:lstStyle>
          <a:p>
            <a:pPr marL="0" marR="0" lvl="0" indent="0" algn="r" defTabSz="914400" rtl="0" eaLnBrk="0" fontAlgn="base" latinLnBrk="0" hangingPunct="0">
              <a:lnSpc>
                <a:spcPct val="100000"/>
              </a:lnSpc>
              <a:spcBef>
                <a:spcPct val="0"/>
              </a:spcBef>
              <a:spcAft>
                <a:spcPct val="0"/>
              </a:spcAft>
              <a:buClrTx/>
              <a:buSzTx/>
              <a:buFontTx/>
              <a:buNone/>
              <a:defRPr/>
            </a:pPr>
            <a:fld id="{328933C9-9109-4B42-AD1D-119FC5708FCA}" type="slidenum">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hf sldNum="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panose="020B0604020202020204" pitchFamily="34" charset="0"/>
              </a:defRPr>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Arial" panose="020B0604020202020204" pitchFamily="34" charset="0"/>
              </a:defRPr>
            </a:lvl1pPr>
          </a:lstStyle>
          <a:p>
            <a:pPr marL="0" marR="0" lvl="0" indent="0" algn="r" defTabSz="914400" rtl="0" eaLnBrk="0" fontAlgn="base" latinLnBrk="0" hangingPunct="0">
              <a:lnSpc>
                <a:spcPct val="100000"/>
              </a:lnSpc>
              <a:spcBef>
                <a:spcPct val="0"/>
              </a:spcBef>
              <a:spcAft>
                <a:spcPct val="0"/>
              </a:spcAft>
              <a:buClrTx/>
              <a:buSzTx/>
              <a:buFontTx/>
              <a:buNone/>
              <a:defRPr/>
            </a:pPr>
            <a:fld id="{A013E51C-9979-4B9E-A0D5-92EC6794AA39}" type="datetimeFigureOut">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marL="0" marR="0" lvl="0" indent="0" algn="l" defTabSz="914400" rtl="0" eaLnBrk="0" fontAlgn="base" latinLnBrk="0" hangingPunct="0">
              <a:lnSpc>
                <a:spcPct val="100000"/>
              </a:lnSpc>
              <a:spcBef>
                <a:spcPct val="3000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单击此处编辑母版文本样式</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第二级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第三级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第四级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第五级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Arial" panose="020B0604020202020204" pitchFamily="34" charset="0"/>
              </a:defRPr>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lvl1pPr algn="r">
              <a:defRPr sz="1200"/>
            </a:lvl1pPr>
          </a:lstStyle>
          <a:p>
            <a:pPr marL="0" marR="0" lvl="0" indent="0" algn="r" defTabSz="914400" rtl="0" eaLnBrk="0" fontAlgn="base" latinLnBrk="0" hangingPunct="0">
              <a:lnSpc>
                <a:spcPct val="100000"/>
              </a:lnSpc>
              <a:spcBef>
                <a:spcPct val="0"/>
              </a:spcBef>
              <a:spcAft>
                <a:spcPct val="0"/>
              </a:spcAft>
              <a:buClrTx/>
              <a:buSzTx/>
              <a:buFontTx/>
              <a:buNone/>
              <a:defRPr/>
            </a:pPr>
            <a:fld id="{8B1FC64C-42AA-49CB-8877-E392395F1886}" type="slidenum">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4" Type="http://schemas.openxmlformats.org/officeDocument/2006/relationships/image" Target="../media/image6.png"/><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5" Type="http://schemas.openxmlformats.org/officeDocument/2006/relationships/image" Target="../media/image7.png"/><Relationship Id="rId4" Type="http://schemas.openxmlformats.org/officeDocument/2006/relationships/image" Target="../media/image6.png"/><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4" Type="http://schemas.openxmlformats.org/officeDocument/2006/relationships/image" Target="../media/image9.png"/><Relationship Id="rId3" Type="http://schemas.openxmlformats.org/officeDocument/2006/relationships/image" Target="../media/image8.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4" Type="http://schemas.openxmlformats.org/officeDocument/2006/relationships/image" Target="../media/image12.png"/><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5" Type="http://schemas.openxmlformats.org/officeDocument/2006/relationships/image" Target="../media/image16.png"/><Relationship Id="rId4" Type="http://schemas.openxmlformats.org/officeDocument/2006/relationships/image" Target="../media/image15.png"/><Relationship Id="rId3" Type="http://schemas.openxmlformats.org/officeDocument/2006/relationships/image" Target="../media/image14.png"/><Relationship Id="rId2" Type="http://schemas.openxmlformats.org/officeDocument/2006/relationships/image" Target="../media/image13.jpe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5" Type="http://schemas.openxmlformats.org/officeDocument/2006/relationships/image" Target="../media/image16.png"/><Relationship Id="rId4" Type="http://schemas.openxmlformats.org/officeDocument/2006/relationships/image" Target="../media/image15.png"/><Relationship Id="rId3" Type="http://schemas.openxmlformats.org/officeDocument/2006/relationships/image" Target="../media/image14.png"/><Relationship Id="rId2" Type="http://schemas.openxmlformats.org/officeDocument/2006/relationships/image" Target="../media/image13.jpe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blipFill rotWithShape="0">
          <a:blip r:embed="rId2"/>
          <a:stretch>
            <a:fillRect/>
          </a:stretch>
        </a:blipFill>
        <a:effectLst/>
      </p:bgPr>
    </p:bg>
    <p:spTree>
      <p:nvGrpSpPr>
        <p:cNvPr id="1" name=""/>
        <p:cNvGrpSpPr/>
        <p:nvPr/>
      </p:nvGrpSpPr>
      <p:grpSpPr>
        <a:xfrm>
          <a:off x="0" y="0"/>
          <a:ext cx="0" cy="0"/>
          <a:chOff x="0" y="0"/>
          <a:chExt cx="0" cy="0"/>
        </a:xfrm>
      </p:grpSpPr>
      <p:pic>
        <p:nvPicPr>
          <p:cNvPr id="1026" name="图片 2"/>
          <p:cNvPicPr>
            <a:picLocks noChangeAspect="1"/>
          </p:cNvPicPr>
          <p:nvPr userDrawn="1"/>
        </p:nvPicPr>
        <p:blipFill>
          <a:blip r:embed="rId3"/>
          <a:stretch>
            <a:fillRect/>
          </a:stretch>
        </p:blipFill>
        <p:spPr>
          <a:xfrm>
            <a:off x="0" y="0"/>
            <a:ext cx="9144000" cy="5143500"/>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标题幻灯片">
    <p:bg>
      <p:bgPr>
        <a:blipFill rotWithShape="0">
          <a:blip r:embed="rId2"/>
          <a:stretch>
            <a:fillRect/>
          </a:stretch>
        </a:blipFill>
        <a:effectLst/>
      </p:bgPr>
    </p:bg>
    <p:spTree>
      <p:nvGrpSpPr>
        <p:cNvPr id="1" name=""/>
        <p:cNvGrpSpPr/>
        <p:nvPr/>
      </p:nvGrpSpPr>
      <p:grpSpPr>
        <a:xfrm>
          <a:off x="0" y="0"/>
          <a:ext cx="0" cy="0"/>
          <a:chOff x="0" y="0"/>
          <a:chExt cx="0" cy="0"/>
        </a:xfrm>
      </p:grpSpPr>
      <p:pic>
        <p:nvPicPr>
          <p:cNvPr id="2050" name="图片 2"/>
          <p:cNvPicPr>
            <a:picLocks noChangeAspect="1"/>
          </p:cNvPicPr>
          <p:nvPr userDrawn="1"/>
        </p:nvPicPr>
        <p:blipFill>
          <a:blip r:embed="rId3"/>
          <a:stretch>
            <a:fillRect/>
          </a:stretch>
        </p:blipFill>
        <p:spPr>
          <a:xfrm>
            <a:off x="1588" y="0"/>
            <a:ext cx="9140825" cy="5143500"/>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自定义版式">
    <p:bg>
      <p:bgPr>
        <a:blipFill rotWithShape="0">
          <a:blip r:embed="rId2"/>
          <a:stretch>
            <a:fillRect/>
          </a:stretch>
        </a:blipFill>
        <a:effectLst/>
      </p:bgPr>
    </p:bg>
    <p:spTree>
      <p:nvGrpSpPr>
        <p:cNvPr id="1" name=""/>
        <p:cNvGrpSpPr/>
        <p:nvPr/>
      </p:nvGrpSpPr>
      <p:grpSpPr>
        <a:xfrm>
          <a:off x="0" y="0"/>
          <a:ext cx="0" cy="0"/>
          <a:chOff x="0" y="0"/>
          <a:chExt cx="0" cy="0"/>
        </a:xfrm>
      </p:grpSpPr>
      <p:pic>
        <p:nvPicPr>
          <p:cNvPr id="3074" name="图片 2"/>
          <p:cNvPicPr>
            <a:picLocks noChangeAspect="1"/>
          </p:cNvPicPr>
          <p:nvPr userDrawn="1"/>
        </p:nvPicPr>
        <p:blipFill>
          <a:blip r:embed="rId3"/>
          <a:stretch>
            <a:fillRect/>
          </a:stretch>
        </p:blipFill>
        <p:spPr>
          <a:xfrm>
            <a:off x="0" y="0"/>
            <a:ext cx="9144000" cy="5143500"/>
          </a:xfrm>
          <a:prstGeom prst="rect">
            <a:avLst/>
          </a:prstGeom>
          <a:noFill/>
          <a:ln w="9525">
            <a:noFill/>
          </a:ln>
        </p:spPr>
      </p:pic>
      <p:pic>
        <p:nvPicPr>
          <p:cNvPr id="3" name="图片 2"/>
          <p:cNvPicPr>
            <a:picLocks noChangeAspect="1"/>
          </p:cNvPicPr>
          <p:nvPr/>
        </p:nvPicPr>
        <p:blipFill>
          <a:blip r:embed="rId4">
            <a:duotone>
              <a:schemeClr val="accent6">
                <a:shade val="45000"/>
                <a:satMod val="135000"/>
              </a:schemeClr>
              <a:prstClr val="white"/>
            </a:duotone>
          </a:blip>
          <a:stretch>
            <a:fillRect/>
          </a:stretch>
        </p:blipFill>
        <p:spPr>
          <a:xfrm>
            <a:off x="0" y="3998"/>
            <a:ext cx="9144000" cy="5135503"/>
          </a:xfrm>
          <a:prstGeom prst="rect">
            <a:avLst/>
          </a:prstGeom>
        </p:spPr>
      </p:pic>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自定义版式">
    <p:bg>
      <p:bgPr>
        <a:blipFill rotWithShape="0">
          <a:blip r:embed="rId2"/>
          <a:stretch>
            <a:fillRect/>
          </a:stretch>
        </a:blipFill>
        <a:effectLst/>
      </p:bgPr>
    </p:bg>
    <p:spTree>
      <p:nvGrpSpPr>
        <p:cNvPr id="1" name=""/>
        <p:cNvGrpSpPr/>
        <p:nvPr/>
      </p:nvGrpSpPr>
      <p:grpSpPr>
        <a:xfrm>
          <a:off x="0" y="0"/>
          <a:ext cx="0" cy="0"/>
          <a:chOff x="0" y="0"/>
          <a:chExt cx="0" cy="0"/>
        </a:xfrm>
      </p:grpSpPr>
      <p:pic>
        <p:nvPicPr>
          <p:cNvPr id="4098" name="图片 2"/>
          <p:cNvPicPr>
            <a:picLocks noChangeAspect="1"/>
          </p:cNvPicPr>
          <p:nvPr userDrawn="1"/>
        </p:nvPicPr>
        <p:blipFill>
          <a:blip r:embed="rId3"/>
          <a:stretch>
            <a:fillRect/>
          </a:stretch>
        </p:blipFill>
        <p:spPr>
          <a:xfrm>
            <a:off x="0" y="0"/>
            <a:ext cx="9144000" cy="5143500"/>
          </a:xfrm>
          <a:prstGeom prst="rect">
            <a:avLst/>
          </a:prstGeom>
          <a:noFill/>
          <a:ln w="9525">
            <a:noFill/>
          </a:ln>
        </p:spPr>
      </p:pic>
      <p:pic>
        <p:nvPicPr>
          <p:cNvPr id="3" name="图片 2"/>
          <p:cNvPicPr>
            <a:picLocks noChangeAspect="1"/>
          </p:cNvPicPr>
          <p:nvPr/>
        </p:nvPicPr>
        <p:blipFill>
          <a:blip r:embed="rId4">
            <a:duotone>
              <a:schemeClr val="accent6">
                <a:shade val="45000"/>
                <a:satMod val="135000"/>
              </a:schemeClr>
              <a:prstClr val="white"/>
            </a:duotone>
          </a:blip>
          <a:stretch>
            <a:fillRect/>
          </a:stretch>
        </p:blipFill>
        <p:spPr>
          <a:xfrm>
            <a:off x="0" y="3998"/>
            <a:ext cx="9144000" cy="5135503"/>
          </a:xfrm>
          <a:prstGeom prst="rect">
            <a:avLst/>
          </a:prstGeom>
        </p:spPr>
      </p:pic>
      <p:pic>
        <p:nvPicPr>
          <p:cNvPr id="4100" name="图片 5"/>
          <p:cNvPicPr>
            <a:picLocks noChangeAspect="1"/>
          </p:cNvPicPr>
          <p:nvPr userDrawn="1"/>
        </p:nvPicPr>
        <p:blipFill>
          <a:blip r:embed="rId5"/>
          <a:srcRect l="14839" t="26746" r="12836" b="44621"/>
          <a:stretch>
            <a:fillRect/>
          </a:stretch>
        </p:blipFill>
        <p:spPr>
          <a:xfrm>
            <a:off x="0" y="0"/>
            <a:ext cx="1662113" cy="930275"/>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自定义版式">
    <p:bg>
      <p:bgPr>
        <a:blipFill rotWithShape="0">
          <a:blip r:embed="rId2"/>
          <a:stretch>
            <a:fillRect/>
          </a:stretch>
        </a:blipFill>
        <a:effectLst/>
      </p:bgPr>
    </p:bg>
    <p:spTree>
      <p:nvGrpSpPr>
        <p:cNvPr id="1" name=""/>
        <p:cNvGrpSpPr/>
        <p:nvPr/>
      </p:nvGrpSpPr>
      <p:grpSpPr>
        <a:xfrm>
          <a:off x="0" y="0"/>
          <a:ext cx="0" cy="0"/>
          <a:chOff x="0" y="0"/>
          <a:chExt cx="0" cy="0"/>
        </a:xfrm>
      </p:grpSpPr>
      <p:pic>
        <p:nvPicPr>
          <p:cNvPr id="5122" name="图片 2"/>
          <p:cNvPicPr>
            <a:picLocks noChangeAspect="1"/>
          </p:cNvPicPr>
          <p:nvPr userDrawn="1"/>
        </p:nvPicPr>
        <p:blipFill>
          <a:blip r:embed="rId3"/>
          <a:stretch>
            <a:fillRect/>
          </a:stretch>
        </p:blipFill>
        <p:spPr>
          <a:xfrm>
            <a:off x="0" y="0"/>
            <a:ext cx="9144000" cy="5143500"/>
          </a:xfrm>
          <a:prstGeom prst="rect">
            <a:avLst/>
          </a:prstGeom>
          <a:noFill/>
          <a:ln w="9525">
            <a:noFill/>
          </a:ln>
        </p:spPr>
      </p:pic>
      <p:pic>
        <p:nvPicPr>
          <p:cNvPr id="5123" name="图片 3"/>
          <p:cNvPicPr>
            <a:picLocks noChangeAspect="1"/>
          </p:cNvPicPr>
          <p:nvPr userDrawn="1"/>
        </p:nvPicPr>
        <p:blipFill>
          <a:blip r:embed="rId3"/>
          <a:srcRect l="25854" r="53259" b="60641"/>
          <a:stretch>
            <a:fillRect/>
          </a:stretch>
        </p:blipFill>
        <p:spPr>
          <a:xfrm>
            <a:off x="869950" y="230188"/>
            <a:ext cx="1909763" cy="2024062"/>
          </a:xfrm>
          <a:prstGeom prst="rect">
            <a:avLst/>
          </a:prstGeom>
          <a:noFill/>
          <a:ln w="9525">
            <a:noFill/>
          </a:ln>
        </p:spPr>
      </p:pic>
      <p:sp>
        <p:nvSpPr>
          <p:cNvPr id="4" name="矩形 3"/>
          <p:cNvSpPr>
            <a:spLocks noChangeArrowheads="1"/>
          </p:cNvSpPr>
          <p:nvPr/>
        </p:nvSpPr>
        <p:spPr bwMode="auto">
          <a:xfrm>
            <a:off x="0" y="0"/>
            <a:ext cx="9144000" cy="5143500"/>
          </a:xfrm>
          <a:prstGeom prst="rect">
            <a:avLst/>
          </a:prstGeom>
          <a:solidFill>
            <a:schemeClr val="bg1">
              <a:alpha val="70195"/>
            </a:schemeClr>
          </a:solidFill>
          <a:ln>
            <a:noFill/>
          </a:ln>
        </p:spPr>
        <p:txBody>
          <a:bodyPr anchor="ct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0" fontAlgn="base" latinLnBrk="0" hangingPunct="0">
              <a:lnSpc>
                <a:spcPct val="150000"/>
              </a:lnSpc>
              <a:spcBef>
                <a:spcPct val="0"/>
              </a:spcBef>
              <a:spcAft>
                <a:spcPct val="0"/>
              </a:spcAft>
              <a:buClrTx/>
              <a:buSzTx/>
              <a:buFontTx/>
              <a:buNone/>
              <a:defRPr/>
            </a:pPr>
            <a:endParaRPr kumimoji="0" lang="zh-CN" altLang="en-US" sz="3200" b="1" i="0" u="none" strike="noStrike" kern="1200" cap="none" spc="0" normalizeH="0" baseline="0" noProof="0">
              <a:ln>
                <a:noFill/>
              </a:ln>
              <a:solidFill>
                <a:srgbClr val="000000"/>
              </a:solidFill>
              <a:effectLst/>
              <a:uLnTx/>
              <a:uFillTx/>
              <a:latin typeface="宋体" panose="02010600030101010101" pitchFamily="2" charset="-122"/>
              <a:ea typeface="宋体" panose="02010600030101010101" pitchFamily="2" charset="-122"/>
              <a:cs typeface="+mn-cs"/>
            </a:endParaRPr>
          </a:p>
        </p:txBody>
      </p:sp>
      <p:pic>
        <p:nvPicPr>
          <p:cNvPr id="5125" name="图片 5"/>
          <p:cNvPicPr>
            <a:picLocks noChangeAspect="1"/>
          </p:cNvPicPr>
          <p:nvPr userDrawn="1"/>
        </p:nvPicPr>
        <p:blipFill>
          <a:blip r:embed="rId4"/>
          <a:stretch>
            <a:fillRect/>
          </a:stretch>
        </p:blipFill>
        <p:spPr>
          <a:xfrm>
            <a:off x="0" y="0"/>
            <a:ext cx="9144000" cy="5170488"/>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2051" name="图片 3" descr="fw"/>
          <p:cNvPicPr>
            <a:picLocks noChangeAspect="1"/>
          </p:cNvPicPr>
          <p:nvPr userDrawn="1"/>
        </p:nvPicPr>
        <p:blipFill>
          <a:blip r:embed="rId3" cstate="print"/>
          <a:stretch>
            <a:fillRect/>
          </a:stretch>
        </p:blipFill>
        <p:spPr>
          <a:xfrm>
            <a:off x="0" y="0"/>
            <a:ext cx="9156700" cy="5143500"/>
          </a:xfrm>
          <a:prstGeom prst="rect">
            <a:avLst/>
          </a:prstGeom>
          <a:noFill/>
          <a:ln w="9525">
            <a:noFill/>
          </a:ln>
        </p:spPr>
      </p:pic>
      <p:pic>
        <p:nvPicPr>
          <p:cNvPr id="2052" name="图片 4" descr="新建组"/>
          <p:cNvPicPr>
            <a:picLocks noChangeAspect="1"/>
          </p:cNvPicPr>
          <p:nvPr userDrawn="1"/>
        </p:nvPicPr>
        <p:blipFill>
          <a:blip r:embed="rId4" cstate="print"/>
          <a:stretch>
            <a:fillRect/>
          </a:stretch>
        </p:blipFill>
        <p:spPr>
          <a:xfrm>
            <a:off x="0" y="3398838"/>
            <a:ext cx="9156700" cy="1744662"/>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5_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3075" name="图片 3" descr="KK20"/>
          <p:cNvPicPr>
            <a:picLocks noChangeAspect="1"/>
          </p:cNvPicPr>
          <p:nvPr userDrawn="1"/>
        </p:nvPicPr>
        <p:blipFill>
          <a:blip r:embed="rId3" cstate="print"/>
          <a:srcRect l="1160"/>
          <a:stretch>
            <a:fillRect/>
          </a:stretch>
        </p:blipFill>
        <p:spPr>
          <a:xfrm>
            <a:off x="0" y="0"/>
            <a:ext cx="9144000" cy="5143500"/>
          </a:xfrm>
          <a:prstGeom prst="rect">
            <a:avLst/>
          </a:prstGeom>
          <a:noFill/>
          <a:ln w="9525">
            <a:noFill/>
          </a:ln>
        </p:spPr>
      </p:pic>
      <p:pic>
        <p:nvPicPr>
          <p:cNvPr id="3076" name="图片 4" descr="图层 5"/>
          <p:cNvPicPr>
            <a:picLocks noChangeAspect="1"/>
          </p:cNvPicPr>
          <p:nvPr userDrawn="1"/>
        </p:nvPicPr>
        <p:blipFill>
          <a:blip r:embed="rId4" cstate="print"/>
          <a:stretch>
            <a:fillRect/>
          </a:stretch>
        </p:blipFill>
        <p:spPr>
          <a:xfrm>
            <a:off x="0" y="0"/>
            <a:ext cx="9144000" cy="1533525"/>
          </a:xfrm>
          <a:prstGeom prst="rect">
            <a:avLst/>
          </a:prstGeom>
          <a:noFill/>
          <a:ln w="9525">
            <a:noFill/>
          </a:ln>
        </p:spPr>
      </p:pic>
      <p:pic>
        <p:nvPicPr>
          <p:cNvPr id="3077" name="图片 5" descr="千库网_手绘美丽植物绿草_元素编号11824163"/>
          <p:cNvPicPr>
            <a:picLocks noChangeAspect="1"/>
          </p:cNvPicPr>
          <p:nvPr userDrawn="1"/>
        </p:nvPicPr>
        <p:blipFill>
          <a:blip r:embed="rId5" cstate="print"/>
          <a:srcRect t="58981" r="46638"/>
          <a:stretch>
            <a:fillRect/>
          </a:stretch>
        </p:blipFill>
        <p:spPr>
          <a:xfrm>
            <a:off x="0" y="4464050"/>
            <a:ext cx="882650" cy="679450"/>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6_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4099" name="图片 3" descr="KK20"/>
          <p:cNvPicPr>
            <a:picLocks noChangeAspect="1"/>
          </p:cNvPicPr>
          <p:nvPr userDrawn="1"/>
        </p:nvPicPr>
        <p:blipFill>
          <a:blip r:embed="rId3" cstate="print"/>
          <a:srcRect l="1160"/>
          <a:stretch>
            <a:fillRect/>
          </a:stretch>
        </p:blipFill>
        <p:spPr>
          <a:xfrm>
            <a:off x="0" y="0"/>
            <a:ext cx="9144000" cy="5143500"/>
          </a:xfrm>
          <a:prstGeom prst="rect">
            <a:avLst/>
          </a:prstGeom>
          <a:noFill/>
          <a:ln w="9525">
            <a:noFill/>
          </a:ln>
        </p:spPr>
      </p:pic>
      <p:pic>
        <p:nvPicPr>
          <p:cNvPr id="4100" name="图片 4" descr="图层 5"/>
          <p:cNvPicPr>
            <a:picLocks noChangeAspect="1"/>
          </p:cNvPicPr>
          <p:nvPr userDrawn="1"/>
        </p:nvPicPr>
        <p:blipFill>
          <a:blip r:embed="rId4" cstate="print"/>
          <a:stretch>
            <a:fillRect/>
          </a:stretch>
        </p:blipFill>
        <p:spPr>
          <a:xfrm>
            <a:off x="0" y="0"/>
            <a:ext cx="9144000" cy="1533525"/>
          </a:xfrm>
          <a:prstGeom prst="rect">
            <a:avLst/>
          </a:prstGeom>
          <a:noFill/>
          <a:ln w="9525">
            <a:noFill/>
          </a:ln>
        </p:spPr>
      </p:pic>
      <p:pic>
        <p:nvPicPr>
          <p:cNvPr id="4101" name="图片 5" descr="千库网_手绘美丽植物绿草_元素编号11824163"/>
          <p:cNvPicPr>
            <a:picLocks noChangeAspect="1"/>
          </p:cNvPicPr>
          <p:nvPr userDrawn="1"/>
        </p:nvPicPr>
        <p:blipFill>
          <a:blip r:embed="rId5" cstate="print"/>
          <a:srcRect t="58981" r="46638"/>
          <a:stretch>
            <a:fillRect/>
          </a:stretch>
        </p:blipFill>
        <p:spPr>
          <a:xfrm>
            <a:off x="0" y="4464050"/>
            <a:ext cx="882650" cy="679450"/>
          </a:xfrm>
          <a:prstGeom prst="rect">
            <a:avLst/>
          </a:prstGeom>
          <a:noFill/>
          <a:ln w="9525">
            <a:noFill/>
          </a:ln>
        </p:spPr>
      </p:pic>
      <p:sp>
        <p:nvSpPr>
          <p:cNvPr id="7" name="同侧圆角矩形 7"/>
          <p:cNvSpPr/>
          <p:nvPr/>
        </p:nvSpPr>
        <p:spPr>
          <a:xfrm flipV="1">
            <a:off x="3529013" y="0"/>
            <a:ext cx="2290763" cy="581025"/>
          </a:xfrm>
          <a:prstGeom prst="round2Same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自定义版式">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5123" name="图片 11"/>
          <p:cNvPicPr>
            <a:picLocks noChangeAspect="1"/>
          </p:cNvPicPr>
          <p:nvPr userDrawn="1"/>
        </p:nvPicPr>
        <p:blipFill>
          <a:blip r:embed="rId3" cstate="print"/>
          <a:stretch>
            <a:fillRect/>
          </a:stretch>
        </p:blipFill>
        <p:spPr>
          <a:xfrm>
            <a:off x="0" y="0"/>
            <a:ext cx="9144000" cy="5143500"/>
          </a:xfrm>
          <a:prstGeom prst="rect">
            <a:avLst/>
          </a:prstGeom>
          <a:noFill/>
          <a:ln w="9525">
            <a:noFill/>
          </a:ln>
        </p:spPr>
      </p:pic>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7" Type="http://schemas.openxmlformats.org/officeDocument/2006/relationships/theme" Target="../theme/theme1.xml"/><Relationship Id="rId6" Type="http://schemas.openxmlformats.org/officeDocument/2006/relationships/image" Target="../media/image1.jpeg"/><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7" Type="http://schemas.openxmlformats.org/officeDocument/2006/relationships/theme" Target="../theme/theme2.xml"/><Relationship Id="rId6" Type="http://schemas.openxmlformats.org/officeDocument/2006/relationships/image" Target="../media/image17.jpeg"/><Relationship Id="rId5" Type="http://schemas.openxmlformats.org/officeDocument/2006/relationships/slideLayout" Target="../slideLayouts/slideLayout10.xml"/><Relationship Id="rId4" Type="http://schemas.openxmlformats.org/officeDocument/2006/relationships/slideLayout" Target="../slideLayouts/slideLayout9.xml"/><Relationship Id="rId3" Type="http://schemas.openxmlformats.org/officeDocument/2006/relationships/slideLayout" Target="../slideLayouts/slideLayout8.xml"/><Relationship Id="rId2" Type="http://schemas.openxmlformats.org/officeDocument/2006/relationships/slideLayout" Target="../slideLayouts/slideLayout7.xml"/><Relationship Id="rId1" Type="http://schemas.openxmlformats.org/officeDocument/2006/relationships/slideLayout" Target="../slideLayouts/slideLayout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6"/>
          <a:stretch>
            <a:fillRect/>
          </a:stretch>
        </a:blipFill>
        <a:effectLst/>
      </p:bgPr>
    </p:bg>
    <p:spTree>
      <p:nvGrpSpPr>
        <p:cNvPr id="1" name=""/>
        <p:cNvGrpSpPr/>
        <p:nvPr/>
      </p:nvGrpSpPr>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p:timing>
    <p:tnLst>
      <p:par>
        <p:cTn id="1" dur="indefinite" restart="never" nodeType="tmRoot"/>
      </p:par>
    </p:tnLst>
  </p:timing>
  <p:hf sldNum="0" hdr="0" ftr="0" dt="0"/>
  <p:txStyles>
    <p:titleStyle>
      <a:lvl1pPr algn="ctr" rtl="0" eaLnBrk="0" fontAlgn="base" hangingPunct="0">
        <a:spcBef>
          <a:spcPct val="0"/>
        </a:spcBef>
        <a:spcAft>
          <a:spcPct val="0"/>
        </a:spcAft>
        <a:defRPr sz="2800" b="1" kern="1200">
          <a:solidFill>
            <a:schemeClr val="tx1"/>
          </a:solidFill>
          <a:latin typeface="+mj-lt"/>
          <a:ea typeface="+mj-ea"/>
          <a:cs typeface="+mj-cs"/>
        </a:defRPr>
      </a:lvl1pPr>
      <a:lvl2pPr algn="ctr" rtl="0" eaLnBrk="0" fontAlgn="base" hangingPunct="0">
        <a:spcBef>
          <a:spcPct val="0"/>
        </a:spcBef>
        <a:spcAft>
          <a:spcPct val="0"/>
        </a:spcAft>
        <a:defRPr sz="2800" b="1">
          <a:solidFill>
            <a:schemeClr val="tx1"/>
          </a:solidFill>
          <a:latin typeface="Times New Roman" panose="02020603050405020304" pitchFamily="18" charset="0"/>
          <a:ea typeface="黑体" panose="02010609060101010101" pitchFamily="49" charset="-122"/>
        </a:defRPr>
      </a:lvl2pPr>
      <a:lvl3pPr algn="ctr" rtl="0" eaLnBrk="0" fontAlgn="base" hangingPunct="0">
        <a:spcBef>
          <a:spcPct val="0"/>
        </a:spcBef>
        <a:spcAft>
          <a:spcPct val="0"/>
        </a:spcAft>
        <a:defRPr sz="2800" b="1">
          <a:solidFill>
            <a:schemeClr val="tx1"/>
          </a:solidFill>
          <a:latin typeface="Times New Roman" panose="02020603050405020304" pitchFamily="18" charset="0"/>
          <a:ea typeface="黑体" panose="02010609060101010101" pitchFamily="49" charset="-122"/>
        </a:defRPr>
      </a:lvl3pPr>
      <a:lvl4pPr algn="ctr" rtl="0" eaLnBrk="0" fontAlgn="base" hangingPunct="0">
        <a:spcBef>
          <a:spcPct val="0"/>
        </a:spcBef>
        <a:spcAft>
          <a:spcPct val="0"/>
        </a:spcAft>
        <a:defRPr sz="2800" b="1">
          <a:solidFill>
            <a:schemeClr val="tx1"/>
          </a:solidFill>
          <a:latin typeface="Times New Roman" panose="02020603050405020304" pitchFamily="18" charset="0"/>
          <a:ea typeface="黑体" panose="02010609060101010101" pitchFamily="49" charset="-122"/>
        </a:defRPr>
      </a:lvl4pPr>
      <a:lvl5pPr algn="ctr" rtl="0" eaLnBrk="0" fontAlgn="base" hangingPunct="0">
        <a:spcBef>
          <a:spcPct val="0"/>
        </a:spcBef>
        <a:spcAft>
          <a:spcPct val="0"/>
        </a:spcAft>
        <a:defRPr sz="2800" b="1">
          <a:solidFill>
            <a:schemeClr val="tx1"/>
          </a:solidFill>
          <a:latin typeface="Times New Roman" panose="02020603050405020304" pitchFamily="18" charset="0"/>
          <a:ea typeface="黑体" panose="02010609060101010101" pitchFamily="49" charset="-122"/>
        </a:defRPr>
      </a:lvl5pPr>
      <a:lvl6pPr marL="457200" algn="ctr" rtl="0" fontAlgn="base">
        <a:spcBef>
          <a:spcPct val="0"/>
        </a:spcBef>
        <a:spcAft>
          <a:spcPct val="0"/>
        </a:spcAft>
        <a:defRPr sz="2800">
          <a:solidFill>
            <a:schemeClr val="tx1"/>
          </a:solidFill>
          <a:latin typeface="Times New Roman" panose="02020603050405020304" pitchFamily="18" charset="0"/>
          <a:ea typeface="黑体" panose="02010609060101010101" pitchFamily="49" charset="-122"/>
        </a:defRPr>
      </a:lvl6pPr>
      <a:lvl7pPr marL="914400" algn="ctr" rtl="0" fontAlgn="base">
        <a:spcBef>
          <a:spcPct val="0"/>
        </a:spcBef>
        <a:spcAft>
          <a:spcPct val="0"/>
        </a:spcAft>
        <a:defRPr sz="2800">
          <a:solidFill>
            <a:schemeClr val="tx1"/>
          </a:solidFill>
          <a:latin typeface="Times New Roman" panose="02020603050405020304" pitchFamily="18" charset="0"/>
          <a:ea typeface="黑体" panose="02010609060101010101" pitchFamily="49" charset="-122"/>
        </a:defRPr>
      </a:lvl7pPr>
      <a:lvl8pPr marL="1371600" algn="ctr" rtl="0" fontAlgn="base">
        <a:spcBef>
          <a:spcPct val="0"/>
        </a:spcBef>
        <a:spcAft>
          <a:spcPct val="0"/>
        </a:spcAft>
        <a:defRPr sz="2800">
          <a:solidFill>
            <a:schemeClr val="tx1"/>
          </a:solidFill>
          <a:latin typeface="Times New Roman" panose="02020603050405020304" pitchFamily="18" charset="0"/>
          <a:ea typeface="黑体" panose="02010609060101010101" pitchFamily="49" charset="-122"/>
        </a:defRPr>
      </a:lvl8pPr>
      <a:lvl9pPr marL="1828800" algn="ctr" rtl="0" fontAlgn="base">
        <a:spcBef>
          <a:spcPct val="0"/>
        </a:spcBef>
        <a:spcAft>
          <a:spcPct val="0"/>
        </a:spcAft>
        <a:defRPr sz="2800">
          <a:solidFill>
            <a:schemeClr val="tx1"/>
          </a:solidFill>
          <a:latin typeface="Times New Roman" panose="02020603050405020304" pitchFamily="18" charset="0"/>
          <a:ea typeface="黑体" panose="02010609060101010101" pitchFamily="49" charset="-122"/>
        </a:defRPr>
      </a:lvl9pPr>
    </p:titleStyle>
    <p:bodyStyle>
      <a:lvl1pPr marL="342900" indent="-342900" algn="l" rtl="0" eaLnBrk="0" fontAlgn="base" hangingPunct="0">
        <a:lnSpc>
          <a:spcPct val="120000"/>
        </a:lnSpc>
        <a:spcBef>
          <a:spcPct val="0"/>
        </a:spcBef>
        <a:spcAft>
          <a:spcPct val="0"/>
        </a:spcAft>
        <a:defRPr sz="2400" b="1" kern="1200">
          <a:solidFill>
            <a:schemeClr val="tx1"/>
          </a:solidFill>
          <a:latin typeface="+mj-lt"/>
          <a:ea typeface="+mn-ea"/>
          <a:cs typeface="+mn-cs"/>
        </a:defRPr>
      </a:lvl1pPr>
      <a:lvl2pPr marL="457200" algn="l" rtl="0" eaLnBrk="0" fontAlgn="base" hangingPunct="0">
        <a:spcBef>
          <a:spcPct val="20000"/>
        </a:spcBef>
        <a:spcAft>
          <a:spcPct val="0"/>
        </a:spcAft>
        <a:defRPr sz="2000" kern="1200">
          <a:solidFill>
            <a:schemeClr val="tx1"/>
          </a:solidFill>
          <a:latin typeface="+mn-lt"/>
          <a:ea typeface="+mn-ea"/>
          <a:cs typeface="+mn-cs"/>
        </a:defRPr>
      </a:lvl2pPr>
      <a:lvl3pPr marL="914400" algn="l" rtl="0" eaLnBrk="0" fontAlgn="base" hangingPunct="0">
        <a:spcBef>
          <a:spcPct val="20000"/>
        </a:spcBef>
        <a:spcAft>
          <a:spcPct val="0"/>
        </a:spcAft>
        <a:defRPr kern="1200">
          <a:solidFill>
            <a:schemeClr val="tx1"/>
          </a:solidFill>
          <a:latin typeface="+mn-lt"/>
          <a:ea typeface="+mn-ea"/>
          <a:cs typeface="+mn-cs"/>
        </a:defRPr>
      </a:lvl3pPr>
      <a:lvl4pPr marL="1371600" algn="l" rtl="0" eaLnBrk="0" fontAlgn="base" hangingPunct="0">
        <a:spcBef>
          <a:spcPct val="20000"/>
        </a:spcBef>
        <a:spcAft>
          <a:spcPct val="0"/>
        </a:spcAft>
        <a:defRPr sz="1600" kern="1200">
          <a:solidFill>
            <a:schemeClr val="tx1"/>
          </a:solidFill>
          <a:latin typeface="+mn-lt"/>
          <a:ea typeface="+mn-ea"/>
          <a:cs typeface="+mn-cs"/>
        </a:defRPr>
      </a:lvl4pPr>
      <a:lvl5pPr marL="1828800" algn="l" rtl="0" eaLnBrk="0" fontAlgn="base" hangingPunct="0">
        <a:spcBef>
          <a:spcPct val="20000"/>
        </a:spcBef>
        <a:spcAft>
          <a:spcPct val="0"/>
        </a:spcAft>
        <a:defRPr sz="16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6" cstate="print"/>
          <a:stretch>
            <a:fillRect/>
          </a:stretch>
        </a:blipFill>
        <a:effectLst/>
      </p:bgPr>
    </p:bg>
    <p:spTree>
      <p:nvGrpSpPr>
        <p:cNvPr id="1" name=""/>
        <p:cNvGrpSpPr/>
        <p:nvPr/>
      </p:nvGrpSpPr>
      <p:grpSpPr>
        <a:xfrm>
          <a:off x="0" y="0"/>
          <a:ext cx="0" cy="0"/>
          <a:chOff x="0" y="0"/>
          <a:chExt cx="0" cy="0"/>
        </a:xfrm>
      </p:grpSpPr>
      <p:sp>
        <p:nvSpPr>
          <p:cNvPr id="3" name="矩形 2"/>
          <p:cNvSpPr/>
          <p:nvPr/>
        </p:nvSpPr>
        <p:spPr>
          <a:xfrm>
            <a:off x="0" y="0"/>
            <a:ext cx="9144000" cy="5143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655" r:id="rId1"/>
    <p:sldLayoutId id="2147483656" r:id="rId2"/>
    <p:sldLayoutId id="2147483657" r:id="rId3"/>
    <p:sldLayoutId id="2147483658" r:id="rId4"/>
    <p:sldLayoutId id="2147483659" r:id="rId5"/>
  </p:sldLayoutIdLst>
  <p:timing>
    <p:tnLst>
      <p:par>
        <p:cTn id="1" dur="indefinite" restart="never" nodeType="tmRoot"/>
      </p:par>
    </p:tnLst>
  </p:timing>
  <p:hf sldNum="0" hdr="0" ftr="0" dt="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2pPr>
      <a:lvl3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3pPr>
      <a:lvl4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4pPr>
      <a:lvl5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5pPr>
      <a:lvl6pPr marL="4572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6pPr>
      <a:lvl7pPr marL="9144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7pPr>
      <a:lvl8pPr marL="13716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8pPr>
      <a:lvl9pPr marL="18288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9.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0.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2.png"/><Relationship Id="rId1" Type="http://schemas.openxmlformats.org/officeDocument/2006/relationships/image" Target="../media/image21.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8194" name="Picture 2"/>
          <p:cNvPicPr>
            <a:picLocks noChangeAspect="1"/>
          </p:cNvPicPr>
          <p:nvPr/>
        </p:nvPicPr>
        <p:blipFill>
          <a:blip r:embed="rId1"/>
          <a:srcRect r="4887" b="11348"/>
          <a:stretch>
            <a:fillRect/>
          </a:stretch>
        </p:blipFill>
        <p:spPr>
          <a:xfrm>
            <a:off x="0" y="0"/>
            <a:ext cx="9144000" cy="5143500"/>
          </a:xfrm>
          <a:prstGeom prst="rect">
            <a:avLst/>
          </a:prstGeom>
          <a:noFill/>
          <a:ln w="9525">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3"/>
          <p:cNvSpPr txBox="1">
            <a:spLocks noChangeArrowheads="1"/>
          </p:cNvSpPr>
          <p:nvPr/>
        </p:nvSpPr>
        <p:spPr bwMode="auto">
          <a:xfrm>
            <a:off x="182563" y="82550"/>
            <a:ext cx="1870075" cy="641350"/>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30000"/>
              </a:lnSpc>
              <a:spcBef>
                <a:spcPct val="0"/>
              </a:spcBef>
              <a:spcAft>
                <a:spcPct val="0"/>
              </a:spcAft>
              <a:buClrTx/>
              <a:buSzTx/>
              <a:buFontTx/>
              <a:buNone/>
              <a:defRPr/>
            </a:pPr>
            <a:r>
              <a:rPr kumimoji="1" lang="zh-CN" altLang="en-US" sz="3200" b="1"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mj-ea"/>
                <a:ea typeface="+mj-ea"/>
                <a:cs typeface="+mn-cs"/>
              </a:rPr>
              <a:t>感受夕照</a:t>
            </a:r>
            <a:endParaRPr kumimoji="1" lang="zh-CN" altLang="en-US" sz="3200" b="1"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mj-ea"/>
              <a:ea typeface="+mj-ea"/>
              <a:cs typeface="+mn-cs"/>
            </a:endParaRPr>
          </a:p>
        </p:txBody>
      </p:sp>
      <p:sp>
        <p:nvSpPr>
          <p:cNvPr id="17411" name="文本框 3"/>
          <p:cNvSpPr txBox="1"/>
          <p:nvPr/>
        </p:nvSpPr>
        <p:spPr>
          <a:xfrm>
            <a:off x="722313" y="955675"/>
            <a:ext cx="7631112" cy="1195388"/>
          </a:xfrm>
          <a:prstGeom prst="rect">
            <a:avLst/>
          </a:prstGeom>
          <a:noFill/>
          <a:ln w="9525">
            <a:noFill/>
          </a:ln>
        </p:spPr>
        <p:txBody>
          <a:bodyPr>
            <a:spAutoFit/>
          </a:bodyPr>
          <a:p>
            <a:pPr marL="457200" indent="-457200" eaLnBrk="1" hangingPunct="1">
              <a:lnSpc>
                <a:spcPct val="120000"/>
              </a:lnSpc>
              <a:buFont typeface="Wingdings" panose="05000000000000000000" pitchFamily="2" charset="2"/>
              <a:buChar char="Ø"/>
            </a:pPr>
            <a:r>
              <a:rPr lang="en-US" altLang="zh-CN" sz="3200" b="1" dirty="0">
                <a:latin typeface="楷体" panose="02010609060101010101" pitchFamily="49" charset="-122"/>
                <a:ea typeface="楷体" panose="02010609060101010101" pitchFamily="49" charset="-122"/>
              </a:rPr>
              <a:t>《</a:t>
            </a:r>
            <a:r>
              <a:rPr lang="zh-CN" altLang="en-US" sz="3200" b="1" dirty="0">
                <a:latin typeface="楷体" panose="02010609060101010101" pitchFamily="49" charset="-122"/>
                <a:ea typeface="楷体" panose="02010609060101010101" pitchFamily="49" charset="-122"/>
              </a:rPr>
              <a:t>金字塔夕照</a:t>
            </a:r>
            <a:r>
              <a:rPr lang="en-US" altLang="zh-CN" sz="3200" b="1" dirty="0">
                <a:latin typeface="楷体" panose="02010609060101010101" pitchFamily="49" charset="-122"/>
                <a:ea typeface="楷体" panose="02010609060101010101" pitchFamily="49" charset="-122"/>
              </a:rPr>
              <a:t>》</a:t>
            </a:r>
            <a:r>
              <a:rPr lang="zh-CN" altLang="en-US" sz="3200" b="1" dirty="0">
                <a:latin typeface="楷体" panose="02010609060101010101" pitchFamily="49" charset="-122"/>
                <a:ea typeface="楷体" panose="02010609060101010101" pitchFamily="49" charset="-122"/>
              </a:rPr>
              <a:t>这篇短文采用了什么方式介绍金字塔？</a:t>
            </a:r>
            <a:endParaRPr lang="zh-CN" altLang="en-US" sz="3200" b="1" dirty="0">
              <a:latin typeface="楷体" panose="02010609060101010101" pitchFamily="49" charset="-122"/>
              <a:ea typeface="楷体" panose="02010609060101010101" pitchFamily="49" charset="-122"/>
            </a:endParaRPr>
          </a:p>
        </p:txBody>
      </p:sp>
      <p:sp>
        <p:nvSpPr>
          <p:cNvPr id="4" name="矩形 9"/>
          <p:cNvSpPr/>
          <p:nvPr/>
        </p:nvSpPr>
        <p:spPr>
          <a:xfrm>
            <a:off x="1185863" y="2151063"/>
            <a:ext cx="7297737" cy="1922462"/>
          </a:xfrm>
          <a:prstGeom prst="rect">
            <a:avLst/>
          </a:prstGeom>
          <a:noFill/>
          <a:ln w="9525">
            <a:noFill/>
          </a:ln>
        </p:spPr>
        <p:txBody>
          <a:bodyPr>
            <a:spAutoFit/>
          </a:bodyPr>
          <a:p>
            <a:pPr eaLnBrk="1" hangingPunct="1">
              <a:lnSpc>
                <a:spcPct val="130000"/>
              </a:lnSpc>
            </a:pPr>
            <a:r>
              <a:rPr lang="zh-CN" altLang="en-US" sz="3200" b="1" dirty="0">
                <a:solidFill>
                  <a:srgbClr val="0033CC"/>
                </a:solidFill>
                <a:latin typeface="宋体" panose="02010600030101010101" pitchFamily="2" charset="-122"/>
              </a:rPr>
              <a:t>    它采用叙议结合、情景交融的方式介绍金字塔，它是一篇独具匠心、极具意境之美的散文。</a:t>
            </a:r>
            <a:endParaRPr lang="zh-CN" altLang="en-US" sz="3200" b="1" dirty="0">
              <a:solidFill>
                <a:srgbClr val="0033CC"/>
              </a:solidFill>
              <a:latin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4" name="文本框 3"/>
          <p:cNvSpPr txBox="1"/>
          <p:nvPr/>
        </p:nvSpPr>
        <p:spPr>
          <a:xfrm>
            <a:off x="735013" y="665163"/>
            <a:ext cx="7427912" cy="1196975"/>
          </a:xfrm>
          <a:prstGeom prst="rect">
            <a:avLst/>
          </a:prstGeom>
          <a:noFill/>
          <a:ln w="9525">
            <a:noFill/>
          </a:ln>
        </p:spPr>
        <p:txBody>
          <a:bodyPr>
            <a:spAutoFit/>
          </a:bodyPr>
          <a:p>
            <a:pPr marL="457200" indent="-457200" eaLnBrk="1" hangingPunct="1">
              <a:lnSpc>
                <a:spcPct val="120000"/>
              </a:lnSpc>
              <a:buFont typeface="Wingdings" panose="05000000000000000000" pitchFamily="2" charset="2"/>
              <a:buChar char="Ø"/>
            </a:pPr>
            <a:r>
              <a:rPr lang="zh-CN" altLang="en-US" sz="3200" b="1" dirty="0">
                <a:latin typeface="楷体" panose="02010609060101010101" pitchFamily="49" charset="-122"/>
                <a:ea typeface="楷体" panose="02010609060101010101" pitchFamily="49" charset="-122"/>
              </a:rPr>
              <a:t>读了</a:t>
            </a:r>
            <a:r>
              <a:rPr lang="en-US" altLang="zh-CN" sz="3200" b="1" dirty="0">
                <a:latin typeface="楷体" panose="02010609060101010101" pitchFamily="49" charset="-122"/>
                <a:ea typeface="楷体" panose="02010609060101010101" pitchFamily="49" charset="-122"/>
              </a:rPr>
              <a:t>《</a:t>
            </a:r>
            <a:r>
              <a:rPr lang="zh-CN" altLang="en-US" sz="3200" b="1" dirty="0">
                <a:latin typeface="楷体" panose="02010609060101010101" pitchFamily="49" charset="-122"/>
                <a:ea typeface="楷体" panose="02010609060101010101" pitchFamily="49" charset="-122"/>
              </a:rPr>
              <a:t>金字塔夕照</a:t>
            </a:r>
            <a:r>
              <a:rPr lang="en-US" altLang="zh-CN" sz="3200" b="1" dirty="0">
                <a:latin typeface="楷体" panose="02010609060101010101" pitchFamily="49" charset="-122"/>
                <a:ea typeface="楷体" panose="02010609060101010101" pitchFamily="49" charset="-122"/>
              </a:rPr>
              <a:t>》</a:t>
            </a:r>
            <a:r>
              <a:rPr lang="zh-CN" altLang="en-US" sz="3200" b="1" dirty="0">
                <a:latin typeface="楷体" panose="02010609060101010101" pitchFamily="49" charset="-122"/>
                <a:ea typeface="楷体" panose="02010609060101010101" pitchFamily="49" charset="-122"/>
              </a:rPr>
              <a:t>，说说你对金字塔有了哪些了解？</a:t>
            </a:r>
            <a:endParaRPr lang="zh-CN" altLang="en-US" sz="3200" b="1" dirty="0">
              <a:latin typeface="楷体" panose="02010609060101010101" pitchFamily="49" charset="-122"/>
              <a:ea typeface="楷体" panose="02010609060101010101" pitchFamily="49" charset="-122"/>
            </a:endParaRPr>
          </a:p>
        </p:txBody>
      </p:sp>
      <p:sp>
        <p:nvSpPr>
          <p:cNvPr id="3" name="矩形 9"/>
          <p:cNvSpPr/>
          <p:nvPr/>
        </p:nvSpPr>
        <p:spPr>
          <a:xfrm>
            <a:off x="1068388" y="1862138"/>
            <a:ext cx="7427912" cy="2562225"/>
          </a:xfrm>
          <a:prstGeom prst="rect">
            <a:avLst/>
          </a:prstGeom>
          <a:noFill/>
          <a:ln w="9525">
            <a:noFill/>
          </a:ln>
        </p:spPr>
        <p:txBody>
          <a:bodyPr>
            <a:spAutoFit/>
          </a:bodyPr>
          <a:p>
            <a:pPr eaLnBrk="1" hangingPunct="1">
              <a:lnSpc>
                <a:spcPct val="130000"/>
              </a:lnSpc>
            </a:pPr>
            <a:r>
              <a:rPr lang="zh-CN" altLang="en-US" sz="3200" b="1" dirty="0">
                <a:solidFill>
                  <a:srgbClr val="0033CC"/>
                </a:solidFill>
                <a:latin typeface="宋体" panose="02010600030101010101" pitchFamily="2" charset="-122"/>
              </a:rPr>
              <a:t>    在金色的夕阳下，金色的田野，金色的沙漠，连尼罗河的河水也泛着金光，而那古老的金字塔啊，简直像是用纯金铸成的。</a:t>
            </a:r>
            <a:endParaRPr lang="zh-CN" altLang="en-US" sz="3200" b="1" dirty="0">
              <a:solidFill>
                <a:srgbClr val="0033CC"/>
              </a:solidFill>
              <a:latin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8" name="文本框 3"/>
          <p:cNvSpPr txBox="1"/>
          <p:nvPr/>
        </p:nvSpPr>
        <p:spPr>
          <a:xfrm>
            <a:off x="890588" y="534988"/>
            <a:ext cx="6502400" cy="604837"/>
          </a:xfrm>
          <a:prstGeom prst="rect">
            <a:avLst/>
          </a:prstGeom>
          <a:noFill/>
          <a:ln w="9525">
            <a:noFill/>
          </a:ln>
        </p:spPr>
        <p:txBody>
          <a:bodyPr>
            <a:spAutoFit/>
          </a:bodyPr>
          <a:p>
            <a:pPr marL="457200" indent="-457200" eaLnBrk="1" hangingPunct="1">
              <a:lnSpc>
                <a:spcPct val="120000"/>
              </a:lnSpc>
              <a:buFont typeface="Wingdings" panose="05000000000000000000" pitchFamily="2" charset="2"/>
              <a:buChar char="Ø"/>
            </a:pPr>
            <a:r>
              <a:rPr lang="zh-CN" altLang="en-US" sz="3200" b="1" dirty="0">
                <a:latin typeface="楷体" panose="02010609060101010101" pitchFamily="49" charset="-122"/>
                <a:ea typeface="楷体" panose="02010609060101010101" pitchFamily="49" charset="-122"/>
              </a:rPr>
              <a:t>从这句话中，你体会到了什么？</a:t>
            </a:r>
            <a:endParaRPr lang="zh-CN" altLang="en-US" sz="3200" b="1" dirty="0">
              <a:latin typeface="楷体" panose="02010609060101010101" pitchFamily="49" charset="-122"/>
              <a:ea typeface="楷体" panose="02010609060101010101" pitchFamily="49" charset="-122"/>
            </a:endParaRPr>
          </a:p>
        </p:txBody>
      </p:sp>
      <p:sp>
        <p:nvSpPr>
          <p:cNvPr id="3" name="矩形 9"/>
          <p:cNvSpPr/>
          <p:nvPr/>
        </p:nvSpPr>
        <p:spPr>
          <a:xfrm>
            <a:off x="1292225" y="1054100"/>
            <a:ext cx="7185025" cy="1281113"/>
          </a:xfrm>
          <a:prstGeom prst="rect">
            <a:avLst/>
          </a:prstGeom>
          <a:noFill/>
          <a:ln w="9525">
            <a:noFill/>
          </a:ln>
        </p:spPr>
        <p:txBody>
          <a:bodyPr>
            <a:spAutoFit/>
          </a:bodyPr>
          <a:p>
            <a:pPr eaLnBrk="1" hangingPunct="1">
              <a:lnSpc>
                <a:spcPct val="130000"/>
              </a:lnSpc>
            </a:pPr>
            <a:r>
              <a:rPr lang="zh-CN" altLang="en-US" sz="3200" b="1" dirty="0">
                <a:solidFill>
                  <a:srgbClr val="0033CC"/>
                </a:solidFill>
                <a:latin typeface="宋体" panose="02010600030101010101" pitchFamily="2" charset="-122"/>
              </a:rPr>
              <a:t>    金字塔在夕阳的照耀下是金色的，金光闪闪、熠熠发光，十分美丽。</a:t>
            </a:r>
            <a:endParaRPr lang="zh-CN" altLang="en-US" sz="3200" b="1" dirty="0">
              <a:solidFill>
                <a:srgbClr val="0033CC"/>
              </a:solidFill>
              <a:latin typeface="宋体" panose="02010600030101010101" pitchFamily="2" charset="-122"/>
            </a:endParaRPr>
          </a:p>
        </p:txBody>
      </p:sp>
      <p:sp>
        <p:nvSpPr>
          <p:cNvPr id="4" name="文本框 3"/>
          <p:cNvSpPr txBox="1"/>
          <p:nvPr/>
        </p:nvSpPr>
        <p:spPr>
          <a:xfrm>
            <a:off x="801688" y="2335213"/>
            <a:ext cx="7675562" cy="1196975"/>
          </a:xfrm>
          <a:prstGeom prst="rect">
            <a:avLst/>
          </a:prstGeom>
          <a:noFill/>
          <a:ln w="9525">
            <a:noFill/>
          </a:ln>
        </p:spPr>
        <p:txBody>
          <a:bodyPr>
            <a:spAutoFit/>
          </a:bodyPr>
          <a:p>
            <a:pPr marL="457200" indent="-457200" eaLnBrk="1" hangingPunct="1">
              <a:lnSpc>
                <a:spcPct val="120000"/>
              </a:lnSpc>
              <a:buFont typeface="Wingdings" panose="05000000000000000000" pitchFamily="2" charset="2"/>
              <a:buChar char="Ø"/>
            </a:pPr>
            <a:r>
              <a:rPr lang="zh-CN" altLang="en-US" sz="3200" b="1" dirty="0">
                <a:latin typeface="楷体" panose="02010609060101010101" pitchFamily="49" charset="-122"/>
                <a:ea typeface="楷体" panose="02010609060101010101" pitchFamily="49" charset="-122"/>
              </a:rPr>
              <a:t>金字塔是用许多巨石建造的，怎么是金色的呢？</a:t>
            </a:r>
            <a:endParaRPr lang="zh-CN" altLang="en-US" sz="3200" b="1" dirty="0">
              <a:latin typeface="楷体" panose="02010609060101010101" pitchFamily="49" charset="-122"/>
              <a:ea typeface="楷体" panose="02010609060101010101" pitchFamily="49" charset="-122"/>
            </a:endParaRPr>
          </a:p>
        </p:txBody>
      </p:sp>
      <p:sp>
        <p:nvSpPr>
          <p:cNvPr id="5" name="矩形 9"/>
          <p:cNvSpPr/>
          <p:nvPr/>
        </p:nvSpPr>
        <p:spPr>
          <a:xfrm>
            <a:off x="1292225" y="3444875"/>
            <a:ext cx="7185025" cy="1282700"/>
          </a:xfrm>
          <a:prstGeom prst="rect">
            <a:avLst/>
          </a:prstGeom>
          <a:noFill/>
          <a:ln w="9525">
            <a:noFill/>
          </a:ln>
        </p:spPr>
        <p:txBody>
          <a:bodyPr>
            <a:spAutoFit/>
          </a:bodyPr>
          <a:p>
            <a:pPr eaLnBrk="1" hangingPunct="1">
              <a:lnSpc>
                <a:spcPct val="130000"/>
              </a:lnSpc>
            </a:pPr>
            <a:r>
              <a:rPr lang="zh-CN" altLang="en-US" sz="3200" b="1" dirty="0">
                <a:solidFill>
                  <a:srgbClr val="0033CC"/>
                </a:solidFill>
                <a:latin typeface="宋体" panose="02010600030101010101" pitchFamily="2" charset="-122"/>
              </a:rPr>
              <a:t>    它原本是白色的，但在金色的夕阳下就变成了金色的，这是光的作用。</a:t>
            </a:r>
            <a:endParaRPr lang="zh-CN" altLang="en-US" sz="3200" b="1" dirty="0">
              <a:solidFill>
                <a:srgbClr val="0033CC"/>
              </a:solidFill>
              <a:latin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randombar(horizontal)">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2" name="文本框 3"/>
          <p:cNvSpPr txBox="1"/>
          <p:nvPr/>
        </p:nvSpPr>
        <p:spPr>
          <a:xfrm>
            <a:off x="825500" y="477838"/>
            <a:ext cx="6502400" cy="604837"/>
          </a:xfrm>
          <a:prstGeom prst="rect">
            <a:avLst/>
          </a:prstGeom>
          <a:noFill/>
          <a:ln w="9525">
            <a:noFill/>
          </a:ln>
        </p:spPr>
        <p:txBody>
          <a:bodyPr>
            <a:spAutoFit/>
          </a:bodyPr>
          <a:p>
            <a:pPr marL="457200" indent="-457200" eaLnBrk="1" hangingPunct="1">
              <a:lnSpc>
                <a:spcPct val="120000"/>
              </a:lnSpc>
              <a:buFont typeface="Wingdings" panose="05000000000000000000" pitchFamily="2" charset="2"/>
              <a:buChar char="Ø"/>
            </a:pPr>
            <a:r>
              <a:rPr lang="zh-CN" altLang="en-US" sz="3200" b="1" dirty="0">
                <a:latin typeface="楷体" panose="02010609060101010101" pitchFamily="49" charset="-122"/>
                <a:ea typeface="楷体" panose="02010609060101010101" pitchFamily="49" charset="-122"/>
              </a:rPr>
              <a:t>你还对金字塔有了哪些了解？</a:t>
            </a:r>
            <a:endParaRPr lang="zh-CN" altLang="en-US" sz="3200" b="1" dirty="0">
              <a:latin typeface="楷体" panose="02010609060101010101" pitchFamily="49" charset="-122"/>
              <a:ea typeface="楷体" panose="02010609060101010101" pitchFamily="49" charset="-122"/>
            </a:endParaRPr>
          </a:p>
        </p:txBody>
      </p:sp>
      <p:sp>
        <p:nvSpPr>
          <p:cNvPr id="3" name="矩形 9"/>
          <p:cNvSpPr/>
          <p:nvPr/>
        </p:nvSpPr>
        <p:spPr>
          <a:xfrm>
            <a:off x="1295400" y="1082675"/>
            <a:ext cx="7185025" cy="1785938"/>
          </a:xfrm>
          <a:prstGeom prst="rect">
            <a:avLst/>
          </a:prstGeom>
          <a:noFill/>
          <a:ln w="9525">
            <a:noFill/>
          </a:ln>
        </p:spPr>
        <p:txBody>
          <a:bodyPr>
            <a:spAutoFit/>
          </a:bodyPr>
          <a:p>
            <a:pPr eaLnBrk="1" hangingPunct="1">
              <a:lnSpc>
                <a:spcPct val="120000"/>
              </a:lnSpc>
            </a:pPr>
            <a:r>
              <a:rPr lang="zh-CN" altLang="en-US" sz="3200" b="1" dirty="0">
                <a:solidFill>
                  <a:srgbClr val="0033CC"/>
                </a:solidFill>
                <a:latin typeface="宋体" panose="02010600030101010101" pitchFamily="2" charset="-122"/>
              </a:rPr>
              <a:t>    远远望去，它像漂浮在沙海中的三座金山，似乎一切金色的光源，都是从它们那里放射出来的。</a:t>
            </a:r>
            <a:endParaRPr lang="zh-CN" altLang="en-US" sz="3200" b="1" dirty="0">
              <a:solidFill>
                <a:srgbClr val="0033CC"/>
              </a:solidFill>
              <a:latin typeface="宋体" panose="02010600030101010101" pitchFamily="2" charset="-122"/>
            </a:endParaRPr>
          </a:p>
        </p:txBody>
      </p:sp>
      <p:sp>
        <p:nvSpPr>
          <p:cNvPr id="4" name="文本框 3"/>
          <p:cNvSpPr txBox="1"/>
          <p:nvPr/>
        </p:nvSpPr>
        <p:spPr>
          <a:xfrm>
            <a:off x="825500" y="2868613"/>
            <a:ext cx="6502400" cy="606425"/>
          </a:xfrm>
          <a:prstGeom prst="rect">
            <a:avLst/>
          </a:prstGeom>
          <a:noFill/>
          <a:ln w="9525">
            <a:noFill/>
          </a:ln>
        </p:spPr>
        <p:txBody>
          <a:bodyPr>
            <a:spAutoFit/>
          </a:bodyPr>
          <a:p>
            <a:pPr marL="457200" indent="-457200" eaLnBrk="1" hangingPunct="1">
              <a:lnSpc>
                <a:spcPct val="120000"/>
              </a:lnSpc>
              <a:buFont typeface="Wingdings" panose="05000000000000000000" pitchFamily="2" charset="2"/>
              <a:buChar char="Ø"/>
            </a:pPr>
            <a:r>
              <a:rPr lang="zh-CN" altLang="en-US" sz="3200" b="1" dirty="0">
                <a:latin typeface="楷体" panose="02010609060101010101" pitchFamily="49" charset="-122"/>
                <a:ea typeface="楷体" panose="02010609060101010101" pitchFamily="49" charset="-122"/>
              </a:rPr>
              <a:t>从这句话中，你体会到什么？</a:t>
            </a:r>
            <a:endParaRPr lang="zh-CN" altLang="en-US" sz="3200" b="1" dirty="0">
              <a:latin typeface="楷体" panose="02010609060101010101" pitchFamily="49" charset="-122"/>
              <a:ea typeface="楷体" panose="02010609060101010101" pitchFamily="49" charset="-122"/>
            </a:endParaRPr>
          </a:p>
        </p:txBody>
      </p:sp>
      <p:sp>
        <p:nvSpPr>
          <p:cNvPr id="5" name="矩形 9"/>
          <p:cNvSpPr/>
          <p:nvPr/>
        </p:nvSpPr>
        <p:spPr>
          <a:xfrm>
            <a:off x="1295400" y="3459163"/>
            <a:ext cx="7185025" cy="1195387"/>
          </a:xfrm>
          <a:prstGeom prst="rect">
            <a:avLst/>
          </a:prstGeom>
          <a:noFill/>
          <a:ln w="9525">
            <a:noFill/>
          </a:ln>
        </p:spPr>
        <p:txBody>
          <a:bodyPr>
            <a:spAutoFit/>
          </a:bodyPr>
          <a:p>
            <a:pPr eaLnBrk="1" hangingPunct="1">
              <a:lnSpc>
                <a:spcPct val="120000"/>
              </a:lnSpc>
            </a:pPr>
            <a:r>
              <a:rPr lang="zh-CN" altLang="en-US" sz="3200" b="1" dirty="0">
                <a:solidFill>
                  <a:srgbClr val="0033CC"/>
                </a:solidFill>
                <a:latin typeface="宋体" panose="02010600030101010101" pitchFamily="2" charset="-122"/>
              </a:rPr>
              <a:t>    作者把金字塔比作金山，我体会到金字塔的形状与山的形状是差不多的。</a:t>
            </a:r>
            <a:endParaRPr lang="zh-CN" altLang="en-US" sz="3200" b="1" dirty="0">
              <a:solidFill>
                <a:srgbClr val="0033CC"/>
              </a:solidFill>
              <a:latin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randombar(horizontal)">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9"/>
          <p:cNvSpPr/>
          <p:nvPr/>
        </p:nvSpPr>
        <p:spPr>
          <a:xfrm>
            <a:off x="868363" y="946150"/>
            <a:ext cx="7185025" cy="1785938"/>
          </a:xfrm>
          <a:prstGeom prst="rect">
            <a:avLst/>
          </a:prstGeom>
          <a:noFill/>
          <a:ln w="9525">
            <a:noFill/>
          </a:ln>
        </p:spPr>
        <p:txBody>
          <a:bodyPr>
            <a:spAutoFit/>
          </a:bodyPr>
          <a:p>
            <a:pPr eaLnBrk="1" hangingPunct="1">
              <a:lnSpc>
                <a:spcPct val="120000"/>
              </a:lnSpc>
            </a:pPr>
            <a:r>
              <a:rPr lang="zh-CN" altLang="en-US" sz="3200" b="1" dirty="0">
                <a:solidFill>
                  <a:srgbClr val="0033CC"/>
                </a:solidFill>
                <a:latin typeface="宋体" panose="02010600030101010101" pitchFamily="2" charset="-122"/>
              </a:rPr>
              <a:t>    你看，天上地下，黄澄澄，金灿灿，一片耀眼的色调，一幅多么开阔而又雄浑的画卷啊！</a:t>
            </a:r>
            <a:endParaRPr lang="zh-CN" altLang="en-US" sz="3200" b="1" dirty="0">
              <a:solidFill>
                <a:srgbClr val="0033CC"/>
              </a:solidFill>
              <a:latin typeface="宋体" panose="02010600030101010101" pitchFamily="2" charset="-122"/>
            </a:endParaRPr>
          </a:p>
        </p:txBody>
      </p:sp>
      <p:sp>
        <p:nvSpPr>
          <p:cNvPr id="3" name="文本框 2"/>
          <p:cNvSpPr txBox="1"/>
          <p:nvPr/>
        </p:nvSpPr>
        <p:spPr>
          <a:xfrm>
            <a:off x="885825" y="3494088"/>
            <a:ext cx="7359650" cy="1195387"/>
          </a:xfrm>
          <a:prstGeom prst="rect">
            <a:avLst/>
          </a:prstGeom>
          <a:noFill/>
          <a:ln w="9525">
            <a:noFill/>
          </a:ln>
        </p:spPr>
        <p:txBody>
          <a:bodyPr>
            <a:spAutoFit/>
          </a:bodyPr>
          <a:p>
            <a:pPr eaLnBrk="1" hangingPunct="1">
              <a:lnSpc>
                <a:spcPct val="120000"/>
              </a:lnSpc>
            </a:pPr>
            <a:r>
              <a:rPr lang="zh-CN" altLang="en-US" sz="3200" b="1" dirty="0">
                <a:solidFill>
                  <a:srgbClr val="0000FF"/>
                </a:solidFill>
                <a:latin typeface="楷体" panose="02010609060101010101" pitchFamily="49" charset="-122"/>
                <a:ea typeface="楷体" panose="02010609060101010101" pitchFamily="49" charset="-122"/>
              </a:rPr>
              <a:t>    我感受到夕照下的金字塔有一种开阔而又雄浑的意境美。</a:t>
            </a:r>
            <a:endParaRPr lang="zh-CN" altLang="en-US" sz="3200" b="1" dirty="0">
              <a:solidFill>
                <a:srgbClr val="0000FF"/>
              </a:solidFill>
              <a:latin typeface="楷体" panose="02010609060101010101" pitchFamily="49" charset="-122"/>
              <a:ea typeface="楷体" panose="02010609060101010101" pitchFamily="49" charset="-122"/>
            </a:endParaRPr>
          </a:p>
        </p:txBody>
      </p:sp>
      <p:sp>
        <p:nvSpPr>
          <p:cNvPr id="4" name="文本框 3"/>
          <p:cNvSpPr txBox="1"/>
          <p:nvPr/>
        </p:nvSpPr>
        <p:spPr>
          <a:xfrm>
            <a:off x="885825" y="2811463"/>
            <a:ext cx="5929313" cy="603250"/>
          </a:xfrm>
          <a:prstGeom prst="rect">
            <a:avLst/>
          </a:prstGeom>
          <a:noFill/>
          <a:ln w="9525">
            <a:noFill/>
          </a:ln>
        </p:spPr>
        <p:txBody>
          <a:bodyPr>
            <a:spAutoFit/>
          </a:bodyPr>
          <a:p>
            <a:pPr eaLnBrk="1" hangingPunct="1">
              <a:lnSpc>
                <a:spcPct val="120000"/>
              </a:lnSpc>
            </a:pPr>
            <a:r>
              <a:rPr lang="zh-CN" altLang="en-US" sz="3200" b="1" dirty="0">
                <a:latin typeface="楷体" panose="02010609060101010101" pitchFamily="49" charset="-122"/>
                <a:ea typeface="楷体" panose="02010609060101010101" pitchFamily="49" charset="-122"/>
              </a:rPr>
              <a:t>从这句话中，你体会到什么？</a:t>
            </a:r>
            <a:endParaRPr lang="zh-CN" altLang="en-US" sz="3200" b="1" dirty="0">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randombar(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randombar(horizontal)">
                                      <p:cBhvr>
                                        <p:cTn id="1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530" name="文本框 3"/>
          <p:cNvSpPr txBox="1"/>
          <p:nvPr/>
        </p:nvSpPr>
        <p:spPr>
          <a:xfrm>
            <a:off x="695325" y="774700"/>
            <a:ext cx="7753350" cy="1196975"/>
          </a:xfrm>
          <a:prstGeom prst="rect">
            <a:avLst/>
          </a:prstGeom>
          <a:noFill/>
          <a:ln w="9525">
            <a:noFill/>
          </a:ln>
        </p:spPr>
        <p:txBody>
          <a:bodyPr>
            <a:spAutoFit/>
          </a:bodyPr>
          <a:p>
            <a:pPr marL="457200" indent="-457200" eaLnBrk="1" hangingPunct="1">
              <a:lnSpc>
                <a:spcPct val="120000"/>
              </a:lnSpc>
              <a:buFont typeface="Wingdings" panose="05000000000000000000" pitchFamily="2" charset="2"/>
              <a:buChar char="Ø"/>
            </a:pPr>
            <a:r>
              <a:rPr lang="zh-CN" altLang="en-US" sz="3200" b="1" dirty="0">
                <a:latin typeface="楷体" panose="02010609060101010101" pitchFamily="49" charset="-122"/>
                <a:ea typeface="楷体" panose="02010609060101010101" pitchFamily="49" charset="-122"/>
              </a:rPr>
              <a:t>第</a:t>
            </a:r>
            <a:r>
              <a:rPr lang="en-US" altLang="zh-CN" sz="3200" b="1" dirty="0">
                <a:latin typeface="楷体" panose="02010609060101010101" pitchFamily="49" charset="-122"/>
                <a:ea typeface="楷体" panose="02010609060101010101" pitchFamily="49" charset="-122"/>
              </a:rPr>
              <a:t>3</a:t>
            </a:r>
            <a:r>
              <a:rPr lang="zh-CN" altLang="en-US" sz="3200" b="1" dirty="0">
                <a:latin typeface="楷体" panose="02010609060101010101" pitchFamily="49" charset="-122"/>
                <a:ea typeface="楷体" panose="02010609060101010101" pitchFamily="49" charset="-122"/>
              </a:rPr>
              <a:t>自然段介绍了金字塔的什么？从这句话中，你体会到什么？</a:t>
            </a:r>
            <a:endParaRPr lang="zh-CN" altLang="en-US" sz="3200" b="1" dirty="0">
              <a:latin typeface="楷体" panose="02010609060101010101" pitchFamily="49" charset="-122"/>
              <a:ea typeface="楷体" panose="02010609060101010101" pitchFamily="49" charset="-122"/>
            </a:endParaRPr>
          </a:p>
        </p:txBody>
      </p:sp>
      <p:sp>
        <p:nvSpPr>
          <p:cNvPr id="3" name="矩形 9"/>
          <p:cNvSpPr/>
          <p:nvPr/>
        </p:nvSpPr>
        <p:spPr>
          <a:xfrm>
            <a:off x="1220788" y="1893888"/>
            <a:ext cx="7185025" cy="2378075"/>
          </a:xfrm>
          <a:prstGeom prst="rect">
            <a:avLst/>
          </a:prstGeom>
          <a:noFill/>
          <a:ln w="9525">
            <a:noFill/>
          </a:ln>
        </p:spPr>
        <p:txBody>
          <a:bodyPr>
            <a:spAutoFit/>
          </a:bodyPr>
          <a:p>
            <a:pPr eaLnBrk="1" hangingPunct="1">
              <a:lnSpc>
                <a:spcPct val="120000"/>
              </a:lnSpc>
            </a:pPr>
            <a:r>
              <a:rPr lang="zh-CN" altLang="en-US" sz="3200" b="1" dirty="0">
                <a:solidFill>
                  <a:srgbClr val="0033CC"/>
                </a:solidFill>
                <a:latin typeface="宋体" panose="02010600030101010101" pitchFamily="2" charset="-122"/>
              </a:rPr>
              <a:t>    从少小时候起，我就听到过许多有关金字塔的传说，向往着它神秘的风采。如今，当我来到金字塔下，望着这人间的奇迹，更禁不住思绪激荡。</a:t>
            </a:r>
            <a:endParaRPr lang="zh-CN" altLang="en-US" sz="3200" b="1" dirty="0">
              <a:solidFill>
                <a:srgbClr val="0033CC"/>
              </a:solidFill>
              <a:latin typeface="宋体" panose="02010600030101010101" pitchFamily="2" charset="-122"/>
            </a:endParaRPr>
          </a:p>
        </p:txBody>
      </p:sp>
      <p:sp>
        <p:nvSpPr>
          <p:cNvPr id="4" name="矩形 9"/>
          <p:cNvSpPr/>
          <p:nvPr/>
        </p:nvSpPr>
        <p:spPr>
          <a:xfrm>
            <a:off x="1220788" y="4211638"/>
            <a:ext cx="7185025" cy="604837"/>
          </a:xfrm>
          <a:prstGeom prst="rect">
            <a:avLst/>
          </a:prstGeom>
          <a:noFill/>
          <a:ln w="9525">
            <a:noFill/>
          </a:ln>
        </p:spPr>
        <p:txBody>
          <a:bodyPr>
            <a:spAutoFit/>
          </a:bodyPr>
          <a:p>
            <a:pPr eaLnBrk="1" hangingPunct="1">
              <a:lnSpc>
                <a:spcPct val="120000"/>
              </a:lnSpc>
            </a:pPr>
            <a:r>
              <a:rPr lang="zh-CN" altLang="en-US" sz="3200" b="1" dirty="0">
                <a:solidFill>
                  <a:srgbClr val="FF00FF"/>
                </a:solidFill>
                <a:latin typeface="宋体" panose="02010600030101010101" pitchFamily="2" charset="-122"/>
              </a:rPr>
              <a:t>体会到金字塔的神秘和它是人间的奇迹。</a:t>
            </a:r>
            <a:endParaRPr lang="zh-CN" altLang="en-US" sz="3200" b="1" dirty="0">
              <a:solidFill>
                <a:srgbClr val="FF00FF"/>
              </a:solidFill>
              <a:latin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randombar(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554" name="文本框 3"/>
          <p:cNvSpPr txBox="1"/>
          <p:nvPr/>
        </p:nvSpPr>
        <p:spPr>
          <a:xfrm>
            <a:off x="873125" y="654050"/>
            <a:ext cx="7427913" cy="604838"/>
          </a:xfrm>
          <a:prstGeom prst="rect">
            <a:avLst/>
          </a:prstGeom>
          <a:noFill/>
          <a:ln w="9525">
            <a:noFill/>
          </a:ln>
        </p:spPr>
        <p:txBody>
          <a:bodyPr>
            <a:spAutoFit/>
          </a:bodyPr>
          <a:p>
            <a:pPr marL="457200" indent="-457200" eaLnBrk="1" hangingPunct="1">
              <a:lnSpc>
                <a:spcPct val="120000"/>
              </a:lnSpc>
              <a:buFont typeface="Wingdings" panose="05000000000000000000" pitchFamily="2" charset="2"/>
              <a:buChar char="Ø"/>
            </a:pPr>
            <a:r>
              <a:rPr lang="zh-CN" altLang="en-US" sz="3200" b="1" dirty="0">
                <a:latin typeface="楷体" panose="02010609060101010101" pitchFamily="49" charset="-122"/>
                <a:ea typeface="楷体" panose="02010609060101010101" pitchFamily="49" charset="-122"/>
              </a:rPr>
              <a:t>课文还介绍了金字塔的什么？</a:t>
            </a:r>
            <a:endParaRPr lang="zh-CN" altLang="en-US" sz="3200" b="1" dirty="0">
              <a:latin typeface="楷体" panose="02010609060101010101" pitchFamily="49" charset="-122"/>
              <a:ea typeface="楷体" panose="02010609060101010101" pitchFamily="49" charset="-122"/>
            </a:endParaRPr>
          </a:p>
        </p:txBody>
      </p:sp>
      <p:sp>
        <p:nvSpPr>
          <p:cNvPr id="3" name="矩形 9"/>
          <p:cNvSpPr/>
          <p:nvPr/>
        </p:nvSpPr>
        <p:spPr>
          <a:xfrm>
            <a:off x="1144588" y="1590675"/>
            <a:ext cx="6854825" cy="2562225"/>
          </a:xfrm>
          <a:prstGeom prst="rect">
            <a:avLst/>
          </a:prstGeom>
          <a:noFill/>
          <a:ln w="9525">
            <a:noFill/>
          </a:ln>
        </p:spPr>
        <p:txBody>
          <a:bodyPr>
            <a:spAutoFit/>
          </a:bodyPr>
          <a:p>
            <a:pPr eaLnBrk="1" hangingPunct="1">
              <a:lnSpc>
                <a:spcPct val="130000"/>
              </a:lnSpc>
            </a:pPr>
            <a:r>
              <a:rPr lang="zh-CN" altLang="en-US" sz="3200" b="1" dirty="0">
                <a:solidFill>
                  <a:srgbClr val="0033CC"/>
                </a:solidFill>
                <a:latin typeface="宋体" panose="02010600030101010101" pitchFamily="2" charset="-122"/>
              </a:rPr>
              <a:t>    我不知道“金字塔”这个译名中的“金”，最早是怎么得来的。不管出于什么考虑，我认为都是绝妙的。你看金字塔多像一个“金”的汉字。</a:t>
            </a:r>
            <a:endParaRPr lang="zh-CN" altLang="en-US" sz="3200" b="1" dirty="0">
              <a:solidFill>
                <a:srgbClr val="0033CC"/>
              </a:solidFill>
              <a:latin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9"/>
          <p:cNvSpPr/>
          <p:nvPr/>
        </p:nvSpPr>
        <p:spPr>
          <a:xfrm>
            <a:off x="827088" y="1609725"/>
            <a:ext cx="7834312" cy="1922463"/>
          </a:xfrm>
          <a:prstGeom prst="rect">
            <a:avLst/>
          </a:prstGeom>
          <a:noFill/>
          <a:ln w="9525">
            <a:noFill/>
          </a:ln>
        </p:spPr>
        <p:txBody>
          <a:bodyPr>
            <a:spAutoFit/>
          </a:bodyPr>
          <a:p>
            <a:pPr eaLnBrk="1" hangingPunct="1">
              <a:lnSpc>
                <a:spcPct val="130000"/>
              </a:lnSpc>
            </a:pPr>
            <a:r>
              <a:rPr lang="zh-CN" altLang="en-US" sz="3200" b="1" dirty="0">
                <a:solidFill>
                  <a:srgbClr val="0033CC"/>
                </a:solidFill>
                <a:latin typeface="宋体" panose="02010600030101010101" pitchFamily="2" charset="-122"/>
              </a:rPr>
              <a:t>几千年来，在人们的心目中，它不愧是熠熠发光的珍宝，人类劳动和智慧的结晶，它无疑比金子还要贵重。</a:t>
            </a:r>
            <a:endParaRPr lang="zh-CN" altLang="en-US" sz="3200" b="1" dirty="0">
              <a:solidFill>
                <a:srgbClr val="0033CC"/>
              </a:solidFill>
              <a:latin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5602" name="文本框 3"/>
          <p:cNvSpPr txBox="1"/>
          <p:nvPr/>
        </p:nvSpPr>
        <p:spPr>
          <a:xfrm>
            <a:off x="842963" y="744538"/>
            <a:ext cx="7427912" cy="604837"/>
          </a:xfrm>
          <a:prstGeom prst="rect">
            <a:avLst/>
          </a:prstGeom>
          <a:noFill/>
          <a:ln w="9525">
            <a:noFill/>
          </a:ln>
        </p:spPr>
        <p:txBody>
          <a:bodyPr>
            <a:spAutoFit/>
          </a:bodyPr>
          <a:p>
            <a:pPr marL="457200" indent="-457200" eaLnBrk="1" hangingPunct="1">
              <a:lnSpc>
                <a:spcPct val="120000"/>
              </a:lnSpc>
              <a:buFont typeface="Wingdings" panose="05000000000000000000" pitchFamily="2" charset="2"/>
              <a:buChar char="Ø"/>
            </a:pPr>
            <a:r>
              <a:rPr lang="zh-CN" altLang="en-US" sz="3200" b="1" dirty="0">
                <a:latin typeface="楷体" panose="02010609060101010101" pitchFamily="49" charset="-122"/>
                <a:ea typeface="楷体" panose="02010609060101010101" pitchFamily="49" charset="-122"/>
              </a:rPr>
              <a:t>从这句话中，你体会到什么？</a:t>
            </a:r>
            <a:endParaRPr lang="zh-CN" altLang="en-US" sz="3200" b="1" dirty="0">
              <a:latin typeface="楷体" panose="02010609060101010101" pitchFamily="49" charset="-122"/>
              <a:ea typeface="楷体" panose="02010609060101010101" pitchFamily="49" charset="-122"/>
            </a:endParaRPr>
          </a:p>
        </p:txBody>
      </p:sp>
      <p:sp>
        <p:nvSpPr>
          <p:cNvPr id="3" name="矩形 9"/>
          <p:cNvSpPr/>
          <p:nvPr/>
        </p:nvSpPr>
        <p:spPr>
          <a:xfrm>
            <a:off x="1249363" y="1349375"/>
            <a:ext cx="7426325" cy="3201988"/>
          </a:xfrm>
          <a:prstGeom prst="rect">
            <a:avLst/>
          </a:prstGeom>
          <a:noFill/>
          <a:ln w="9525">
            <a:noFill/>
          </a:ln>
        </p:spPr>
        <p:txBody>
          <a:bodyPr>
            <a:spAutoFit/>
          </a:bodyPr>
          <a:p>
            <a:pPr eaLnBrk="1" hangingPunct="1">
              <a:lnSpc>
                <a:spcPct val="130000"/>
              </a:lnSpc>
            </a:pPr>
            <a:r>
              <a:rPr lang="zh-CN" altLang="en-US" sz="3200" b="1" dirty="0">
                <a:solidFill>
                  <a:srgbClr val="0033CC"/>
                </a:solidFill>
                <a:latin typeface="宋体" panose="02010600030101010101" pitchFamily="2" charset="-122"/>
              </a:rPr>
              <a:t>    这一段作者运用了联想和想象的方法描写了金字塔名字的由来，我体会到金字塔的历史意义和价值，它是人类劳动和智慧的结晶，是珍宝，比金子还要贵重。</a:t>
            </a:r>
            <a:endParaRPr lang="zh-CN" altLang="en-US" sz="3200" b="1" dirty="0">
              <a:solidFill>
                <a:srgbClr val="0033CC"/>
              </a:solidFill>
              <a:latin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626" name="文本框 3"/>
          <p:cNvSpPr txBox="1"/>
          <p:nvPr/>
        </p:nvSpPr>
        <p:spPr>
          <a:xfrm>
            <a:off x="0" y="908050"/>
            <a:ext cx="8863013" cy="1109663"/>
          </a:xfrm>
          <a:prstGeom prst="rect">
            <a:avLst/>
          </a:prstGeom>
          <a:noFill/>
          <a:ln w="9525">
            <a:noFill/>
          </a:ln>
        </p:spPr>
        <p:txBody>
          <a:bodyPr>
            <a:spAutoFit/>
          </a:bodyPr>
          <a:p>
            <a:pPr marL="457200" indent="-457200" eaLnBrk="1" hangingPunct="1">
              <a:lnSpc>
                <a:spcPct val="110000"/>
              </a:lnSpc>
              <a:buFont typeface="Wingdings" panose="05000000000000000000" pitchFamily="2" charset="2"/>
              <a:buChar char="Ø"/>
            </a:pPr>
            <a:r>
              <a:rPr lang="zh-CN" altLang="en-US" sz="3200" b="1" dirty="0">
                <a:latin typeface="楷体" panose="02010609060101010101" pitchFamily="49" charset="-122"/>
                <a:ea typeface="楷体" panose="02010609060101010101" pitchFamily="49" charset="-122"/>
              </a:rPr>
              <a:t>第</a:t>
            </a:r>
            <a:r>
              <a:rPr lang="en-US" altLang="zh-CN" sz="3200" b="1" dirty="0">
                <a:latin typeface="楷体" panose="02010609060101010101" pitchFamily="49" charset="-122"/>
                <a:ea typeface="楷体" panose="02010609060101010101" pitchFamily="49" charset="-122"/>
              </a:rPr>
              <a:t>4</a:t>
            </a:r>
            <a:r>
              <a:rPr lang="zh-CN" altLang="en-US" sz="3200" b="1" dirty="0">
                <a:latin typeface="楷体" panose="02010609060101010101" pitchFamily="49" charset="-122"/>
                <a:ea typeface="楷体" panose="02010609060101010101" pitchFamily="49" charset="-122"/>
              </a:rPr>
              <a:t>自然段是怎样介绍金字塔的？你从中体会到什么？</a:t>
            </a:r>
            <a:endParaRPr lang="zh-CN" altLang="en-US" sz="3200" b="1" dirty="0">
              <a:latin typeface="楷体" panose="02010609060101010101" pitchFamily="49" charset="-122"/>
              <a:ea typeface="楷体" panose="02010609060101010101" pitchFamily="49" charset="-122"/>
            </a:endParaRPr>
          </a:p>
        </p:txBody>
      </p:sp>
      <p:sp>
        <p:nvSpPr>
          <p:cNvPr id="3" name="矩形 9"/>
          <p:cNvSpPr/>
          <p:nvPr/>
        </p:nvSpPr>
        <p:spPr>
          <a:xfrm>
            <a:off x="395288" y="1935163"/>
            <a:ext cx="8347075" cy="1651000"/>
          </a:xfrm>
          <a:prstGeom prst="rect">
            <a:avLst/>
          </a:prstGeom>
          <a:noFill/>
          <a:ln w="9525">
            <a:noFill/>
          </a:ln>
        </p:spPr>
        <p:txBody>
          <a:bodyPr>
            <a:spAutoFit/>
          </a:bodyPr>
          <a:p>
            <a:pPr eaLnBrk="1" hangingPunct="1">
              <a:lnSpc>
                <a:spcPct val="110000"/>
              </a:lnSpc>
            </a:pPr>
            <a:r>
              <a:rPr lang="zh-CN" altLang="en-US" sz="3200" b="1" dirty="0">
                <a:solidFill>
                  <a:srgbClr val="0033CC"/>
                </a:solidFill>
                <a:latin typeface="宋体" panose="02010600030101010101" pitchFamily="2" charset="-122"/>
              </a:rPr>
              <a:t>    有人说金字塔的白昼和月夜，各有各的情趣，各有各的美，但我觉得最令人难忘的，恐怕还是这大漠夕照中金字塔的色彩。</a:t>
            </a:r>
            <a:endParaRPr lang="zh-CN" altLang="en-US" sz="3200" b="1" dirty="0">
              <a:solidFill>
                <a:srgbClr val="0033CC"/>
              </a:solidFill>
              <a:latin typeface="宋体" panose="02010600030101010101" pitchFamily="2" charset="-122"/>
            </a:endParaRPr>
          </a:p>
        </p:txBody>
      </p:sp>
      <p:sp>
        <p:nvSpPr>
          <p:cNvPr id="4" name="矩形 9"/>
          <p:cNvSpPr/>
          <p:nvPr/>
        </p:nvSpPr>
        <p:spPr>
          <a:xfrm>
            <a:off x="341313" y="3586163"/>
            <a:ext cx="8461375" cy="1109662"/>
          </a:xfrm>
          <a:prstGeom prst="rect">
            <a:avLst/>
          </a:prstGeom>
          <a:noFill/>
          <a:ln w="9525">
            <a:noFill/>
          </a:ln>
        </p:spPr>
        <p:txBody>
          <a:bodyPr>
            <a:spAutoFit/>
          </a:bodyPr>
          <a:p>
            <a:pPr eaLnBrk="1" hangingPunct="1">
              <a:lnSpc>
                <a:spcPct val="110000"/>
              </a:lnSpc>
            </a:pPr>
            <a:r>
              <a:rPr lang="zh-CN" altLang="en-US" sz="3200" b="1" dirty="0">
                <a:solidFill>
                  <a:srgbClr val="FF00FF"/>
                </a:solidFill>
                <a:latin typeface="宋体" panose="02010600030101010101" pitchFamily="2" charset="-122"/>
              </a:rPr>
              <a:t>    金字塔在白昼和月夜有不同的情趣，不同的美，但最美的是大漠夕照中金字塔的色彩。</a:t>
            </a:r>
            <a:endParaRPr lang="zh-CN" altLang="en-US" sz="3200" b="1" dirty="0">
              <a:solidFill>
                <a:srgbClr val="FF00FF"/>
              </a:solidFill>
              <a:latin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randombar(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9218" name="图片 2"/>
          <p:cNvPicPr>
            <a:picLocks noChangeAspect="1"/>
          </p:cNvPicPr>
          <p:nvPr/>
        </p:nvPicPr>
        <p:blipFill>
          <a:blip r:embed="rId1"/>
          <a:stretch>
            <a:fillRect/>
          </a:stretch>
        </p:blipFill>
        <p:spPr>
          <a:xfrm>
            <a:off x="0" y="0"/>
            <a:ext cx="9144000" cy="5143500"/>
          </a:xfrm>
          <a:prstGeom prst="rect">
            <a:avLst/>
          </a:prstGeom>
          <a:noFill/>
          <a:ln w="9525">
            <a:noFill/>
          </a:ln>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50" name="文本框 3"/>
          <p:cNvSpPr txBox="1"/>
          <p:nvPr/>
        </p:nvSpPr>
        <p:spPr>
          <a:xfrm>
            <a:off x="358775" y="822325"/>
            <a:ext cx="8139113" cy="1195388"/>
          </a:xfrm>
          <a:prstGeom prst="rect">
            <a:avLst/>
          </a:prstGeom>
          <a:noFill/>
          <a:ln w="9525">
            <a:noFill/>
          </a:ln>
        </p:spPr>
        <p:txBody>
          <a:bodyPr>
            <a:spAutoFit/>
          </a:bodyPr>
          <a:p>
            <a:pPr marL="457200" indent="-457200" eaLnBrk="1" hangingPunct="1">
              <a:lnSpc>
                <a:spcPct val="120000"/>
              </a:lnSpc>
              <a:buFont typeface="Wingdings" panose="05000000000000000000" pitchFamily="2" charset="2"/>
              <a:buChar char="Ø"/>
            </a:pPr>
            <a:r>
              <a:rPr lang="zh-CN" altLang="en-US" sz="3200" b="1" dirty="0">
                <a:latin typeface="楷体" panose="02010609060101010101" pitchFamily="49" charset="-122"/>
                <a:ea typeface="楷体" panose="02010609060101010101" pitchFamily="49" charset="-122"/>
              </a:rPr>
              <a:t>课文还怎样介绍了金字塔？你从中体会到什么？</a:t>
            </a:r>
            <a:endParaRPr lang="zh-CN" altLang="en-US" sz="3200" b="1" dirty="0">
              <a:latin typeface="楷体" panose="02010609060101010101" pitchFamily="49" charset="-122"/>
              <a:ea typeface="楷体" panose="02010609060101010101" pitchFamily="49" charset="-122"/>
            </a:endParaRPr>
          </a:p>
        </p:txBody>
      </p:sp>
      <p:sp>
        <p:nvSpPr>
          <p:cNvPr id="3" name="矩形 9"/>
          <p:cNvSpPr/>
          <p:nvPr/>
        </p:nvSpPr>
        <p:spPr>
          <a:xfrm>
            <a:off x="817563" y="1862138"/>
            <a:ext cx="7680325" cy="2378075"/>
          </a:xfrm>
          <a:prstGeom prst="rect">
            <a:avLst/>
          </a:prstGeom>
          <a:noFill/>
          <a:ln w="9525">
            <a:noFill/>
          </a:ln>
        </p:spPr>
        <p:txBody>
          <a:bodyPr>
            <a:spAutoFit/>
          </a:bodyPr>
          <a:p>
            <a:pPr eaLnBrk="1" hangingPunct="1">
              <a:lnSpc>
                <a:spcPct val="120000"/>
              </a:lnSpc>
            </a:pPr>
            <a:r>
              <a:rPr lang="zh-CN" altLang="en-US" sz="3200" b="1" dirty="0">
                <a:solidFill>
                  <a:srgbClr val="0033CC"/>
                </a:solidFill>
                <a:latin typeface="宋体" panose="02010600030101010101" pitchFamily="2" charset="-122"/>
              </a:rPr>
              <a:t>    那一片迷人的金色，简直把你融进一个神奇的境界，使你充满豪迈的感受和无边的遐想，不由自主地产生一种怀古的幽思</a:t>
            </a:r>
            <a:r>
              <a:rPr lang="en-US" altLang="zh-CN" sz="3200" b="1" dirty="0">
                <a:solidFill>
                  <a:srgbClr val="0033CC"/>
                </a:solidFill>
                <a:latin typeface="宋体" panose="02010600030101010101" pitchFamily="2" charset="-122"/>
              </a:rPr>
              <a:t>……</a:t>
            </a:r>
            <a:endParaRPr lang="zh-CN" altLang="en-US" sz="3200" b="1" dirty="0">
              <a:solidFill>
                <a:srgbClr val="0033CC"/>
              </a:solidFill>
              <a:latin typeface="宋体" panose="02010600030101010101" pitchFamily="2" charset="-122"/>
            </a:endParaRPr>
          </a:p>
        </p:txBody>
      </p:sp>
      <p:sp>
        <p:nvSpPr>
          <p:cNvPr id="4" name="矩形 9"/>
          <p:cNvSpPr/>
          <p:nvPr/>
        </p:nvSpPr>
        <p:spPr>
          <a:xfrm>
            <a:off x="844550" y="4189413"/>
            <a:ext cx="7626350" cy="603250"/>
          </a:xfrm>
          <a:prstGeom prst="rect">
            <a:avLst/>
          </a:prstGeom>
          <a:noFill/>
          <a:ln w="9525">
            <a:noFill/>
          </a:ln>
        </p:spPr>
        <p:txBody>
          <a:bodyPr>
            <a:spAutoFit/>
          </a:bodyPr>
          <a:p>
            <a:pPr eaLnBrk="1" hangingPunct="1">
              <a:lnSpc>
                <a:spcPct val="120000"/>
              </a:lnSpc>
            </a:pPr>
            <a:r>
              <a:rPr lang="zh-CN" altLang="en-US" sz="3200" b="1" dirty="0">
                <a:solidFill>
                  <a:srgbClr val="FF00FF"/>
                </a:solidFill>
                <a:latin typeface="宋体" panose="02010600030101010101" pitchFamily="2" charset="-122"/>
              </a:rPr>
              <a:t>体会到金字塔的神奇，让人产生无限遐想。</a:t>
            </a:r>
            <a:endParaRPr lang="zh-CN" altLang="en-US" sz="3200" b="1" dirty="0">
              <a:solidFill>
                <a:srgbClr val="FF00FF"/>
              </a:solidFill>
              <a:latin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randombar(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3"/>
          <p:cNvSpPr txBox="1">
            <a:spLocks noChangeArrowheads="1"/>
          </p:cNvSpPr>
          <p:nvPr/>
        </p:nvSpPr>
        <p:spPr bwMode="auto">
          <a:xfrm>
            <a:off x="731838" y="219075"/>
            <a:ext cx="2795588" cy="642938"/>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30000"/>
              </a:lnSpc>
              <a:spcBef>
                <a:spcPct val="0"/>
              </a:spcBef>
              <a:spcAft>
                <a:spcPct val="0"/>
              </a:spcAft>
              <a:buClrTx/>
              <a:buSzTx/>
              <a:buFontTx/>
              <a:buNone/>
              <a:defRPr/>
            </a:pPr>
            <a:r>
              <a:rPr kumimoji="1" lang="zh-CN" altLang="en-US" sz="3200" b="1"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mj-ea"/>
                <a:ea typeface="+mj-ea"/>
                <a:cs typeface="+mn-cs"/>
              </a:rPr>
              <a:t>感悟不可思议</a:t>
            </a:r>
            <a:endParaRPr kumimoji="1" lang="zh-CN" altLang="en-US" sz="3200" b="1"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mj-ea"/>
              <a:ea typeface="+mj-ea"/>
              <a:cs typeface="+mn-cs"/>
            </a:endParaRPr>
          </a:p>
        </p:txBody>
      </p:sp>
      <p:sp>
        <p:nvSpPr>
          <p:cNvPr id="28675" name="文本框 3"/>
          <p:cNvSpPr txBox="1"/>
          <p:nvPr/>
        </p:nvSpPr>
        <p:spPr>
          <a:xfrm>
            <a:off x="820738" y="1538288"/>
            <a:ext cx="7680325" cy="1195387"/>
          </a:xfrm>
          <a:prstGeom prst="rect">
            <a:avLst/>
          </a:prstGeom>
          <a:noFill/>
          <a:ln w="9525">
            <a:noFill/>
          </a:ln>
        </p:spPr>
        <p:txBody>
          <a:bodyPr>
            <a:spAutoFit/>
          </a:bodyPr>
          <a:p>
            <a:pPr marL="457200" indent="-457200" eaLnBrk="1" hangingPunct="1">
              <a:lnSpc>
                <a:spcPct val="120000"/>
              </a:lnSpc>
              <a:buFont typeface="Wingdings" panose="05000000000000000000" pitchFamily="2" charset="2"/>
              <a:buChar char="Ø"/>
            </a:pPr>
            <a:r>
              <a:rPr lang="en-US" altLang="zh-CN" sz="3200" b="1" dirty="0">
                <a:latin typeface="楷体" panose="02010609060101010101" pitchFamily="49" charset="-122"/>
                <a:ea typeface="楷体" panose="02010609060101010101" pitchFamily="49" charset="-122"/>
              </a:rPr>
              <a:t>《</a:t>
            </a:r>
            <a:r>
              <a:rPr lang="zh-CN" altLang="en-US" sz="3200" b="1" dirty="0">
                <a:latin typeface="楷体" panose="02010609060101010101" pitchFamily="49" charset="-122"/>
                <a:ea typeface="楷体" panose="02010609060101010101" pitchFamily="49" charset="-122"/>
              </a:rPr>
              <a:t>不可思议的金字塔</a:t>
            </a:r>
            <a:r>
              <a:rPr lang="en-US" altLang="zh-CN" sz="3200" b="1" dirty="0">
                <a:latin typeface="楷体" panose="02010609060101010101" pitchFamily="49" charset="-122"/>
                <a:ea typeface="楷体" panose="02010609060101010101" pitchFamily="49" charset="-122"/>
              </a:rPr>
              <a:t>》</a:t>
            </a:r>
            <a:r>
              <a:rPr lang="zh-CN" altLang="en-US" sz="3200" b="1" dirty="0">
                <a:latin typeface="楷体" panose="02010609060101010101" pitchFamily="49" charset="-122"/>
                <a:ea typeface="楷体" panose="02010609060101010101" pitchFamily="49" charset="-122"/>
              </a:rPr>
              <a:t>这篇短文采用了什么方式介绍金字塔？</a:t>
            </a:r>
            <a:endParaRPr lang="zh-CN" altLang="en-US" sz="3200" b="1" dirty="0">
              <a:latin typeface="楷体" panose="02010609060101010101" pitchFamily="49" charset="-122"/>
              <a:ea typeface="楷体" panose="02010609060101010101" pitchFamily="49" charset="-122"/>
            </a:endParaRPr>
          </a:p>
        </p:txBody>
      </p:sp>
      <p:sp>
        <p:nvSpPr>
          <p:cNvPr id="4" name="矩形 9"/>
          <p:cNvSpPr/>
          <p:nvPr/>
        </p:nvSpPr>
        <p:spPr>
          <a:xfrm>
            <a:off x="1330325" y="2919413"/>
            <a:ext cx="6269038" cy="641350"/>
          </a:xfrm>
          <a:prstGeom prst="rect">
            <a:avLst/>
          </a:prstGeom>
          <a:noFill/>
          <a:ln w="9525">
            <a:noFill/>
          </a:ln>
        </p:spPr>
        <p:txBody>
          <a:bodyPr>
            <a:spAutoFit/>
          </a:bodyPr>
          <a:p>
            <a:pPr eaLnBrk="1" hangingPunct="1">
              <a:lnSpc>
                <a:spcPct val="130000"/>
              </a:lnSpc>
            </a:pPr>
            <a:r>
              <a:rPr lang="zh-CN" altLang="en-US" sz="3200" b="1" dirty="0">
                <a:solidFill>
                  <a:srgbClr val="0033CC"/>
                </a:solidFill>
                <a:latin typeface="宋体" panose="02010600030101010101" pitchFamily="2" charset="-122"/>
              </a:rPr>
              <a:t>它采用了说明的方式介绍金字塔。</a:t>
            </a:r>
            <a:endParaRPr lang="zh-CN" altLang="en-US" sz="3200" b="1" dirty="0">
              <a:solidFill>
                <a:srgbClr val="0033CC"/>
              </a:solidFill>
              <a:latin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9698" name="文本框 3"/>
          <p:cNvSpPr txBox="1"/>
          <p:nvPr/>
        </p:nvSpPr>
        <p:spPr>
          <a:xfrm>
            <a:off x="241300" y="836613"/>
            <a:ext cx="8494713" cy="1195387"/>
          </a:xfrm>
          <a:prstGeom prst="rect">
            <a:avLst/>
          </a:prstGeom>
          <a:noFill/>
          <a:ln w="9525">
            <a:noFill/>
          </a:ln>
        </p:spPr>
        <p:txBody>
          <a:bodyPr>
            <a:spAutoFit/>
          </a:bodyPr>
          <a:p>
            <a:pPr marL="457200" indent="-457200" eaLnBrk="1" hangingPunct="1">
              <a:lnSpc>
                <a:spcPct val="120000"/>
              </a:lnSpc>
              <a:buFont typeface="Wingdings" panose="05000000000000000000" pitchFamily="2" charset="2"/>
              <a:buChar char="Ø"/>
            </a:pPr>
            <a:r>
              <a:rPr lang="zh-CN" altLang="en-US" sz="3200" b="1" dirty="0">
                <a:latin typeface="楷体" panose="02010609060101010101" pitchFamily="49" charset="-122"/>
                <a:ea typeface="楷体" panose="02010609060101010101" pitchFamily="49" charset="-122"/>
              </a:rPr>
              <a:t>读了</a:t>
            </a:r>
            <a:r>
              <a:rPr lang="en-US" altLang="zh-CN" sz="3200" b="1" dirty="0">
                <a:latin typeface="楷体" panose="02010609060101010101" pitchFamily="49" charset="-122"/>
                <a:ea typeface="楷体" panose="02010609060101010101" pitchFamily="49" charset="-122"/>
              </a:rPr>
              <a:t>《</a:t>
            </a:r>
            <a:r>
              <a:rPr lang="zh-CN" altLang="en-US" sz="3200" b="1" dirty="0">
                <a:latin typeface="楷体" panose="02010609060101010101" pitchFamily="49" charset="-122"/>
                <a:ea typeface="楷体" panose="02010609060101010101" pitchFamily="49" charset="-122"/>
              </a:rPr>
              <a:t>不可思议的金字塔</a:t>
            </a:r>
            <a:r>
              <a:rPr lang="en-US" altLang="zh-CN" sz="3200" b="1" dirty="0">
                <a:latin typeface="楷体" panose="02010609060101010101" pitchFamily="49" charset="-122"/>
                <a:ea typeface="楷体" panose="02010609060101010101" pitchFamily="49" charset="-122"/>
              </a:rPr>
              <a:t>》</a:t>
            </a:r>
            <a:r>
              <a:rPr lang="zh-CN" altLang="en-US" sz="3200" b="1" dirty="0">
                <a:latin typeface="楷体" panose="02010609060101010101" pitchFamily="49" charset="-122"/>
                <a:ea typeface="楷体" panose="02010609060101010101" pitchFamily="49" charset="-122"/>
              </a:rPr>
              <a:t>，说说金字塔的不可思议表现在哪儿？运用了什么说明方法？</a:t>
            </a:r>
            <a:endParaRPr lang="zh-CN" altLang="en-US" sz="3200" b="1" dirty="0">
              <a:latin typeface="楷体" panose="02010609060101010101" pitchFamily="49" charset="-122"/>
              <a:ea typeface="楷体" panose="02010609060101010101" pitchFamily="49" charset="-122"/>
            </a:endParaRPr>
          </a:p>
        </p:txBody>
      </p:sp>
      <p:sp>
        <p:nvSpPr>
          <p:cNvPr id="3" name="矩形 9"/>
          <p:cNvSpPr/>
          <p:nvPr/>
        </p:nvSpPr>
        <p:spPr>
          <a:xfrm>
            <a:off x="387350" y="2419350"/>
            <a:ext cx="8348663" cy="2378075"/>
          </a:xfrm>
          <a:prstGeom prst="rect">
            <a:avLst/>
          </a:prstGeom>
          <a:noFill/>
          <a:ln w="9525">
            <a:noFill/>
          </a:ln>
        </p:spPr>
        <p:txBody>
          <a:bodyPr>
            <a:spAutoFit/>
          </a:bodyPr>
          <a:p>
            <a:pPr eaLnBrk="1" hangingPunct="1">
              <a:lnSpc>
                <a:spcPct val="120000"/>
              </a:lnSpc>
            </a:pPr>
            <a:r>
              <a:rPr lang="zh-CN" altLang="en-US" sz="3200" b="1" dirty="0">
                <a:solidFill>
                  <a:srgbClr val="0033CC"/>
                </a:solidFill>
                <a:latin typeface="宋体" panose="02010600030101010101" pitchFamily="2" charset="-122"/>
              </a:rPr>
              <a:t>    胡夫金字塔的塔原高约</a:t>
            </a:r>
            <a:r>
              <a:rPr lang="en-US" altLang="zh-CN" sz="3200" b="1" dirty="0">
                <a:solidFill>
                  <a:srgbClr val="0033CC"/>
                </a:solidFill>
                <a:latin typeface="宋体" panose="02010600030101010101" pitchFamily="2" charset="-122"/>
              </a:rPr>
              <a:t>146</a:t>
            </a:r>
            <a:r>
              <a:rPr lang="zh-CN" altLang="en-US" sz="3200" b="1" dirty="0">
                <a:solidFill>
                  <a:srgbClr val="0033CC"/>
                </a:solidFill>
                <a:latin typeface="宋体" panose="02010600030101010101" pitchFamily="2" charset="-122"/>
              </a:rPr>
              <a:t>米，塔基原边长约</a:t>
            </a:r>
            <a:r>
              <a:rPr lang="en-US" altLang="zh-CN" sz="3200" b="1" dirty="0">
                <a:solidFill>
                  <a:srgbClr val="0033CC"/>
                </a:solidFill>
                <a:latin typeface="宋体" panose="02010600030101010101" pitchFamily="2" charset="-122"/>
              </a:rPr>
              <a:t>230</a:t>
            </a:r>
            <a:r>
              <a:rPr lang="zh-CN" altLang="en-US" sz="3200" b="1" dirty="0">
                <a:solidFill>
                  <a:srgbClr val="0033CC"/>
                </a:solidFill>
                <a:latin typeface="宋体" panose="02010600030101010101" pitchFamily="2" charset="-122"/>
              </a:rPr>
              <a:t>米。因年久风化，塔现高约</a:t>
            </a:r>
            <a:r>
              <a:rPr lang="en-US" altLang="zh-CN" sz="3200" b="1" dirty="0">
                <a:solidFill>
                  <a:srgbClr val="0033CC"/>
                </a:solidFill>
                <a:latin typeface="宋体" panose="02010600030101010101" pitchFamily="2" charset="-122"/>
              </a:rPr>
              <a:t>137</a:t>
            </a:r>
            <a:r>
              <a:rPr lang="zh-CN" altLang="en-US" sz="3200" b="1" dirty="0">
                <a:solidFill>
                  <a:srgbClr val="0033CC"/>
                </a:solidFill>
                <a:latin typeface="宋体" panose="02010600030101010101" pitchFamily="2" charset="-122"/>
              </a:rPr>
              <a:t>米，塔基现边长</a:t>
            </a:r>
            <a:r>
              <a:rPr lang="en-US" altLang="zh-CN" sz="3200" b="1" dirty="0">
                <a:solidFill>
                  <a:srgbClr val="0033CC"/>
                </a:solidFill>
                <a:latin typeface="宋体" panose="02010600030101010101" pitchFamily="2" charset="-122"/>
              </a:rPr>
              <a:t>227</a:t>
            </a:r>
            <a:r>
              <a:rPr lang="zh-CN" altLang="en-US" sz="3200" b="1" dirty="0">
                <a:solidFill>
                  <a:srgbClr val="0033CC"/>
                </a:solidFill>
                <a:latin typeface="宋体" panose="02010600030101010101" pitchFamily="2" charset="-122"/>
              </a:rPr>
              <a:t>米，塔重约</a:t>
            </a:r>
            <a:r>
              <a:rPr lang="en-US" altLang="zh-CN" sz="3200" b="1" dirty="0">
                <a:solidFill>
                  <a:srgbClr val="0033CC"/>
                </a:solidFill>
                <a:latin typeface="宋体" panose="02010600030101010101" pitchFamily="2" charset="-122"/>
              </a:rPr>
              <a:t>600</a:t>
            </a:r>
            <a:r>
              <a:rPr lang="zh-CN" altLang="en-US" sz="3200" b="1" dirty="0">
                <a:solidFill>
                  <a:srgbClr val="0033CC"/>
                </a:solidFill>
                <a:latin typeface="宋体" panose="02010600030101010101" pitchFamily="2" charset="-122"/>
              </a:rPr>
              <a:t>万吨，塔基的面积约</a:t>
            </a:r>
            <a:r>
              <a:rPr lang="en-US" altLang="zh-CN" sz="3200" b="1" dirty="0">
                <a:solidFill>
                  <a:srgbClr val="0033CC"/>
                </a:solidFill>
                <a:latin typeface="宋体" panose="02010600030101010101" pitchFamily="2" charset="-122"/>
              </a:rPr>
              <a:t>5.3</a:t>
            </a:r>
            <a:r>
              <a:rPr lang="zh-CN" altLang="en-US" sz="3200" b="1" dirty="0">
                <a:solidFill>
                  <a:srgbClr val="0033CC"/>
                </a:solidFill>
                <a:latin typeface="宋体" panose="02010600030101010101" pitchFamily="2" charset="-122"/>
              </a:rPr>
              <a:t>万平方米，塔的体积约</a:t>
            </a:r>
            <a:r>
              <a:rPr lang="en-US" altLang="zh-CN" sz="3200" b="1" dirty="0">
                <a:solidFill>
                  <a:srgbClr val="0033CC"/>
                </a:solidFill>
                <a:latin typeface="宋体" panose="02010600030101010101" pitchFamily="2" charset="-122"/>
              </a:rPr>
              <a:t>260</a:t>
            </a:r>
            <a:r>
              <a:rPr lang="zh-CN" altLang="en-US" sz="3200" b="1" dirty="0">
                <a:solidFill>
                  <a:srgbClr val="0033CC"/>
                </a:solidFill>
                <a:latin typeface="宋体" panose="02010600030101010101" pitchFamily="2" charset="-122"/>
              </a:rPr>
              <a:t>万立方米。</a:t>
            </a:r>
            <a:endParaRPr lang="zh-CN" altLang="en-US" sz="3200" b="1" dirty="0">
              <a:solidFill>
                <a:srgbClr val="0033CC"/>
              </a:solidFill>
              <a:latin typeface="宋体" panose="02010600030101010101" pitchFamily="2" charset="-122"/>
            </a:endParaRPr>
          </a:p>
        </p:txBody>
      </p:sp>
      <p:sp>
        <p:nvSpPr>
          <p:cNvPr id="4" name="矩形 9"/>
          <p:cNvSpPr/>
          <p:nvPr/>
        </p:nvSpPr>
        <p:spPr>
          <a:xfrm>
            <a:off x="3167063" y="1893888"/>
            <a:ext cx="3163887" cy="604837"/>
          </a:xfrm>
          <a:prstGeom prst="rect">
            <a:avLst/>
          </a:prstGeom>
          <a:noFill/>
          <a:ln w="9525">
            <a:noFill/>
          </a:ln>
        </p:spPr>
        <p:txBody>
          <a:bodyPr>
            <a:spAutoFit/>
          </a:bodyPr>
          <a:p>
            <a:pPr eaLnBrk="1" hangingPunct="1">
              <a:lnSpc>
                <a:spcPct val="120000"/>
              </a:lnSpc>
            </a:pPr>
            <a:r>
              <a:rPr lang="zh-CN" altLang="en-US" sz="3200" b="1" dirty="0">
                <a:solidFill>
                  <a:srgbClr val="FF00FF"/>
                </a:solidFill>
                <a:latin typeface="宋体" panose="02010600030101010101" pitchFamily="2" charset="-122"/>
              </a:rPr>
              <a:t>列图表和列数字</a:t>
            </a:r>
            <a:endParaRPr lang="zh-CN" altLang="en-US" sz="3200" b="1" dirty="0">
              <a:solidFill>
                <a:srgbClr val="FF00FF"/>
              </a:solidFill>
              <a:latin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randombar(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9"/>
          <p:cNvSpPr/>
          <p:nvPr/>
        </p:nvSpPr>
        <p:spPr>
          <a:xfrm>
            <a:off x="998538" y="1520825"/>
            <a:ext cx="7502525" cy="1281113"/>
          </a:xfrm>
          <a:prstGeom prst="rect">
            <a:avLst/>
          </a:prstGeom>
          <a:noFill/>
          <a:ln w="9525">
            <a:noFill/>
          </a:ln>
        </p:spPr>
        <p:txBody>
          <a:bodyPr>
            <a:spAutoFit/>
          </a:bodyPr>
          <a:p>
            <a:pPr eaLnBrk="1" hangingPunct="1">
              <a:lnSpc>
                <a:spcPct val="130000"/>
              </a:lnSpc>
            </a:pPr>
            <a:r>
              <a:rPr lang="zh-CN" altLang="en-US" sz="3200" b="1" dirty="0">
                <a:solidFill>
                  <a:srgbClr val="0033CC"/>
                </a:solidFill>
                <a:latin typeface="宋体" panose="02010600030101010101" pitchFamily="2" charset="-122"/>
              </a:rPr>
              <a:t>    建于公元前</a:t>
            </a:r>
            <a:r>
              <a:rPr lang="en-US" altLang="zh-CN" sz="3200" b="1" dirty="0">
                <a:solidFill>
                  <a:srgbClr val="0033CC"/>
                </a:solidFill>
                <a:latin typeface="宋体" panose="02010600030101010101" pitchFamily="2" charset="-122"/>
              </a:rPr>
              <a:t>2600</a:t>
            </a:r>
            <a:r>
              <a:rPr lang="zh-CN" altLang="en-US" sz="3200" b="1" dirty="0">
                <a:solidFill>
                  <a:srgbClr val="0033CC"/>
                </a:solidFill>
                <a:latin typeface="宋体" panose="02010600030101010101" pitchFamily="2" charset="-122"/>
              </a:rPr>
              <a:t>年左右。建成几千年后，世界上才出现比它更高的建筑。</a:t>
            </a:r>
            <a:endParaRPr lang="zh-CN" altLang="en-US" sz="3200" b="1" dirty="0">
              <a:solidFill>
                <a:srgbClr val="0033CC"/>
              </a:solidFill>
              <a:latin typeface="宋体" panose="02010600030101010101" pitchFamily="2" charset="-122"/>
            </a:endParaRPr>
          </a:p>
        </p:txBody>
      </p:sp>
      <p:sp>
        <p:nvSpPr>
          <p:cNvPr id="3" name="矩形 9"/>
          <p:cNvSpPr/>
          <p:nvPr/>
        </p:nvSpPr>
        <p:spPr>
          <a:xfrm>
            <a:off x="3028950" y="3322638"/>
            <a:ext cx="3441700" cy="641350"/>
          </a:xfrm>
          <a:prstGeom prst="rect">
            <a:avLst/>
          </a:prstGeom>
          <a:noFill/>
          <a:ln w="9525">
            <a:noFill/>
          </a:ln>
        </p:spPr>
        <p:txBody>
          <a:bodyPr>
            <a:spAutoFit/>
          </a:bodyPr>
          <a:p>
            <a:pPr eaLnBrk="1" hangingPunct="1">
              <a:lnSpc>
                <a:spcPct val="130000"/>
              </a:lnSpc>
            </a:pPr>
            <a:r>
              <a:rPr lang="zh-CN" altLang="en-US" sz="3200" b="1" dirty="0">
                <a:solidFill>
                  <a:srgbClr val="FF00FF"/>
                </a:solidFill>
                <a:latin typeface="宋体" panose="02010600030101010101" pitchFamily="2" charset="-122"/>
              </a:rPr>
              <a:t>列数字和作比较</a:t>
            </a:r>
            <a:endParaRPr lang="zh-CN" altLang="en-US" sz="3200" b="1" dirty="0">
              <a:solidFill>
                <a:srgbClr val="FF00FF"/>
              </a:solidFill>
              <a:latin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randombar(horizont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9"/>
          <p:cNvSpPr/>
          <p:nvPr/>
        </p:nvSpPr>
        <p:spPr>
          <a:xfrm>
            <a:off x="915988" y="1082675"/>
            <a:ext cx="7502525" cy="2562225"/>
          </a:xfrm>
          <a:prstGeom prst="rect">
            <a:avLst/>
          </a:prstGeom>
          <a:noFill/>
          <a:ln w="9525">
            <a:noFill/>
          </a:ln>
        </p:spPr>
        <p:txBody>
          <a:bodyPr>
            <a:spAutoFit/>
          </a:bodyPr>
          <a:p>
            <a:pPr eaLnBrk="1" hangingPunct="1">
              <a:lnSpc>
                <a:spcPct val="130000"/>
              </a:lnSpc>
            </a:pPr>
            <a:r>
              <a:rPr lang="zh-CN" altLang="en-US" sz="3200" b="1" dirty="0">
                <a:solidFill>
                  <a:srgbClr val="0033CC"/>
                </a:solidFill>
                <a:latin typeface="宋体" panose="02010600030101010101" pitchFamily="2" charset="-122"/>
              </a:rPr>
              <a:t>    用约</a:t>
            </a:r>
            <a:r>
              <a:rPr lang="en-US" altLang="zh-CN" sz="3200" b="1" dirty="0">
                <a:solidFill>
                  <a:srgbClr val="0033CC"/>
                </a:solidFill>
                <a:latin typeface="宋体" panose="02010600030101010101" pitchFamily="2" charset="-122"/>
              </a:rPr>
              <a:t>230</a:t>
            </a:r>
            <a:r>
              <a:rPr lang="zh-CN" altLang="en-US" sz="3200" b="1" dirty="0">
                <a:solidFill>
                  <a:srgbClr val="0033CC"/>
                </a:solidFill>
                <a:latin typeface="宋体" panose="02010600030101010101" pitchFamily="2" charset="-122"/>
              </a:rPr>
              <a:t>万块石材砌成，平均每块重</a:t>
            </a:r>
            <a:r>
              <a:rPr lang="en-US" altLang="zh-CN" sz="3200" b="1" dirty="0">
                <a:solidFill>
                  <a:srgbClr val="0033CC"/>
                </a:solidFill>
                <a:latin typeface="宋体" panose="02010600030101010101" pitchFamily="2" charset="-122"/>
              </a:rPr>
              <a:t>2.5</a:t>
            </a:r>
            <a:r>
              <a:rPr lang="zh-CN" altLang="en-US" sz="3200" b="1" dirty="0">
                <a:solidFill>
                  <a:srgbClr val="0033CC"/>
                </a:solidFill>
                <a:latin typeface="宋体" panose="02010600030101010101" pitchFamily="2" charset="-122"/>
              </a:rPr>
              <a:t>吨左右。整个胡夫金字塔大概有</a:t>
            </a:r>
            <a:r>
              <a:rPr lang="en-US" altLang="zh-CN" sz="3200" b="1" dirty="0">
                <a:solidFill>
                  <a:srgbClr val="0033CC"/>
                </a:solidFill>
                <a:latin typeface="宋体" panose="02010600030101010101" pitchFamily="2" charset="-122"/>
              </a:rPr>
              <a:t>50</a:t>
            </a:r>
            <a:r>
              <a:rPr lang="zh-CN" altLang="en-US" sz="3200" b="1" dirty="0">
                <a:solidFill>
                  <a:srgbClr val="0033CC"/>
                </a:solidFill>
                <a:latin typeface="宋体" panose="02010600030101010101" pitchFamily="2" charset="-122"/>
              </a:rPr>
              <a:t>层楼高，塔基面积相当于</a:t>
            </a:r>
            <a:r>
              <a:rPr lang="en-US" altLang="zh-CN" sz="3200" b="1" dirty="0">
                <a:solidFill>
                  <a:srgbClr val="0033CC"/>
                </a:solidFill>
                <a:latin typeface="宋体" panose="02010600030101010101" pitchFamily="2" charset="-122"/>
              </a:rPr>
              <a:t>126</a:t>
            </a:r>
            <a:r>
              <a:rPr lang="zh-CN" altLang="en-US" sz="3200" b="1" dirty="0">
                <a:solidFill>
                  <a:srgbClr val="0033CC"/>
                </a:solidFill>
                <a:latin typeface="宋体" panose="02010600030101010101" pitchFamily="2" charset="-122"/>
              </a:rPr>
              <a:t>个篮球场那么大，体积是</a:t>
            </a:r>
            <a:r>
              <a:rPr lang="en-US" altLang="zh-CN" sz="3200" b="1" dirty="0">
                <a:solidFill>
                  <a:srgbClr val="0033CC"/>
                </a:solidFill>
                <a:latin typeface="宋体" panose="02010600030101010101" pitchFamily="2" charset="-122"/>
              </a:rPr>
              <a:t>1</a:t>
            </a:r>
            <a:r>
              <a:rPr lang="zh-CN" altLang="en-US" sz="3200" b="1" dirty="0">
                <a:solidFill>
                  <a:srgbClr val="0033CC"/>
                </a:solidFill>
                <a:latin typeface="宋体" panose="02010600030101010101" pitchFamily="2" charset="-122"/>
              </a:rPr>
              <a:t>万多个教室的总和。</a:t>
            </a:r>
            <a:endParaRPr lang="zh-CN" altLang="en-US" sz="3200" b="1" dirty="0">
              <a:solidFill>
                <a:srgbClr val="0033CC"/>
              </a:solidFill>
              <a:latin typeface="宋体" panose="02010600030101010101" pitchFamily="2" charset="-122"/>
            </a:endParaRPr>
          </a:p>
        </p:txBody>
      </p:sp>
      <p:sp>
        <p:nvSpPr>
          <p:cNvPr id="3" name="矩形 9"/>
          <p:cNvSpPr/>
          <p:nvPr/>
        </p:nvSpPr>
        <p:spPr>
          <a:xfrm>
            <a:off x="3062288" y="3814763"/>
            <a:ext cx="3209925" cy="641350"/>
          </a:xfrm>
          <a:prstGeom prst="rect">
            <a:avLst/>
          </a:prstGeom>
          <a:noFill/>
          <a:ln w="9525">
            <a:noFill/>
          </a:ln>
        </p:spPr>
        <p:txBody>
          <a:bodyPr>
            <a:spAutoFit/>
          </a:bodyPr>
          <a:p>
            <a:pPr eaLnBrk="1" hangingPunct="1">
              <a:lnSpc>
                <a:spcPct val="130000"/>
              </a:lnSpc>
            </a:pPr>
            <a:r>
              <a:rPr lang="zh-CN" altLang="en-US" sz="3200" b="1" dirty="0">
                <a:solidFill>
                  <a:srgbClr val="FF00FF"/>
                </a:solidFill>
                <a:latin typeface="宋体" panose="02010600030101010101" pitchFamily="2" charset="-122"/>
              </a:rPr>
              <a:t>列数字和作比较</a:t>
            </a:r>
            <a:endParaRPr lang="zh-CN" altLang="en-US" sz="3200" b="1" dirty="0">
              <a:solidFill>
                <a:srgbClr val="FF00FF"/>
              </a:solidFill>
              <a:latin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randombar(horizont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9"/>
          <p:cNvSpPr/>
          <p:nvPr/>
        </p:nvSpPr>
        <p:spPr>
          <a:xfrm>
            <a:off x="628650" y="996950"/>
            <a:ext cx="7886700" cy="2562225"/>
          </a:xfrm>
          <a:prstGeom prst="rect">
            <a:avLst/>
          </a:prstGeom>
          <a:noFill/>
          <a:ln w="9525">
            <a:noFill/>
          </a:ln>
        </p:spPr>
        <p:txBody>
          <a:bodyPr>
            <a:spAutoFit/>
          </a:bodyPr>
          <a:p>
            <a:pPr eaLnBrk="1" hangingPunct="1">
              <a:lnSpc>
                <a:spcPct val="130000"/>
              </a:lnSpc>
            </a:pPr>
            <a:r>
              <a:rPr lang="zh-CN" altLang="en-US" sz="3200" b="1" dirty="0">
                <a:solidFill>
                  <a:srgbClr val="0033CC"/>
                </a:solidFill>
                <a:latin typeface="宋体" panose="02010600030101010101" pitchFamily="2" charset="-122"/>
              </a:rPr>
              <a:t>    塔身是由一块一块的石头叠加而成的，中间没有任何水泥之类的黏着物。每块石头都磨得很平，至今仍很难用锋利的刀刃插入石块之间的缝隙。</a:t>
            </a:r>
            <a:endParaRPr lang="zh-CN" altLang="en-US" sz="3200" b="1" dirty="0">
              <a:solidFill>
                <a:srgbClr val="0033CC"/>
              </a:solidFill>
              <a:latin typeface="宋体" panose="02010600030101010101" pitchFamily="2" charset="-122"/>
            </a:endParaRPr>
          </a:p>
        </p:txBody>
      </p:sp>
      <p:sp>
        <p:nvSpPr>
          <p:cNvPr id="3" name="矩形 9"/>
          <p:cNvSpPr/>
          <p:nvPr/>
        </p:nvSpPr>
        <p:spPr>
          <a:xfrm>
            <a:off x="3778250" y="3844925"/>
            <a:ext cx="1587500" cy="641350"/>
          </a:xfrm>
          <a:prstGeom prst="rect">
            <a:avLst/>
          </a:prstGeom>
          <a:noFill/>
          <a:ln w="9525">
            <a:noFill/>
          </a:ln>
        </p:spPr>
        <p:txBody>
          <a:bodyPr>
            <a:spAutoFit/>
          </a:bodyPr>
          <a:p>
            <a:pPr eaLnBrk="1" hangingPunct="1">
              <a:lnSpc>
                <a:spcPct val="130000"/>
              </a:lnSpc>
            </a:pPr>
            <a:r>
              <a:rPr lang="zh-CN" altLang="en-US" sz="3200" b="1" dirty="0">
                <a:solidFill>
                  <a:srgbClr val="FF00FF"/>
                </a:solidFill>
                <a:latin typeface="宋体" panose="02010600030101010101" pitchFamily="2" charset="-122"/>
              </a:rPr>
              <a:t>作诠释</a:t>
            </a:r>
            <a:endParaRPr lang="zh-CN" altLang="en-US" sz="3200" b="1" dirty="0">
              <a:solidFill>
                <a:srgbClr val="FF00FF"/>
              </a:solidFill>
              <a:latin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randombar(horizont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9"/>
          <p:cNvSpPr>
            <a:spLocks noChangeArrowheads="1"/>
          </p:cNvSpPr>
          <p:nvPr/>
        </p:nvSpPr>
        <p:spPr bwMode="auto">
          <a:xfrm>
            <a:off x="925513" y="1544638"/>
            <a:ext cx="7502525" cy="1281113"/>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30000"/>
              </a:lnSpc>
              <a:spcBef>
                <a:spcPct val="0"/>
              </a:spcBef>
              <a:spcAft>
                <a:spcPct val="0"/>
              </a:spcAft>
              <a:buClrTx/>
              <a:buSzTx/>
              <a:buFontTx/>
              <a:buNone/>
              <a:defRPr/>
            </a:pPr>
            <a:r>
              <a:rPr kumimoji="0" lang="en-US" altLang="zh-CN" sz="3200" b="1" i="0" u="none" strike="noStrike" kern="1200" cap="none" spc="0" normalizeH="0" baseline="0" noProof="0" dirty="0">
                <a:ln>
                  <a:noFill/>
                </a:ln>
                <a:solidFill>
                  <a:srgbClr val="0033CC"/>
                </a:solidFill>
                <a:effectLst/>
                <a:uLnTx/>
                <a:uFillTx/>
                <a:latin typeface="+mn-ea"/>
                <a:ea typeface="+mn-ea"/>
                <a:cs typeface="+mn-cs"/>
              </a:rPr>
              <a:t>    </a:t>
            </a:r>
            <a:r>
              <a:rPr kumimoji="0" lang="zh-CN" altLang="zh-CN" sz="3200" b="1" i="0" u="none" strike="noStrike" kern="1200" cap="none" spc="0" normalizeH="0" baseline="0" noProof="0" dirty="0">
                <a:ln>
                  <a:noFill/>
                </a:ln>
                <a:solidFill>
                  <a:srgbClr val="0033CC"/>
                </a:solidFill>
                <a:effectLst/>
                <a:uLnTx/>
                <a:uFillTx/>
                <a:latin typeface="+mn-ea"/>
                <a:ea typeface="+mn-ea"/>
                <a:cs typeface="+mn-cs"/>
              </a:rPr>
              <a:t>塔高的</a:t>
            </a:r>
            <a:r>
              <a:rPr kumimoji="0" lang="en-US" altLang="zh-CN" sz="3200" b="1" i="0" u="none" strike="noStrike" kern="1200" cap="none" spc="0" normalizeH="0" baseline="0" noProof="0" dirty="0">
                <a:ln>
                  <a:noFill/>
                </a:ln>
                <a:solidFill>
                  <a:srgbClr val="0033CC"/>
                </a:solidFill>
                <a:effectLst/>
                <a:uLnTx/>
                <a:uFillTx/>
                <a:latin typeface="+mn-ea"/>
                <a:ea typeface="+mn-ea"/>
                <a:cs typeface="+mn-cs"/>
              </a:rPr>
              <a:t>10</a:t>
            </a:r>
            <a:r>
              <a:rPr kumimoji="0" lang="zh-CN" altLang="zh-CN" sz="3200" b="1" i="0" u="none" strike="noStrike" kern="1200" cap="none" spc="0" normalizeH="0" baseline="0" noProof="0" dirty="0">
                <a:ln>
                  <a:noFill/>
                </a:ln>
                <a:solidFill>
                  <a:srgbClr val="0033CC"/>
                </a:solidFill>
                <a:effectLst/>
                <a:uLnTx/>
                <a:uFillTx/>
                <a:latin typeface="+mn-ea"/>
                <a:ea typeface="+mn-ea"/>
                <a:cs typeface="+mn-cs"/>
              </a:rPr>
              <a:t>亿倍的等于地球到太阳的平均距离</a:t>
            </a:r>
            <a:r>
              <a:rPr kumimoji="0" lang="zh-CN" altLang="en-US" sz="3200" b="1" i="0" u="none" strike="noStrike" kern="1200" cap="none" spc="0" normalizeH="0" baseline="0" noProof="0" dirty="0">
                <a:ln>
                  <a:noFill/>
                </a:ln>
                <a:solidFill>
                  <a:srgbClr val="0033CC"/>
                </a:solidFill>
                <a:effectLst/>
                <a:uLnTx/>
                <a:uFillTx/>
                <a:latin typeface="+mn-ea"/>
                <a:ea typeface="+mn-ea"/>
                <a:cs typeface="+mn-cs"/>
              </a:rPr>
              <a:t>。</a:t>
            </a:r>
            <a:endParaRPr kumimoji="0" lang="zh-CN" altLang="en-US" sz="3200" b="1" i="0" u="none" strike="noStrike" kern="1200" cap="none" spc="0" normalizeH="0" baseline="0" noProof="0" dirty="0">
              <a:ln>
                <a:noFill/>
              </a:ln>
              <a:solidFill>
                <a:srgbClr val="0033CC"/>
              </a:solidFill>
              <a:effectLst/>
              <a:uLnTx/>
              <a:uFillTx/>
              <a:latin typeface="+mn-ea"/>
              <a:ea typeface="+mn-ea"/>
              <a:cs typeface="+mn-cs"/>
            </a:endParaRPr>
          </a:p>
        </p:txBody>
      </p:sp>
      <p:sp>
        <p:nvSpPr>
          <p:cNvPr id="3" name="矩形 9"/>
          <p:cNvSpPr/>
          <p:nvPr/>
        </p:nvSpPr>
        <p:spPr>
          <a:xfrm>
            <a:off x="3778250" y="3598863"/>
            <a:ext cx="1587500" cy="641350"/>
          </a:xfrm>
          <a:prstGeom prst="rect">
            <a:avLst/>
          </a:prstGeom>
          <a:noFill/>
          <a:ln w="9525">
            <a:noFill/>
          </a:ln>
        </p:spPr>
        <p:txBody>
          <a:bodyPr>
            <a:spAutoFit/>
          </a:bodyPr>
          <a:p>
            <a:pPr eaLnBrk="1" hangingPunct="1">
              <a:lnSpc>
                <a:spcPct val="130000"/>
              </a:lnSpc>
            </a:pPr>
            <a:r>
              <a:rPr lang="zh-CN" altLang="en-US" sz="3200" b="1" dirty="0">
                <a:solidFill>
                  <a:srgbClr val="FF00FF"/>
                </a:solidFill>
                <a:latin typeface="宋体" panose="02010600030101010101" pitchFamily="2" charset="-122"/>
              </a:rPr>
              <a:t>作比较</a:t>
            </a:r>
            <a:endParaRPr lang="zh-CN" altLang="en-US" sz="3200" b="1" dirty="0">
              <a:solidFill>
                <a:srgbClr val="FF00FF"/>
              </a:solidFill>
              <a:latin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randombar(horizont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4818" name="文本框 3"/>
          <p:cNvSpPr txBox="1"/>
          <p:nvPr/>
        </p:nvSpPr>
        <p:spPr>
          <a:xfrm>
            <a:off x="736600" y="869950"/>
            <a:ext cx="7680325" cy="1195388"/>
          </a:xfrm>
          <a:prstGeom prst="rect">
            <a:avLst/>
          </a:prstGeom>
          <a:noFill/>
          <a:ln w="9525">
            <a:noFill/>
          </a:ln>
        </p:spPr>
        <p:txBody>
          <a:bodyPr>
            <a:spAutoFit/>
          </a:bodyPr>
          <a:p>
            <a:pPr marL="457200" indent="-457200" eaLnBrk="1" hangingPunct="1">
              <a:lnSpc>
                <a:spcPct val="120000"/>
              </a:lnSpc>
              <a:buFont typeface="Wingdings" panose="05000000000000000000" pitchFamily="2" charset="2"/>
              <a:buChar char="Ø"/>
            </a:pPr>
            <a:r>
              <a:rPr lang="zh-CN" altLang="en-US" sz="3200" b="1" dirty="0">
                <a:latin typeface="楷体" panose="02010609060101010101" pitchFamily="49" charset="-122"/>
                <a:ea typeface="楷体" panose="02010609060101010101" pitchFamily="49" charset="-122"/>
              </a:rPr>
              <a:t>金字塔是如何建成的？你能借助课文内容，大胆推测一下吗？</a:t>
            </a:r>
            <a:endParaRPr lang="zh-CN" altLang="en-US" sz="3200" b="1" dirty="0">
              <a:latin typeface="楷体" panose="02010609060101010101" pitchFamily="49" charset="-122"/>
              <a:ea typeface="楷体" panose="02010609060101010101" pitchFamily="49" charset="-122"/>
            </a:endParaRPr>
          </a:p>
        </p:txBody>
      </p:sp>
      <p:sp>
        <p:nvSpPr>
          <p:cNvPr id="3" name="矩形 9"/>
          <p:cNvSpPr/>
          <p:nvPr/>
        </p:nvSpPr>
        <p:spPr>
          <a:xfrm>
            <a:off x="1187450" y="2065338"/>
            <a:ext cx="7504113" cy="2562225"/>
          </a:xfrm>
          <a:prstGeom prst="rect">
            <a:avLst/>
          </a:prstGeom>
          <a:noFill/>
          <a:ln w="9525">
            <a:noFill/>
          </a:ln>
        </p:spPr>
        <p:txBody>
          <a:bodyPr>
            <a:spAutoFit/>
          </a:bodyPr>
          <a:p>
            <a:pPr eaLnBrk="1" hangingPunct="1">
              <a:lnSpc>
                <a:spcPct val="130000"/>
              </a:lnSpc>
            </a:pPr>
            <a:r>
              <a:rPr lang="zh-CN" altLang="en-US" sz="3200" b="1" dirty="0">
                <a:solidFill>
                  <a:srgbClr val="0033CC"/>
                </a:solidFill>
                <a:latin typeface="宋体" panose="02010600030101010101" pitchFamily="2" charset="-122"/>
              </a:rPr>
              <a:t>    推测一：金字塔运用了螺旋式建造法，就是沿四面墙壁建成螺旋式的阶梯状，一边上楼梯，一边往上盖。这样就不需要用到杠杆、撬棍和起重机。</a:t>
            </a:r>
            <a:endParaRPr lang="zh-CN" altLang="en-US" sz="3200" b="1" dirty="0">
              <a:solidFill>
                <a:srgbClr val="0033CC"/>
              </a:solidFill>
              <a:latin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9"/>
          <p:cNvSpPr/>
          <p:nvPr/>
        </p:nvSpPr>
        <p:spPr>
          <a:xfrm>
            <a:off x="806450" y="862013"/>
            <a:ext cx="7664450" cy="3843337"/>
          </a:xfrm>
          <a:prstGeom prst="rect">
            <a:avLst/>
          </a:prstGeom>
          <a:noFill/>
          <a:ln w="9525">
            <a:noFill/>
          </a:ln>
        </p:spPr>
        <p:txBody>
          <a:bodyPr>
            <a:spAutoFit/>
          </a:bodyPr>
          <a:p>
            <a:pPr eaLnBrk="1" hangingPunct="1">
              <a:lnSpc>
                <a:spcPct val="130000"/>
              </a:lnSpc>
            </a:pPr>
            <a:r>
              <a:rPr lang="zh-CN" altLang="en-US" sz="3200" b="1" dirty="0">
                <a:solidFill>
                  <a:srgbClr val="0033CC"/>
                </a:solidFill>
                <a:latin typeface="宋体" panose="02010600030101010101" pitchFamily="2" charset="-122"/>
              </a:rPr>
              <a:t>    推测二：金字塔采用“化整为零”的办法，即将搅拌好的混凝土装进筐子，抬或背到正在建造中的金字塔上。这样，只要掌握一定的技术，就能浇筑出一块一块的巨石，将塔一层一层加高，这种做法既“省力”又省工。</a:t>
            </a:r>
            <a:endParaRPr lang="zh-CN" altLang="en-US" sz="3200" b="1" dirty="0">
              <a:solidFill>
                <a:srgbClr val="0033CC"/>
              </a:solidFill>
              <a:latin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9"/>
          <p:cNvSpPr/>
          <p:nvPr/>
        </p:nvSpPr>
        <p:spPr>
          <a:xfrm>
            <a:off x="874713" y="1647825"/>
            <a:ext cx="7664450" cy="1282700"/>
          </a:xfrm>
          <a:prstGeom prst="rect">
            <a:avLst/>
          </a:prstGeom>
          <a:noFill/>
          <a:ln w="9525">
            <a:noFill/>
          </a:ln>
        </p:spPr>
        <p:txBody>
          <a:bodyPr>
            <a:spAutoFit/>
          </a:bodyPr>
          <a:p>
            <a:pPr eaLnBrk="1" hangingPunct="1">
              <a:lnSpc>
                <a:spcPct val="130000"/>
              </a:lnSpc>
            </a:pPr>
            <a:r>
              <a:rPr lang="zh-CN" altLang="en-US" sz="3200" b="1" dirty="0">
                <a:solidFill>
                  <a:srgbClr val="0033CC"/>
                </a:solidFill>
                <a:latin typeface="宋体" panose="02010600030101010101" pitchFamily="2" charset="-122"/>
              </a:rPr>
              <a:t>    推测三：金字塔是传说中姆大陆人的殖民者用抗重力技术制造的。</a:t>
            </a:r>
            <a:endParaRPr lang="zh-CN" altLang="en-US" sz="3200" b="1" dirty="0">
              <a:solidFill>
                <a:srgbClr val="0033CC"/>
              </a:solidFill>
              <a:latin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2" name="文本框 3"/>
          <p:cNvSpPr txBox="1"/>
          <p:nvPr/>
        </p:nvSpPr>
        <p:spPr>
          <a:xfrm>
            <a:off x="1138238" y="1341438"/>
            <a:ext cx="6772275" cy="1371600"/>
          </a:xfrm>
          <a:prstGeom prst="rect">
            <a:avLst/>
          </a:prstGeom>
          <a:noFill/>
          <a:ln w="9525">
            <a:noFill/>
          </a:ln>
        </p:spPr>
        <p:txBody>
          <a:bodyPr>
            <a:spAutoFit/>
          </a:bodyPr>
          <a:p>
            <a:pPr marL="457200" indent="-457200" eaLnBrk="1" hangingPunct="1">
              <a:lnSpc>
                <a:spcPct val="130000"/>
              </a:lnSpc>
              <a:buFont typeface="Wingdings" panose="05000000000000000000" pitchFamily="2" charset="2"/>
              <a:buChar char="Ø"/>
            </a:pPr>
            <a:r>
              <a:rPr lang="zh-CN" altLang="en-US" sz="3200" b="1" dirty="0">
                <a:latin typeface="楷体" panose="02010609060101010101" pitchFamily="49" charset="-122"/>
                <a:ea typeface="楷体" panose="02010609060101010101" pitchFamily="49" charset="-122"/>
              </a:rPr>
              <a:t>仔细观察图片</a:t>
            </a:r>
            <a:r>
              <a:rPr lang="en-US" altLang="zh-CN" sz="3200" b="1" dirty="0">
                <a:latin typeface="楷体" panose="02010609060101010101" pitchFamily="49" charset="-122"/>
                <a:ea typeface="楷体" panose="02010609060101010101" pitchFamily="49" charset="-122"/>
              </a:rPr>
              <a:t>,</a:t>
            </a:r>
            <a:r>
              <a:rPr lang="zh-CN" altLang="en-US" sz="3200" b="1" dirty="0">
                <a:latin typeface="楷体" panose="02010609060101010101" pitchFamily="49" charset="-122"/>
                <a:ea typeface="楷体" panose="02010609060101010101" pitchFamily="49" charset="-122"/>
              </a:rPr>
              <a:t>这些金字塔给你留下的第一印象是怎样的？</a:t>
            </a:r>
            <a:endParaRPr lang="zh-CN" altLang="en-US" sz="3200" b="1" dirty="0">
              <a:latin typeface="楷体" panose="02010609060101010101" pitchFamily="49" charset="-122"/>
              <a:ea typeface="楷体" panose="02010609060101010101" pitchFamily="49" charset="-122"/>
            </a:endParaRPr>
          </a:p>
        </p:txBody>
      </p:sp>
      <p:sp>
        <p:nvSpPr>
          <p:cNvPr id="3" name="矩形 9"/>
          <p:cNvSpPr/>
          <p:nvPr/>
        </p:nvSpPr>
        <p:spPr>
          <a:xfrm>
            <a:off x="1639888" y="2822575"/>
            <a:ext cx="6537325" cy="641350"/>
          </a:xfrm>
          <a:prstGeom prst="rect">
            <a:avLst/>
          </a:prstGeom>
          <a:noFill/>
          <a:ln w="9525">
            <a:noFill/>
          </a:ln>
        </p:spPr>
        <p:txBody>
          <a:bodyPr>
            <a:spAutoFit/>
          </a:bodyPr>
          <a:p>
            <a:pPr eaLnBrk="1" hangingPunct="1">
              <a:lnSpc>
                <a:spcPct val="130000"/>
              </a:lnSpc>
            </a:pPr>
            <a:r>
              <a:rPr lang="zh-CN" altLang="en-US" sz="3200" b="1" dirty="0">
                <a:solidFill>
                  <a:srgbClr val="0033CC"/>
                </a:solidFill>
                <a:latin typeface="宋体" panose="02010600030101010101" pitchFamily="2" charset="-122"/>
              </a:rPr>
              <a:t>金光闪闪、雄伟壮观、古色古香。</a:t>
            </a:r>
            <a:endParaRPr lang="zh-CN" altLang="en-US" sz="3200" b="1" dirty="0">
              <a:solidFill>
                <a:srgbClr val="0033CC"/>
              </a:solidFill>
              <a:latin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7890" name="文本框 3"/>
          <p:cNvSpPr txBox="1"/>
          <p:nvPr/>
        </p:nvSpPr>
        <p:spPr>
          <a:xfrm>
            <a:off x="709613" y="1119188"/>
            <a:ext cx="7680325" cy="1196975"/>
          </a:xfrm>
          <a:prstGeom prst="rect">
            <a:avLst/>
          </a:prstGeom>
          <a:noFill/>
          <a:ln w="9525">
            <a:noFill/>
          </a:ln>
        </p:spPr>
        <p:txBody>
          <a:bodyPr>
            <a:spAutoFit/>
          </a:bodyPr>
          <a:p>
            <a:pPr marL="457200" indent="-457200" eaLnBrk="1" hangingPunct="1">
              <a:lnSpc>
                <a:spcPct val="120000"/>
              </a:lnSpc>
              <a:buFont typeface="Wingdings" panose="05000000000000000000" pitchFamily="2" charset="2"/>
              <a:buChar char="Ø"/>
            </a:pPr>
            <a:r>
              <a:rPr lang="zh-CN" altLang="en-US" sz="3200" b="1" dirty="0">
                <a:latin typeface="楷体" panose="02010609060101010101" pitchFamily="49" charset="-122"/>
                <a:ea typeface="楷体" panose="02010609060101010101" pitchFamily="49" charset="-122"/>
              </a:rPr>
              <a:t>为什么在几千年的时间里，一直没有出现比它更高的建筑呢？</a:t>
            </a:r>
            <a:endParaRPr lang="zh-CN" altLang="en-US" sz="3200" b="1" dirty="0">
              <a:latin typeface="楷体" panose="02010609060101010101" pitchFamily="49" charset="-122"/>
              <a:ea typeface="楷体" panose="02010609060101010101" pitchFamily="49" charset="-122"/>
            </a:endParaRPr>
          </a:p>
        </p:txBody>
      </p:sp>
      <p:sp>
        <p:nvSpPr>
          <p:cNvPr id="3" name="矩形 9"/>
          <p:cNvSpPr/>
          <p:nvPr/>
        </p:nvSpPr>
        <p:spPr>
          <a:xfrm>
            <a:off x="1162050" y="2571750"/>
            <a:ext cx="7227888" cy="1281113"/>
          </a:xfrm>
          <a:prstGeom prst="rect">
            <a:avLst/>
          </a:prstGeom>
          <a:noFill/>
          <a:ln w="9525">
            <a:noFill/>
          </a:ln>
        </p:spPr>
        <p:txBody>
          <a:bodyPr>
            <a:spAutoFit/>
          </a:bodyPr>
          <a:p>
            <a:pPr eaLnBrk="1" hangingPunct="1">
              <a:lnSpc>
                <a:spcPct val="130000"/>
              </a:lnSpc>
            </a:pPr>
            <a:r>
              <a:rPr lang="zh-CN" altLang="en-US" sz="3200" b="1" dirty="0">
                <a:solidFill>
                  <a:srgbClr val="0033CC"/>
                </a:solidFill>
                <a:latin typeface="宋体" panose="02010600030101010101" pitchFamily="2" charset="-122"/>
              </a:rPr>
              <a:t>    因为几千年来，没有任何人能有建造这么高建筑的技术。</a:t>
            </a:r>
            <a:endParaRPr lang="zh-CN" altLang="en-US" sz="3200" b="1" dirty="0">
              <a:solidFill>
                <a:srgbClr val="0033CC"/>
              </a:solidFill>
              <a:latin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8914" name="文本框 3"/>
          <p:cNvSpPr txBox="1"/>
          <p:nvPr/>
        </p:nvSpPr>
        <p:spPr>
          <a:xfrm>
            <a:off x="741363" y="801688"/>
            <a:ext cx="7680325" cy="1195387"/>
          </a:xfrm>
          <a:prstGeom prst="rect">
            <a:avLst/>
          </a:prstGeom>
          <a:noFill/>
          <a:ln w="9525">
            <a:noFill/>
          </a:ln>
        </p:spPr>
        <p:txBody>
          <a:bodyPr>
            <a:spAutoFit/>
          </a:bodyPr>
          <a:p>
            <a:pPr marL="457200" indent="-457200" eaLnBrk="1" hangingPunct="1">
              <a:lnSpc>
                <a:spcPct val="120000"/>
              </a:lnSpc>
              <a:buFont typeface="Wingdings" panose="05000000000000000000" pitchFamily="2" charset="2"/>
              <a:buChar char="Ø"/>
            </a:pPr>
            <a:r>
              <a:rPr lang="zh-CN" altLang="en-US" sz="3200" b="1" dirty="0">
                <a:latin typeface="楷体" panose="02010609060101010101" pitchFamily="49" charset="-122"/>
                <a:ea typeface="楷体" panose="02010609060101010101" pitchFamily="49" charset="-122"/>
              </a:rPr>
              <a:t>当时既没有车辆，又没有机器，人们是怎么修建金字塔的呢？</a:t>
            </a:r>
            <a:endParaRPr lang="zh-CN" altLang="en-US" sz="3200" b="1" dirty="0">
              <a:latin typeface="楷体" panose="02010609060101010101" pitchFamily="49" charset="-122"/>
              <a:ea typeface="楷体" panose="02010609060101010101" pitchFamily="49" charset="-122"/>
            </a:endParaRPr>
          </a:p>
        </p:txBody>
      </p:sp>
      <p:sp>
        <p:nvSpPr>
          <p:cNvPr id="3" name="矩形 9"/>
          <p:cNvSpPr/>
          <p:nvPr/>
        </p:nvSpPr>
        <p:spPr>
          <a:xfrm>
            <a:off x="1128713" y="1893888"/>
            <a:ext cx="7292975" cy="2968625"/>
          </a:xfrm>
          <a:prstGeom prst="rect">
            <a:avLst/>
          </a:prstGeom>
          <a:noFill/>
          <a:ln w="9525">
            <a:noFill/>
          </a:ln>
        </p:spPr>
        <p:txBody>
          <a:bodyPr>
            <a:spAutoFit/>
          </a:bodyPr>
          <a:p>
            <a:pPr eaLnBrk="1" hangingPunct="1">
              <a:lnSpc>
                <a:spcPct val="120000"/>
              </a:lnSpc>
            </a:pPr>
            <a:r>
              <a:rPr lang="zh-CN" altLang="en-US" sz="3200" b="1" dirty="0">
                <a:solidFill>
                  <a:srgbClr val="0033CC"/>
                </a:solidFill>
                <a:latin typeface="宋体" panose="02010600030101010101" pitchFamily="2" charset="-122"/>
              </a:rPr>
              <a:t>    开采石头并不容易，因为当时人们并没有炸药，也无钢钎。埃及人当时是用铜或青铜的凿子在岩石上打上眼，然后插进木楔，灌上水，当木楔子被水泡胀时，岩石便被胀裂。</a:t>
            </a:r>
            <a:endParaRPr lang="zh-CN" altLang="en-US" sz="3200" b="1" dirty="0">
              <a:solidFill>
                <a:srgbClr val="0033CC"/>
              </a:solidFill>
              <a:latin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9"/>
          <p:cNvSpPr/>
          <p:nvPr/>
        </p:nvSpPr>
        <p:spPr>
          <a:xfrm>
            <a:off x="1039813" y="1168400"/>
            <a:ext cx="7502525" cy="2968625"/>
          </a:xfrm>
          <a:prstGeom prst="rect">
            <a:avLst/>
          </a:prstGeom>
          <a:noFill/>
          <a:ln w="9525">
            <a:noFill/>
          </a:ln>
        </p:spPr>
        <p:txBody>
          <a:bodyPr>
            <a:spAutoFit/>
          </a:bodyPr>
          <a:p>
            <a:pPr eaLnBrk="1" hangingPunct="1">
              <a:lnSpc>
                <a:spcPct val="120000"/>
              </a:lnSpc>
            </a:pPr>
            <a:r>
              <a:rPr lang="zh-CN" altLang="en-US" sz="3200" b="1" dirty="0">
                <a:solidFill>
                  <a:srgbClr val="0033CC"/>
                </a:solidFill>
                <a:latin typeface="宋体" panose="02010600030101010101" pitchFamily="2" charset="-122"/>
              </a:rPr>
              <a:t>古埃及奴隶是借助畜力和滚木，把巨石运到建筑地点的，他们又将场地四周天然的沙土堆成斜面，把巨石沿着斜面拉上金字塔。就这样，堆一层坡，砌一层石，逐渐加高金字塔。</a:t>
            </a:r>
            <a:endParaRPr lang="zh-CN" altLang="en-US" sz="3200" b="1" dirty="0">
              <a:solidFill>
                <a:srgbClr val="0033CC"/>
              </a:solidFill>
              <a:latin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62" name="文本框 3"/>
          <p:cNvSpPr txBox="1"/>
          <p:nvPr/>
        </p:nvSpPr>
        <p:spPr>
          <a:xfrm>
            <a:off x="590550" y="868363"/>
            <a:ext cx="8056563" cy="1195387"/>
          </a:xfrm>
          <a:prstGeom prst="rect">
            <a:avLst/>
          </a:prstGeom>
          <a:noFill/>
          <a:ln w="9525">
            <a:noFill/>
          </a:ln>
        </p:spPr>
        <p:txBody>
          <a:bodyPr>
            <a:spAutoFit/>
          </a:bodyPr>
          <a:p>
            <a:pPr marL="457200" indent="-457200" eaLnBrk="1" hangingPunct="1">
              <a:lnSpc>
                <a:spcPct val="120000"/>
              </a:lnSpc>
              <a:buFont typeface="Wingdings" panose="05000000000000000000" pitchFamily="2" charset="2"/>
              <a:buChar char="Ø"/>
            </a:pPr>
            <a:r>
              <a:rPr lang="zh-CN" altLang="en-US" sz="3200" b="1" dirty="0">
                <a:latin typeface="楷体" panose="02010609060101010101" pitchFamily="49" charset="-122"/>
                <a:ea typeface="楷体" panose="02010609060101010101" pitchFamily="49" charset="-122"/>
              </a:rPr>
              <a:t>如此精湛的工艺，几千年前的工匠们是怎么做到的呢？</a:t>
            </a:r>
            <a:endParaRPr lang="zh-CN" altLang="en-US" sz="3200" b="1" dirty="0">
              <a:latin typeface="楷体" panose="02010609060101010101" pitchFamily="49" charset="-122"/>
              <a:ea typeface="楷体" panose="02010609060101010101" pitchFamily="49" charset="-122"/>
            </a:endParaRPr>
          </a:p>
        </p:txBody>
      </p:sp>
      <p:sp>
        <p:nvSpPr>
          <p:cNvPr id="3" name="矩形 9"/>
          <p:cNvSpPr/>
          <p:nvPr/>
        </p:nvSpPr>
        <p:spPr>
          <a:xfrm>
            <a:off x="1054100" y="1968500"/>
            <a:ext cx="7678738" cy="2968625"/>
          </a:xfrm>
          <a:prstGeom prst="rect">
            <a:avLst/>
          </a:prstGeom>
          <a:noFill/>
          <a:ln w="9525">
            <a:noFill/>
          </a:ln>
        </p:spPr>
        <p:txBody>
          <a:bodyPr>
            <a:spAutoFit/>
          </a:bodyPr>
          <a:p>
            <a:pPr eaLnBrk="1" hangingPunct="1">
              <a:lnSpc>
                <a:spcPct val="120000"/>
              </a:lnSpc>
            </a:pPr>
            <a:r>
              <a:rPr lang="zh-CN" altLang="en-US" sz="3200" b="1" dirty="0">
                <a:solidFill>
                  <a:srgbClr val="0033CC"/>
                </a:solidFill>
                <a:latin typeface="宋体" panose="02010600030101010101" pitchFamily="2" charset="-122"/>
              </a:rPr>
              <a:t>    几千年前的工匠们使用简单的三角板和铅锤，把每块石头切削、打磨得光滑平整，使得石块之间衔接紧密，甚至在经历了数千年的风雨侵蚀后仍很难用一把锋利的刀刃插入石块之间的缝隙。</a:t>
            </a:r>
            <a:endParaRPr lang="zh-CN" altLang="en-US" sz="3200" b="1" dirty="0">
              <a:solidFill>
                <a:srgbClr val="0033CC"/>
              </a:solidFill>
              <a:latin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1986" name="文本框 3"/>
          <p:cNvSpPr txBox="1"/>
          <p:nvPr/>
        </p:nvSpPr>
        <p:spPr>
          <a:xfrm>
            <a:off x="641350" y="1057275"/>
            <a:ext cx="7678738" cy="1195388"/>
          </a:xfrm>
          <a:prstGeom prst="rect">
            <a:avLst/>
          </a:prstGeom>
          <a:noFill/>
          <a:ln w="9525">
            <a:noFill/>
          </a:ln>
        </p:spPr>
        <p:txBody>
          <a:bodyPr>
            <a:spAutoFit/>
          </a:bodyPr>
          <a:p>
            <a:pPr marL="457200" indent="-457200" eaLnBrk="1" hangingPunct="1">
              <a:lnSpc>
                <a:spcPct val="120000"/>
              </a:lnSpc>
              <a:buFont typeface="Wingdings" panose="05000000000000000000" pitchFamily="2" charset="2"/>
              <a:buChar char="Ø"/>
            </a:pPr>
            <a:r>
              <a:rPr lang="zh-CN" altLang="zh-CN" sz="3200" b="1" dirty="0">
                <a:latin typeface="楷体" panose="02010609060101010101" pitchFamily="49" charset="-122"/>
                <a:ea typeface="楷体" panose="02010609060101010101" pitchFamily="49" charset="-122"/>
              </a:rPr>
              <a:t>塔高的</a:t>
            </a:r>
            <a:r>
              <a:rPr lang="en-US" altLang="zh-CN" sz="3200" b="1" dirty="0">
                <a:latin typeface="楷体" panose="02010609060101010101" pitchFamily="49" charset="-122"/>
                <a:ea typeface="楷体" panose="02010609060101010101" pitchFamily="49" charset="-122"/>
              </a:rPr>
              <a:t>10</a:t>
            </a:r>
            <a:r>
              <a:rPr lang="zh-CN" altLang="zh-CN" sz="3200" b="1" dirty="0">
                <a:latin typeface="楷体" panose="02010609060101010101" pitchFamily="49" charset="-122"/>
                <a:ea typeface="楷体" panose="02010609060101010101" pitchFamily="49" charset="-122"/>
              </a:rPr>
              <a:t>亿倍的等于地球到太阳的平均距离</a:t>
            </a:r>
            <a:r>
              <a:rPr lang="zh-CN" altLang="en-US" sz="3200" b="1" dirty="0">
                <a:latin typeface="楷体" panose="02010609060101010101" pitchFamily="49" charset="-122"/>
                <a:ea typeface="楷体" panose="02010609060101010101" pitchFamily="49" charset="-122"/>
              </a:rPr>
              <a:t>。这难道是巧合？</a:t>
            </a:r>
            <a:endParaRPr lang="zh-CN" altLang="en-US" sz="3200" b="1" dirty="0">
              <a:latin typeface="楷体" panose="02010609060101010101" pitchFamily="49" charset="-122"/>
              <a:ea typeface="楷体" panose="02010609060101010101" pitchFamily="49" charset="-122"/>
            </a:endParaRPr>
          </a:p>
        </p:txBody>
      </p:sp>
      <p:sp>
        <p:nvSpPr>
          <p:cNvPr id="3" name="矩形 9"/>
          <p:cNvSpPr/>
          <p:nvPr/>
        </p:nvSpPr>
        <p:spPr>
          <a:xfrm>
            <a:off x="1017588" y="2651125"/>
            <a:ext cx="7302500" cy="1273175"/>
          </a:xfrm>
          <a:prstGeom prst="rect">
            <a:avLst/>
          </a:prstGeom>
          <a:noFill/>
          <a:ln w="9525">
            <a:noFill/>
          </a:ln>
        </p:spPr>
        <p:txBody>
          <a:bodyPr>
            <a:spAutoFit/>
          </a:bodyPr>
          <a:p>
            <a:pPr eaLnBrk="1" hangingPunct="1">
              <a:lnSpc>
                <a:spcPct val="120000"/>
              </a:lnSpc>
            </a:pPr>
            <a:r>
              <a:rPr lang="zh-CN" altLang="en-US" sz="3200" b="1" dirty="0">
                <a:solidFill>
                  <a:srgbClr val="0033CC"/>
                </a:solidFill>
                <a:latin typeface="宋体" panose="02010600030101010101" pitchFamily="2" charset="-122"/>
              </a:rPr>
              <a:t>    不是巧合，有人推断埃及人在</a:t>
            </a:r>
            <a:r>
              <a:rPr lang="en-US" altLang="zh-CN" sz="3200" b="1" dirty="0">
                <a:solidFill>
                  <a:srgbClr val="0033CC"/>
                </a:solidFill>
                <a:latin typeface="宋体" panose="02010600030101010101" pitchFamily="2" charset="-122"/>
              </a:rPr>
              <a:t>4000</a:t>
            </a:r>
            <a:r>
              <a:rPr lang="zh-CN" altLang="en-US" sz="3200" b="1" dirty="0">
                <a:solidFill>
                  <a:srgbClr val="0033CC"/>
                </a:solidFill>
                <a:latin typeface="宋体" panose="02010600030101010101" pitchFamily="2" charset="-122"/>
              </a:rPr>
              <a:t>年前就已经计算出了地球的扁率。</a:t>
            </a:r>
            <a:endParaRPr lang="zh-CN" altLang="en-US" sz="3200" b="1" dirty="0">
              <a:solidFill>
                <a:srgbClr val="0033CC"/>
              </a:solidFill>
              <a:latin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3010" name="文本框 3"/>
          <p:cNvSpPr txBox="1"/>
          <p:nvPr/>
        </p:nvSpPr>
        <p:spPr>
          <a:xfrm>
            <a:off x="763588" y="1290638"/>
            <a:ext cx="7680325" cy="604837"/>
          </a:xfrm>
          <a:prstGeom prst="rect">
            <a:avLst/>
          </a:prstGeom>
          <a:noFill/>
          <a:ln w="9525">
            <a:noFill/>
          </a:ln>
        </p:spPr>
        <p:txBody>
          <a:bodyPr>
            <a:spAutoFit/>
          </a:bodyPr>
          <a:p>
            <a:pPr marL="457200" indent="-457200" eaLnBrk="1" hangingPunct="1">
              <a:lnSpc>
                <a:spcPct val="120000"/>
              </a:lnSpc>
              <a:buFont typeface="Wingdings" panose="05000000000000000000" pitchFamily="2" charset="2"/>
              <a:buChar char="Ø"/>
            </a:pPr>
            <a:r>
              <a:rPr lang="zh-CN" altLang="en-US" sz="3200" b="1" dirty="0">
                <a:latin typeface="楷体" panose="02010609060101010101" pitchFamily="49" charset="-122"/>
                <a:ea typeface="楷体" panose="02010609060101010101" pitchFamily="49" charset="-122"/>
              </a:rPr>
              <a:t>金字塔为什么要建在尼罗河的附近？</a:t>
            </a:r>
            <a:endParaRPr lang="zh-CN" altLang="en-US" sz="3200" b="1" dirty="0">
              <a:latin typeface="楷体" panose="02010609060101010101" pitchFamily="49" charset="-122"/>
              <a:ea typeface="楷体" panose="02010609060101010101" pitchFamily="49" charset="-122"/>
            </a:endParaRPr>
          </a:p>
        </p:txBody>
      </p:sp>
      <p:sp>
        <p:nvSpPr>
          <p:cNvPr id="3" name="矩形 9"/>
          <p:cNvSpPr/>
          <p:nvPr/>
        </p:nvSpPr>
        <p:spPr>
          <a:xfrm>
            <a:off x="1117600" y="2181225"/>
            <a:ext cx="7326313" cy="1785938"/>
          </a:xfrm>
          <a:prstGeom prst="rect">
            <a:avLst/>
          </a:prstGeom>
          <a:noFill/>
          <a:ln w="9525">
            <a:noFill/>
          </a:ln>
        </p:spPr>
        <p:txBody>
          <a:bodyPr>
            <a:spAutoFit/>
          </a:bodyPr>
          <a:p>
            <a:pPr eaLnBrk="1" hangingPunct="1">
              <a:lnSpc>
                <a:spcPct val="120000"/>
              </a:lnSpc>
            </a:pPr>
            <a:r>
              <a:rPr lang="zh-CN" altLang="en-US" sz="3200" b="1" dirty="0">
                <a:solidFill>
                  <a:srgbClr val="0033CC"/>
                </a:solidFill>
                <a:latin typeface="宋体" panose="02010600030101010101" pitchFamily="2" charset="-122"/>
              </a:rPr>
              <a:t>    这与古埃及人的生死观有关系，尼罗河西岸是太阳降落的地方，代表生命结束，进入亡灵世界。</a:t>
            </a:r>
            <a:endParaRPr lang="zh-CN" altLang="en-US" sz="3200" b="1" dirty="0">
              <a:solidFill>
                <a:srgbClr val="0033CC"/>
              </a:solidFill>
              <a:latin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1986" name="矩形 16"/>
          <p:cNvSpPr>
            <a:spLocks noChangeArrowheads="1"/>
          </p:cNvSpPr>
          <p:nvPr/>
        </p:nvSpPr>
        <p:spPr bwMode="auto">
          <a:xfrm>
            <a:off x="884238" y="207963"/>
            <a:ext cx="1831975" cy="641350"/>
          </a:xfrm>
          <a:prstGeom prst="rect">
            <a:avLst/>
          </a:prstGeom>
          <a:noFill/>
          <a:ln>
            <a:noFill/>
          </a:ln>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30000"/>
              </a:lnSpc>
              <a:spcBef>
                <a:spcPct val="0"/>
              </a:spcBef>
              <a:spcAft>
                <a:spcPct val="0"/>
              </a:spcAft>
              <a:buClrTx/>
              <a:buSzTx/>
              <a:buFontTx/>
              <a:buNone/>
              <a:defRPr/>
            </a:pPr>
            <a:r>
              <a:rPr kumimoji="1" lang="zh-CN" altLang="en-US" sz="3200" b="1"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mj-ea"/>
                <a:ea typeface="+mj-ea"/>
                <a:cs typeface="+mn-cs"/>
              </a:rPr>
              <a:t>板书设计</a:t>
            </a:r>
            <a:endParaRPr kumimoji="1" lang="zh-CN" altLang="en-US" sz="3200" b="1"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mj-ea"/>
              <a:ea typeface="+mj-ea"/>
              <a:cs typeface="+mn-cs"/>
            </a:endParaRPr>
          </a:p>
        </p:txBody>
      </p:sp>
      <p:sp>
        <p:nvSpPr>
          <p:cNvPr id="3" name="文本框 2"/>
          <p:cNvSpPr txBox="1"/>
          <p:nvPr/>
        </p:nvSpPr>
        <p:spPr>
          <a:xfrm>
            <a:off x="2089150" y="1411288"/>
            <a:ext cx="5434013" cy="568325"/>
          </a:xfrm>
          <a:prstGeom prst="rect">
            <a:avLst/>
          </a:prstGeom>
          <a:noFill/>
          <a:ln w="9525">
            <a:noFill/>
          </a:ln>
        </p:spPr>
        <p:txBody>
          <a:bodyPr>
            <a:spAutoFit/>
          </a:bodyPr>
          <a:p>
            <a:pPr eaLnBrk="1" hangingPunct="1">
              <a:lnSpc>
                <a:spcPct val="110000"/>
              </a:lnSpc>
            </a:pPr>
            <a:r>
              <a:rPr lang="zh-CN" altLang="en-US" sz="3200" b="1" dirty="0">
                <a:latin typeface="楷体" panose="02010609060101010101" pitchFamily="49" charset="-122"/>
                <a:ea typeface="楷体" panose="02010609060101010101" pitchFamily="49" charset="-122"/>
              </a:rPr>
              <a:t>外观</a:t>
            </a:r>
            <a:r>
              <a:rPr lang="en-US" altLang="zh-CN" sz="3200" b="1" dirty="0">
                <a:latin typeface="楷体" panose="02010609060101010101" pitchFamily="49" charset="-122"/>
                <a:ea typeface="楷体" panose="02010609060101010101" pitchFamily="49" charset="-122"/>
              </a:rPr>
              <a:t>——</a:t>
            </a:r>
            <a:r>
              <a:rPr lang="zh-CN" altLang="en-US" sz="3200" b="1" dirty="0">
                <a:latin typeface="楷体" panose="02010609060101010101" pitchFamily="49" charset="-122"/>
                <a:ea typeface="楷体" panose="02010609060101010101" pitchFamily="49" charset="-122"/>
              </a:rPr>
              <a:t>金色、雄浑、壮丽</a:t>
            </a:r>
            <a:endParaRPr lang="zh-CN" altLang="en-US" sz="3200" b="1" dirty="0">
              <a:latin typeface="楷体" panose="02010609060101010101" pitchFamily="49" charset="-122"/>
              <a:ea typeface="楷体" panose="02010609060101010101" pitchFamily="49" charset="-122"/>
            </a:endParaRPr>
          </a:p>
        </p:txBody>
      </p:sp>
      <p:sp>
        <p:nvSpPr>
          <p:cNvPr id="4" name="左大括号 3"/>
          <p:cNvSpPr/>
          <p:nvPr/>
        </p:nvSpPr>
        <p:spPr bwMode="auto">
          <a:xfrm>
            <a:off x="1800225" y="1530350"/>
            <a:ext cx="288925" cy="2390775"/>
          </a:xfrm>
          <a:prstGeom prst="leftBrace">
            <a:avLst>
              <a:gd name="adj1" fmla="val 32716"/>
              <a:gd name="adj2" fmla="val 50000"/>
            </a:avLst>
          </a:prstGeom>
          <a:noFill/>
          <a:ln w="28575">
            <a:solidFill>
              <a:schemeClr val="accent6">
                <a:lumMod val="75000"/>
              </a:schemeClr>
            </a:solidFill>
            <a:round/>
          </a:ln>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600" b="0" i="0" u="none" strike="noStrike" kern="1200" cap="none" spc="0" normalizeH="0" baseline="0" noProof="0">
              <a:ln>
                <a:noFill/>
              </a:ln>
              <a:solidFill>
                <a:schemeClr val="tx1"/>
              </a:solidFill>
              <a:effectLst/>
              <a:uLnTx/>
              <a:uFillTx/>
              <a:latin typeface="楷体" panose="02010609060101010101" pitchFamily="49" charset="-122"/>
              <a:ea typeface="楷体" panose="02010609060101010101" pitchFamily="49" charset="-122"/>
              <a:cs typeface="+mn-cs"/>
            </a:endParaRPr>
          </a:p>
        </p:txBody>
      </p:sp>
      <p:sp>
        <p:nvSpPr>
          <p:cNvPr id="5" name="左大括号 4"/>
          <p:cNvSpPr/>
          <p:nvPr/>
        </p:nvSpPr>
        <p:spPr bwMode="auto">
          <a:xfrm rot="10800000">
            <a:off x="7527925" y="1573213"/>
            <a:ext cx="185738" cy="2355850"/>
          </a:xfrm>
          <a:prstGeom prst="leftBrace">
            <a:avLst>
              <a:gd name="adj1" fmla="val 60248"/>
              <a:gd name="adj2" fmla="val 50000"/>
            </a:avLst>
          </a:prstGeom>
          <a:noFill/>
          <a:ln w="28575">
            <a:solidFill>
              <a:schemeClr val="accent6">
                <a:lumMod val="75000"/>
              </a:schemeClr>
            </a:solidFill>
            <a:round/>
          </a:ln>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600" b="0" i="0" u="none" strike="noStrike" kern="1200" cap="none" spc="0" normalizeH="0" baseline="0" noProof="0">
              <a:ln>
                <a:noFill/>
              </a:ln>
              <a:solidFill>
                <a:schemeClr val="tx1"/>
              </a:solidFill>
              <a:effectLst/>
              <a:uLnTx/>
              <a:uFillTx/>
              <a:latin typeface="楷体" panose="02010609060101010101" pitchFamily="49" charset="-122"/>
              <a:ea typeface="楷体" panose="02010609060101010101" pitchFamily="49" charset="-122"/>
              <a:cs typeface="+mn-cs"/>
            </a:endParaRPr>
          </a:p>
        </p:txBody>
      </p:sp>
      <p:sp>
        <p:nvSpPr>
          <p:cNvPr id="6" name="文本框 5"/>
          <p:cNvSpPr txBox="1"/>
          <p:nvPr/>
        </p:nvSpPr>
        <p:spPr>
          <a:xfrm>
            <a:off x="1011238" y="1327150"/>
            <a:ext cx="792162" cy="2863850"/>
          </a:xfrm>
          <a:prstGeom prst="rect">
            <a:avLst/>
          </a:prstGeom>
          <a:noFill/>
          <a:ln w="9525">
            <a:noFill/>
          </a:ln>
        </p:spPr>
        <p:txBody>
          <a:bodyPr>
            <a:spAutoFit/>
          </a:bodyPr>
          <a:p>
            <a:pPr eaLnBrk="1" hangingPunct="1"/>
            <a:r>
              <a:rPr lang="zh-CN" altLang="en-US" sz="3600" b="1" dirty="0">
                <a:latin typeface="楷体" panose="02010609060101010101" pitchFamily="49" charset="-122"/>
                <a:ea typeface="楷体" panose="02010609060101010101" pitchFamily="49" charset="-122"/>
              </a:rPr>
              <a:t>金字塔夕照</a:t>
            </a:r>
            <a:endParaRPr lang="zh-CN" altLang="en-US" sz="3600" b="1" dirty="0">
              <a:latin typeface="楷体" panose="02010609060101010101" pitchFamily="49" charset="-122"/>
              <a:ea typeface="楷体" panose="02010609060101010101" pitchFamily="49" charset="-122"/>
            </a:endParaRPr>
          </a:p>
        </p:txBody>
      </p:sp>
      <p:sp>
        <p:nvSpPr>
          <p:cNvPr id="7" name="文本框 16"/>
          <p:cNvSpPr txBox="1"/>
          <p:nvPr/>
        </p:nvSpPr>
        <p:spPr>
          <a:xfrm>
            <a:off x="2063750" y="2325688"/>
            <a:ext cx="5624513" cy="584200"/>
          </a:xfrm>
          <a:prstGeom prst="rect">
            <a:avLst/>
          </a:prstGeom>
          <a:noFill/>
          <a:ln w="9525">
            <a:noFill/>
          </a:ln>
        </p:spPr>
        <p:txBody>
          <a:bodyPr>
            <a:spAutoFit/>
          </a:bodyPr>
          <a:p>
            <a:pPr eaLnBrk="1" hangingPunct="1"/>
            <a:r>
              <a:rPr lang="zh-CN" altLang="en-US" sz="3200" b="1" dirty="0">
                <a:latin typeface="楷体" panose="02010609060101010101" pitchFamily="49" charset="-122"/>
                <a:ea typeface="楷体" panose="02010609060101010101" pitchFamily="49" charset="-122"/>
              </a:rPr>
              <a:t>译名</a:t>
            </a:r>
            <a:r>
              <a:rPr lang="en-US" altLang="zh-CN" sz="3200" b="1" dirty="0">
                <a:latin typeface="楷体" panose="02010609060101010101" pitchFamily="49" charset="-122"/>
                <a:ea typeface="楷体" panose="02010609060101010101" pitchFamily="49" charset="-122"/>
              </a:rPr>
              <a:t>——</a:t>
            </a:r>
            <a:r>
              <a:rPr lang="zh-CN" altLang="en-US" sz="3200" b="1" dirty="0">
                <a:latin typeface="楷体" panose="02010609060101010101" pitchFamily="49" charset="-122"/>
                <a:ea typeface="楷体" panose="02010609060101010101" pitchFamily="49" charset="-122"/>
              </a:rPr>
              <a:t>外形像“金”、贵重</a:t>
            </a:r>
            <a:endParaRPr lang="zh-CN" altLang="en-US" sz="3200" b="1" dirty="0">
              <a:latin typeface="楷体" panose="02010609060101010101" pitchFamily="49" charset="-122"/>
              <a:ea typeface="楷体" panose="02010609060101010101" pitchFamily="49" charset="-122"/>
            </a:endParaRPr>
          </a:p>
        </p:txBody>
      </p:sp>
      <p:sp>
        <p:nvSpPr>
          <p:cNvPr id="8" name="文本框 16"/>
          <p:cNvSpPr txBox="1"/>
          <p:nvPr/>
        </p:nvSpPr>
        <p:spPr>
          <a:xfrm>
            <a:off x="2063750" y="3387725"/>
            <a:ext cx="3773488" cy="585788"/>
          </a:xfrm>
          <a:prstGeom prst="rect">
            <a:avLst/>
          </a:prstGeom>
          <a:noFill/>
          <a:ln w="9525">
            <a:noFill/>
          </a:ln>
        </p:spPr>
        <p:txBody>
          <a:bodyPr>
            <a:spAutoFit/>
          </a:bodyPr>
          <a:p>
            <a:pPr eaLnBrk="1" hangingPunct="1"/>
            <a:r>
              <a:rPr lang="zh-CN" altLang="en-US" sz="3200" b="1" dirty="0">
                <a:latin typeface="楷体" panose="02010609060101010101" pitchFamily="49" charset="-122"/>
                <a:ea typeface="楷体" panose="02010609060101010101" pitchFamily="49" charset="-122"/>
              </a:rPr>
              <a:t>感受</a:t>
            </a:r>
            <a:r>
              <a:rPr lang="en-US" altLang="zh-CN" sz="3200" b="1" dirty="0">
                <a:latin typeface="楷体" panose="02010609060101010101" pitchFamily="49" charset="-122"/>
                <a:ea typeface="楷体" panose="02010609060101010101" pitchFamily="49" charset="-122"/>
              </a:rPr>
              <a:t>——</a:t>
            </a:r>
            <a:r>
              <a:rPr lang="zh-CN" altLang="en-US" sz="3200" b="1" dirty="0">
                <a:latin typeface="楷体" panose="02010609060101010101" pitchFamily="49" charset="-122"/>
                <a:ea typeface="楷体" panose="02010609060101010101" pitchFamily="49" charset="-122"/>
              </a:rPr>
              <a:t>思绪万千</a:t>
            </a:r>
            <a:endParaRPr lang="zh-CN" altLang="en-US" sz="3200" b="1" dirty="0">
              <a:latin typeface="楷体" panose="02010609060101010101" pitchFamily="49" charset="-122"/>
              <a:ea typeface="楷体" panose="02010609060101010101" pitchFamily="49" charset="-122"/>
            </a:endParaRPr>
          </a:p>
        </p:txBody>
      </p:sp>
      <p:sp>
        <p:nvSpPr>
          <p:cNvPr id="9" name="文本框 8"/>
          <p:cNvSpPr txBox="1"/>
          <p:nvPr/>
        </p:nvSpPr>
        <p:spPr>
          <a:xfrm>
            <a:off x="7794625" y="2316163"/>
            <a:ext cx="738188" cy="1160462"/>
          </a:xfrm>
          <a:prstGeom prst="rect">
            <a:avLst/>
          </a:prstGeom>
          <a:noFill/>
          <a:ln w="9525">
            <a:noFill/>
          </a:ln>
        </p:spPr>
        <p:txBody>
          <a:bodyPr vert="eaVert">
            <a:spAutoFit/>
          </a:bodyPr>
          <a:p>
            <a:pPr eaLnBrk="1" hangingPunct="1"/>
            <a:r>
              <a:rPr lang="zh-CN" altLang="en-US" sz="3600" b="1" dirty="0">
                <a:latin typeface="楷体" panose="02010609060101010101" pitchFamily="49" charset="-122"/>
                <a:ea typeface="楷体" panose="02010609060101010101" pitchFamily="49" charset="-122"/>
              </a:rPr>
              <a:t>赞叹</a:t>
            </a:r>
            <a:endParaRPr lang="zh-CN" altLang="en-US" sz="3600" b="1" dirty="0">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linds(horizontal)">
                                      <p:cBhvr>
                                        <p:cTn id="10" dur="5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nodeType="clickEffect">
                                  <p:stCondLst>
                                    <p:cond delay="0"/>
                                  </p:stCondLst>
                                  <p:childTnLst>
                                    <p:set>
                                      <p:cBhvr>
                                        <p:cTn id="14" dur="1" fill="hold">
                                          <p:stCondLst>
                                            <p:cond delay="0"/>
                                          </p:stCondLst>
                                        </p:cTn>
                                        <p:tgtEl>
                                          <p:spTgt spid="3">
                                            <p:txEl>
                                              <p:charRg st="0" end="13"/>
                                            </p:txEl>
                                          </p:spTgt>
                                        </p:tgtEl>
                                        <p:attrNameLst>
                                          <p:attrName>style.visibility</p:attrName>
                                        </p:attrNameLst>
                                      </p:cBhvr>
                                      <p:to>
                                        <p:strVal val="visible"/>
                                      </p:to>
                                    </p:set>
                                    <p:animEffect transition="in" filter="barn(inVertical)">
                                      <p:cBhvr>
                                        <p:cTn id="15" dur="500"/>
                                        <p:tgtEl>
                                          <p:spTgt spid="3">
                                            <p:txEl>
                                              <p:charRg st="0" end="13"/>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grpId="0" nodeType="click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blinds(horizontal)">
                                      <p:cBhvr>
                                        <p:cTn id="20" dur="500"/>
                                        <p:tgtEl>
                                          <p:spTgt spid="7"/>
                                        </p:tgtEl>
                                      </p:cBhvr>
                                    </p:animEffect>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blinds(horizontal)">
                                      <p:cBhvr>
                                        <p:cTn id="25" dur="500"/>
                                        <p:tgtEl>
                                          <p:spTgt spid="8"/>
                                        </p:tgtEl>
                                      </p:cBhvr>
                                    </p:animEffect>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grpId="0" nodeType="click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fade">
                                      <p:cBhvr>
                                        <p:cTn id="30" dur="1000"/>
                                        <p:tgtEl>
                                          <p:spTgt spid="5"/>
                                        </p:tgtEl>
                                      </p:cBhvr>
                                    </p:animEffect>
                                    <p:anim calcmode="lin" valueType="num">
                                      <p:cBhvr>
                                        <p:cTn id="31" dur="1000" fill="hold"/>
                                        <p:tgtEl>
                                          <p:spTgt spid="5"/>
                                        </p:tgtEl>
                                        <p:attrNameLst>
                                          <p:attrName>ppt_x</p:attrName>
                                        </p:attrNameLst>
                                      </p:cBhvr>
                                      <p:tavLst>
                                        <p:tav tm="0">
                                          <p:val>
                                            <p:strVal val="#ppt_x"/>
                                          </p:val>
                                        </p:tav>
                                        <p:tav tm="100000">
                                          <p:val>
                                            <p:strVal val="#ppt_x"/>
                                          </p:val>
                                        </p:tav>
                                      </p:tavLst>
                                    </p:anim>
                                    <p:anim calcmode="lin" valueType="num">
                                      <p:cBhvr>
                                        <p:cTn id="32" dur="1000" fill="hold"/>
                                        <p:tgtEl>
                                          <p:spTgt spid="5"/>
                                        </p:tgtEl>
                                        <p:attrNameLst>
                                          <p:attrName>ppt_y</p:attrName>
                                        </p:attrNameLst>
                                      </p:cBhvr>
                                      <p:tavLst>
                                        <p:tav tm="0">
                                          <p:val>
                                            <p:strVal val="#ppt_y+.1"/>
                                          </p:val>
                                        </p:tav>
                                        <p:tav tm="100000">
                                          <p:val>
                                            <p:strVal val="#ppt_y"/>
                                          </p:val>
                                        </p:tav>
                                      </p:tavLst>
                                    </p:anim>
                                  </p:childTnLst>
                                </p:cTn>
                              </p:par>
                              <p:par>
                                <p:cTn id="33" presetID="42" presetClass="entr" presetSubtype="0" fill="hold" grpId="0" nodeType="with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fade">
                                      <p:cBhvr>
                                        <p:cTn id="35" dur="1000"/>
                                        <p:tgtEl>
                                          <p:spTgt spid="9"/>
                                        </p:tgtEl>
                                      </p:cBhvr>
                                    </p:animEffect>
                                    <p:anim calcmode="lin" valueType="num">
                                      <p:cBhvr>
                                        <p:cTn id="36" dur="1000" fill="hold"/>
                                        <p:tgtEl>
                                          <p:spTgt spid="9"/>
                                        </p:tgtEl>
                                        <p:attrNameLst>
                                          <p:attrName>ppt_x</p:attrName>
                                        </p:attrNameLst>
                                      </p:cBhvr>
                                      <p:tavLst>
                                        <p:tav tm="0">
                                          <p:val>
                                            <p:strVal val="#ppt_x"/>
                                          </p:val>
                                        </p:tav>
                                        <p:tav tm="100000">
                                          <p:val>
                                            <p:strVal val="#ppt_x"/>
                                          </p:val>
                                        </p:tav>
                                      </p:tavLst>
                                    </p:anim>
                                    <p:anim calcmode="lin" valueType="num">
                                      <p:cBhvr>
                                        <p:cTn id="37"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p:bldP spid="7" grpId="0"/>
      <p:bldP spid="8" grpId="0"/>
      <p:bldP spid="9"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141288" y="1025525"/>
            <a:ext cx="792162" cy="3638550"/>
          </a:xfrm>
          <a:prstGeom prst="rect">
            <a:avLst/>
          </a:prstGeom>
          <a:noFill/>
          <a:ln w="9525">
            <a:noFill/>
          </a:ln>
        </p:spPr>
        <p:txBody>
          <a:bodyPr>
            <a:spAutoFit/>
          </a:bodyPr>
          <a:p>
            <a:pPr eaLnBrk="1" hangingPunct="1">
              <a:lnSpc>
                <a:spcPct val="80000"/>
              </a:lnSpc>
            </a:pPr>
            <a:r>
              <a:rPr lang="zh-CN" altLang="en-US" sz="3600" b="1" dirty="0">
                <a:latin typeface="楷体" panose="02010609060101010101" pitchFamily="49" charset="-122"/>
                <a:ea typeface="楷体" panose="02010609060101010101" pitchFamily="49" charset="-122"/>
              </a:rPr>
              <a:t>不可思议的金字塔</a:t>
            </a:r>
            <a:endParaRPr lang="zh-CN" altLang="en-US" sz="3600" b="1" dirty="0">
              <a:latin typeface="楷体" panose="02010609060101010101" pitchFamily="49" charset="-122"/>
              <a:ea typeface="楷体" panose="02010609060101010101" pitchFamily="49" charset="-122"/>
            </a:endParaRPr>
          </a:p>
        </p:txBody>
      </p:sp>
      <p:sp>
        <p:nvSpPr>
          <p:cNvPr id="2" name="文本框 1"/>
          <p:cNvSpPr txBox="1"/>
          <p:nvPr/>
        </p:nvSpPr>
        <p:spPr>
          <a:xfrm>
            <a:off x="954088" y="430213"/>
            <a:ext cx="1531937" cy="2405062"/>
          </a:xfrm>
          <a:prstGeom prst="rect">
            <a:avLst/>
          </a:prstGeom>
          <a:noFill/>
          <a:ln w="9525">
            <a:noFill/>
          </a:ln>
        </p:spPr>
        <p:txBody>
          <a:bodyPr>
            <a:spAutoFit/>
          </a:bodyPr>
          <a:p>
            <a:pPr eaLnBrk="1" hangingPunct="1">
              <a:lnSpc>
                <a:spcPct val="110000"/>
              </a:lnSpc>
            </a:pPr>
            <a:r>
              <a:rPr lang="zh-CN" altLang="en-US" sz="2800" b="1" dirty="0">
                <a:latin typeface="楷体" panose="02010609060101010101" pitchFamily="49" charset="-122"/>
                <a:ea typeface="楷体" panose="02010609060101010101" pitchFamily="49" charset="-122"/>
              </a:rPr>
              <a:t>最大的金字塔</a:t>
            </a:r>
            <a:r>
              <a:rPr lang="en-US" altLang="zh-CN" sz="2800" b="1" dirty="0">
                <a:latin typeface="楷体" panose="02010609060101010101" pitchFamily="49" charset="-122"/>
                <a:ea typeface="楷体" panose="02010609060101010101" pitchFamily="49" charset="-122"/>
              </a:rPr>
              <a:t>——</a:t>
            </a:r>
            <a:r>
              <a:rPr lang="zh-CN" altLang="en-US" sz="2800" b="1" dirty="0">
                <a:latin typeface="楷体" panose="02010609060101010101" pitchFamily="49" charset="-122"/>
                <a:ea typeface="楷体" panose="02010609060101010101" pitchFamily="49" charset="-122"/>
              </a:rPr>
              <a:t>胡夫金字塔</a:t>
            </a:r>
            <a:endParaRPr lang="zh-CN" altLang="en-US" sz="2800" b="1" dirty="0">
              <a:latin typeface="楷体" panose="02010609060101010101" pitchFamily="49" charset="-122"/>
              <a:ea typeface="楷体" panose="02010609060101010101" pitchFamily="49" charset="-122"/>
            </a:endParaRPr>
          </a:p>
        </p:txBody>
      </p:sp>
      <p:sp>
        <p:nvSpPr>
          <p:cNvPr id="3" name="左大括号 2"/>
          <p:cNvSpPr/>
          <p:nvPr/>
        </p:nvSpPr>
        <p:spPr bwMode="auto">
          <a:xfrm>
            <a:off x="719138" y="1336675"/>
            <a:ext cx="271463" cy="2962275"/>
          </a:xfrm>
          <a:prstGeom prst="leftBrace">
            <a:avLst>
              <a:gd name="adj1" fmla="val 32734"/>
              <a:gd name="adj2" fmla="val 50000"/>
            </a:avLst>
          </a:prstGeom>
          <a:noFill/>
          <a:ln w="28575">
            <a:solidFill>
              <a:schemeClr val="accent6">
                <a:lumMod val="75000"/>
              </a:schemeClr>
            </a:solidFill>
            <a:round/>
          </a:ln>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600" b="0" i="0" u="none" strike="noStrike" kern="1200" cap="none" spc="0" normalizeH="0" baseline="0" noProof="0">
              <a:ln>
                <a:noFill/>
              </a:ln>
              <a:solidFill>
                <a:schemeClr val="tx1"/>
              </a:solidFill>
              <a:effectLst/>
              <a:uLnTx/>
              <a:uFillTx/>
              <a:latin typeface="楷体" panose="02010609060101010101" pitchFamily="49" charset="-122"/>
              <a:ea typeface="楷体" panose="02010609060101010101" pitchFamily="49" charset="-122"/>
              <a:cs typeface="+mn-cs"/>
            </a:endParaRPr>
          </a:p>
        </p:txBody>
      </p:sp>
      <p:sp>
        <p:nvSpPr>
          <p:cNvPr id="4" name="左大括号 3"/>
          <p:cNvSpPr/>
          <p:nvPr/>
        </p:nvSpPr>
        <p:spPr bwMode="auto">
          <a:xfrm rot="10800000">
            <a:off x="7399338" y="519113"/>
            <a:ext cx="255588" cy="4294188"/>
          </a:xfrm>
          <a:prstGeom prst="leftBrace">
            <a:avLst>
              <a:gd name="adj1" fmla="val 60163"/>
              <a:gd name="adj2" fmla="val 50000"/>
            </a:avLst>
          </a:prstGeom>
          <a:noFill/>
          <a:ln w="28575">
            <a:solidFill>
              <a:schemeClr val="accent6">
                <a:lumMod val="75000"/>
              </a:schemeClr>
            </a:solidFill>
            <a:round/>
          </a:ln>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600" b="0" i="0" u="none" strike="noStrike" kern="1200" cap="none" spc="0" normalizeH="0" baseline="0" noProof="0">
              <a:ln>
                <a:noFill/>
              </a:ln>
              <a:solidFill>
                <a:schemeClr val="tx1"/>
              </a:solidFill>
              <a:effectLst/>
              <a:uLnTx/>
              <a:uFillTx/>
              <a:latin typeface="楷体" panose="02010609060101010101" pitchFamily="49" charset="-122"/>
              <a:ea typeface="楷体" panose="02010609060101010101" pitchFamily="49" charset="-122"/>
              <a:cs typeface="+mn-cs"/>
            </a:endParaRPr>
          </a:p>
        </p:txBody>
      </p:sp>
      <p:sp>
        <p:nvSpPr>
          <p:cNvPr id="6" name="文本框 16"/>
          <p:cNvSpPr txBox="1"/>
          <p:nvPr/>
        </p:nvSpPr>
        <p:spPr>
          <a:xfrm>
            <a:off x="919163" y="3282950"/>
            <a:ext cx="1836737" cy="1384300"/>
          </a:xfrm>
          <a:prstGeom prst="rect">
            <a:avLst/>
          </a:prstGeom>
          <a:noFill/>
          <a:ln w="9525">
            <a:noFill/>
          </a:ln>
        </p:spPr>
        <p:txBody>
          <a:bodyPr>
            <a:spAutoFit/>
          </a:bodyPr>
          <a:p>
            <a:pPr eaLnBrk="1" hangingPunct="1"/>
            <a:r>
              <a:rPr lang="zh-CN" altLang="en-US" sz="2800" b="1" dirty="0">
                <a:latin typeface="楷体" panose="02010609060101010101" pitchFamily="49" charset="-122"/>
                <a:ea typeface="楷体" panose="02010609060101010101" pitchFamily="49" charset="-122"/>
              </a:rPr>
              <a:t>建造金字塔时的古埃及</a:t>
            </a:r>
            <a:endParaRPr lang="zh-CN" altLang="en-US" sz="2800" b="1" dirty="0">
              <a:latin typeface="楷体" panose="02010609060101010101" pitchFamily="49" charset="-122"/>
              <a:ea typeface="楷体" panose="02010609060101010101" pitchFamily="49" charset="-122"/>
            </a:endParaRPr>
          </a:p>
        </p:txBody>
      </p:sp>
      <p:sp>
        <p:nvSpPr>
          <p:cNvPr id="7" name="文本框 16"/>
          <p:cNvSpPr txBox="1"/>
          <p:nvPr/>
        </p:nvSpPr>
        <p:spPr>
          <a:xfrm>
            <a:off x="2603500" y="2520950"/>
            <a:ext cx="4845050" cy="522288"/>
          </a:xfrm>
          <a:prstGeom prst="rect">
            <a:avLst/>
          </a:prstGeom>
          <a:noFill/>
          <a:ln w="9525">
            <a:noFill/>
          </a:ln>
        </p:spPr>
        <p:txBody>
          <a:bodyPr>
            <a:spAutoFit/>
          </a:bodyPr>
          <a:p>
            <a:pPr eaLnBrk="1" hangingPunct="1"/>
            <a:r>
              <a:rPr lang="zh-CN" altLang="en-US" sz="2800" b="1" dirty="0">
                <a:latin typeface="楷体" panose="02010609060101010101" pitchFamily="49" charset="-122"/>
                <a:ea typeface="楷体" panose="02010609060101010101" pitchFamily="49" charset="-122"/>
              </a:rPr>
              <a:t>尼罗河：被称为母亲河</a:t>
            </a:r>
            <a:endParaRPr lang="zh-CN" altLang="en-US" sz="2800" b="1" dirty="0">
              <a:latin typeface="楷体" panose="02010609060101010101" pitchFamily="49" charset="-122"/>
              <a:ea typeface="楷体" panose="02010609060101010101" pitchFamily="49" charset="-122"/>
            </a:endParaRPr>
          </a:p>
        </p:txBody>
      </p:sp>
      <p:sp>
        <p:nvSpPr>
          <p:cNvPr id="8" name="文本框 7"/>
          <p:cNvSpPr txBox="1"/>
          <p:nvPr/>
        </p:nvSpPr>
        <p:spPr>
          <a:xfrm>
            <a:off x="7683500" y="1611313"/>
            <a:ext cx="1292225" cy="2413000"/>
          </a:xfrm>
          <a:prstGeom prst="rect">
            <a:avLst/>
          </a:prstGeom>
          <a:noFill/>
          <a:ln w="9525">
            <a:noFill/>
          </a:ln>
        </p:spPr>
        <p:txBody>
          <a:bodyPr vert="eaVert">
            <a:spAutoFit/>
          </a:bodyPr>
          <a:p>
            <a:pPr eaLnBrk="1" hangingPunct="1"/>
            <a:r>
              <a:rPr lang="zh-CN" altLang="en-US" sz="3600" b="1" dirty="0">
                <a:latin typeface="楷体" panose="02010609060101010101" pitchFamily="49" charset="-122"/>
                <a:ea typeface="楷体" panose="02010609060101010101" pitchFamily="49" charset="-122"/>
              </a:rPr>
              <a:t>智慧的结晶文明的见证</a:t>
            </a:r>
            <a:endParaRPr lang="zh-CN" altLang="en-US" sz="3600" b="1" dirty="0">
              <a:latin typeface="楷体" panose="02010609060101010101" pitchFamily="49" charset="-122"/>
              <a:ea typeface="楷体" panose="02010609060101010101" pitchFamily="49" charset="-122"/>
            </a:endParaRPr>
          </a:p>
        </p:txBody>
      </p:sp>
      <p:sp>
        <p:nvSpPr>
          <p:cNvPr id="9" name="左大括号 8"/>
          <p:cNvSpPr/>
          <p:nvPr/>
        </p:nvSpPr>
        <p:spPr bwMode="auto">
          <a:xfrm>
            <a:off x="2193925" y="374650"/>
            <a:ext cx="371475" cy="2011363"/>
          </a:xfrm>
          <a:prstGeom prst="leftBrace">
            <a:avLst>
              <a:gd name="adj1" fmla="val 32713"/>
              <a:gd name="adj2" fmla="val 50000"/>
            </a:avLst>
          </a:prstGeom>
          <a:noFill/>
          <a:ln w="28575">
            <a:solidFill>
              <a:schemeClr val="accent6">
                <a:lumMod val="75000"/>
              </a:schemeClr>
            </a:solidFill>
            <a:round/>
          </a:ln>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600" b="0" i="0" u="none" strike="noStrike" kern="1200" cap="none" spc="0" normalizeH="0" baseline="0" noProof="0">
              <a:ln>
                <a:noFill/>
              </a:ln>
              <a:solidFill>
                <a:schemeClr val="tx1"/>
              </a:solidFill>
              <a:effectLst/>
              <a:uLnTx/>
              <a:uFillTx/>
              <a:latin typeface="楷体" panose="02010609060101010101" pitchFamily="49" charset="-122"/>
              <a:ea typeface="楷体" panose="02010609060101010101" pitchFamily="49" charset="-122"/>
              <a:cs typeface="+mn-cs"/>
            </a:endParaRPr>
          </a:p>
        </p:txBody>
      </p:sp>
      <p:sp>
        <p:nvSpPr>
          <p:cNvPr id="10" name="文本框 16"/>
          <p:cNvSpPr txBox="1"/>
          <p:nvPr/>
        </p:nvSpPr>
        <p:spPr>
          <a:xfrm>
            <a:off x="2386013" y="415925"/>
            <a:ext cx="5386387" cy="1930400"/>
          </a:xfrm>
          <a:prstGeom prst="rect">
            <a:avLst/>
          </a:prstGeom>
          <a:noFill/>
          <a:ln w="9525">
            <a:noFill/>
          </a:ln>
        </p:spPr>
        <p:txBody>
          <a:bodyPr>
            <a:spAutoFit/>
          </a:bodyPr>
          <a:p>
            <a:pPr eaLnBrk="1" hangingPunct="1">
              <a:lnSpc>
                <a:spcPct val="110000"/>
              </a:lnSpc>
            </a:pPr>
            <a:r>
              <a:rPr lang="zh-CN" altLang="en-US" sz="2800" b="1" dirty="0">
                <a:latin typeface="楷体" panose="02010609060101010101" pitchFamily="49" charset="-122"/>
                <a:ea typeface="楷体" panose="02010609060101010101" pitchFamily="49" charset="-122"/>
              </a:rPr>
              <a:t>外观雄伟：高、重、巨大</a:t>
            </a:r>
            <a:endParaRPr lang="zh-CN" altLang="en-US" sz="2800" b="1" dirty="0">
              <a:latin typeface="楷体" panose="02010609060101010101" pitchFamily="49" charset="-122"/>
              <a:ea typeface="楷体" panose="02010609060101010101" pitchFamily="49" charset="-122"/>
            </a:endParaRPr>
          </a:p>
          <a:p>
            <a:pPr eaLnBrk="1" hangingPunct="1">
              <a:lnSpc>
                <a:spcPct val="110000"/>
              </a:lnSpc>
            </a:pPr>
            <a:r>
              <a:rPr lang="zh-CN" altLang="en-US" sz="2800" b="1" dirty="0">
                <a:latin typeface="楷体" panose="02010609060101010101" pitchFamily="49" charset="-122"/>
                <a:ea typeface="楷体" panose="02010609060101010101" pitchFamily="49" charset="-122"/>
              </a:rPr>
              <a:t>建筑年代：公元前</a:t>
            </a:r>
            <a:r>
              <a:rPr lang="en-US" altLang="zh-CN" sz="2800" b="1" dirty="0">
                <a:latin typeface="楷体" panose="02010609060101010101" pitchFamily="49" charset="-122"/>
                <a:ea typeface="楷体" panose="02010609060101010101" pitchFamily="49" charset="-122"/>
              </a:rPr>
              <a:t>2600</a:t>
            </a:r>
            <a:r>
              <a:rPr lang="zh-CN" altLang="en-US" sz="2800" b="1" dirty="0">
                <a:latin typeface="楷体" panose="02010609060101010101" pitchFamily="49" charset="-122"/>
                <a:ea typeface="楷体" panose="02010609060101010101" pitchFamily="49" charset="-122"/>
              </a:rPr>
              <a:t>年左右</a:t>
            </a:r>
            <a:endParaRPr lang="zh-CN" altLang="en-US" sz="2800" b="1" dirty="0">
              <a:latin typeface="楷体" panose="02010609060101010101" pitchFamily="49" charset="-122"/>
              <a:ea typeface="楷体" panose="02010609060101010101" pitchFamily="49" charset="-122"/>
            </a:endParaRPr>
          </a:p>
          <a:p>
            <a:pPr eaLnBrk="1" hangingPunct="1">
              <a:lnSpc>
                <a:spcPct val="110000"/>
              </a:lnSpc>
            </a:pPr>
            <a:r>
              <a:rPr lang="zh-CN" altLang="en-US" sz="2800" b="1" dirty="0">
                <a:latin typeface="楷体" panose="02010609060101010101" pitchFamily="49" charset="-122"/>
                <a:ea typeface="楷体" panose="02010609060101010101" pitchFamily="49" charset="-122"/>
              </a:rPr>
              <a:t>建筑工艺：石头叠加 接缝严密</a:t>
            </a:r>
            <a:endParaRPr lang="zh-CN" altLang="en-US" sz="2800" b="1" dirty="0">
              <a:latin typeface="楷体" panose="02010609060101010101" pitchFamily="49" charset="-122"/>
              <a:ea typeface="楷体" panose="02010609060101010101" pitchFamily="49" charset="-122"/>
            </a:endParaRPr>
          </a:p>
          <a:p>
            <a:pPr eaLnBrk="1" hangingPunct="1">
              <a:lnSpc>
                <a:spcPct val="110000"/>
              </a:lnSpc>
            </a:pPr>
            <a:r>
              <a:rPr lang="zh-CN" altLang="en-US" sz="2800" b="1" dirty="0">
                <a:latin typeface="楷体" panose="02010609060101010101" pitchFamily="49" charset="-122"/>
                <a:ea typeface="楷体" panose="02010609060101010101" pitchFamily="49" charset="-122"/>
              </a:rPr>
              <a:t>设计巧妙：神奇的数字之谜</a:t>
            </a:r>
            <a:endParaRPr lang="zh-CN" altLang="en-US" sz="2800" b="1" dirty="0">
              <a:latin typeface="楷体" panose="02010609060101010101" pitchFamily="49" charset="-122"/>
              <a:ea typeface="楷体" panose="02010609060101010101" pitchFamily="49" charset="-122"/>
            </a:endParaRPr>
          </a:p>
        </p:txBody>
      </p:sp>
      <p:sp>
        <p:nvSpPr>
          <p:cNvPr id="11" name="左大括号 10"/>
          <p:cNvSpPr/>
          <p:nvPr/>
        </p:nvSpPr>
        <p:spPr bwMode="auto">
          <a:xfrm>
            <a:off x="2451100" y="2560638"/>
            <a:ext cx="255588" cy="2271713"/>
          </a:xfrm>
          <a:prstGeom prst="leftBrace">
            <a:avLst>
              <a:gd name="adj1" fmla="val 32672"/>
              <a:gd name="adj2" fmla="val 50000"/>
            </a:avLst>
          </a:prstGeom>
          <a:noFill/>
          <a:ln w="28575">
            <a:solidFill>
              <a:schemeClr val="accent6">
                <a:lumMod val="75000"/>
              </a:schemeClr>
            </a:solidFill>
            <a:round/>
          </a:ln>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600" b="0" i="0" u="none" strike="noStrike" kern="1200" cap="none" spc="0" normalizeH="0" baseline="0" noProof="0">
              <a:ln>
                <a:noFill/>
              </a:ln>
              <a:solidFill>
                <a:schemeClr val="tx1"/>
              </a:solidFill>
              <a:effectLst/>
              <a:uLnTx/>
              <a:uFillTx/>
              <a:latin typeface="楷体" panose="02010609060101010101" pitchFamily="49" charset="-122"/>
              <a:ea typeface="楷体" panose="02010609060101010101" pitchFamily="49" charset="-122"/>
              <a:cs typeface="+mn-cs"/>
            </a:endParaRPr>
          </a:p>
        </p:txBody>
      </p:sp>
      <p:sp>
        <p:nvSpPr>
          <p:cNvPr id="12" name="文本框 16"/>
          <p:cNvSpPr txBox="1"/>
          <p:nvPr/>
        </p:nvSpPr>
        <p:spPr>
          <a:xfrm>
            <a:off x="2638425" y="3776663"/>
            <a:ext cx="1671638" cy="522287"/>
          </a:xfrm>
          <a:prstGeom prst="rect">
            <a:avLst/>
          </a:prstGeom>
          <a:noFill/>
          <a:ln w="9525">
            <a:noFill/>
          </a:ln>
        </p:spPr>
        <p:txBody>
          <a:bodyPr>
            <a:spAutoFit/>
          </a:bodyPr>
          <a:p>
            <a:pPr eaLnBrk="1" hangingPunct="1"/>
            <a:r>
              <a:rPr lang="zh-CN" altLang="en-US" sz="2800" b="1" dirty="0">
                <a:latin typeface="楷体" panose="02010609060101010101" pitchFamily="49" charset="-122"/>
                <a:ea typeface="楷体" panose="02010609060101010101" pitchFamily="49" charset="-122"/>
              </a:rPr>
              <a:t>高度文明</a:t>
            </a:r>
            <a:endParaRPr lang="zh-CN" altLang="en-US" sz="2800" b="1" dirty="0">
              <a:latin typeface="楷体" panose="02010609060101010101" pitchFamily="49" charset="-122"/>
              <a:ea typeface="楷体" panose="02010609060101010101" pitchFamily="49" charset="-122"/>
            </a:endParaRPr>
          </a:p>
        </p:txBody>
      </p:sp>
      <p:sp>
        <p:nvSpPr>
          <p:cNvPr id="13" name="左大括号 12"/>
          <p:cNvSpPr/>
          <p:nvPr/>
        </p:nvSpPr>
        <p:spPr bwMode="auto">
          <a:xfrm>
            <a:off x="4184650" y="3352800"/>
            <a:ext cx="263525" cy="1296988"/>
          </a:xfrm>
          <a:prstGeom prst="leftBrace">
            <a:avLst>
              <a:gd name="adj1" fmla="val 32829"/>
              <a:gd name="adj2" fmla="val 50000"/>
            </a:avLst>
          </a:prstGeom>
          <a:noFill/>
          <a:ln w="28575">
            <a:solidFill>
              <a:schemeClr val="accent6">
                <a:lumMod val="75000"/>
              </a:schemeClr>
            </a:solidFill>
            <a:round/>
          </a:ln>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600" b="0" i="0" u="none" strike="noStrike" kern="1200" cap="none" spc="0" normalizeH="0" baseline="0" noProof="0">
              <a:ln>
                <a:noFill/>
              </a:ln>
              <a:solidFill>
                <a:schemeClr val="tx1"/>
              </a:solidFill>
              <a:effectLst/>
              <a:uLnTx/>
              <a:uFillTx/>
              <a:latin typeface="楷体" panose="02010609060101010101" pitchFamily="49" charset="-122"/>
              <a:ea typeface="楷体" panose="02010609060101010101" pitchFamily="49" charset="-122"/>
              <a:cs typeface="+mn-cs"/>
            </a:endParaRPr>
          </a:p>
        </p:txBody>
      </p:sp>
      <p:sp>
        <p:nvSpPr>
          <p:cNvPr id="14" name="文本框 16"/>
          <p:cNvSpPr txBox="1"/>
          <p:nvPr/>
        </p:nvSpPr>
        <p:spPr>
          <a:xfrm>
            <a:off x="4391025" y="3308350"/>
            <a:ext cx="2790825" cy="1385888"/>
          </a:xfrm>
          <a:prstGeom prst="rect">
            <a:avLst/>
          </a:prstGeom>
          <a:noFill/>
          <a:ln w="9525">
            <a:noFill/>
          </a:ln>
        </p:spPr>
        <p:txBody>
          <a:bodyPr>
            <a:spAutoFit/>
          </a:bodyPr>
          <a:p>
            <a:pPr eaLnBrk="1" hangingPunct="1"/>
            <a:r>
              <a:rPr lang="zh-CN" altLang="en-US" sz="2800" b="1" dirty="0">
                <a:latin typeface="楷体" panose="02010609060101010101" pitchFamily="49" charset="-122"/>
                <a:ea typeface="楷体" panose="02010609060101010101" pitchFamily="49" charset="-122"/>
              </a:rPr>
              <a:t>天文学、数学、几何学、地理学、造船、建筑</a:t>
            </a:r>
            <a:r>
              <a:rPr lang="en-US" altLang="zh-CN" sz="2800" b="1" dirty="0">
                <a:latin typeface="楷体" panose="02010609060101010101" pitchFamily="49" charset="-122"/>
                <a:ea typeface="楷体" panose="02010609060101010101" pitchFamily="49" charset="-122"/>
              </a:rPr>
              <a:t>……</a:t>
            </a:r>
            <a:endParaRPr lang="zh-CN" altLang="en-US" sz="2800" b="1" dirty="0">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linds(horizontal)">
                                      <p:cBhvr>
                                        <p:cTn id="10" dur="5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nodeType="clickEffect">
                                  <p:stCondLst>
                                    <p:cond delay="0"/>
                                  </p:stCondLst>
                                  <p:childTnLst>
                                    <p:set>
                                      <p:cBhvr>
                                        <p:cTn id="14" dur="1" fill="hold">
                                          <p:stCondLst>
                                            <p:cond delay="0"/>
                                          </p:stCondLst>
                                        </p:cTn>
                                        <p:tgtEl>
                                          <p:spTgt spid="2">
                                            <p:txEl>
                                              <p:charRg st="0" end="14"/>
                                            </p:txEl>
                                          </p:spTgt>
                                        </p:tgtEl>
                                        <p:attrNameLst>
                                          <p:attrName>style.visibility</p:attrName>
                                        </p:attrNameLst>
                                      </p:cBhvr>
                                      <p:to>
                                        <p:strVal val="visible"/>
                                      </p:to>
                                    </p:set>
                                    <p:animEffect transition="in" filter="barn(inVertical)">
                                      <p:cBhvr>
                                        <p:cTn id="15" dur="500"/>
                                        <p:tgtEl>
                                          <p:spTgt spid="2">
                                            <p:txEl>
                                              <p:charRg st="0" end="14"/>
                                            </p:txEl>
                                          </p:spTgt>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blinds(horizontal)">
                                      <p:cBhvr>
                                        <p:cTn id="18" dur="500"/>
                                        <p:tgtEl>
                                          <p:spTgt spid="9"/>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blinds(horizontal)">
                                      <p:cBhvr>
                                        <p:cTn id="23" dur="500"/>
                                        <p:tgtEl>
                                          <p:spTgt spid="10"/>
                                        </p:tgtEl>
                                      </p:cBhvr>
                                    </p:animEffect>
                                  </p:childTnLst>
                                </p:cTn>
                              </p:par>
                            </p:childTnLst>
                          </p:cTn>
                        </p:par>
                      </p:childTnLst>
                    </p:cTn>
                  </p:par>
                  <p:par>
                    <p:cTn id="24" fill="hold">
                      <p:stCondLst>
                        <p:cond delay="indefinite"/>
                      </p:stCondLst>
                      <p:childTnLst>
                        <p:par>
                          <p:cTn id="25" fill="hold">
                            <p:stCondLst>
                              <p:cond delay="0"/>
                            </p:stCondLst>
                            <p:childTnLst>
                              <p:par>
                                <p:cTn id="26" presetID="3" presetClass="entr" presetSubtype="10" fill="hold" grpId="0" nodeType="click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blinds(horizontal)">
                                      <p:cBhvr>
                                        <p:cTn id="28" dur="500"/>
                                        <p:tgtEl>
                                          <p:spTgt spid="6"/>
                                        </p:tgtEl>
                                      </p:cBhvr>
                                    </p:animEffect>
                                  </p:childTnLst>
                                </p:cTn>
                              </p:par>
                              <p:par>
                                <p:cTn id="29" presetID="3" presetClass="entr" presetSubtype="10" fill="hold" grpId="0" nodeType="with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blinds(horizontal)">
                                      <p:cBhvr>
                                        <p:cTn id="31" dur="500"/>
                                        <p:tgtEl>
                                          <p:spTgt spid="11"/>
                                        </p:tgtEl>
                                      </p:cBhvr>
                                    </p:animEffect>
                                  </p:childTnLst>
                                </p:cTn>
                              </p:par>
                            </p:childTnLst>
                          </p:cTn>
                        </p:par>
                      </p:childTnLst>
                    </p:cTn>
                  </p:par>
                  <p:par>
                    <p:cTn id="32" fill="hold">
                      <p:stCondLst>
                        <p:cond delay="indefinite"/>
                      </p:stCondLst>
                      <p:childTnLst>
                        <p:par>
                          <p:cTn id="33" fill="hold">
                            <p:stCondLst>
                              <p:cond delay="0"/>
                            </p:stCondLst>
                            <p:childTnLst>
                              <p:par>
                                <p:cTn id="34" presetID="3" presetClass="entr" presetSubtype="10" fill="hold" grpId="0" nodeType="click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blinds(horizontal)">
                                      <p:cBhvr>
                                        <p:cTn id="36" dur="500"/>
                                        <p:tgtEl>
                                          <p:spTgt spid="7"/>
                                        </p:tgtEl>
                                      </p:cBhvr>
                                    </p:animEffect>
                                  </p:childTnLst>
                                </p:cTn>
                              </p:par>
                            </p:childTnLst>
                          </p:cTn>
                        </p:par>
                      </p:childTnLst>
                    </p:cTn>
                  </p:par>
                  <p:par>
                    <p:cTn id="37" fill="hold">
                      <p:stCondLst>
                        <p:cond delay="indefinite"/>
                      </p:stCondLst>
                      <p:childTnLst>
                        <p:par>
                          <p:cTn id="38" fill="hold">
                            <p:stCondLst>
                              <p:cond delay="0"/>
                            </p:stCondLst>
                            <p:childTnLst>
                              <p:par>
                                <p:cTn id="39" presetID="3" presetClass="entr" presetSubtype="10" fill="hold" grpId="0" nodeType="clickEffect">
                                  <p:stCondLst>
                                    <p:cond delay="0"/>
                                  </p:stCondLst>
                                  <p:childTnLst>
                                    <p:set>
                                      <p:cBhvr>
                                        <p:cTn id="40" dur="1" fill="hold">
                                          <p:stCondLst>
                                            <p:cond delay="0"/>
                                          </p:stCondLst>
                                        </p:cTn>
                                        <p:tgtEl>
                                          <p:spTgt spid="12"/>
                                        </p:tgtEl>
                                        <p:attrNameLst>
                                          <p:attrName>style.visibility</p:attrName>
                                        </p:attrNameLst>
                                      </p:cBhvr>
                                      <p:to>
                                        <p:strVal val="visible"/>
                                      </p:to>
                                    </p:set>
                                    <p:animEffect transition="in" filter="blinds(horizontal)">
                                      <p:cBhvr>
                                        <p:cTn id="41" dur="500"/>
                                        <p:tgtEl>
                                          <p:spTgt spid="12"/>
                                        </p:tgtEl>
                                      </p:cBhvr>
                                    </p:animEffect>
                                  </p:childTnLst>
                                </p:cTn>
                              </p:par>
                              <p:par>
                                <p:cTn id="42" presetID="3" presetClass="entr" presetSubtype="10" fill="hold" grpId="0" nodeType="withEffect">
                                  <p:stCondLst>
                                    <p:cond delay="0"/>
                                  </p:stCondLst>
                                  <p:childTnLst>
                                    <p:set>
                                      <p:cBhvr>
                                        <p:cTn id="43" dur="1" fill="hold">
                                          <p:stCondLst>
                                            <p:cond delay="0"/>
                                          </p:stCondLst>
                                        </p:cTn>
                                        <p:tgtEl>
                                          <p:spTgt spid="13"/>
                                        </p:tgtEl>
                                        <p:attrNameLst>
                                          <p:attrName>style.visibility</p:attrName>
                                        </p:attrNameLst>
                                      </p:cBhvr>
                                      <p:to>
                                        <p:strVal val="visible"/>
                                      </p:to>
                                    </p:set>
                                    <p:animEffect transition="in" filter="blinds(horizontal)">
                                      <p:cBhvr>
                                        <p:cTn id="44" dur="500"/>
                                        <p:tgtEl>
                                          <p:spTgt spid="13"/>
                                        </p:tgtEl>
                                      </p:cBhvr>
                                    </p:animEffect>
                                  </p:childTnLst>
                                </p:cTn>
                              </p:par>
                            </p:childTnLst>
                          </p:cTn>
                        </p:par>
                      </p:childTnLst>
                    </p:cTn>
                  </p:par>
                  <p:par>
                    <p:cTn id="45" fill="hold">
                      <p:stCondLst>
                        <p:cond delay="indefinite"/>
                      </p:stCondLst>
                      <p:childTnLst>
                        <p:par>
                          <p:cTn id="46" fill="hold">
                            <p:stCondLst>
                              <p:cond delay="0"/>
                            </p:stCondLst>
                            <p:childTnLst>
                              <p:par>
                                <p:cTn id="47" presetID="3" presetClass="entr" presetSubtype="10" fill="hold" grpId="0" nodeType="clickEffect">
                                  <p:stCondLst>
                                    <p:cond delay="0"/>
                                  </p:stCondLst>
                                  <p:childTnLst>
                                    <p:set>
                                      <p:cBhvr>
                                        <p:cTn id="48" dur="1" fill="hold">
                                          <p:stCondLst>
                                            <p:cond delay="0"/>
                                          </p:stCondLst>
                                        </p:cTn>
                                        <p:tgtEl>
                                          <p:spTgt spid="14"/>
                                        </p:tgtEl>
                                        <p:attrNameLst>
                                          <p:attrName>style.visibility</p:attrName>
                                        </p:attrNameLst>
                                      </p:cBhvr>
                                      <p:to>
                                        <p:strVal val="visible"/>
                                      </p:to>
                                    </p:set>
                                    <p:animEffect transition="in" filter="blinds(horizontal)">
                                      <p:cBhvr>
                                        <p:cTn id="49" dur="500"/>
                                        <p:tgtEl>
                                          <p:spTgt spid="14"/>
                                        </p:tgtEl>
                                      </p:cBhvr>
                                    </p:animEffect>
                                  </p:childTnLst>
                                </p:cTn>
                              </p:par>
                            </p:childTnLst>
                          </p:cTn>
                        </p:par>
                      </p:childTnLst>
                    </p:cTn>
                  </p:par>
                  <p:par>
                    <p:cTn id="50" fill="hold">
                      <p:stCondLst>
                        <p:cond delay="indefinite"/>
                      </p:stCondLst>
                      <p:childTnLst>
                        <p:par>
                          <p:cTn id="51" fill="hold">
                            <p:stCondLst>
                              <p:cond delay="0"/>
                            </p:stCondLst>
                            <p:childTnLst>
                              <p:par>
                                <p:cTn id="52" presetID="42" presetClass="entr" presetSubtype="0" fill="hold" grpId="0" nodeType="clickEffect">
                                  <p:stCondLst>
                                    <p:cond delay="0"/>
                                  </p:stCondLst>
                                  <p:childTnLst>
                                    <p:set>
                                      <p:cBhvr>
                                        <p:cTn id="53" dur="1" fill="hold">
                                          <p:stCondLst>
                                            <p:cond delay="0"/>
                                          </p:stCondLst>
                                        </p:cTn>
                                        <p:tgtEl>
                                          <p:spTgt spid="4"/>
                                        </p:tgtEl>
                                        <p:attrNameLst>
                                          <p:attrName>style.visibility</p:attrName>
                                        </p:attrNameLst>
                                      </p:cBhvr>
                                      <p:to>
                                        <p:strVal val="visible"/>
                                      </p:to>
                                    </p:set>
                                    <p:animEffect transition="in" filter="fade">
                                      <p:cBhvr>
                                        <p:cTn id="54" dur="1000"/>
                                        <p:tgtEl>
                                          <p:spTgt spid="4"/>
                                        </p:tgtEl>
                                      </p:cBhvr>
                                    </p:animEffect>
                                    <p:anim calcmode="lin" valueType="num">
                                      <p:cBhvr>
                                        <p:cTn id="55" dur="1000" fill="hold"/>
                                        <p:tgtEl>
                                          <p:spTgt spid="4"/>
                                        </p:tgtEl>
                                        <p:attrNameLst>
                                          <p:attrName>ppt_x</p:attrName>
                                        </p:attrNameLst>
                                      </p:cBhvr>
                                      <p:tavLst>
                                        <p:tav tm="0">
                                          <p:val>
                                            <p:strVal val="#ppt_x"/>
                                          </p:val>
                                        </p:tav>
                                        <p:tav tm="100000">
                                          <p:val>
                                            <p:strVal val="#ppt_x"/>
                                          </p:val>
                                        </p:tav>
                                      </p:tavLst>
                                    </p:anim>
                                    <p:anim calcmode="lin" valueType="num">
                                      <p:cBhvr>
                                        <p:cTn id="56" dur="1000" fill="hold"/>
                                        <p:tgtEl>
                                          <p:spTgt spid="4"/>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0"/>
                                  </p:stCondLst>
                                  <p:childTnLst>
                                    <p:set>
                                      <p:cBhvr>
                                        <p:cTn id="58" dur="1" fill="hold">
                                          <p:stCondLst>
                                            <p:cond delay="0"/>
                                          </p:stCondLst>
                                        </p:cTn>
                                        <p:tgtEl>
                                          <p:spTgt spid="8"/>
                                        </p:tgtEl>
                                        <p:attrNameLst>
                                          <p:attrName>style.visibility</p:attrName>
                                        </p:attrNameLst>
                                      </p:cBhvr>
                                      <p:to>
                                        <p:strVal val="visible"/>
                                      </p:to>
                                    </p:set>
                                    <p:animEffect transition="in" filter="fade">
                                      <p:cBhvr>
                                        <p:cTn id="59" dur="1000"/>
                                        <p:tgtEl>
                                          <p:spTgt spid="8"/>
                                        </p:tgtEl>
                                      </p:cBhvr>
                                    </p:animEffect>
                                    <p:anim calcmode="lin" valueType="num">
                                      <p:cBhvr>
                                        <p:cTn id="60" dur="1000" fill="hold"/>
                                        <p:tgtEl>
                                          <p:spTgt spid="8"/>
                                        </p:tgtEl>
                                        <p:attrNameLst>
                                          <p:attrName>ppt_x</p:attrName>
                                        </p:attrNameLst>
                                      </p:cBhvr>
                                      <p:tavLst>
                                        <p:tav tm="0">
                                          <p:val>
                                            <p:strVal val="#ppt_x"/>
                                          </p:val>
                                        </p:tav>
                                        <p:tav tm="100000">
                                          <p:val>
                                            <p:strVal val="#ppt_x"/>
                                          </p:val>
                                        </p:tav>
                                      </p:tavLst>
                                    </p:anim>
                                    <p:anim calcmode="lin" valueType="num">
                                      <p:cBhvr>
                                        <p:cTn id="61"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3" grpId="0" animBg="1"/>
      <p:bldP spid="4" grpId="0" animBg="1"/>
      <p:bldP spid="6" grpId="0"/>
      <p:bldP spid="7" grpId="0"/>
      <p:bldP spid="8" grpId="0"/>
      <p:bldP spid="9" grpId="0" animBg="1"/>
      <p:bldP spid="10" grpId="0"/>
      <p:bldP spid="11" grpId="0" animBg="1"/>
      <p:bldP spid="12" grpId="0"/>
      <p:bldP spid="13" grpId="0" animBg="1"/>
      <p:bldP spid="14"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17"/>
          <p:cNvSpPr>
            <a:spLocks noChangeArrowheads="1"/>
          </p:cNvSpPr>
          <p:nvPr/>
        </p:nvSpPr>
        <p:spPr bwMode="gray">
          <a:xfrm>
            <a:off x="0" y="1508443"/>
            <a:ext cx="9144000" cy="1023938"/>
          </a:xfrm>
          <a:prstGeom prst="rect">
            <a:avLst/>
          </a:prstGeom>
          <a:solidFill>
            <a:schemeClr val="tx2">
              <a:lumMod val="75000"/>
            </a:schemeClr>
          </a:solidFill>
          <a:ln w="9525">
            <a:noFill/>
            <a:miter lim="800000"/>
          </a:ln>
        </p:spPr>
        <p:txBody>
          <a:bodyPr wrap="none" lIns="68580" tIns="34290" rIns="68580" bIns="34290"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0" cap="none" spc="0" normalizeH="0" baseline="0" noProof="0" dirty="0">
              <a:ln>
                <a:noFill/>
              </a:ln>
              <a:solidFill>
                <a:srgbClr val="005397"/>
              </a:solidFill>
              <a:effectLst/>
              <a:uLnTx/>
              <a:uFillTx/>
              <a:latin typeface="Arial" panose="020B0604020202020204"/>
              <a:ea typeface="微软雅黑" panose="020B0503020204020204" charset="-122"/>
              <a:cs typeface="+mn-cs"/>
            </a:endParaRPr>
          </a:p>
        </p:txBody>
      </p:sp>
      <p:sp>
        <p:nvSpPr>
          <p:cNvPr id="16" name="Rectangle 4"/>
          <p:cNvSpPr>
            <a:spLocks noChangeArrowheads="1"/>
          </p:cNvSpPr>
          <p:nvPr/>
        </p:nvSpPr>
        <p:spPr bwMode="auto">
          <a:xfrm>
            <a:off x="424815" y="1635125"/>
            <a:ext cx="8505825" cy="771525"/>
          </a:xfrm>
          <a:prstGeom prst="rect">
            <a:avLst/>
          </a:prstGeom>
          <a:noFill/>
          <a:ln w="3175" algn="ctr">
            <a:noFill/>
            <a:prstDash val="dash"/>
            <a:miter lim="800000"/>
          </a:ln>
          <a:effectLst/>
        </p:spPr>
        <p:txBody>
          <a:bodyPr lIns="68580" tIns="34290" rIns="68580" bIns="34290"/>
          <a:lstStyle/>
          <a:p>
            <a:pPr marL="0" marR="0" lvl="0" indent="0" algn="ctr" defTabSz="914400" rtl="0" eaLnBrk="0" fontAlgn="base" latinLnBrk="0" hangingPunct="0">
              <a:lnSpc>
                <a:spcPct val="100000"/>
              </a:lnSpc>
              <a:spcBef>
                <a:spcPct val="20000"/>
              </a:spcBef>
              <a:spcAft>
                <a:spcPct val="0"/>
              </a:spcAft>
              <a:buClr>
                <a:srgbClr val="5B8CC1"/>
              </a:buClr>
              <a:buSzTx/>
              <a:buFont typeface="Wingdings" panose="05000000000000000000" pitchFamily="2" charset="2"/>
              <a:buNone/>
              <a:defRPr/>
            </a:pPr>
            <a:r>
              <a:rPr kumimoji="0" lang="zh-CN" altLang="en-US" sz="4100" b="0" i="0" u="none" strike="noStrike" kern="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rPr>
              <a:t>第一课件网      </a:t>
            </a:r>
            <a:r>
              <a:rPr kumimoji="0" lang="en-US" altLang="zh-CN" sz="4100" b="0" i="0" u="none" strike="noStrike" kern="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rPr>
              <a:t>www.kejian1.com</a:t>
            </a:r>
            <a:endParaRPr kumimoji="0" lang="zh-CN" altLang="en-GB" sz="4100" b="0" i="0" u="none" strike="noStrike" kern="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endParaRPr>
          </a:p>
        </p:txBody>
      </p:sp>
      <p:sp>
        <p:nvSpPr>
          <p:cNvPr id="48132" name="TextBox 6"/>
          <p:cNvSpPr txBox="1"/>
          <p:nvPr/>
        </p:nvSpPr>
        <p:spPr>
          <a:xfrm>
            <a:off x="1473835" y="3288030"/>
            <a:ext cx="6505575" cy="437515"/>
          </a:xfrm>
          <a:prstGeom prst="rect">
            <a:avLst/>
          </a:prstGeom>
          <a:noFill/>
          <a:ln w="9525">
            <a:noFill/>
          </a:ln>
        </p:spPr>
        <p:txBody>
          <a:bodyPr lIns="68580" tIns="34290" rIns="68580" bIns="34290">
            <a:spAutoFit/>
          </a:bodyPr>
          <a:lstStyle/>
          <a:p>
            <a:pPr algn="ctr"/>
            <a:r>
              <a:rPr lang="zh-CN" altLang="en-US" sz="2400" b="1" dirty="0">
                <a:solidFill>
                  <a:srgbClr val="002060"/>
                </a:solidFill>
                <a:latin typeface="等线" panose="02010600030101010101" pitchFamily="2" charset="-122"/>
              </a:rPr>
              <a:t>第一课件网，无需注册，免费下载。</a:t>
            </a:r>
            <a:endParaRPr lang="zh-CN" altLang="en-US" sz="2400" b="1" dirty="0">
              <a:solidFill>
                <a:srgbClr val="002060"/>
              </a:solidFill>
              <a:latin typeface="等线" panose="02010600030101010101" pitchFamily="2" charset="-122"/>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5" name="椭圆 4"/>
          <p:cNvSpPr/>
          <p:nvPr/>
        </p:nvSpPr>
        <p:spPr>
          <a:xfrm>
            <a:off x="1884363" y="1654175"/>
            <a:ext cx="720725" cy="720725"/>
          </a:xfrm>
          <a:prstGeom prst="ellipse">
            <a:avLst/>
          </a:prstGeom>
          <a:solidFill>
            <a:srgbClr val="02A0E9"/>
          </a:solidFill>
          <a:ln>
            <a:noFill/>
          </a:ln>
        </p:spPr>
        <p:style>
          <a:lnRef idx="1">
            <a:schemeClr val="accent3"/>
          </a:lnRef>
          <a:fillRef idx="2">
            <a:schemeClr val="accent3"/>
          </a:fillRef>
          <a:effectRef idx="1">
            <a:schemeClr val="accent3"/>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dk1"/>
              </a:solidFill>
              <a:effectLst/>
              <a:uLnTx/>
              <a:uFillTx/>
              <a:latin typeface="+mn-lt"/>
              <a:ea typeface="+mn-ea"/>
              <a:cs typeface="+mn-cs"/>
            </a:endParaRPr>
          </a:p>
        </p:txBody>
      </p:sp>
      <p:sp>
        <p:nvSpPr>
          <p:cNvPr id="11267" name="文本框 10"/>
          <p:cNvSpPr txBox="1"/>
          <p:nvPr/>
        </p:nvSpPr>
        <p:spPr>
          <a:xfrm>
            <a:off x="1498600" y="1604963"/>
            <a:ext cx="3889375" cy="769937"/>
          </a:xfrm>
          <a:prstGeom prst="rect">
            <a:avLst/>
          </a:prstGeom>
          <a:noFill/>
          <a:ln w="9525">
            <a:noFill/>
          </a:ln>
        </p:spPr>
        <p:txBody>
          <a:bodyPr>
            <a:spAutoFit/>
          </a:bodyPr>
          <a:p>
            <a:pPr algn="ctr"/>
            <a:r>
              <a:rPr lang="en-US" altLang="zh-CN" sz="4400" b="1" dirty="0">
                <a:latin typeface="楷体" panose="02010609060101010101" pitchFamily="49" charset="-122"/>
                <a:ea typeface="楷体" panose="02010609060101010101" pitchFamily="49" charset="-122"/>
              </a:rPr>
              <a:t>20 </a:t>
            </a:r>
            <a:r>
              <a:rPr lang="zh-CN" altLang="en-US" sz="4400" b="1" baseline="30000" dirty="0">
                <a:latin typeface="宋体" panose="02010600030101010101" pitchFamily="2" charset="-122"/>
              </a:rPr>
              <a:t>*</a:t>
            </a:r>
            <a:r>
              <a:rPr lang="en-US" altLang="zh-CN" sz="4400" b="1" dirty="0">
                <a:latin typeface="楷体" panose="02010609060101010101" pitchFamily="49" charset="-122"/>
                <a:ea typeface="楷体" panose="02010609060101010101" pitchFamily="49" charset="-122"/>
              </a:rPr>
              <a:t> </a:t>
            </a:r>
            <a:r>
              <a:rPr lang="zh-CN" altLang="en-US" sz="4400" b="1" dirty="0">
                <a:latin typeface="楷体" panose="02010609060101010101" pitchFamily="49" charset="-122"/>
                <a:ea typeface="楷体" panose="02010609060101010101" pitchFamily="49" charset="-122"/>
              </a:rPr>
              <a:t>金字塔</a:t>
            </a:r>
            <a:endParaRPr lang="zh-CN" altLang="en-US" sz="4400" b="1" dirty="0">
              <a:latin typeface="楷体" panose="02010609060101010101" pitchFamily="49" charset="-122"/>
              <a:ea typeface="楷体" panose="02010609060101010101" pitchFamily="49" charset="-122"/>
            </a:endParaRPr>
          </a:p>
        </p:txBody>
      </p:sp>
      <p:pic>
        <p:nvPicPr>
          <p:cNvPr id="11268" name="图片 2"/>
          <p:cNvPicPr>
            <a:picLocks noChangeAspect="1"/>
          </p:cNvPicPr>
          <p:nvPr/>
        </p:nvPicPr>
        <p:blipFill>
          <a:blip r:embed="rId2"/>
          <a:srcRect l="36086" t="-75"/>
          <a:stretch>
            <a:fillRect/>
          </a:stretch>
        </p:blipFill>
        <p:spPr>
          <a:xfrm>
            <a:off x="403225" y="201613"/>
            <a:ext cx="2295525" cy="463550"/>
          </a:xfrm>
          <a:prstGeom prst="rect">
            <a:avLst/>
          </a:prstGeom>
          <a:noFill/>
          <a:ln w="9525">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3"/>
          <p:cNvSpPr txBox="1">
            <a:spLocks noChangeArrowheads="1"/>
          </p:cNvSpPr>
          <p:nvPr/>
        </p:nvSpPr>
        <p:spPr bwMode="auto">
          <a:xfrm>
            <a:off x="638175" y="195263"/>
            <a:ext cx="1870075" cy="641350"/>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30000"/>
              </a:lnSpc>
              <a:spcBef>
                <a:spcPct val="0"/>
              </a:spcBef>
              <a:spcAft>
                <a:spcPct val="0"/>
              </a:spcAft>
              <a:buClrTx/>
              <a:buSzTx/>
              <a:buFontTx/>
              <a:buNone/>
              <a:defRPr/>
            </a:pPr>
            <a:r>
              <a:rPr kumimoji="1" lang="zh-CN" altLang="en-US" sz="3200" b="1"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mj-ea"/>
                <a:ea typeface="+mj-ea"/>
                <a:cs typeface="+mn-cs"/>
              </a:rPr>
              <a:t>初读课文</a:t>
            </a:r>
            <a:endParaRPr kumimoji="1" lang="zh-CN" altLang="en-US" sz="3200" b="1"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mj-ea"/>
              <a:ea typeface="+mj-ea"/>
              <a:cs typeface="+mn-cs"/>
            </a:endParaRPr>
          </a:p>
        </p:txBody>
      </p:sp>
      <p:sp>
        <p:nvSpPr>
          <p:cNvPr id="12291" name="文本框 3"/>
          <p:cNvSpPr txBox="1"/>
          <p:nvPr/>
        </p:nvSpPr>
        <p:spPr>
          <a:xfrm>
            <a:off x="801688" y="958850"/>
            <a:ext cx="7754937" cy="1195388"/>
          </a:xfrm>
          <a:prstGeom prst="rect">
            <a:avLst/>
          </a:prstGeom>
          <a:noFill/>
          <a:ln w="9525">
            <a:noFill/>
          </a:ln>
        </p:spPr>
        <p:txBody>
          <a:bodyPr>
            <a:spAutoFit/>
          </a:bodyPr>
          <a:p>
            <a:pPr marL="457200" indent="-457200" eaLnBrk="1" hangingPunct="1">
              <a:lnSpc>
                <a:spcPct val="120000"/>
              </a:lnSpc>
              <a:buFont typeface="Wingdings" panose="05000000000000000000" pitchFamily="2" charset="2"/>
              <a:buChar char="Ø"/>
            </a:pPr>
            <a:r>
              <a:rPr lang="zh-CN" altLang="en-US" sz="3200" b="1" dirty="0">
                <a:latin typeface="楷体" panose="02010609060101010101" pitchFamily="49" charset="-122"/>
                <a:ea typeface="楷体" panose="02010609060101010101" pitchFamily="49" charset="-122"/>
              </a:rPr>
              <a:t>自由读课文，说一说这篇课文与其他课文相比有什么不同之处。</a:t>
            </a:r>
            <a:endParaRPr lang="zh-CN" altLang="en-US" sz="3200" b="1" dirty="0">
              <a:latin typeface="楷体" panose="02010609060101010101" pitchFamily="49" charset="-122"/>
              <a:ea typeface="楷体" panose="02010609060101010101" pitchFamily="49" charset="-122"/>
            </a:endParaRPr>
          </a:p>
        </p:txBody>
      </p:sp>
      <p:sp>
        <p:nvSpPr>
          <p:cNvPr id="5" name="矩形 9"/>
          <p:cNvSpPr/>
          <p:nvPr/>
        </p:nvSpPr>
        <p:spPr>
          <a:xfrm>
            <a:off x="1320800" y="2154238"/>
            <a:ext cx="7235825" cy="2378075"/>
          </a:xfrm>
          <a:prstGeom prst="rect">
            <a:avLst/>
          </a:prstGeom>
          <a:noFill/>
          <a:ln w="9525">
            <a:noFill/>
          </a:ln>
        </p:spPr>
        <p:txBody>
          <a:bodyPr>
            <a:spAutoFit/>
          </a:bodyPr>
          <a:p>
            <a:pPr eaLnBrk="1" hangingPunct="1">
              <a:lnSpc>
                <a:spcPct val="120000"/>
              </a:lnSpc>
            </a:pPr>
            <a:r>
              <a:rPr lang="zh-CN" altLang="en-US" sz="3200" b="1" dirty="0">
                <a:solidFill>
                  <a:srgbClr val="0033CC"/>
                </a:solidFill>
                <a:latin typeface="宋体" panose="02010600030101010101" pitchFamily="2" charset="-122"/>
              </a:rPr>
              <a:t>    这篇课文是由两篇短文组成的。第一篇节选自穆青的</a:t>
            </a:r>
            <a:r>
              <a:rPr lang="en-US" altLang="zh-CN" sz="3200" b="1" dirty="0">
                <a:solidFill>
                  <a:srgbClr val="0033CC"/>
                </a:solidFill>
                <a:latin typeface="宋体" panose="02010600030101010101" pitchFamily="2" charset="-122"/>
              </a:rPr>
              <a:t>《</a:t>
            </a:r>
            <a:r>
              <a:rPr lang="zh-CN" altLang="en-US" sz="3200" b="1" dirty="0">
                <a:solidFill>
                  <a:srgbClr val="0033CC"/>
                </a:solidFill>
                <a:latin typeface="宋体" panose="02010600030101010101" pitchFamily="2" charset="-122"/>
              </a:rPr>
              <a:t>金字塔夕照</a:t>
            </a:r>
            <a:r>
              <a:rPr lang="en-US" altLang="zh-CN" sz="3200" b="1" dirty="0">
                <a:solidFill>
                  <a:srgbClr val="0033CC"/>
                </a:solidFill>
                <a:latin typeface="宋体" panose="02010600030101010101" pitchFamily="2" charset="-122"/>
              </a:rPr>
              <a:t>》</a:t>
            </a:r>
            <a:r>
              <a:rPr lang="zh-CN" altLang="en-US" sz="3200" b="1" dirty="0">
                <a:solidFill>
                  <a:srgbClr val="0033CC"/>
                </a:solidFill>
                <a:latin typeface="宋体" panose="02010600030101010101" pitchFamily="2" charset="-122"/>
              </a:rPr>
              <a:t>，第二篇则是一个非连续性文本</a:t>
            </a:r>
            <a:r>
              <a:rPr lang="en-US" altLang="zh-CN" sz="3200" b="1" dirty="0">
                <a:solidFill>
                  <a:srgbClr val="0033CC"/>
                </a:solidFill>
                <a:latin typeface="宋体" panose="02010600030101010101" pitchFamily="2" charset="-122"/>
              </a:rPr>
              <a:t>《</a:t>
            </a:r>
            <a:r>
              <a:rPr lang="zh-CN" altLang="en-US" sz="3200" b="1" dirty="0">
                <a:solidFill>
                  <a:srgbClr val="0033CC"/>
                </a:solidFill>
                <a:latin typeface="宋体" panose="02010600030101010101" pitchFamily="2" charset="-122"/>
              </a:rPr>
              <a:t>不可思议的金字塔</a:t>
            </a:r>
            <a:r>
              <a:rPr lang="en-US" altLang="zh-CN" sz="3200" b="1" dirty="0">
                <a:solidFill>
                  <a:srgbClr val="0033CC"/>
                </a:solidFill>
                <a:latin typeface="宋体" panose="02010600030101010101" pitchFamily="2" charset="-122"/>
              </a:rPr>
              <a:t>》</a:t>
            </a:r>
            <a:r>
              <a:rPr lang="zh-CN" altLang="en-US" sz="3200" b="1" dirty="0">
                <a:solidFill>
                  <a:srgbClr val="0033CC"/>
                </a:solidFill>
                <a:latin typeface="宋体" panose="02010600030101010101" pitchFamily="2" charset="-122"/>
              </a:rPr>
              <a:t>。</a:t>
            </a:r>
            <a:endParaRPr lang="zh-CN" altLang="en-US" sz="3200" b="1" dirty="0">
              <a:solidFill>
                <a:srgbClr val="0033CC"/>
              </a:solidFill>
              <a:latin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4" name="文本框 3"/>
          <p:cNvSpPr txBox="1"/>
          <p:nvPr/>
        </p:nvSpPr>
        <p:spPr>
          <a:xfrm>
            <a:off x="841375" y="1033463"/>
            <a:ext cx="7427913" cy="1787525"/>
          </a:xfrm>
          <a:prstGeom prst="rect">
            <a:avLst/>
          </a:prstGeom>
          <a:noFill/>
          <a:ln w="9525">
            <a:noFill/>
          </a:ln>
        </p:spPr>
        <p:txBody>
          <a:bodyPr>
            <a:spAutoFit/>
          </a:bodyPr>
          <a:p>
            <a:pPr marL="457200" indent="-457200" eaLnBrk="1" hangingPunct="1">
              <a:lnSpc>
                <a:spcPct val="120000"/>
              </a:lnSpc>
              <a:buFont typeface="Wingdings" panose="05000000000000000000" pitchFamily="2" charset="2"/>
              <a:buChar char="Ø"/>
            </a:pPr>
            <a:r>
              <a:rPr lang="zh-CN" altLang="en-US" sz="3200" b="1" dirty="0">
                <a:latin typeface="楷体" panose="02010609060101010101" pitchFamily="49" charset="-122"/>
                <a:ea typeface="楷体" panose="02010609060101010101" pitchFamily="49" charset="-122"/>
              </a:rPr>
              <a:t>快速浏览课文，简单地概括一下</a:t>
            </a:r>
            <a:r>
              <a:rPr lang="en-US" altLang="zh-CN" sz="3200" b="1" dirty="0">
                <a:latin typeface="楷体" panose="02010609060101010101" pitchFamily="49" charset="-122"/>
                <a:ea typeface="楷体" panose="02010609060101010101" pitchFamily="49" charset="-122"/>
              </a:rPr>
              <a:t>《</a:t>
            </a:r>
            <a:r>
              <a:rPr lang="zh-CN" altLang="en-US" sz="3200" b="1" dirty="0">
                <a:latin typeface="楷体" panose="02010609060101010101" pitchFamily="49" charset="-122"/>
                <a:ea typeface="楷体" panose="02010609060101010101" pitchFamily="49" charset="-122"/>
              </a:rPr>
              <a:t>金字塔夕照</a:t>
            </a:r>
            <a:r>
              <a:rPr lang="en-US" altLang="zh-CN" sz="3200" b="1" dirty="0">
                <a:latin typeface="楷体" panose="02010609060101010101" pitchFamily="49" charset="-122"/>
                <a:ea typeface="楷体" panose="02010609060101010101" pitchFamily="49" charset="-122"/>
              </a:rPr>
              <a:t>》</a:t>
            </a:r>
            <a:r>
              <a:rPr lang="zh-CN" altLang="en-US" sz="3200" b="1" dirty="0">
                <a:latin typeface="楷体" panose="02010609060101010101" pitchFamily="49" charset="-122"/>
                <a:ea typeface="楷体" panose="02010609060101010101" pitchFamily="49" charset="-122"/>
              </a:rPr>
              <a:t>和</a:t>
            </a:r>
            <a:r>
              <a:rPr lang="en-US" altLang="zh-CN" sz="3200" b="1" dirty="0">
                <a:latin typeface="楷体" panose="02010609060101010101" pitchFamily="49" charset="-122"/>
                <a:ea typeface="楷体" panose="02010609060101010101" pitchFamily="49" charset="-122"/>
              </a:rPr>
              <a:t>《</a:t>
            </a:r>
            <a:r>
              <a:rPr lang="zh-CN" altLang="en-US" sz="3200" b="1" dirty="0">
                <a:latin typeface="楷体" panose="02010609060101010101" pitchFamily="49" charset="-122"/>
                <a:ea typeface="楷体" panose="02010609060101010101" pitchFamily="49" charset="-122"/>
              </a:rPr>
              <a:t>不可思议的金字塔</a:t>
            </a:r>
            <a:r>
              <a:rPr lang="en-US" altLang="zh-CN" sz="3200" b="1" dirty="0">
                <a:latin typeface="楷体" panose="02010609060101010101" pitchFamily="49" charset="-122"/>
                <a:ea typeface="楷体" panose="02010609060101010101" pitchFamily="49" charset="-122"/>
              </a:rPr>
              <a:t>》</a:t>
            </a:r>
            <a:r>
              <a:rPr lang="zh-CN" altLang="en-US" sz="3200" b="1" dirty="0">
                <a:latin typeface="楷体" panose="02010609060101010101" pitchFamily="49" charset="-122"/>
                <a:ea typeface="楷体" panose="02010609060101010101" pitchFamily="49" charset="-122"/>
              </a:rPr>
              <a:t>的主要内容。</a:t>
            </a:r>
            <a:endParaRPr lang="zh-CN" altLang="en-US" sz="3200" b="1" dirty="0">
              <a:latin typeface="楷体" panose="02010609060101010101" pitchFamily="49" charset="-122"/>
              <a:ea typeface="楷体" panose="02010609060101010101" pitchFamily="49" charset="-122"/>
            </a:endParaRPr>
          </a:p>
        </p:txBody>
      </p:sp>
      <p:sp>
        <p:nvSpPr>
          <p:cNvPr id="3" name="矩形 9"/>
          <p:cNvSpPr/>
          <p:nvPr/>
        </p:nvSpPr>
        <p:spPr>
          <a:xfrm>
            <a:off x="1354138" y="2820988"/>
            <a:ext cx="6915150" cy="1920875"/>
          </a:xfrm>
          <a:prstGeom prst="rect">
            <a:avLst/>
          </a:prstGeom>
          <a:noFill/>
          <a:ln w="9525">
            <a:noFill/>
          </a:ln>
        </p:spPr>
        <p:txBody>
          <a:bodyPr>
            <a:spAutoFit/>
          </a:bodyPr>
          <a:p>
            <a:pPr eaLnBrk="1" hangingPunct="1">
              <a:lnSpc>
                <a:spcPct val="130000"/>
              </a:lnSpc>
            </a:pPr>
            <a:r>
              <a:rPr lang="en-US" altLang="zh-CN" sz="3200" b="1" dirty="0">
                <a:solidFill>
                  <a:srgbClr val="0033CC"/>
                </a:solidFill>
                <a:latin typeface="宋体" panose="02010600030101010101" pitchFamily="2" charset="-122"/>
              </a:rPr>
              <a:t>    《</a:t>
            </a:r>
            <a:r>
              <a:rPr lang="zh-CN" altLang="en-US" sz="3200" b="1" dirty="0">
                <a:solidFill>
                  <a:srgbClr val="0033CC"/>
                </a:solidFill>
                <a:latin typeface="宋体" panose="02010600030101010101" pitchFamily="2" charset="-122"/>
              </a:rPr>
              <a:t>金字塔夕照</a:t>
            </a:r>
            <a:r>
              <a:rPr lang="en-US" altLang="zh-CN" sz="3200" b="1" dirty="0">
                <a:solidFill>
                  <a:srgbClr val="0033CC"/>
                </a:solidFill>
                <a:latin typeface="宋体" panose="02010600030101010101" pitchFamily="2" charset="-122"/>
              </a:rPr>
              <a:t>》</a:t>
            </a:r>
            <a:r>
              <a:rPr lang="zh-CN" altLang="en-US" sz="3200" b="1" dirty="0">
                <a:solidFill>
                  <a:srgbClr val="0033CC"/>
                </a:solidFill>
                <a:latin typeface="宋体" panose="02010600030101010101" pitchFamily="2" charset="-122"/>
              </a:rPr>
              <a:t>主要描写了夕阳下金字塔的雄浑之美以及作者由此引发的万千思绪。</a:t>
            </a:r>
            <a:endParaRPr lang="zh-CN" altLang="en-US" sz="3200" b="1" dirty="0">
              <a:solidFill>
                <a:srgbClr val="0033CC"/>
              </a:solidFill>
              <a:latin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9"/>
          <p:cNvSpPr/>
          <p:nvPr/>
        </p:nvSpPr>
        <p:spPr>
          <a:xfrm>
            <a:off x="515938" y="1417638"/>
            <a:ext cx="8112125" cy="2562225"/>
          </a:xfrm>
          <a:prstGeom prst="rect">
            <a:avLst/>
          </a:prstGeom>
          <a:noFill/>
          <a:ln w="9525">
            <a:noFill/>
          </a:ln>
        </p:spPr>
        <p:txBody>
          <a:bodyPr>
            <a:spAutoFit/>
          </a:bodyPr>
          <a:p>
            <a:pPr eaLnBrk="1" hangingPunct="1">
              <a:lnSpc>
                <a:spcPct val="130000"/>
              </a:lnSpc>
            </a:pPr>
            <a:r>
              <a:rPr lang="en-US" altLang="zh-CN" sz="3200" b="1" dirty="0">
                <a:solidFill>
                  <a:srgbClr val="0033CC"/>
                </a:solidFill>
                <a:latin typeface="宋体" panose="02010600030101010101" pitchFamily="2" charset="-122"/>
              </a:rPr>
              <a:t>    《</a:t>
            </a:r>
            <a:r>
              <a:rPr lang="zh-CN" altLang="en-US" sz="3200" b="1" dirty="0">
                <a:solidFill>
                  <a:srgbClr val="0033CC"/>
                </a:solidFill>
                <a:latin typeface="宋体" panose="02010600030101010101" pitchFamily="2" charset="-122"/>
              </a:rPr>
              <a:t>不可思议的金字塔</a:t>
            </a:r>
            <a:r>
              <a:rPr lang="en-US" altLang="zh-CN" sz="3200" b="1" dirty="0">
                <a:solidFill>
                  <a:srgbClr val="0033CC"/>
                </a:solidFill>
                <a:latin typeface="宋体" panose="02010600030101010101" pitchFamily="2" charset="-122"/>
              </a:rPr>
              <a:t>》</a:t>
            </a:r>
            <a:r>
              <a:rPr lang="zh-CN" altLang="en-US" sz="3200" b="1" dirty="0">
                <a:solidFill>
                  <a:srgbClr val="0033CC"/>
                </a:solidFill>
                <a:latin typeface="宋体" panose="02010600030101010101" pitchFamily="2" charset="-122"/>
              </a:rPr>
              <a:t>主要以胡夫金字塔为例，介绍了金字塔建筑年代的久远、外观的雄伟、精湛的工艺和巧妙的设计，还对古埃及悠久的文明作了简要的补充。</a:t>
            </a:r>
            <a:endParaRPr lang="zh-CN" altLang="en-US" sz="3200" b="1" dirty="0">
              <a:solidFill>
                <a:srgbClr val="0033CC"/>
              </a:solidFill>
              <a:latin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362" name="文本框 3"/>
          <p:cNvSpPr txBox="1"/>
          <p:nvPr/>
        </p:nvSpPr>
        <p:spPr>
          <a:xfrm>
            <a:off x="688975" y="823913"/>
            <a:ext cx="2770188" cy="604837"/>
          </a:xfrm>
          <a:prstGeom prst="rect">
            <a:avLst/>
          </a:prstGeom>
          <a:noFill/>
          <a:ln w="9525">
            <a:noFill/>
          </a:ln>
        </p:spPr>
        <p:txBody>
          <a:bodyPr>
            <a:spAutoFit/>
          </a:bodyPr>
          <a:p>
            <a:pPr eaLnBrk="1" hangingPunct="1">
              <a:lnSpc>
                <a:spcPct val="120000"/>
              </a:lnSpc>
            </a:pPr>
            <a:r>
              <a:rPr lang="zh-CN" altLang="en-US" sz="3200" b="1" dirty="0">
                <a:latin typeface="楷体" panose="02010609060101010101" pitchFamily="49" charset="-122"/>
                <a:ea typeface="楷体" panose="02010609060101010101" pitchFamily="49" charset="-122"/>
              </a:rPr>
              <a:t>读下列生字。</a:t>
            </a:r>
            <a:endParaRPr lang="zh-CN" altLang="en-US" sz="3200" b="1" dirty="0">
              <a:latin typeface="楷体" panose="02010609060101010101" pitchFamily="49" charset="-122"/>
              <a:ea typeface="楷体" panose="02010609060101010101" pitchFamily="49" charset="-122"/>
            </a:endParaRPr>
          </a:p>
        </p:txBody>
      </p:sp>
      <p:sp>
        <p:nvSpPr>
          <p:cNvPr id="3" name="矩形 9"/>
          <p:cNvSpPr/>
          <p:nvPr/>
        </p:nvSpPr>
        <p:spPr>
          <a:xfrm>
            <a:off x="741363" y="1744663"/>
            <a:ext cx="8001000" cy="2192337"/>
          </a:xfrm>
          <a:prstGeom prst="rect">
            <a:avLst/>
          </a:prstGeom>
          <a:noFill/>
          <a:ln w="9525">
            <a:noFill/>
          </a:ln>
        </p:spPr>
        <p:txBody>
          <a:bodyPr>
            <a:spAutoFit/>
          </a:bodyPr>
          <a:p>
            <a:pPr eaLnBrk="1" hangingPunct="1">
              <a:lnSpc>
                <a:spcPct val="150000"/>
              </a:lnSpc>
            </a:pPr>
            <a:r>
              <a:rPr lang="zh-CN" altLang="en-US" sz="3200" b="1" dirty="0">
                <a:solidFill>
                  <a:srgbClr val="0033CC"/>
                </a:solidFill>
                <a:latin typeface="楷体" panose="02010609060101010101" pitchFamily="49" charset="-122"/>
                <a:ea typeface="楷体" panose="02010609060101010101" pitchFamily="49" charset="-122"/>
              </a:rPr>
              <a:t>黄澄澄　 翻译　   不愧 　  熠熠发光</a:t>
            </a:r>
            <a:endParaRPr lang="en-US" altLang="zh-CN" sz="3200" b="1" dirty="0">
              <a:solidFill>
                <a:srgbClr val="0033CC"/>
              </a:solidFill>
              <a:latin typeface="楷体" panose="02010609060101010101" pitchFamily="49" charset="-122"/>
              <a:ea typeface="楷体" panose="02010609060101010101" pitchFamily="49" charset="-122"/>
            </a:endParaRPr>
          </a:p>
          <a:p>
            <a:pPr eaLnBrk="1" hangingPunct="1">
              <a:lnSpc>
                <a:spcPct val="150000"/>
              </a:lnSpc>
            </a:pPr>
            <a:r>
              <a:rPr lang="zh-CN" altLang="en-US" sz="3200" b="1" dirty="0">
                <a:solidFill>
                  <a:srgbClr val="0033CC"/>
                </a:solidFill>
                <a:latin typeface="楷体" panose="02010609060101010101" pitchFamily="49" charset="-122"/>
                <a:ea typeface="楷体" panose="02010609060101010101" pitchFamily="49" charset="-122"/>
              </a:rPr>
              <a:t>遐想　   埃菲尔铁塔　 黏着物　 刀刃　 泛滥　   淤泥  　 精湛</a:t>
            </a:r>
            <a:endParaRPr lang="zh-CN" altLang="en-US" sz="3200" b="1" dirty="0">
              <a:solidFill>
                <a:srgbClr val="0033CC"/>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6" name="文本框 3"/>
          <p:cNvSpPr txBox="1">
            <a:spLocks noChangeArrowheads="1"/>
          </p:cNvSpPr>
          <p:nvPr/>
        </p:nvSpPr>
        <p:spPr bwMode="auto">
          <a:xfrm>
            <a:off x="231775" y="104775"/>
            <a:ext cx="1866900" cy="641350"/>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30000"/>
              </a:lnSpc>
              <a:spcBef>
                <a:spcPct val="0"/>
              </a:spcBef>
              <a:spcAft>
                <a:spcPct val="0"/>
              </a:spcAft>
              <a:buClrTx/>
              <a:buSzTx/>
              <a:buFontTx/>
              <a:buNone/>
              <a:defRPr/>
            </a:pPr>
            <a:r>
              <a:rPr kumimoji="1" lang="zh-CN" altLang="en-US" sz="3200" b="1"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mj-ea"/>
                <a:ea typeface="+mj-ea"/>
                <a:cs typeface="+mn-cs"/>
              </a:rPr>
              <a:t>阅读提示</a:t>
            </a:r>
            <a:endParaRPr kumimoji="1" lang="zh-CN" altLang="en-US" sz="3200" b="1"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mj-ea"/>
              <a:ea typeface="+mj-ea"/>
              <a:cs typeface="+mn-cs"/>
            </a:endParaRPr>
          </a:p>
        </p:txBody>
      </p:sp>
      <p:sp>
        <p:nvSpPr>
          <p:cNvPr id="3" name="矩形 9"/>
          <p:cNvSpPr/>
          <p:nvPr/>
        </p:nvSpPr>
        <p:spPr>
          <a:xfrm>
            <a:off x="623888" y="1254125"/>
            <a:ext cx="8204200" cy="2505075"/>
          </a:xfrm>
          <a:prstGeom prst="rect">
            <a:avLst/>
          </a:prstGeom>
          <a:noFill/>
          <a:ln w="9525">
            <a:noFill/>
          </a:ln>
        </p:spPr>
        <p:txBody>
          <a:bodyPr>
            <a:spAutoFit/>
          </a:bodyPr>
          <a:p>
            <a:pPr marL="457200" indent="-457200" eaLnBrk="1" hangingPunct="1">
              <a:lnSpc>
                <a:spcPct val="120000"/>
              </a:lnSpc>
              <a:spcBef>
                <a:spcPts val="1000"/>
              </a:spcBef>
              <a:buFont typeface="Wingdings" panose="05000000000000000000" pitchFamily="2" charset="2"/>
              <a:buChar char="l"/>
            </a:pPr>
            <a:r>
              <a:rPr lang="zh-CN" altLang="en-US" sz="3200" b="1" dirty="0">
                <a:solidFill>
                  <a:srgbClr val="0033CC"/>
                </a:solidFill>
                <a:latin typeface="楷体" panose="02010609060101010101" pitchFamily="49" charset="-122"/>
                <a:ea typeface="楷体" panose="02010609060101010101" pitchFamily="49" charset="-122"/>
              </a:rPr>
              <a:t>两篇短文采用了不同的方式介绍金字塔，读一读，说说你对金字塔有了哪些了解？</a:t>
            </a:r>
            <a:endParaRPr lang="en-US" altLang="zh-CN" sz="3200" b="1" dirty="0">
              <a:solidFill>
                <a:srgbClr val="0033CC"/>
              </a:solidFill>
              <a:latin typeface="楷体" panose="02010609060101010101" pitchFamily="49" charset="-122"/>
              <a:ea typeface="楷体" panose="02010609060101010101" pitchFamily="49" charset="-122"/>
            </a:endParaRPr>
          </a:p>
          <a:p>
            <a:pPr marL="457200" indent="-457200" eaLnBrk="1" hangingPunct="1">
              <a:lnSpc>
                <a:spcPct val="120000"/>
              </a:lnSpc>
              <a:spcBef>
                <a:spcPts val="1000"/>
              </a:spcBef>
              <a:buFont typeface="Wingdings" panose="05000000000000000000" pitchFamily="2" charset="2"/>
              <a:buChar char="l"/>
            </a:pPr>
            <a:r>
              <a:rPr lang="zh-CN" altLang="en-US" sz="3200" b="1" dirty="0">
                <a:solidFill>
                  <a:srgbClr val="0033CC"/>
                </a:solidFill>
                <a:latin typeface="楷体" panose="02010609060101010101" pitchFamily="49" charset="-122"/>
                <a:ea typeface="楷体" panose="02010609060101010101" pitchFamily="49" charset="-122"/>
              </a:rPr>
              <a:t>两篇文章介绍金字塔的方式有什么不同，你更喜欢哪种？说说你的理由。</a:t>
            </a:r>
            <a:endParaRPr lang="en-US" altLang="zh-CN" sz="3200" b="1" dirty="0">
              <a:solidFill>
                <a:srgbClr val="0033CC"/>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tags/tag1.xml><?xml version="1.0" encoding="utf-8"?>
<p:tagLst xmlns:p="http://schemas.openxmlformats.org/presentationml/2006/main">
  <p:tag name="commondata" val="eyJoZGlkIjoiM2FjN2UwN2E2YzY1YjRlYmUzNjBlODY5NmUzYmRkZWYifQ=="/>
</p:tagLst>
</file>

<file path=ppt/theme/theme1.xml><?xml version="1.0" encoding="utf-8"?>
<a:theme xmlns:a="http://schemas.openxmlformats.org/drawingml/2006/main" name="2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宋-黑-T-A">
      <a:majorFont>
        <a:latin typeface="Times New Roman"/>
        <a:ea typeface="黑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bg1"/>
        </a:solidFill>
      </a:spPr>
      <a:bodyPr wrap="square">
        <a:spAutoFit/>
      </a:bodyPr>
      <a:lstStyle>
        <a:defPPr>
          <a:lnSpc>
            <a:spcPct val="150000"/>
          </a:lnSpc>
          <a:defRPr sz="3200" b="1" i="0" dirty="0" smtClean="0">
            <a:solidFill>
              <a:srgbClr val="000000"/>
            </a:solidFill>
            <a:effectLst/>
            <a:latin typeface="+mn-ea"/>
            <a:ea typeface="+mn-ea"/>
          </a:defRPr>
        </a:defPPr>
      </a:lstStyle>
    </a:spDef>
    <a:txDef>
      <a:spPr bwMode="auto">
        <a:noFill/>
        <a:ln>
          <a:noFill/>
        </a:ln>
      </a:spPr>
      <a:bodyPr wrap="square" rtlCol="0">
        <a:spAutoFit/>
      </a:bodyPr>
      <a:lstStyle>
        <a:defPPr eaLnBrk="1" hangingPunct="1">
          <a:lnSpc>
            <a:spcPct val="130000"/>
          </a:lnSpc>
          <a:defRPr kumimoji="1" sz="3200" b="1" dirty="0" smtClean="0">
            <a:latin typeface="楷体" panose="02010609060101010101" pitchFamily="49" charset="-122"/>
            <a:ea typeface="楷体" panose="02010609060101010101" pitchFamily="49" charset="-122"/>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ambria-Calibri">
      <a:majorFont>
        <a:latin typeface="Cambria"/>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2759</Words>
  <Application>WPS 演示</Application>
  <PresentationFormat/>
  <Paragraphs>181</Paragraphs>
  <Slides>38</Slides>
  <Notes>0</Notes>
  <HiddenSlides>0</HiddenSlides>
  <MMClips>0</MMClips>
  <ScaleCrop>false</ScaleCrop>
  <HeadingPairs>
    <vt:vector size="6" baseType="variant">
      <vt:variant>
        <vt:lpstr>已用的字体</vt:lpstr>
      </vt:variant>
      <vt:variant>
        <vt:i4>12</vt:i4>
      </vt:variant>
      <vt:variant>
        <vt:lpstr>主题</vt:lpstr>
      </vt:variant>
      <vt:variant>
        <vt:i4>2</vt:i4>
      </vt:variant>
      <vt:variant>
        <vt:lpstr>幻灯片标题</vt:lpstr>
      </vt:variant>
      <vt:variant>
        <vt:i4>38</vt:i4>
      </vt:variant>
    </vt:vector>
  </HeadingPairs>
  <TitlesOfParts>
    <vt:vector size="52" baseType="lpstr">
      <vt:lpstr>Arial</vt:lpstr>
      <vt:lpstr>宋体</vt:lpstr>
      <vt:lpstr>Wingdings</vt:lpstr>
      <vt:lpstr>楷体</vt:lpstr>
      <vt:lpstr>Times New Roman</vt:lpstr>
      <vt:lpstr>黑体</vt:lpstr>
      <vt:lpstr>微软雅黑</vt:lpstr>
      <vt:lpstr>Arial Unicode MS</vt:lpstr>
      <vt:lpstr>Calibri</vt:lpstr>
      <vt:lpstr>Cambria</vt:lpstr>
      <vt:lpstr>Arial</vt:lpstr>
      <vt:lpstr>等线</vt:lpstr>
      <vt:lpstr>2_Office 主题​​</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上帝掷骰子吗</cp:lastModifiedBy>
  <cp:revision>2004</cp:revision>
  <dcterms:created xsi:type="dcterms:W3CDTF">2016-01-14T05:53:00Z</dcterms:created>
  <dcterms:modified xsi:type="dcterms:W3CDTF">2023-11-13T12:15:51Z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A180DDA29A7446B6BC8C3DEB5813369E_13</vt:lpwstr>
  </property>
  <property fmtid="{D5CDD505-2E9C-101B-9397-08002B2CF9AE}" pid="3" name="KSOProductBuildVer">
    <vt:lpwstr>2052-12.1.0.15374</vt:lpwstr>
  </property>
</Properties>
</file>