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3" r:id="rId3"/>
  </p:sldMasterIdLst>
  <p:notesMasterIdLst>
    <p:notesMasterId r:id="rId5"/>
  </p:notesMasterIdLst>
  <p:handoutMasterIdLst>
    <p:handoutMasterId r:id="rId22"/>
  </p:handoutMasterIdLst>
  <p:sldIdLst>
    <p:sldId id="256" r:id="rId4"/>
    <p:sldId id="459" r:id="rId6"/>
    <p:sldId id="488" r:id="rId7"/>
    <p:sldId id="489" r:id="rId8"/>
    <p:sldId id="490" r:id="rId9"/>
    <p:sldId id="491" r:id="rId10"/>
    <p:sldId id="460" r:id="rId11"/>
    <p:sldId id="492" r:id="rId12"/>
    <p:sldId id="494" r:id="rId13"/>
    <p:sldId id="495" r:id="rId14"/>
    <p:sldId id="493" r:id="rId15"/>
    <p:sldId id="496" r:id="rId16"/>
    <p:sldId id="497" r:id="rId17"/>
    <p:sldId id="498" r:id="rId18"/>
    <p:sldId id="499" r:id="rId19"/>
    <p:sldId id="500" r:id="rId20"/>
    <p:sldId id="502" r:id="rId21"/>
  </p:sldIdLst>
  <p:sldSz cx="9144000" cy="5143500"/>
  <p:notesSz cx="6858000" cy="9144000"/>
  <p:custDataLst>
    <p:tags r:id="rId26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C2DCE8"/>
    <a:srgbClr val="79B5D6"/>
    <a:srgbClr val="0000FF"/>
    <a:srgbClr val="A8D489"/>
    <a:srgbClr val="F7FFFF"/>
    <a:srgbClr val="66FFFF"/>
    <a:srgbClr val="FF00FF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8026"/>
    <p:restoredTop sz="96256"/>
  </p:normalViewPr>
  <p:slideViewPr>
    <p:cSldViewPr showGuides="1">
      <p:cViewPr varScale="1">
        <p:scale>
          <a:sx n="146" d="100"/>
          <a:sy n="146" d="100"/>
        </p:scale>
        <p:origin x="378" y="11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6" Type="http://schemas.openxmlformats.org/officeDocument/2006/relationships/tags" Target="tags/tag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handoutMaster" Target="handoutMasters/handoutMaster1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E306791-388C-406A-B9F9-77FE7F308372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1013CD9-FB9F-4BAE-BDB4-FFEA4018C873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069595F-3589-41CD-9667-57AD967858B4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9A14610-E529-41EB-BC91-F2CC76FBB4BF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9220" name="页脚占位符 1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  <p:sp>
        <p:nvSpPr>
          <p:cNvPr id="9221" name="页眉占位符 2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79388" y="123825"/>
            <a:ext cx="8785225" cy="4824413"/>
          </a:xfrm>
          <a:prstGeom prst="rect">
            <a:avLst/>
          </a:prstGeom>
          <a:solidFill>
            <a:schemeClr val="bg1"/>
          </a:solidFill>
          <a:ln w="76200">
            <a:solidFill>
              <a:srgbClr val="79B5D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79B5D6"/>
              </a:solidFill>
              <a:effectLst/>
              <a:uLnTx/>
              <a:uFillTx/>
              <a:latin typeface="思源黑体 CN Bold" pitchFamily="34" charset="-122"/>
              <a:ea typeface="思源黑体 CN Bold" pitchFamily="34" charset="-122"/>
              <a:cs typeface="+mn-cs"/>
            </a:endParaRPr>
          </a:p>
        </p:txBody>
      </p:sp>
      <p:pic>
        <p:nvPicPr>
          <p:cNvPr id="2053" name="图片 4" descr="4d42857aef05b482166ae9f4c7b338d9"/>
          <p:cNvPicPr>
            <a:picLocks noChangeAspect="1"/>
          </p:cNvPicPr>
          <p:nvPr userDrawn="1"/>
        </p:nvPicPr>
        <p:blipFill>
          <a:blip r:embed="rId3"/>
          <a:srcRect l="33101" t="8298" r="36078" b="9921"/>
          <a:stretch>
            <a:fillRect/>
          </a:stretch>
        </p:blipFill>
        <p:spPr>
          <a:xfrm>
            <a:off x="-36512" y="1203325"/>
            <a:ext cx="1493837" cy="39655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250825" y="195263"/>
            <a:ext cx="8642350" cy="4897438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077" name="图片 4" descr="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1474788"/>
            <a:ext cx="9144000" cy="36687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250825" y="195263"/>
            <a:ext cx="8642350" cy="4897438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4101" name="图片 4" descr="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1474788"/>
            <a:ext cx="9144000" cy="36687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2" name="图片 6" descr="2c3374161fb042a4329407a183069e46"/>
          <p:cNvPicPr>
            <a:picLocks noChangeAspect="1"/>
          </p:cNvPicPr>
          <p:nvPr userDrawn="1"/>
        </p:nvPicPr>
        <p:blipFill>
          <a:blip r:embed="rId4"/>
          <a:srcRect b="16476"/>
          <a:stretch>
            <a:fillRect/>
          </a:stretch>
        </p:blipFill>
        <p:spPr>
          <a:xfrm rot="-1920000" flipH="1">
            <a:off x="-142875" y="-25400"/>
            <a:ext cx="1247775" cy="1041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图片 3" descr="E:\ppt创作\3素材\4fe0fb172fbf678a6cbfec6570f63f0a.png4fe0fb172fbf678a6cbfec6570f63f0a"/>
          <p:cNvPicPr>
            <a:picLocks noChangeAspect="1"/>
          </p:cNvPicPr>
          <p:nvPr userDrawn="1"/>
        </p:nvPicPr>
        <p:blipFill>
          <a:blip r:embed="rId3"/>
          <a:srcRect l="-1926" r="-1920"/>
          <a:stretch>
            <a:fillRect/>
          </a:stretch>
        </p:blipFill>
        <p:spPr>
          <a:xfrm>
            <a:off x="900113" y="0"/>
            <a:ext cx="7432675" cy="40274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5" name="图片 4" descr="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1474788"/>
            <a:ext cx="9144000" cy="36687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image" Target="../media/image9.png"/><Relationship Id="rId6" Type="http://schemas.openxmlformats.org/officeDocument/2006/relationships/image" Target="../media/image8.png"/><Relationship Id="rId5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17.jpeg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Relationship Id="rId3" Type="http://schemas.openxmlformats.org/officeDocument/2006/relationships/slideLayout" Target="../slideLayouts/slideLayout7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026" name="图片 1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7" name="图片 2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  <p:sldLayoutId id="2147483658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9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标题 1"/>
          <p:cNvSpPr txBox="1"/>
          <p:nvPr/>
        </p:nvSpPr>
        <p:spPr>
          <a:xfrm>
            <a:off x="1908175" y="1492250"/>
            <a:ext cx="5616575" cy="777875"/>
          </a:xfrm>
          <a:prstGeom prst="rect">
            <a:avLst/>
          </a:prstGeom>
          <a:noFill/>
          <a:ln w="12700">
            <a:noFill/>
          </a:ln>
        </p:spPr>
        <p:txBody>
          <a:bodyPr/>
          <a:p>
            <a:pPr algn="ctr" eaLnBrk="1" hangingPunct="1"/>
            <a:r>
              <a:rPr lang="zh-CN" altLang="en-US" sz="4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交流平台</a:t>
            </a:r>
            <a:r>
              <a:rPr lang="en-US" altLang="zh-CN" sz="4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zh-CN" altLang="en-US" sz="4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初试身手</a:t>
            </a:r>
            <a:endParaRPr lang="zh-CN" altLang="en-US" sz="4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195" name="图片 2"/>
          <p:cNvPicPr>
            <a:picLocks noChangeAspect="1"/>
          </p:cNvPicPr>
          <p:nvPr/>
        </p:nvPicPr>
        <p:blipFill>
          <a:blip r:embed="rId1"/>
          <a:srcRect l="36089"/>
          <a:stretch>
            <a:fillRect/>
          </a:stretch>
        </p:blipFill>
        <p:spPr>
          <a:xfrm>
            <a:off x="5435600" y="2787650"/>
            <a:ext cx="2295525" cy="4635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文本框 11"/>
          <p:cNvSpPr txBox="1"/>
          <p:nvPr/>
        </p:nvSpPr>
        <p:spPr>
          <a:xfrm>
            <a:off x="971550" y="1203325"/>
            <a:ext cx="7561263" cy="3048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（</a:t>
            </a:r>
            <a:r>
              <a:rPr lang="en-US" altLang="zh-CN" sz="3200" b="1" dirty="0">
                <a:latin typeface="宋体" panose="02010600030101010101" pitchFamily="2" charset="-122"/>
              </a:rPr>
              <a:t>2</a:t>
            </a:r>
            <a:r>
              <a:rPr lang="zh-CN" altLang="en-US" sz="3200" b="1" dirty="0">
                <a:latin typeface="宋体" panose="02010600030101010101" pitchFamily="2" charset="-122"/>
              </a:rPr>
              <a:t>）第二个场景：“我”因为输掉篮球赛而懊恼，周围的一切也如同“我”的心情一样变得沉闷，对环境的生动描写，很快能把我们带入这种氛围。</a:t>
            </a:r>
            <a:endParaRPr lang="zh-CN" altLang="en-US" sz="3200" b="1" dirty="0">
              <a:latin typeface="宋体" panose="02010600030101010101" pitchFamily="2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en-US" altLang="zh-CN" sz="3200" b="1" dirty="0">
                <a:latin typeface="宋体" panose="02010600030101010101" pitchFamily="2" charset="-122"/>
              </a:rPr>
              <a:t>    ……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文本框 11"/>
          <p:cNvSpPr txBox="1">
            <a:spLocks noChangeArrowheads="1"/>
          </p:cNvSpPr>
          <p:nvPr/>
        </p:nvSpPr>
        <p:spPr bwMode="auto">
          <a:xfrm>
            <a:off x="2268538" y="1635125"/>
            <a:ext cx="6048375" cy="1195388"/>
          </a:xfrm>
          <a:prstGeom prst="rect">
            <a:avLst/>
          </a:prstGeom>
          <a:solidFill>
            <a:srgbClr val="C2DCE8"/>
          </a:solidFill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  借助景物描写来烘托人物心情，对习作有很大的帮助！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9459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52500" y="1274763"/>
            <a:ext cx="1223963" cy="18653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文本框 11"/>
          <p:cNvSpPr txBox="1"/>
          <p:nvPr/>
        </p:nvSpPr>
        <p:spPr>
          <a:xfrm>
            <a:off x="755650" y="1276350"/>
            <a:ext cx="7839075" cy="11953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514350" indent="-514350" eaLnBrk="1" hangingPunct="1">
              <a:lnSpc>
                <a:spcPct val="120000"/>
              </a:lnSpc>
              <a:buFont typeface="Calibri" panose="020F0502020204030204" pitchFamily="34" charset="0"/>
              <a:buAutoNum type="arabicPeriod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选择其中的一个情境，就心情“好”与“不好”这两种状态，分别写几句话。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483" name="文本框 11"/>
          <p:cNvSpPr txBox="1"/>
          <p:nvPr/>
        </p:nvSpPr>
        <p:spPr>
          <a:xfrm>
            <a:off x="250825" y="195263"/>
            <a:ext cx="2163763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79B5D6"/>
                </a:solidFill>
                <a:latin typeface="黑体" panose="02010609060101010101" charset="-122"/>
                <a:ea typeface="黑体" panose="02010609060101010101" charset="-122"/>
              </a:rPr>
              <a:t>各显身手</a:t>
            </a:r>
            <a:endParaRPr lang="en-US" altLang="zh-CN" sz="3200" b="1" dirty="0">
              <a:solidFill>
                <a:srgbClr val="79B5D6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0484" name="矩形 1"/>
          <p:cNvSpPr/>
          <p:nvPr/>
        </p:nvSpPr>
        <p:spPr>
          <a:xfrm>
            <a:off x="1903413" y="2787650"/>
            <a:ext cx="5543550" cy="11953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走在小巷里  奔跑在田野上  </a:t>
            </a:r>
            <a:endParaRPr lang="en-US" altLang="zh-CN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弹琴  钓鱼  </a:t>
            </a:r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文本框 11"/>
          <p:cNvSpPr txBox="1"/>
          <p:nvPr/>
        </p:nvSpPr>
        <p:spPr>
          <a:xfrm>
            <a:off x="684213" y="1390650"/>
            <a:ext cx="3527425" cy="604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514350" indent="-514350" eaLnBrk="1" hangingPunct="1">
              <a:lnSpc>
                <a:spcPct val="120000"/>
              </a:lnSpc>
              <a:buFont typeface="Calibri" panose="020F0502020204030204" pitchFamily="34" charset="0"/>
              <a:buAutoNum type="arabicPeriod" startAt="2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方法指导：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07" name="文本框 11"/>
          <p:cNvSpPr txBox="1"/>
          <p:nvPr/>
        </p:nvSpPr>
        <p:spPr>
          <a:xfrm>
            <a:off x="827088" y="1995488"/>
            <a:ext cx="7920037" cy="1454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）审题，确定一个情境。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）打开思路，选择不同的心情开始构思。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文本框 11"/>
          <p:cNvSpPr txBox="1"/>
          <p:nvPr/>
        </p:nvSpPr>
        <p:spPr>
          <a:xfrm>
            <a:off x="611188" y="627063"/>
            <a:ext cx="8353425" cy="12747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（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）以“走在小巷里”为情境，你想到了哪些心情好的原因或是心情不好的原因呢？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11"/>
          <p:cNvSpPr txBox="1">
            <a:spLocks noChangeArrowheads="1"/>
          </p:cNvSpPr>
          <p:nvPr/>
        </p:nvSpPr>
        <p:spPr bwMode="auto">
          <a:xfrm>
            <a:off x="630238" y="1922463"/>
            <a:ext cx="8261350" cy="245586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①心情好的原因：比赛获奖、考试进步、交到新朋友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……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②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心情不好的原因：考试考砸了、与好朋友吵架、遗失了珍贵的东西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……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0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charRg st="0" end="3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30" end="6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charRg st="30" end="6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文本框 11"/>
          <p:cNvSpPr txBox="1"/>
          <p:nvPr/>
        </p:nvSpPr>
        <p:spPr>
          <a:xfrm>
            <a:off x="1116013" y="771525"/>
            <a:ext cx="7159625" cy="12747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（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）确定好原因之后，再来构思“走在小巷里”周围会有些什么。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11"/>
          <p:cNvSpPr txBox="1">
            <a:spLocks noChangeArrowheads="1"/>
          </p:cNvSpPr>
          <p:nvPr/>
        </p:nvSpPr>
        <p:spPr bwMode="auto">
          <a:xfrm>
            <a:off x="1228725" y="2066925"/>
            <a:ext cx="7046913" cy="245586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①有房子，路边有小草、野花，还有天空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……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②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可以确定一个时间，早上、中午或是晚上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……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0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charRg st="0" end="2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25" end="5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charRg st="25" end="5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8" name="文本框 11"/>
          <p:cNvSpPr txBox="1"/>
          <p:nvPr/>
        </p:nvSpPr>
        <p:spPr>
          <a:xfrm>
            <a:off x="1822450" y="1058863"/>
            <a:ext cx="5497513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514350" indent="-514350" eaLnBrk="1" hangingPunct="1">
              <a:lnSpc>
                <a:spcPct val="120000"/>
              </a:lnSpc>
              <a:buFont typeface="Calibri" panose="020F0502020204030204" pitchFamily="34" charset="0"/>
              <a:buAutoNum type="arabicPeriod" startAt="3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合作完成，共同交流。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579" name="文本框 11"/>
          <p:cNvSpPr txBox="1"/>
          <p:nvPr/>
        </p:nvSpPr>
        <p:spPr>
          <a:xfrm>
            <a:off x="2208213" y="1612900"/>
            <a:ext cx="5903912" cy="1454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）尝试写话。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）以小组为单位进行展示。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580" name="文本框 11"/>
          <p:cNvSpPr txBox="1"/>
          <p:nvPr/>
        </p:nvSpPr>
        <p:spPr>
          <a:xfrm>
            <a:off x="1919288" y="3197225"/>
            <a:ext cx="3457575" cy="604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514350" indent="-514350" eaLnBrk="1" hangingPunct="1">
              <a:lnSpc>
                <a:spcPct val="120000"/>
              </a:lnSpc>
              <a:buFont typeface="Calibri" panose="020F0502020204030204" pitchFamily="34" charset="0"/>
              <a:buAutoNum type="arabicPeriod" startAt="4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交流分享。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文本框 11"/>
          <p:cNvSpPr txBox="1"/>
          <p:nvPr/>
        </p:nvSpPr>
        <p:spPr>
          <a:xfrm>
            <a:off x="1547813" y="1639888"/>
            <a:ext cx="6542087" cy="18637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本单元的两篇课文我们已经学完了，相比之下，你们比较喜欢哪一篇课文呢？说说理由。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243" name="文本框 11"/>
          <p:cNvSpPr txBox="1"/>
          <p:nvPr/>
        </p:nvSpPr>
        <p:spPr>
          <a:xfrm>
            <a:off x="971550" y="268288"/>
            <a:ext cx="2163763" cy="6032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79B5D6"/>
                </a:solidFill>
                <a:latin typeface="黑体" panose="02010609060101010101" charset="-122"/>
                <a:ea typeface="黑体" panose="02010609060101010101" charset="-122"/>
              </a:rPr>
              <a:t>各抒己见</a:t>
            </a:r>
            <a:endParaRPr lang="en-US" altLang="zh-CN" sz="3200" b="1" dirty="0">
              <a:solidFill>
                <a:srgbClr val="79B5D6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文本框 11"/>
          <p:cNvSpPr txBox="1"/>
          <p:nvPr/>
        </p:nvSpPr>
        <p:spPr>
          <a:xfrm>
            <a:off x="900113" y="1131888"/>
            <a:ext cx="5897562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默读“交流平台”的内容。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267" name="文本框 11"/>
          <p:cNvSpPr txBox="1"/>
          <p:nvPr/>
        </p:nvSpPr>
        <p:spPr>
          <a:xfrm>
            <a:off x="323850" y="195263"/>
            <a:ext cx="2163763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79B5D6"/>
                </a:solidFill>
                <a:latin typeface="黑体" panose="02010609060101010101" charset="-122"/>
                <a:ea typeface="黑体" panose="02010609060101010101" charset="-122"/>
              </a:rPr>
              <a:t>学习方法</a:t>
            </a:r>
            <a:endParaRPr lang="en-US" altLang="zh-CN" sz="3200" b="1" dirty="0">
              <a:solidFill>
                <a:srgbClr val="79B5D6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268" name="文本框 11"/>
          <p:cNvSpPr txBox="1"/>
          <p:nvPr/>
        </p:nvSpPr>
        <p:spPr>
          <a:xfrm>
            <a:off x="1331913" y="1747838"/>
            <a:ext cx="7272337" cy="237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边读边思考：“交流平台”围绕“要抒发自己的真实情感”列举了哪些写作方法？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给重点内容做标记。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文本框 11"/>
          <p:cNvSpPr txBox="1"/>
          <p:nvPr/>
        </p:nvSpPr>
        <p:spPr>
          <a:xfrm>
            <a:off x="1058863" y="1077913"/>
            <a:ext cx="7113587" cy="12731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514350" indent="-514350" eaLnBrk="1" hangingPunct="1">
              <a:lnSpc>
                <a:spcPct val="120000"/>
              </a:lnSpc>
              <a:buFont typeface="Calibri" panose="020F0502020204030204" pitchFamily="34" charset="0"/>
              <a:buAutoNum type="arabicPeriod" startAt="2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交流：如何抒发自己的真实情感？举例说明。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11"/>
          <p:cNvSpPr txBox="1">
            <a:spLocks noChangeArrowheads="1"/>
          </p:cNvSpPr>
          <p:nvPr/>
        </p:nvSpPr>
        <p:spPr bwMode="auto">
          <a:xfrm>
            <a:off x="1619250" y="2500313"/>
            <a:ext cx="6553200" cy="178593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  （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1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）把情感融入具体的人、事或景物之中，在叙述中自然而然地流露情感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……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文本框 11"/>
          <p:cNvSpPr txBox="1"/>
          <p:nvPr/>
        </p:nvSpPr>
        <p:spPr>
          <a:xfrm>
            <a:off x="611188" y="700088"/>
            <a:ext cx="8208962" cy="3636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例如：</a:t>
            </a:r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那个星期天</a:t>
            </a:r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有一段叙述了“我”怎样“挨时光”：</a:t>
            </a:r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我踏着一块块方砖跳，跳房子，等母亲回来。我看着天看着云彩走，等母亲回来</a:t>
            </a:r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……”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借助写“跳房子”“看着云彩走”这些举动，真实自然地表达了“我”等待时“焦急又兴奋”的情感。</a:t>
            </a:r>
            <a:endParaRPr lang="en-US" altLang="zh-CN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11"/>
          <p:cNvSpPr txBox="1">
            <a:spLocks noChangeArrowheads="1"/>
          </p:cNvSpPr>
          <p:nvPr/>
        </p:nvSpPr>
        <p:spPr bwMode="auto">
          <a:xfrm>
            <a:off x="539750" y="842963"/>
            <a:ext cx="8353425" cy="11953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  （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2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）也可以把心里想说的话直接写出来，抒发自己的情感。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文本框 11"/>
          <p:cNvSpPr txBox="1"/>
          <p:nvPr/>
        </p:nvSpPr>
        <p:spPr>
          <a:xfrm>
            <a:off x="630238" y="2355850"/>
            <a:ext cx="8172450" cy="17859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如</a:t>
            </a:r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匆匆</a:t>
            </a:r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自然段，作者用一连串的问句，表达了对时间飞逝的惋惜和感叹，很能打动读者，容易使读者产生相同的感受。</a:t>
            </a:r>
            <a:endParaRPr lang="en-US" altLang="zh-CN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文本框 11"/>
          <p:cNvSpPr txBox="1"/>
          <p:nvPr/>
        </p:nvSpPr>
        <p:spPr>
          <a:xfrm>
            <a:off x="1047750" y="1492250"/>
            <a:ext cx="7200900" cy="18637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在今后的习作中，希望大家学会运用学到的写作方法。再联系自己写作文的实际情况，谈一谈自己的写作情况。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363" name="文本框 11"/>
          <p:cNvSpPr txBox="1"/>
          <p:nvPr/>
        </p:nvSpPr>
        <p:spPr>
          <a:xfrm>
            <a:off x="1042988" y="268288"/>
            <a:ext cx="2163762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79B5D6"/>
                </a:solidFill>
                <a:latin typeface="黑体" panose="02010609060101010101" charset="-122"/>
                <a:ea typeface="黑体" panose="02010609060101010101" charset="-122"/>
              </a:rPr>
              <a:t>畅谈体会</a:t>
            </a:r>
            <a:endParaRPr lang="en-US" altLang="zh-CN" sz="3200" b="1" dirty="0">
              <a:solidFill>
                <a:srgbClr val="79B5D6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文本框 11"/>
          <p:cNvSpPr txBox="1"/>
          <p:nvPr/>
        </p:nvSpPr>
        <p:spPr>
          <a:xfrm>
            <a:off x="1547813" y="1851025"/>
            <a:ext cx="6119812" cy="12747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自由读教材上的材料，说说这样写的好处。小组讨论汇报。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387" name="文本框 11"/>
          <p:cNvSpPr txBox="1"/>
          <p:nvPr/>
        </p:nvSpPr>
        <p:spPr>
          <a:xfrm>
            <a:off x="1042988" y="268288"/>
            <a:ext cx="2163762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79B5D6"/>
                </a:solidFill>
                <a:latin typeface="黑体" panose="02010609060101010101" charset="-122"/>
                <a:ea typeface="黑体" panose="02010609060101010101" charset="-122"/>
              </a:rPr>
              <a:t>交流看法</a:t>
            </a:r>
            <a:endParaRPr lang="en-US" altLang="zh-CN" sz="3200" b="1" dirty="0">
              <a:solidFill>
                <a:srgbClr val="79B5D6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文本框 11"/>
          <p:cNvSpPr txBox="1"/>
          <p:nvPr/>
        </p:nvSpPr>
        <p:spPr>
          <a:xfrm>
            <a:off x="900113" y="771525"/>
            <a:ext cx="7777162" cy="3638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（</a:t>
            </a:r>
            <a:r>
              <a:rPr lang="en-US" altLang="zh-CN" sz="3200" b="1" dirty="0">
                <a:latin typeface="宋体" panose="02010600030101010101" pitchFamily="2" charset="-122"/>
              </a:rPr>
              <a:t>1</a:t>
            </a:r>
            <a:r>
              <a:rPr lang="zh-CN" altLang="en-US" sz="3200" b="1" dirty="0">
                <a:latin typeface="宋体" panose="02010600030101010101" pitchFamily="2" charset="-122"/>
              </a:rPr>
              <a:t>）第一个场景：妈妈答应“我”可以养一只小狗，所以“我”的心情极好，因此看周围事物时也不自觉地带上了主观色彩。这里运用拟人的手法展现了一幅美丽的画面，鸟儿的叫声变得动听，旁边的花、树等好像都在为“我”高兴欢呼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1064</Words>
  <Application>WPS 演示</Application>
  <PresentationFormat/>
  <Paragraphs>71</Paragraphs>
  <Slides>17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31" baseType="lpstr">
      <vt:lpstr>Arial</vt:lpstr>
      <vt:lpstr>宋体</vt:lpstr>
      <vt:lpstr>Wingdings</vt:lpstr>
      <vt:lpstr>Calibri</vt:lpstr>
      <vt:lpstr>思源黑体 CN Bold</vt:lpstr>
      <vt:lpstr>楷体</vt:lpstr>
      <vt:lpstr>黑体</vt:lpstr>
      <vt:lpstr>微软雅黑</vt:lpstr>
      <vt:lpstr>Arial Unicode MS</vt:lpstr>
      <vt:lpstr>Cambria</vt:lpstr>
      <vt:lpstr>Arial</vt:lpstr>
      <vt:lpstr>等线</vt:lpstr>
      <vt:lpstr>Office 主题​​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易提分旗舰店; yitifen.tmall.com</dc:creator>
  <cp:lastModifiedBy>上帝掷骰子吗</cp:lastModifiedBy>
  <cp:revision>4</cp:revision>
  <dcterms:created xsi:type="dcterms:W3CDTF">2023-11-01T00:30:00Z</dcterms:created>
  <dcterms:modified xsi:type="dcterms:W3CDTF">2023-11-13T12:13:23Z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来源">
    <vt:lpwstr>状元成才路系列</vt:lpwstr>
  </property>
  <property fmtid="{D5CDD505-2E9C-101B-9397-08002B2CF9AE}" pid="3" name="ICV">
    <vt:lpwstr>F6EA529191BC4310BE9FD0874F4076EC_13</vt:lpwstr>
  </property>
  <property fmtid="{D5CDD505-2E9C-101B-9397-08002B2CF9AE}" pid="4" name="KSOProductBuildVer">
    <vt:lpwstr>2052-12.1.0.15374</vt:lpwstr>
  </property>
</Properties>
</file>