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59" r:id="rId4"/>
  </p:sldMasterIdLst>
  <p:notesMasterIdLst>
    <p:notesMasterId r:id="rId30"/>
  </p:notesMasterIdLst>
  <p:handoutMasterIdLst>
    <p:handoutMasterId r:id="rId31"/>
  </p:handoutMasterIdLst>
  <p:sldIdLst>
    <p:sldId id="304" r:id="rId5"/>
    <p:sldId id="382" r:id="rId6"/>
    <p:sldId id="460" r:id="rId7"/>
    <p:sldId id="794" r:id="rId8"/>
    <p:sldId id="462" r:id="rId9"/>
    <p:sldId id="464" r:id="rId10"/>
    <p:sldId id="463" r:id="rId11"/>
    <p:sldId id="795" r:id="rId12"/>
    <p:sldId id="465" r:id="rId13"/>
    <p:sldId id="467" r:id="rId14"/>
    <p:sldId id="468" r:id="rId15"/>
    <p:sldId id="469" r:id="rId16"/>
    <p:sldId id="470" r:id="rId17"/>
    <p:sldId id="369" r:id="rId18"/>
    <p:sldId id="472" r:id="rId19"/>
    <p:sldId id="473" r:id="rId20"/>
    <p:sldId id="475" r:id="rId21"/>
    <p:sldId id="478" r:id="rId22"/>
    <p:sldId id="477" r:id="rId23"/>
    <p:sldId id="479" r:id="rId24"/>
    <p:sldId id="480" r:id="rId25"/>
    <p:sldId id="481" r:id="rId26"/>
    <p:sldId id="482" r:id="rId27"/>
    <p:sldId id="483" r:id="rId28"/>
    <p:sldId id="815" r:id="rId29"/>
  </p:sldIdLst>
  <p:sldSz cx="9144000" cy="5143500"/>
  <p:notesSz cx="6858000" cy="9144000"/>
  <p:custDataLst>
    <p:tags r:id="rId3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70" autoAdjust="0"/>
    <p:restoredTop sz="96391" autoAdjust="0"/>
  </p:normalViewPr>
  <p:slideViewPr>
    <p:cSldViewPr>
      <p:cViewPr>
        <p:scale>
          <a:sx n="100" d="100"/>
          <a:sy n="100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126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5DFB51FB-C24D-4330-BE05-0FFB0815DCDB}" type="datetime">
              <a:rPr lang="zh-CN" altLang="en-US" sz="1200"/>
            </a:fld>
            <a:endParaRPr lang="zh-CN" altLang="en-US" sz="1200"/>
          </a:p>
        </p:txBody>
      </p:sp>
      <p:sp>
        <p:nvSpPr>
          <p:cNvPr id="1126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126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EC580241-7B21-46DB-B9EE-75E10C61638D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17DEFCF6-55E2-4084-9BBD-DF3C09B15335}" type="datetime">
              <a:rPr lang="zh-CN" altLang="en-US" sz="1200"/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09B8970C-FF4C-47A8-BC59-42F81697F7E5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rcRect l="671" t="729"/>
          <a:stretch>
            <a:fillRect/>
          </a:stretch>
        </p:blipFill>
        <p:spPr>
          <a:xfrm>
            <a:off x="-6350" y="-6350"/>
            <a:ext cx="9150350" cy="5156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5" name="矩形 2"/>
          <p:cNvSpPr/>
          <p:nvPr/>
        </p:nvSpPr>
        <p:spPr>
          <a:xfrm>
            <a:off x="176213" y="163513"/>
            <a:ext cx="8785225" cy="4824412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rcRect l="671" t="729"/>
          <a:stretch>
            <a:fillRect/>
          </a:stretch>
        </p:blipFill>
        <p:spPr>
          <a:xfrm>
            <a:off x="-6350" y="-6350"/>
            <a:ext cx="9150350" cy="5156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9" name="矩形 2"/>
          <p:cNvSpPr/>
          <p:nvPr/>
        </p:nvSpPr>
        <p:spPr>
          <a:xfrm>
            <a:off x="176213" y="163513"/>
            <a:ext cx="8785225" cy="4824412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10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-609600"/>
            <a:ext cx="2425700" cy="26638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4101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4462" y="-76200"/>
            <a:ext cx="982662" cy="982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9EF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317500"/>
            <a:ext cx="8388350" cy="44005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124" name="图片 4"/>
          <p:cNvPicPr>
            <a:picLocks noChangeAspect="1"/>
          </p:cNvPicPr>
          <p:nvPr/>
        </p:nvPicPr>
        <p:blipFill>
          <a:blip r:embed="rId3"/>
          <a:srcRect r="84897" b="70001"/>
          <a:stretch>
            <a:fillRect/>
          </a:stretch>
        </p:blipFill>
        <p:spPr>
          <a:xfrm>
            <a:off x="0" y="0"/>
            <a:ext cx="1381125" cy="1543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5" name="图片 5"/>
          <p:cNvPicPr>
            <a:picLocks noChangeAspect="1"/>
          </p:cNvPicPr>
          <p:nvPr/>
        </p:nvPicPr>
        <p:blipFill>
          <a:blip r:embed="rId4"/>
          <a:srcRect t="95001"/>
          <a:stretch>
            <a:fillRect/>
          </a:stretch>
        </p:blipFill>
        <p:spPr>
          <a:xfrm>
            <a:off x="0" y="4886325"/>
            <a:ext cx="9144000" cy="257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6" name="图片 7"/>
          <p:cNvPicPr>
            <a:picLocks noChangeAspect="1"/>
          </p:cNvPicPr>
          <p:nvPr/>
        </p:nvPicPr>
        <p:blipFill>
          <a:blip r:embed="rId5"/>
          <a:srcRect l="16667" t="83890" r="25312"/>
          <a:stretch>
            <a:fillRect/>
          </a:stretch>
        </p:blipFill>
        <p:spPr>
          <a:xfrm>
            <a:off x="1524000" y="4314825"/>
            <a:ext cx="5305425" cy="828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7" name="图片 8"/>
          <p:cNvPicPr>
            <a:picLocks noChangeAspect="1"/>
          </p:cNvPicPr>
          <p:nvPr/>
        </p:nvPicPr>
        <p:blipFill>
          <a:blip r:embed="rId6"/>
          <a:srcRect l="69480" t="55370"/>
          <a:stretch>
            <a:fillRect/>
          </a:stretch>
        </p:blipFill>
        <p:spPr>
          <a:xfrm>
            <a:off x="6353175" y="2847975"/>
            <a:ext cx="2790825" cy="2295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8" name="图片 9"/>
          <p:cNvPicPr>
            <a:picLocks noChangeAspect="1"/>
          </p:cNvPicPr>
          <p:nvPr/>
        </p:nvPicPr>
        <p:blipFill>
          <a:blip r:embed="rId7"/>
          <a:srcRect t="72409" r="79480"/>
          <a:stretch>
            <a:fillRect/>
          </a:stretch>
        </p:blipFill>
        <p:spPr>
          <a:xfrm>
            <a:off x="0" y="3724275"/>
            <a:ext cx="1876425" cy="1419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9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61288" y="57150"/>
            <a:ext cx="1354137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30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52400" y="-557212"/>
            <a:ext cx="9569450" cy="62722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75" y="0"/>
            <a:ext cx="1050925" cy="1050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矩形 2"/>
          <p:cNvSpPr/>
          <p:nvPr/>
        </p:nvSpPr>
        <p:spPr>
          <a:xfrm>
            <a:off x="0" y="344488"/>
            <a:ext cx="9144000" cy="44545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圆角矩形 2"/>
          <p:cNvSpPr/>
          <p:nvPr/>
        </p:nvSpPr>
        <p:spPr>
          <a:xfrm>
            <a:off x="147638" y="171450"/>
            <a:ext cx="8848725" cy="4800600"/>
          </a:xfrm>
          <a:prstGeom prst="roundRect">
            <a:avLst>
              <a:gd name="adj" fmla="val 64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5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457200" indent="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chemeClr val="tx1"/>
          </a:solidFill>
          <a:effectLst/>
          <a:latin typeface="Calibri Light" panose="020F03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4.xml"/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标题 1"/>
          <p:cNvSpPr txBox="1"/>
          <p:nvPr/>
        </p:nvSpPr>
        <p:spPr>
          <a:xfrm>
            <a:off x="3400425" y="2916238"/>
            <a:ext cx="4740275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大自然的声音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1" name="组合 2"/>
          <p:cNvGrpSpPr/>
          <p:nvPr/>
        </p:nvGrpSpPr>
        <p:grpSpPr>
          <a:xfrm>
            <a:off x="3254375" y="2897188"/>
            <a:ext cx="1412875" cy="779462"/>
            <a:chOff x="1058863" y="3918354"/>
            <a:chExt cx="1412081" cy="779059"/>
          </a:xfrm>
        </p:grpSpPr>
        <p:sp>
          <p:nvSpPr>
            <p:cNvPr id="12295" name="椭圆 5"/>
            <p:cNvSpPr/>
            <p:nvPr/>
          </p:nvSpPr>
          <p:spPr bwMode="auto">
            <a:xfrm>
              <a:off x="1058863" y="3977061"/>
              <a:ext cx="720320" cy="720352"/>
            </a:xfrm>
            <a:prstGeom prst="ellipse">
              <a:avLst/>
            </a:prstGeom>
            <a:solidFill>
              <a:srgbClr val="E8333C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296" name="文本框 1"/>
            <p:cNvSpPr txBox="1"/>
            <p:nvPr/>
          </p:nvSpPr>
          <p:spPr>
            <a:xfrm>
              <a:off x="1088232" y="3918354"/>
              <a:ext cx="1382712" cy="779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endParaRPr lang="en-US" altLang="zh-CN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292" name="图片 2"/>
          <p:cNvPicPr>
            <a:picLocks noChangeAspect="1"/>
          </p:cNvPicPr>
          <p:nvPr/>
        </p:nvPicPr>
        <p:blipFill>
          <a:blip r:embed="rId2"/>
          <a:srcRect l="53466" r="6383"/>
          <a:stretch>
            <a:fillRect/>
          </a:stretch>
        </p:blipFill>
        <p:spPr>
          <a:xfrm>
            <a:off x="0" y="0"/>
            <a:ext cx="231298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3" name="文本框 1">
            <a:hlinkClick r:id="rId3" action="ppaction://hlinksldjump"/>
          </p:cNvPr>
          <p:cNvSpPr txBox="1"/>
          <p:nvPr/>
        </p:nvSpPr>
        <p:spPr>
          <a:xfrm>
            <a:off x="4094163" y="3705225"/>
            <a:ext cx="15684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1">
            <a:hlinkClick r:id="rId4" action="ppaction://hlinksldjump"/>
          </p:cNvPr>
          <p:cNvSpPr txBox="1"/>
          <p:nvPr/>
        </p:nvSpPr>
        <p:spPr>
          <a:xfrm>
            <a:off x="6002338" y="3705225"/>
            <a:ext cx="15684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3344863" y="239713"/>
            <a:ext cx="2349500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音乐家名片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21507" name="组合 8"/>
          <p:cNvGrpSpPr/>
          <p:nvPr/>
        </p:nvGrpSpPr>
        <p:grpSpPr>
          <a:xfrm>
            <a:off x="1527175" y="1079500"/>
            <a:ext cx="6156325" cy="3590925"/>
            <a:chOff x="1874916" y="1081134"/>
            <a:chExt cx="6026150" cy="3590926"/>
          </a:xfrm>
        </p:grpSpPr>
        <p:sp>
          <p:nvSpPr>
            <p:cNvPr id="21513" name="矩形 1"/>
            <p:cNvSpPr/>
            <p:nvPr/>
          </p:nvSpPr>
          <p:spPr>
            <a:xfrm>
              <a:off x="1874916" y="1081134"/>
              <a:ext cx="6026150" cy="3590926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514" name="矩形 1"/>
            <p:cNvSpPr/>
            <p:nvPr/>
          </p:nvSpPr>
          <p:spPr>
            <a:xfrm>
              <a:off x="1985679" y="1082620"/>
              <a:ext cx="1289050" cy="6376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5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姓名：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5" name="矩形 1"/>
            <p:cNvSpPr/>
            <p:nvPr/>
          </p:nvSpPr>
          <p:spPr>
            <a:xfrm>
              <a:off x="1985679" y="1592949"/>
              <a:ext cx="1289050" cy="6376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5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乐器：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6" name="矩形 1"/>
            <p:cNvSpPr/>
            <p:nvPr/>
          </p:nvSpPr>
          <p:spPr>
            <a:xfrm>
              <a:off x="2037522" y="2120419"/>
              <a:ext cx="1347970" cy="6376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5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职业：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7" name="矩形 1"/>
            <p:cNvSpPr/>
            <p:nvPr/>
          </p:nvSpPr>
          <p:spPr>
            <a:xfrm>
              <a:off x="1985679" y="2647889"/>
              <a:ext cx="2084257" cy="6376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5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乐队伙伴：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8" name="矩形 1"/>
            <p:cNvSpPr/>
            <p:nvPr/>
          </p:nvSpPr>
          <p:spPr>
            <a:xfrm>
              <a:off x="2037522" y="3269910"/>
              <a:ext cx="1917596" cy="5730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演奏风格：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08" name="矩形 1"/>
          <p:cNvSpPr/>
          <p:nvPr/>
        </p:nvSpPr>
        <p:spPr>
          <a:xfrm>
            <a:off x="2617788" y="1079500"/>
            <a:ext cx="617537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矩形 1"/>
          <p:cNvSpPr/>
          <p:nvPr/>
        </p:nvSpPr>
        <p:spPr>
          <a:xfrm>
            <a:off x="2590800" y="1598613"/>
            <a:ext cx="1289050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手风琴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矩形 1"/>
          <p:cNvSpPr/>
          <p:nvPr/>
        </p:nvSpPr>
        <p:spPr>
          <a:xfrm>
            <a:off x="2597150" y="2136775"/>
            <a:ext cx="1349375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音乐家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矩形 1"/>
          <p:cNvSpPr/>
          <p:nvPr/>
        </p:nvSpPr>
        <p:spPr>
          <a:xfrm>
            <a:off x="3344863" y="2660650"/>
            <a:ext cx="3122612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树叶、微风、狂风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矩形 1"/>
          <p:cNvSpPr/>
          <p:nvPr/>
        </p:nvSpPr>
        <p:spPr>
          <a:xfrm>
            <a:off x="3344863" y="3332163"/>
            <a:ext cx="4208462" cy="982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微风拂过，声音轻轻柔柔；狂风吹起，声音充满力量。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  <p:bldP spid="21509" grpId="0"/>
      <p:bldP spid="21510" grpId="0"/>
      <p:bldP spid="21511" grpId="0"/>
      <p:bldP spid="215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492125" y="1290638"/>
            <a:ext cx="8172450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同学们在课前练写生字的时候，发现哪些字容易写错，或者不好写？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2531" name="矩形 11"/>
          <p:cNvSpPr/>
          <p:nvPr/>
        </p:nvSpPr>
        <p:spPr>
          <a:xfrm>
            <a:off x="2754313" y="2882900"/>
            <a:ext cx="32766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琴　击　滴　敲 </a:t>
            </a:r>
            <a:endParaRPr lang="en-US" altLang="zh-CN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矩形: 圆角 1"/>
          <p:cNvSpPr/>
          <p:nvPr/>
        </p:nvSpPr>
        <p:spPr>
          <a:xfrm>
            <a:off x="3070225" y="469900"/>
            <a:ext cx="2370138" cy="469900"/>
          </a:xfrm>
          <a:prstGeom prst="roundRect">
            <a:avLst>
              <a:gd name="adj" fmla="val 50000"/>
            </a:avLst>
          </a:prstGeom>
          <a:solidFill>
            <a:srgbClr val="376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2495" eaLnBrk="1" hangingPunct="0"/>
            <a:endParaRPr lang="zh-CN" altLang="en-US">
              <a:solidFill>
                <a:srgbClr val="FFFFFF"/>
              </a:solidFill>
              <a:ea typeface="思源黑体 CN Medium"/>
              <a:sym typeface="Arial" panose="020B0604020202020204" pitchFamily="34" charset="0"/>
            </a:endParaRPr>
          </a:p>
        </p:txBody>
      </p:sp>
      <p:sp>
        <p:nvSpPr>
          <p:cNvPr id="22533" name="smiling-tooth-with-hands_33918"/>
          <p:cNvSpPr>
            <a:spLocks noChangeAspect="1"/>
          </p:cNvSpPr>
          <p:nvPr/>
        </p:nvSpPr>
        <p:spPr bwMode="auto">
          <a:xfrm>
            <a:off x="3248025" y="558800"/>
            <a:ext cx="341313" cy="341313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Medium" panose="020B06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534" name="文本框 1"/>
          <p:cNvSpPr txBox="1"/>
          <p:nvPr/>
        </p:nvSpPr>
        <p:spPr>
          <a:xfrm>
            <a:off x="3608388" y="39528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指导书写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0" y="293688"/>
            <a:ext cx="32099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读一读，记一记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3555" name="矩形 1"/>
          <p:cNvSpPr/>
          <p:nvPr/>
        </p:nvSpPr>
        <p:spPr>
          <a:xfrm>
            <a:off x="1082675" y="876300"/>
            <a:ext cx="6769100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①形近字比较：受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爱　鸣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呜　奏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②加一加：氵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寅＝演　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少＝妙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③易错字。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6" name="组合 6"/>
          <p:cNvGrpSpPr/>
          <p:nvPr/>
        </p:nvGrpSpPr>
        <p:grpSpPr>
          <a:xfrm>
            <a:off x="1628775" y="2576513"/>
            <a:ext cx="836613" cy="898525"/>
            <a:chOff x="1629522" y="2546536"/>
            <a:chExt cx="836613" cy="898525"/>
          </a:xfrm>
        </p:grpSpPr>
        <p:grpSp>
          <p:nvGrpSpPr>
            <p:cNvPr id="23581" name="组合 7"/>
            <p:cNvGrpSpPr/>
            <p:nvPr/>
          </p:nvGrpSpPr>
          <p:grpSpPr>
            <a:xfrm>
              <a:off x="1629522" y="2594161"/>
              <a:ext cx="836613" cy="850900"/>
              <a:chOff x="2437" y="2032"/>
              <a:chExt cx="1244" cy="1264"/>
            </a:xfrm>
          </p:grpSpPr>
          <p:sp>
            <p:nvSpPr>
              <p:cNvPr id="2358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8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miter lim="800000"/>
              </a:ln>
            </p:spPr>
          </p:cxnSp>
          <p:cxnSp>
            <p:nvCxnSpPr>
              <p:cNvPr id="23585" name="直接连接符 6"/>
              <p:cNvCxnSpPr/>
              <p:nvPr/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miter lim="800000"/>
              </a:ln>
            </p:spPr>
          </p:cxnSp>
        </p:grpSp>
        <p:sp>
          <p:nvSpPr>
            <p:cNvPr id="23582" name="文本框 64"/>
            <p:cNvSpPr txBox="1"/>
            <p:nvPr/>
          </p:nvSpPr>
          <p:spPr>
            <a:xfrm>
              <a:off x="1654922" y="2546536"/>
              <a:ext cx="811213" cy="8302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琴</a:t>
              </a:r>
              <a:endParaRPr lang="zh-CN" altLang="en-US" sz="4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57" name="组合 7"/>
          <p:cNvGrpSpPr/>
          <p:nvPr/>
        </p:nvGrpSpPr>
        <p:grpSpPr>
          <a:xfrm>
            <a:off x="4105275" y="2562225"/>
            <a:ext cx="836613" cy="898525"/>
            <a:chOff x="4106022" y="2532248"/>
            <a:chExt cx="836613" cy="898525"/>
          </a:xfrm>
        </p:grpSpPr>
        <p:grpSp>
          <p:nvGrpSpPr>
            <p:cNvPr id="23576" name="组合 7"/>
            <p:cNvGrpSpPr/>
            <p:nvPr/>
          </p:nvGrpSpPr>
          <p:grpSpPr>
            <a:xfrm>
              <a:off x="4106022" y="2579873"/>
              <a:ext cx="836613" cy="850900"/>
              <a:chOff x="2437" y="2032"/>
              <a:chExt cx="1244" cy="1264"/>
            </a:xfrm>
          </p:grpSpPr>
          <p:sp>
            <p:nvSpPr>
              <p:cNvPr id="2357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7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miter lim="800000"/>
              </a:ln>
            </p:spPr>
          </p:cxnSp>
          <p:cxnSp>
            <p:nvCxnSpPr>
              <p:cNvPr id="23580" name="直接连接符 6"/>
              <p:cNvCxnSpPr/>
              <p:nvPr/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miter lim="800000"/>
              </a:ln>
            </p:spPr>
          </p:cxnSp>
        </p:grpSp>
        <p:sp>
          <p:nvSpPr>
            <p:cNvPr id="23577" name="文本框 64"/>
            <p:cNvSpPr txBox="1"/>
            <p:nvPr/>
          </p:nvSpPr>
          <p:spPr>
            <a:xfrm>
              <a:off x="4131422" y="2532248"/>
              <a:ext cx="811213" cy="8302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滴</a:t>
              </a:r>
              <a:endParaRPr lang="zh-CN" altLang="en-US" sz="4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58" name="组合 8"/>
          <p:cNvGrpSpPr/>
          <p:nvPr/>
        </p:nvGrpSpPr>
        <p:grpSpPr>
          <a:xfrm>
            <a:off x="6605588" y="2563813"/>
            <a:ext cx="836612" cy="898525"/>
            <a:chOff x="6606335" y="2533836"/>
            <a:chExt cx="836612" cy="898525"/>
          </a:xfrm>
        </p:grpSpPr>
        <p:grpSp>
          <p:nvGrpSpPr>
            <p:cNvPr id="23571" name="组合 7"/>
            <p:cNvGrpSpPr/>
            <p:nvPr/>
          </p:nvGrpSpPr>
          <p:grpSpPr>
            <a:xfrm>
              <a:off x="6606335" y="2581461"/>
              <a:ext cx="836612" cy="850900"/>
              <a:chOff x="2437" y="2032"/>
              <a:chExt cx="1244" cy="1264"/>
            </a:xfrm>
          </p:grpSpPr>
          <p:sp>
            <p:nvSpPr>
              <p:cNvPr id="2357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7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miter lim="800000"/>
              </a:ln>
            </p:spPr>
          </p:cxnSp>
          <p:cxnSp>
            <p:nvCxnSpPr>
              <p:cNvPr id="23575" name="直接连接符 6"/>
              <p:cNvCxnSpPr/>
              <p:nvPr/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miter lim="800000"/>
              </a:ln>
            </p:spPr>
          </p:cxnSp>
        </p:grpSp>
        <p:sp>
          <p:nvSpPr>
            <p:cNvPr id="23572" name="文本框 64"/>
            <p:cNvSpPr txBox="1"/>
            <p:nvPr/>
          </p:nvSpPr>
          <p:spPr>
            <a:xfrm>
              <a:off x="6631735" y="2533836"/>
              <a:ext cx="811212" cy="8302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敲</a:t>
              </a:r>
              <a:endParaRPr lang="zh-CN" altLang="en-US" sz="4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9" name="椭圆 2"/>
          <p:cNvSpPr/>
          <p:nvPr/>
        </p:nvSpPr>
        <p:spPr>
          <a:xfrm>
            <a:off x="1781175" y="2962275"/>
            <a:ext cx="558800" cy="3683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3560" name="组合 4"/>
          <p:cNvGrpSpPr/>
          <p:nvPr/>
        </p:nvGrpSpPr>
        <p:grpSpPr>
          <a:xfrm>
            <a:off x="677863" y="3584575"/>
            <a:ext cx="2271712" cy="1136650"/>
            <a:chOff x="2093912" y="3587562"/>
            <a:chExt cx="1812919" cy="1136837"/>
          </a:xfrm>
        </p:grpSpPr>
        <p:sp>
          <p:nvSpPr>
            <p:cNvPr id="23569" name="对话气泡: 圆角矩形 3"/>
            <p:cNvSpPr/>
            <p:nvPr/>
          </p:nvSpPr>
          <p:spPr>
            <a:xfrm>
              <a:off x="2106581" y="3587562"/>
              <a:ext cx="1800250" cy="1136837"/>
            </a:xfrm>
            <a:prstGeom prst="wedgeRoundRectCallout">
              <a:avLst>
                <a:gd name="adj1" fmla="val 12940"/>
                <a:gd name="adj2" fmla="val -73838"/>
                <a:gd name="adj3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570" name="矩形 20"/>
            <p:cNvSpPr>
              <a:spLocks noChangeArrowheads="1"/>
            </p:cNvSpPr>
            <p:nvPr/>
          </p:nvSpPr>
          <p:spPr bwMode="auto">
            <a:xfrm>
              <a:off x="2093912" y="3695530"/>
              <a:ext cx="1800250" cy="92407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18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    下面是个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今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，不是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令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，撇和捺要写舒展。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61" name="椭圆 21"/>
          <p:cNvSpPr/>
          <p:nvPr/>
        </p:nvSpPr>
        <p:spPr>
          <a:xfrm>
            <a:off x="4467225" y="2962275"/>
            <a:ext cx="234950" cy="260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3562" name="组合 5"/>
          <p:cNvGrpSpPr/>
          <p:nvPr/>
        </p:nvGrpSpPr>
        <p:grpSpPr>
          <a:xfrm>
            <a:off x="3209925" y="3584575"/>
            <a:ext cx="2722563" cy="1136650"/>
            <a:chOff x="4458038" y="3577057"/>
            <a:chExt cx="2095498" cy="1136837"/>
          </a:xfrm>
        </p:grpSpPr>
        <p:sp>
          <p:nvSpPr>
            <p:cNvPr id="23567" name="对话气泡: 圆角矩形 22"/>
            <p:cNvSpPr/>
            <p:nvPr/>
          </p:nvSpPr>
          <p:spPr>
            <a:xfrm>
              <a:off x="4515466" y="3577057"/>
              <a:ext cx="1980642" cy="1136837"/>
            </a:xfrm>
            <a:prstGeom prst="wedgeRoundRectCallout">
              <a:avLst>
                <a:gd name="adj1" fmla="val -1213"/>
                <a:gd name="adj2" fmla="val -82773"/>
                <a:gd name="adj3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568" name="矩形 24"/>
            <p:cNvSpPr>
              <a:spLocks noChangeArrowheads="1"/>
            </p:cNvSpPr>
            <p:nvPr/>
          </p:nvSpPr>
          <p:spPr bwMode="auto">
            <a:xfrm>
              <a:off x="4458038" y="3672323"/>
              <a:ext cx="2095498" cy="92407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18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    左窄右宽，注意右边不是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，右下部里面是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古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63" name="椭圆 26"/>
          <p:cNvSpPr/>
          <p:nvPr/>
        </p:nvSpPr>
        <p:spPr>
          <a:xfrm>
            <a:off x="7018338" y="2717800"/>
            <a:ext cx="325437" cy="612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3564" name="组合 27"/>
          <p:cNvGrpSpPr/>
          <p:nvPr/>
        </p:nvGrpSpPr>
        <p:grpSpPr>
          <a:xfrm>
            <a:off x="6007100" y="3584575"/>
            <a:ext cx="2420938" cy="830263"/>
            <a:chOff x="4458038" y="3577057"/>
            <a:chExt cx="2095498" cy="830259"/>
          </a:xfrm>
        </p:grpSpPr>
        <p:sp>
          <p:nvSpPr>
            <p:cNvPr id="23565" name="对话气泡: 圆角矩形 28"/>
            <p:cNvSpPr/>
            <p:nvPr/>
          </p:nvSpPr>
          <p:spPr>
            <a:xfrm>
              <a:off x="4515750" y="3577057"/>
              <a:ext cx="1980074" cy="830259"/>
            </a:xfrm>
            <a:prstGeom prst="wedgeRoundRectCallout">
              <a:avLst>
                <a:gd name="adj1" fmla="val 32"/>
                <a:gd name="adj2" fmla="val -77329"/>
                <a:gd name="adj3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566" name="矩形 29"/>
            <p:cNvSpPr>
              <a:spLocks noChangeArrowheads="1"/>
            </p:cNvSpPr>
            <p:nvPr/>
          </p:nvSpPr>
          <p:spPr bwMode="auto">
            <a:xfrm>
              <a:off x="4458038" y="3672307"/>
              <a:ext cx="2095498" cy="64769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18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    左右等宽，注意右边不是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支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uiExpand="1" build="p"/>
      <p:bldP spid="23559" grpId="0" animBg="1"/>
      <p:bldP spid="23561" grpId="0" animBg="1"/>
      <p:bldP spid="2356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263525" y="1104900"/>
            <a:ext cx="8467725" cy="137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这几个字有什么共同点？怎样写才能做到规范、美观？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4579" name="矩形 11"/>
          <p:cNvSpPr/>
          <p:nvPr/>
        </p:nvSpPr>
        <p:spPr>
          <a:xfrm>
            <a:off x="2486025" y="2336800"/>
            <a:ext cx="32766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奏　琴　受　器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矩形 11"/>
          <p:cNvSpPr/>
          <p:nvPr/>
        </p:nvSpPr>
        <p:spPr>
          <a:xfrm>
            <a:off x="263525" y="3074988"/>
            <a:ext cx="8555038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都有撇画和捺画，只有把撇和捺写得舒展，字形才优美。</a:t>
            </a:r>
            <a:endParaRPr lang="en-US" altLang="zh-CN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190355" y="390114"/>
            <a:ext cx="1739618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pattFill prst="dkUpDiag">
                  <a:fgClr>
                    <a:srgbClr val="D07931"/>
                  </a:fgClr>
                  <a:bgClr>
                    <a:srgbClr val="DB8E59"/>
                  </a:bgClr>
                </a:patt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pattFill prst="dkUpDiag">
                  <a:fgClr>
                    <a:srgbClr val="D07931"/>
                  </a:fgClr>
                  <a:bgClr>
                    <a:srgbClr val="DB8E59"/>
                  </a:bgClr>
                </a:patt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pattFill prst="dkUpDiag">
                  <a:fgClr>
                    <a:srgbClr val="D07931"/>
                  </a:fgClr>
                  <a:bgClr>
                    <a:srgbClr val="DB8E59"/>
                  </a:bgClr>
                </a:patt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pattFill prst="dkUpDiag">
                <a:fgClr>
                  <a:srgbClr val="D07931"/>
                </a:fgClr>
                <a:bgClr>
                  <a:srgbClr val="DB8E59"/>
                </a:bgClr>
              </a:patt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603" name="矩形 4"/>
          <p:cNvSpPr/>
          <p:nvPr/>
        </p:nvSpPr>
        <p:spPr>
          <a:xfrm>
            <a:off x="128588" y="1309688"/>
            <a:ext cx="8791575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朗读第</a:t>
            </a:r>
            <a:r>
              <a:rPr lang="en-US" altLang="zh-CN" sz="3200" b="1"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</a:rPr>
              <a:t>自然段，读后想一想：你从哪些词语中读出了在下雨时和小雨滴汇聚起来时，水发出的声音是美妙的？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5604" name="矩形 6"/>
          <p:cNvSpPr/>
          <p:nvPr/>
        </p:nvSpPr>
        <p:spPr>
          <a:xfrm>
            <a:off x="1060450" y="3649663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小溪淙淙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25605" name="矩形 7"/>
          <p:cNvSpPr/>
          <p:nvPr/>
        </p:nvSpPr>
        <p:spPr>
          <a:xfrm>
            <a:off x="3435350" y="3649663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河流潺潺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6" name="矩形 8"/>
          <p:cNvSpPr/>
          <p:nvPr/>
        </p:nvSpPr>
        <p:spPr>
          <a:xfrm>
            <a:off x="5810250" y="3649663"/>
            <a:ext cx="18335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大海哗哗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7" name="矩形: 圆角 1"/>
          <p:cNvSpPr/>
          <p:nvPr/>
        </p:nvSpPr>
        <p:spPr>
          <a:xfrm>
            <a:off x="3070225" y="469900"/>
            <a:ext cx="2370138" cy="469900"/>
          </a:xfrm>
          <a:prstGeom prst="roundRect">
            <a:avLst>
              <a:gd name="adj" fmla="val 50000"/>
            </a:avLst>
          </a:prstGeom>
          <a:solidFill>
            <a:srgbClr val="376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2495" eaLnBrk="1" hangingPunct="0"/>
            <a:endParaRPr lang="zh-CN" altLang="en-US">
              <a:solidFill>
                <a:srgbClr val="FFFFFF"/>
              </a:solidFill>
              <a:ea typeface="思源黑体 CN Medium"/>
              <a:sym typeface="Arial" panose="020B0604020202020204" pitchFamily="34" charset="0"/>
            </a:endParaRPr>
          </a:p>
        </p:txBody>
      </p:sp>
      <p:sp>
        <p:nvSpPr>
          <p:cNvPr id="25608" name="smiling-tooth-with-hands_33918"/>
          <p:cNvSpPr>
            <a:spLocks noChangeAspect="1"/>
          </p:cNvSpPr>
          <p:nvPr/>
        </p:nvSpPr>
        <p:spPr bwMode="auto">
          <a:xfrm>
            <a:off x="3248025" y="558800"/>
            <a:ext cx="341313" cy="341313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Medium" panose="020B06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5609" name="文本框 1"/>
          <p:cNvSpPr txBox="1"/>
          <p:nvPr/>
        </p:nvSpPr>
        <p:spPr>
          <a:xfrm>
            <a:off x="3608388" y="39528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品读词语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168275" y="1058863"/>
            <a:ext cx="8897938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有感情地再次朗读第</a:t>
            </a:r>
            <a:r>
              <a:rPr lang="en-US" altLang="zh-CN" sz="3200" b="1"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</a:rPr>
              <a:t>自然段，一边读一边想象，把美妙的声音读出来。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26627" name="组合 7"/>
          <p:cNvGrpSpPr/>
          <p:nvPr/>
        </p:nvGrpSpPr>
        <p:grpSpPr>
          <a:xfrm>
            <a:off x="325438" y="2479675"/>
            <a:ext cx="8582025" cy="1677988"/>
            <a:chOff x="622300" y="2844800"/>
            <a:chExt cx="7550150" cy="1677988"/>
          </a:xfrm>
        </p:grpSpPr>
        <p:sp>
          <p:nvSpPr>
            <p:cNvPr id="26628" name="对话气泡: 圆角矩形 6"/>
            <p:cNvSpPr/>
            <p:nvPr/>
          </p:nvSpPr>
          <p:spPr>
            <a:xfrm>
              <a:off x="629283" y="2844800"/>
              <a:ext cx="7390935" cy="1677988"/>
            </a:xfrm>
            <a:prstGeom prst="wedgeRoundRectCallout">
              <a:avLst>
                <a:gd name="adj1" fmla="val 49685"/>
                <a:gd name="adj2" fmla="val -6144"/>
                <a:gd name="adj3" fmla="val 16667"/>
              </a:avLst>
            </a:prstGeom>
            <a:gradFill rotWithShape="1">
              <a:gsLst>
                <a:gs pos="0">
                  <a:srgbClr val="E9EDC0"/>
                </a:gs>
                <a:gs pos="50000">
                  <a:srgbClr val="E3E8B2"/>
                </a:gs>
                <a:gs pos="100000">
                  <a:srgbClr val="E1E8A5"/>
                </a:gs>
              </a:gsLst>
              <a:lin ang="5400000"/>
            </a:gradFill>
            <a:ln w="6350">
              <a:solidFill>
                <a:srgbClr val="D2DA7A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629" name="矩形 4"/>
            <p:cNvSpPr/>
            <p:nvPr/>
          </p:nvSpPr>
          <p:spPr>
            <a:xfrm>
              <a:off x="622300" y="2939427"/>
              <a:ext cx="7550150" cy="145636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790575" eaLnBrk="1" hangingPunct="1">
                <a:lnSpc>
                  <a:spcPct val="11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朗读时要以语音的轻重和语速的缓急变化来读好词语，读出下雨时和小雨滴汇聚起来时，水发出的声音之美妙。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384175" y="1654175"/>
            <a:ext cx="8464550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思考：你在哪里听到过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热闹的音乐会</a:t>
            </a:r>
            <a:r>
              <a:rPr lang="zh-CN" altLang="en-US" sz="3200" b="1">
                <a:latin typeface="宋体" panose="02010600030101010101" pitchFamily="2" charset="-122"/>
              </a:rPr>
              <a:t>”“</a:t>
            </a:r>
            <a:r>
              <a:rPr lang="zh-CN" altLang="en-US" sz="3200" b="1">
                <a:latin typeface="宋体" panose="02010600030101010101" pitchFamily="2" charset="-122"/>
              </a:rPr>
              <a:t>轻快的山中小曲</a:t>
            </a:r>
            <a:r>
              <a:rPr lang="zh-CN" altLang="en-US" sz="3200" b="1">
                <a:latin typeface="宋体" panose="02010600030101010101" pitchFamily="2" charset="-122"/>
              </a:rPr>
              <a:t>”“</a:t>
            </a:r>
            <a:r>
              <a:rPr lang="zh-CN" altLang="en-US" sz="3200" b="1">
                <a:latin typeface="宋体" panose="02010600030101010101" pitchFamily="2" charset="-122"/>
              </a:rPr>
              <a:t>波澜壮阔的大合唱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这些课文中说的大自然的声音呢？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309563" y="835025"/>
            <a:ext cx="8377237" cy="1027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</a:rPr>
              <a:t>自读第</a:t>
            </a:r>
            <a:r>
              <a:rPr lang="en-US" altLang="zh-CN" sz="2400" b="1">
                <a:latin typeface="宋体" panose="02010600030101010101" pitchFamily="2" charset="-122"/>
              </a:rPr>
              <a:t>4</a:t>
            </a:r>
            <a:r>
              <a:rPr lang="zh-CN" altLang="en-US" sz="2400" b="1">
                <a:latin typeface="宋体" panose="02010600030101010101" pitchFamily="2" charset="-122"/>
              </a:rPr>
              <a:t>自然段。思考：这一段写的是什么发出的声音？它们发出的声音是怎样的？圈出有关词语。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8675" name="矩形 1"/>
          <p:cNvSpPr/>
          <p:nvPr/>
        </p:nvSpPr>
        <p:spPr>
          <a:xfrm>
            <a:off x="209550" y="1731963"/>
            <a:ext cx="8602663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动物是大自然的歌手。走在公园里，听听树上叽叽喳喳的鸟叫；坐在一棵树下，听听唧哩哩唧哩哩的虫鸣；在水塘边散步，听听青蛙的歌唱。你知道他们唱的是什么吗？他们的歌声好像告诉我们：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我在歌唱，我很快乐!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676" name="直接连接符 3"/>
          <p:cNvCxnSpPr/>
          <p:nvPr/>
        </p:nvCxnSpPr>
        <p:spPr>
          <a:xfrm>
            <a:off x="7524750" y="2230438"/>
            <a:ext cx="116205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8677" name="直接连接符 5"/>
          <p:cNvCxnSpPr/>
          <p:nvPr/>
        </p:nvCxnSpPr>
        <p:spPr>
          <a:xfrm>
            <a:off x="4827588" y="2706688"/>
            <a:ext cx="3140075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8678" name="直接连接符 7"/>
          <p:cNvCxnSpPr/>
          <p:nvPr/>
        </p:nvCxnSpPr>
        <p:spPr>
          <a:xfrm flipV="1">
            <a:off x="2949575" y="3170238"/>
            <a:ext cx="1776413" cy="793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28679" name="文本框 8"/>
          <p:cNvSpPr txBox="1"/>
          <p:nvPr/>
        </p:nvSpPr>
        <p:spPr>
          <a:xfrm>
            <a:off x="1573213" y="2135188"/>
            <a:ext cx="676275" cy="492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8680" name="文本框 9"/>
          <p:cNvSpPr txBox="1"/>
          <p:nvPr/>
        </p:nvSpPr>
        <p:spPr>
          <a:xfrm>
            <a:off x="7926388" y="2136775"/>
            <a:ext cx="560387" cy="492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②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8681" name="文本框 10"/>
          <p:cNvSpPr txBox="1"/>
          <p:nvPr/>
        </p:nvSpPr>
        <p:spPr>
          <a:xfrm>
            <a:off x="4489450" y="2627313"/>
            <a:ext cx="676275" cy="534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③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pSp>
        <p:nvGrpSpPr>
          <p:cNvPr id="28682" name="组合 13"/>
          <p:cNvGrpSpPr/>
          <p:nvPr/>
        </p:nvGrpSpPr>
        <p:grpSpPr>
          <a:xfrm>
            <a:off x="325438" y="3678238"/>
            <a:ext cx="8486775" cy="976312"/>
            <a:chOff x="1515323" y="1546076"/>
            <a:chExt cx="7201003" cy="1145352"/>
          </a:xfrm>
        </p:grpSpPr>
        <p:sp>
          <p:nvSpPr>
            <p:cNvPr id="28685" name="对话气泡: 圆角矩形 11"/>
            <p:cNvSpPr/>
            <p:nvPr/>
          </p:nvSpPr>
          <p:spPr>
            <a:xfrm>
              <a:off x="1515323" y="1546076"/>
              <a:ext cx="7078427" cy="1145352"/>
            </a:xfrm>
            <a:prstGeom prst="wedgeRoundRectCallout">
              <a:avLst>
                <a:gd name="adj1" fmla="val -13046"/>
                <a:gd name="adj2" fmla="val -46218"/>
                <a:gd name="adj3" fmla="val 16667"/>
              </a:avLst>
            </a:prstGeom>
            <a:gradFill rotWithShape="1">
              <a:gsLst>
                <a:gs pos="0">
                  <a:srgbClr val="E9EDC0"/>
                </a:gs>
                <a:gs pos="50000">
                  <a:srgbClr val="E3E8B2"/>
                </a:gs>
                <a:gs pos="100000">
                  <a:srgbClr val="E1E8A5"/>
                </a:gs>
              </a:gsLst>
              <a:lin ang="5400000"/>
            </a:gradFill>
            <a:ln w="6350">
              <a:solidFill>
                <a:srgbClr val="D2DA7A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8686" name="矩形 12"/>
            <p:cNvSpPr/>
            <p:nvPr/>
          </p:nvSpPr>
          <p:spPr>
            <a:xfrm>
              <a:off x="1638568" y="1583937"/>
              <a:ext cx="7077758" cy="91877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</a:pPr>
              <a:r>
                <a:rPr lang="zh-CN" altLang="en-US" sz="2600" b="1">
                  <a:latin typeface="楷体" panose="02010609060101010101" pitchFamily="49" charset="-122"/>
                  <a:ea typeface="楷体" panose="02010609060101010101" pitchFamily="49" charset="-122"/>
                </a:rPr>
                <a:t>    朗读时要用轻快的语调朗读，一边读一边想象这些动物可爱的样子。</a:t>
              </a:r>
              <a:endParaRPr lang="zh-CN" altLang="en-US" sz="2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683" name="圆角矩形 4"/>
          <p:cNvSpPr/>
          <p:nvPr/>
        </p:nvSpPr>
        <p:spPr>
          <a:xfrm>
            <a:off x="927100" y="1811338"/>
            <a:ext cx="715963" cy="419100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cxnSp>
        <p:nvCxnSpPr>
          <p:cNvPr id="28684" name="直接连接符 14"/>
          <p:cNvCxnSpPr/>
          <p:nvPr/>
        </p:nvCxnSpPr>
        <p:spPr>
          <a:xfrm>
            <a:off x="309563" y="2709863"/>
            <a:ext cx="13335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9" grpId="0"/>
      <p:bldP spid="28680" grpId="0"/>
      <p:bldP spid="28681" grpId="0"/>
      <p:bldP spid="2868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407988" y="1054100"/>
            <a:ext cx="8264525" cy="2862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阅读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</a:rPr>
              <a:t>瀑布</a:t>
            </a:r>
            <a:r>
              <a:rPr lang="en-US" altLang="zh-CN" sz="3000" b="1"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</a:rPr>
              <a:t>，画出描写瀑布声音的语句，根据这些语句想象一下，瀑布飞落下来时发出的声音是什么样的？然后有感情地朗读这些语句，把想象到的声音读出来，注意语音的轻重和语速的缓急。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5"/>
          <p:cNvSpPr/>
          <p:nvPr/>
        </p:nvSpPr>
        <p:spPr>
          <a:xfrm>
            <a:off x="1660525" y="2062163"/>
            <a:ext cx="1011238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叶圣陶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30723" name="矩形 6"/>
          <p:cNvSpPr/>
          <p:nvPr/>
        </p:nvSpPr>
        <p:spPr>
          <a:xfrm>
            <a:off x="517525" y="2535238"/>
            <a:ext cx="3754438" cy="1949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还没看见瀑布，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先听见瀑布的声音，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好像叠叠的浪涌上岸滩，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又像阵阵的风吹过松林。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矩形 7"/>
          <p:cNvSpPr/>
          <p:nvPr/>
        </p:nvSpPr>
        <p:spPr>
          <a:xfrm>
            <a:off x="1479550" y="1195388"/>
            <a:ext cx="137318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瀑 布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0725" name="矩形 8"/>
          <p:cNvSpPr/>
          <p:nvPr/>
        </p:nvSpPr>
        <p:spPr>
          <a:xfrm>
            <a:off x="4560888" y="900113"/>
            <a:ext cx="3754437" cy="1949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山路忽然一转，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啊，望见了瀑布的全身！这般景象没法比喻，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千丈青山衬着一道白银。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6" name="矩形 9"/>
          <p:cNvSpPr/>
          <p:nvPr/>
        </p:nvSpPr>
        <p:spPr>
          <a:xfrm>
            <a:off x="4560888" y="2774950"/>
            <a:ext cx="4249737" cy="1949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站在瀑布脚下仰望，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好伟大呀，一座珍珠的屏！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时时来一阵风，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把它吹得如烟，如雾，如尘。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7" name="矩形: 圆角 1"/>
          <p:cNvSpPr/>
          <p:nvPr/>
        </p:nvSpPr>
        <p:spPr>
          <a:xfrm>
            <a:off x="3070225" y="469900"/>
            <a:ext cx="2370138" cy="469900"/>
          </a:xfrm>
          <a:prstGeom prst="roundRect">
            <a:avLst>
              <a:gd name="adj" fmla="val 50000"/>
            </a:avLst>
          </a:prstGeom>
          <a:solidFill>
            <a:srgbClr val="376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2495" eaLnBrk="1" hangingPunct="0"/>
            <a:endParaRPr lang="zh-CN" altLang="en-US">
              <a:solidFill>
                <a:srgbClr val="FFFFFF"/>
              </a:solidFill>
              <a:ea typeface="思源黑体 CN Medium"/>
              <a:sym typeface="Arial" panose="020B0604020202020204" pitchFamily="34" charset="0"/>
            </a:endParaRPr>
          </a:p>
        </p:txBody>
      </p:sp>
      <p:sp>
        <p:nvSpPr>
          <p:cNvPr id="30728" name="smiling-tooth-with-hands_33918"/>
          <p:cNvSpPr>
            <a:spLocks noChangeAspect="1"/>
          </p:cNvSpPr>
          <p:nvPr/>
        </p:nvSpPr>
        <p:spPr bwMode="auto">
          <a:xfrm>
            <a:off x="3248025" y="558800"/>
            <a:ext cx="341313" cy="341313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Medium" panose="020B06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0729" name="文本框 1"/>
          <p:cNvSpPr txBox="1"/>
          <p:nvPr/>
        </p:nvSpPr>
        <p:spPr>
          <a:xfrm>
            <a:off x="3608388" y="39528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阅读链接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3"/>
          <p:cNvSpPr/>
          <p:nvPr/>
        </p:nvSpPr>
        <p:spPr>
          <a:xfrm>
            <a:off x="954088" y="1597025"/>
            <a:ext cx="7026275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观察活动：留心听一听身边的声音，并简单记录下来。请同学们交流一下，看看谁记录的声音最美妙。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3499271" y="477889"/>
            <a:ext cx="163750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pattFill prst="dkUpDiag">
                  <a:fgClr>
                    <a:srgbClr val="D07931"/>
                  </a:fgClr>
                  <a:bgClr>
                    <a:srgbClr val="DB8E59"/>
                  </a:bgClr>
                </a:patt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pattFill prst="dkUpDiag">
                  <a:fgClr>
                    <a:srgbClr val="D07931"/>
                  </a:fgClr>
                  <a:bgClr>
                    <a:srgbClr val="DB8E59"/>
                  </a:bgClr>
                </a:patt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pattFill prst="dkUpDiag">
                  <a:fgClr>
                    <a:srgbClr val="D07931"/>
                  </a:fgClr>
                  <a:bgClr>
                    <a:srgbClr val="DB8E59"/>
                  </a:bgClr>
                </a:patt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pattFill prst="dkUpDiag">
                <a:fgClr>
                  <a:srgbClr val="D07931"/>
                </a:fgClr>
                <a:bgClr>
                  <a:srgbClr val="DB8E59"/>
                </a:bgClr>
              </a:patt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2"/>
          <p:cNvSpPr/>
          <p:nvPr/>
        </p:nvSpPr>
        <p:spPr>
          <a:xfrm>
            <a:off x="382588" y="893763"/>
            <a:ext cx="8283575" cy="993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</a:rPr>
              <a:t>圈画出课文中描写声音的词语，并把这些词语分类。说说你是如何进行词语分类的，并说明理由。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aphicFrame>
        <p:nvGraphicFramePr>
          <p:cNvPr id="31747" name="表格 4"/>
          <p:cNvGraphicFramePr>
            <a:graphicFrameLocks noGrp="1"/>
          </p:cNvGraphicFramePr>
          <p:nvPr/>
        </p:nvGraphicFramePr>
        <p:xfrm>
          <a:off x="736600" y="1976438"/>
          <a:ext cx="7670800" cy="2706688"/>
        </p:xfrm>
        <a:graphic>
          <a:graphicData uri="http://schemas.openxmlformats.org/drawingml/2006/table">
            <a:tbl>
              <a:tblPr/>
              <a:tblGrid>
                <a:gridCol w="2273300"/>
                <a:gridCol w="5397500"/>
              </a:tblGrid>
              <a:tr h="442912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/>
                      <a:endParaRPr lang="zh-CN" altLang="en-US" sz="1300">
                        <a:latin typeface="Calibri" panose="020F0502020204030204" pitchFamily="34" charset="0"/>
                      </a:endParaRPr>
                    </a:p>
                  </a:txBody>
                  <a:tcPr marT="45709" marB="45709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/>
                      <a:endParaRPr lang="zh-CN" altLang="en-US" sz="1300">
                        <a:latin typeface="Calibri" panose="020F0502020204030204" pitchFamily="34" charset="0"/>
                      </a:endParaRPr>
                    </a:p>
                  </a:txBody>
                  <a:tcPr marT="45709" marB="45709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7588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/>
                      <a:endParaRPr lang="zh-CN" altLang="en-US" sz="1300">
                        <a:latin typeface="Calibri" panose="020F0502020204030204" pitchFamily="34" charset="0"/>
                      </a:endParaRPr>
                    </a:p>
                  </a:txBody>
                  <a:tcPr marT="45709" marB="45709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/>
                      <a:endParaRPr lang="zh-CN" altLang="en-US" sz="1300">
                        <a:latin typeface="Calibri" panose="020F0502020204030204" pitchFamily="34" charset="0"/>
                      </a:endParaRPr>
                    </a:p>
                  </a:txBody>
                  <a:tcPr marT="45709" marB="45709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7207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/>
                      <a:endParaRPr lang="zh-CN" altLang="en-US" sz="1300">
                        <a:latin typeface="Calibri" panose="020F0502020204030204" pitchFamily="34" charset="0"/>
                      </a:endParaRPr>
                    </a:p>
                  </a:txBody>
                  <a:tcPr marT="45709" marB="45709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/>
                      <a:endParaRPr lang="zh-CN" altLang="en-US" sz="1300">
                        <a:latin typeface="Calibri" panose="020F0502020204030204" pitchFamily="34" charset="0"/>
                      </a:endParaRPr>
                    </a:p>
                  </a:txBody>
                  <a:tcPr marT="45709" marB="45709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7842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/>
                      <a:endParaRPr lang="zh-CN" altLang="en-US" sz="1300">
                        <a:latin typeface="Calibri" panose="020F0502020204030204" pitchFamily="34" charset="0"/>
                      </a:endParaRPr>
                    </a:p>
                  </a:txBody>
                  <a:tcPr marT="45709" marB="45709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/>
                      <a:endParaRPr lang="zh-CN" altLang="en-US" sz="1300">
                        <a:latin typeface="Calibri" panose="020F0502020204030204" pitchFamily="34" charset="0"/>
                      </a:endParaRPr>
                    </a:p>
                  </a:txBody>
                  <a:tcPr marT="45709" marB="45709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1764" name="矩形 4"/>
          <p:cNvSpPr/>
          <p:nvPr/>
        </p:nvSpPr>
        <p:spPr>
          <a:xfrm>
            <a:off x="1319213" y="1930400"/>
            <a:ext cx="11493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分 类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1765" name="矩形 5"/>
          <p:cNvSpPr/>
          <p:nvPr/>
        </p:nvSpPr>
        <p:spPr>
          <a:xfrm>
            <a:off x="5180013" y="1928813"/>
            <a:ext cx="11493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词 语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1766" name="文本框 2"/>
          <p:cNvSpPr txBox="1"/>
          <p:nvPr/>
        </p:nvSpPr>
        <p:spPr>
          <a:xfrm>
            <a:off x="1281113" y="2563813"/>
            <a:ext cx="1063625" cy="430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拟声词</a:t>
            </a:r>
            <a:endParaRPr lang="zh-CN" altLang="en-US" sz="2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7" name="文本框 2"/>
          <p:cNvSpPr txBox="1"/>
          <p:nvPr/>
        </p:nvSpPr>
        <p:spPr>
          <a:xfrm>
            <a:off x="914400" y="3128963"/>
            <a:ext cx="2066925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把一种声音比作另一种声音</a:t>
            </a:r>
            <a:endParaRPr lang="zh-CN" altLang="en-US" sz="2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8" name="文本框 2"/>
          <p:cNvSpPr txBox="1"/>
          <p:nvPr/>
        </p:nvSpPr>
        <p:spPr>
          <a:xfrm>
            <a:off x="647700" y="3898900"/>
            <a:ext cx="249237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把声音想象成人类的音乐创作活动</a:t>
            </a:r>
            <a:endParaRPr lang="zh-CN" altLang="en-US" sz="2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9" name="文本框 2"/>
          <p:cNvSpPr txBox="1"/>
          <p:nvPr/>
        </p:nvSpPr>
        <p:spPr>
          <a:xfrm>
            <a:off x="3076575" y="2428875"/>
            <a:ext cx="535622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淙淙、潺潺、哗哗、滴滴答答、叮叮咚咚、叽叽喳喳、唧哩哩唧哩哩</a:t>
            </a:r>
            <a:endParaRPr lang="zh-CN" altLang="en-US" sz="2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0" name="文本框 2"/>
          <p:cNvSpPr txBox="1"/>
          <p:nvPr/>
        </p:nvSpPr>
        <p:spPr>
          <a:xfrm>
            <a:off x="4025900" y="3294063"/>
            <a:ext cx="3105150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呢喃细语、海洋大合唱</a:t>
            </a:r>
            <a:endParaRPr lang="zh-CN" altLang="en-US" sz="2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1" name="文本框 2"/>
          <p:cNvSpPr txBox="1"/>
          <p:nvPr/>
        </p:nvSpPr>
        <p:spPr>
          <a:xfrm>
            <a:off x="3841750" y="4048125"/>
            <a:ext cx="3575050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雄伟的乐曲、热闹的音乐会</a:t>
            </a:r>
            <a:endParaRPr lang="zh-CN" altLang="en-US" sz="2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2" name="矩形: 圆角 1"/>
          <p:cNvSpPr/>
          <p:nvPr/>
        </p:nvSpPr>
        <p:spPr>
          <a:xfrm>
            <a:off x="3070225" y="469900"/>
            <a:ext cx="2370138" cy="469900"/>
          </a:xfrm>
          <a:prstGeom prst="roundRect">
            <a:avLst>
              <a:gd name="adj" fmla="val 50000"/>
            </a:avLst>
          </a:prstGeom>
          <a:solidFill>
            <a:srgbClr val="376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2495" eaLnBrk="1" hangingPunct="0"/>
            <a:endParaRPr lang="zh-CN" altLang="en-US">
              <a:solidFill>
                <a:srgbClr val="FFFFFF"/>
              </a:solidFill>
              <a:ea typeface="思源黑体 CN Medium"/>
              <a:sym typeface="Arial" panose="020B0604020202020204" pitchFamily="34" charset="0"/>
            </a:endParaRPr>
          </a:p>
        </p:txBody>
      </p:sp>
      <p:sp>
        <p:nvSpPr>
          <p:cNvPr id="31773" name="smiling-tooth-with-hands_33918"/>
          <p:cNvSpPr>
            <a:spLocks noChangeAspect="1"/>
          </p:cNvSpPr>
          <p:nvPr/>
        </p:nvSpPr>
        <p:spPr bwMode="auto">
          <a:xfrm>
            <a:off x="3248025" y="558800"/>
            <a:ext cx="341313" cy="341313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Medium" panose="020B06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1774" name="文本框 1"/>
          <p:cNvSpPr txBox="1"/>
          <p:nvPr/>
        </p:nvSpPr>
        <p:spPr>
          <a:xfrm>
            <a:off x="3608388" y="39528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感悟写法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1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64" grpId="0"/>
      <p:bldP spid="31765" grpId="0"/>
      <p:bldP spid="31766" grpId="0"/>
      <p:bldP spid="31767" grpId="0"/>
      <p:bldP spid="31768" grpId="0"/>
      <p:bldP spid="31769" grpId="0"/>
      <p:bldP spid="317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481013" y="1563688"/>
            <a:ext cx="8283575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思考：课文中描写大自然声音的方法对你有什么启发？你还能不能想到其他表现声音的方法？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2"/>
          <p:cNvSpPr/>
          <p:nvPr/>
        </p:nvSpPr>
        <p:spPr>
          <a:xfrm>
            <a:off x="512763" y="1895475"/>
            <a:ext cx="8024812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你听到过哪些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美妙的声音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？试着写几句话和同学交流，如，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鸟儿是大自然的歌手</a:t>
            </a:r>
            <a:r>
              <a:rPr lang="en-US" altLang="zh-CN" sz="3200" b="1">
                <a:latin typeface="宋体" panose="02010600030101010101" pitchFamily="2" charset="-122"/>
              </a:rPr>
              <a:t>……”“</a:t>
            </a:r>
            <a:r>
              <a:rPr lang="zh-CN" altLang="en-US" sz="3200" b="1">
                <a:latin typeface="宋体" panose="02010600030101010101" pitchFamily="2" charset="-122"/>
              </a:rPr>
              <a:t>厨房是一个音乐厅</a:t>
            </a:r>
            <a:r>
              <a:rPr lang="en-US" altLang="zh-CN" sz="3200" b="1">
                <a:latin typeface="宋体" panose="02010600030101010101" pitchFamily="2" charset="-122"/>
              </a:rPr>
              <a:t>……”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3795" name="矩形 3"/>
          <p:cNvSpPr/>
          <p:nvPr/>
        </p:nvSpPr>
        <p:spPr>
          <a:xfrm>
            <a:off x="3608388" y="1135063"/>
            <a:ext cx="14795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</a:rPr>
              <a:t>小练笔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33796" name="矩形: 圆角 1"/>
          <p:cNvSpPr/>
          <p:nvPr/>
        </p:nvSpPr>
        <p:spPr>
          <a:xfrm>
            <a:off x="3070225" y="469900"/>
            <a:ext cx="2370138" cy="469900"/>
          </a:xfrm>
          <a:prstGeom prst="roundRect">
            <a:avLst>
              <a:gd name="adj" fmla="val 50000"/>
            </a:avLst>
          </a:prstGeom>
          <a:solidFill>
            <a:srgbClr val="376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2495" eaLnBrk="1" hangingPunct="0"/>
            <a:endParaRPr lang="zh-CN" altLang="en-US">
              <a:solidFill>
                <a:srgbClr val="FFFFFF"/>
              </a:solidFill>
              <a:ea typeface="思源黑体 CN Medium"/>
              <a:sym typeface="Arial" panose="020B0604020202020204" pitchFamily="34" charset="0"/>
            </a:endParaRPr>
          </a:p>
        </p:txBody>
      </p:sp>
      <p:sp>
        <p:nvSpPr>
          <p:cNvPr id="33797" name="smiling-tooth-with-hands_33918"/>
          <p:cNvSpPr>
            <a:spLocks noChangeAspect="1"/>
          </p:cNvSpPr>
          <p:nvPr/>
        </p:nvSpPr>
        <p:spPr bwMode="auto">
          <a:xfrm>
            <a:off x="3248025" y="558800"/>
            <a:ext cx="341313" cy="341313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Medium" panose="020B06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3798" name="文本框 1"/>
          <p:cNvSpPr txBox="1"/>
          <p:nvPr/>
        </p:nvSpPr>
        <p:spPr>
          <a:xfrm>
            <a:off x="3608388" y="39528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学以致用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460375" y="1146175"/>
            <a:ext cx="8283575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小组交流：你在哪里听到过什么事物发出的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美妙的声音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？这些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美妙的声音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是怎么样的？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34819" name="组合 2"/>
          <p:cNvGrpSpPr/>
          <p:nvPr/>
        </p:nvGrpSpPr>
        <p:grpSpPr>
          <a:xfrm>
            <a:off x="517525" y="3100388"/>
            <a:ext cx="8108950" cy="1128712"/>
            <a:chOff x="1515323" y="1546076"/>
            <a:chExt cx="7121851" cy="1235752"/>
          </a:xfrm>
        </p:grpSpPr>
        <p:sp>
          <p:nvSpPr>
            <p:cNvPr id="34820" name="对话气泡: 圆角矩形 3"/>
            <p:cNvSpPr/>
            <p:nvPr/>
          </p:nvSpPr>
          <p:spPr>
            <a:xfrm>
              <a:off x="1515323" y="1546076"/>
              <a:ext cx="7078630" cy="1235752"/>
            </a:xfrm>
            <a:prstGeom prst="wedgeRoundRectCallout">
              <a:avLst>
                <a:gd name="adj1" fmla="val -13046"/>
                <a:gd name="adj2" fmla="val -46218"/>
                <a:gd name="adj3" fmla="val 16667"/>
              </a:avLst>
            </a:prstGeom>
            <a:gradFill rotWithShape="1">
              <a:gsLst>
                <a:gs pos="0">
                  <a:srgbClr val="E9EDC0"/>
                </a:gs>
                <a:gs pos="50000">
                  <a:srgbClr val="E3E8B2"/>
                </a:gs>
                <a:gs pos="100000">
                  <a:srgbClr val="E1E8A5"/>
                </a:gs>
              </a:gsLst>
              <a:lin ang="5400000"/>
            </a:gradFill>
            <a:ln w="6350">
              <a:solidFill>
                <a:srgbClr val="D2DA7A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821" name="矩形 4"/>
            <p:cNvSpPr/>
            <p:nvPr/>
          </p:nvSpPr>
          <p:spPr>
            <a:xfrm>
              <a:off x="1567918" y="1659363"/>
              <a:ext cx="7069256" cy="107554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   要求：用关键语句开头，写几句话，尝试运用课文中的一种方法来表现生活中美妙的声音。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2"/>
          <p:cNvSpPr/>
          <p:nvPr/>
        </p:nvSpPr>
        <p:spPr>
          <a:xfrm>
            <a:off x="2454275" y="1316038"/>
            <a:ext cx="36004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大自然的声音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矩形 3"/>
          <p:cNvSpPr/>
          <p:nvPr/>
        </p:nvSpPr>
        <p:spPr>
          <a:xfrm>
            <a:off x="2057400" y="2127250"/>
            <a:ext cx="6969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矩形 4"/>
          <p:cNvSpPr/>
          <p:nvPr/>
        </p:nvSpPr>
        <p:spPr>
          <a:xfrm>
            <a:off x="2057400" y="2752725"/>
            <a:ext cx="6969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矩形 5"/>
          <p:cNvSpPr/>
          <p:nvPr/>
        </p:nvSpPr>
        <p:spPr>
          <a:xfrm>
            <a:off x="2057400" y="3367088"/>
            <a:ext cx="10668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动物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6" name="矩形 6"/>
          <p:cNvSpPr/>
          <p:nvPr/>
        </p:nvSpPr>
        <p:spPr>
          <a:xfrm>
            <a:off x="3508375" y="2127250"/>
            <a:ext cx="16240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音乐家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7" name="矩形 7"/>
          <p:cNvSpPr/>
          <p:nvPr/>
        </p:nvSpPr>
        <p:spPr>
          <a:xfrm>
            <a:off x="3508375" y="2762250"/>
            <a:ext cx="16240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音乐家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8" name="矩形 8"/>
          <p:cNvSpPr/>
          <p:nvPr/>
        </p:nvSpPr>
        <p:spPr>
          <a:xfrm>
            <a:off x="3581400" y="3397250"/>
            <a:ext cx="10652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歌手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9" name="左大括号 9"/>
          <p:cNvSpPr/>
          <p:nvPr/>
        </p:nvSpPr>
        <p:spPr>
          <a:xfrm rot="10800000">
            <a:off x="5132388" y="2295525"/>
            <a:ext cx="307975" cy="1658938"/>
          </a:xfrm>
          <a:prstGeom prst="leftBrace">
            <a:avLst>
              <a:gd name="adj1" fmla="val 35412"/>
              <a:gd name="adj2" fmla="val 50824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5850" name="矩形 10"/>
          <p:cNvSpPr/>
          <p:nvPr/>
        </p:nvSpPr>
        <p:spPr>
          <a:xfrm>
            <a:off x="5886450" y="2762250"/>
            <a:ext cx="10525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美妙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1" name="矩形: 圆角 1"/>
          <p:cNvSpPr/>
          <p:nvPr/>
        </p:nvSpPr>
        <p:spPr>
          <a:xfrm>
            <a:off x="3070225" y="469900"/>
            <a:ext cx="2370138" cy="469900"/>
          </a:xfrm>
          <a:prstGeom prst="roundRect">
            <a:avLst>
              <a:gd name="adj" fmla="val 50000"/>
            </a:avLst>
          </a:prstGeom>
          <a:solidFill>
            <a:srgbClr val="376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2495" eaLnBrk="1" hangingPunct="0"/>
            <a:endParaRPr lang="zh-CN" altLang="en-US">
              <a:solidFill>
                <a:srgbClr val="FFFFFF"/>
              </a:solidFill>
              <a:ea typeface="思源黑体 CN Medium"/>
              <a:sym typeface="Arial" panose="020B0604020202020204" pitchFamily="34" charset="0"/>
            </a:endParaRPr>
          </a:p>
        </p:txBody>
      </p:sp>
      <p:sp>
        <p:nvSpPr>
          <p:cNvPr id="35852" name="smiling-tooth-with-hands_33918"/>
          <p:cNvSpPr>
            <a:spLocks noChangeAspect="1"/>
          </p:cNvSpPr>
          <p:nvPr/>
        </p:nvSpPr>
        <p:spPr bwMode="auto">
          <a:xfrm>
            <a:off x="3248025" y="558800"/>
            <a:ext cx="341313" cy="341313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Medium" panose="020B06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853" name="文本框 1"/>
          <p:cNvSpPr txBox="1"/>
          <p:nvPr/>
        </p:nvSpPr>
        <p:spPr>
          <a:xfrm>
            <a:off x="3608388" y="39528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5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333375" y="874713"/>
            <a:ext cx="8582025" cy="314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第一组：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滴滴答答　叮叮咚咚　淙淙　潺潺　哗哗　叽叽喳喳　　唧哩哩唧哩哩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第二组：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轻轻柔柔的呢喃细语　雄伟的乐曲　充满力量的声音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轻快的山中小曲　热闹的音乐会　波澜壮阔的海洋大合唱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矩形 1"/>
          <p:cNvSpPr/>
          <p:nvPr/>
        </p:nvSpPr>
        <p:spPr>
          <a:xfrm>
            <a:off x="288925" y="4051300"/>
            <a:ext cx="8582025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思考：每一组词语有什么相同点？两组词语有什么不同点？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sp>
        <p:nvSpPr>
          <p:cNvPr id="14340" name="矩形 1"/>
          <p:cNvSpPr/>
          <p:nvPr/>
        </p:nvSpPr>
        <p:spPr>
          <a:xfrm>
            <a:off x="346075" y="1168400"/>
            <a:ext cx="573088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dī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1" name="矩形 1"/>
          <p:cNvSpPr/>
          <p:nvPr/>
        </p:nvSpPr>
        <p:spPr>
          <a:xfrm>
            <a:off x="7245350" y="1082675"/>
            <a:ext cx="7334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zhā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2" name="矩形 1"/>
          <p:cNvSpPr/>
          <p:nvPr/>
        </p:nvSpPr>
        <p:spPr>
          <a:xfrm>
            <a:off x="288925" y="1681163"/>
            <a:ext cx="10509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jī lī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3" name="矩形 1"/>
          <p:cNvSpPr/>
          <p:nvPr/>
        </p:nvSpPr>
        <p:spPr>
          <a:xfrm>
            <a:off x="1960563" y="2659063"/>
            <a:ext cx="1195387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í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 n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4" name="矩形 1"/>
          <p:cNvSpPr/>
          <p:nvPr/>
        </p:nvSpPr>
        <p:spPr>
          <a:xfrm>
            <a:off x="3941763" y="2659063"/>
            <a:ext cx="720725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wěi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5" name="矩形: 圆角 1"/>
          <p:cNvSpPr/>
          <p:nvPr/>
        </p:nvSpPr>
        <p:spPr>
          <a:xfrm>
            <a:off x="3070225" y="469900"/>
            <a:ext cx="2370138" cy="469900"/>
          </a:xfrm>
          <a:prstGeom prst="roundRect">
            <a:avLst>
              <a:gd name="adj" fmla="val 50000"/>
            </a:avLst>
          </a:prstGeom>
          <a:solidFill>
            <a:srgbClr val="376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2495" eaLnBrk="1" hangingPunct="0"/>
            <a:endParaRPr lang="zh-CN" altLang="en-US">
              <a:solidFill>
                <a:srgbClr val="FFFFFF"/>
              </a:solidFill>
              <a:ea typeface="思源黑体 CN Medium"/>
              <a:sym typeface="Arial" panose="020B0604020202020204" pitchFamily="34" charset="0"/>
            </a:endParaRPr>
          </a:p>
        </p:txBody>
      </p:sp>
      <p:sp>
        <p:nvSpPr>
          <p:cNvPr id="14346" name="smiling-tooth-with-hands_33918"/>
          <p:cNvSpPr>
            <a:spLocks noChangeAspect="1"/>
          </p:cNvSpPr>
          <p:nvPr/>
        </p:nvSpPr>
        <p:spPr bwMode="auto">
          <a:xfrm>
            <a:off x="3248025" y="558800"/>
            <a:ext cx="341313" cy="341313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Medium" panose="020B06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347" name="文本框 1"/>
          <p:cNvSpPr txBox="1"/>
          <p:nvPr/>
        </p:nvSpPr>
        <p:spPr>
          <a:xfrm>
            <a:off x="3608388" y="39528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  <p:bldP spid="14342" grpId="0"/>
      <p:bldP spid="14343" grpId="0"/>
      <p:bldP spid="143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381000" y="855663"/>
            <a:ext cx="2473325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自读课文，圈出每个自然段的关键语句，借助关键语句理解段落的意思。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9575" y="855663"/>
            <a:ext cx="2849563" cy="4021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963" y="855663"/>
            <a:ext cx="2847975" cy="4021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5" name="矩形: 圆角 4"/>
          <p:cNvSpPr/>
          <p:nvPr/>
        </p:nvSpPr>
        <p:spPr>
          <a:xfrm>
            <a:off x="3892550" y="1809750"/>
            <a:ext cx="222250" cy="1778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366" name="矩形: 圆角 5"/>
          <p:cNvSpPr/>
          <p:nvPr/>
        </p:nvSpPr>
        <p:spPr>
          <a:xfrm>
            <a:off x="3346450" y="2006600"/>
            <a:ext cx="996950" cy="15875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367" name="矩形: 圆角 6"/>
          <p:cNvSpPr/>
          <p:nvPr/>
        </p:nvSpPr>
        <p:spPr>
          <a:xfrm>
            <a:off x="3321050" y="3092450"/>
            <a:ext cx="1143000" cy="15875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368" name="矩形: 圆角 7"/>
          <p:cNvSpPr/>
          <p:nvPr/>
        </p:nvSpPr>
        <p:spPr>
          <a:xfrm>
            <a:off x="3314700" y="4184650"/>
            <a:ext cx="996950" cy="15875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5" grpId="0" animBg="1"/>
      <p:bldP spid="15366" grpId="0" animBg="1"/>
      <p:bldP spid="15367" grpId="0" animBg="1"/>
      <p:bldP spid="1536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组合 9"/>
          <p:cNvGrpSpPr/>
          <p:nvPr/>
        </p:nvGrpSpPr>
        <p:grpSpPr>
          <a:xfrm>
            <a:off x="514350" y="1138238"/>
            <a:ext cx="7997825" cy="3429000"/>
            <a:chOff x="573088" y="857250"/>
            <a:chExt cx="7997825" cy="3429000"/>
          </a:xfrm>
        </p:grpSpPr>
        <p:sp>
          <p:nvSpPr>
            <p:cNvPr id="16390" name="矩形: 圆角 4"/>
            <p:cNvSpPr/>
            <p:nvPr/>
          </p:nvSpPr>
          <p:spPr>
            <a:xfrm>
              <a:off x="3302001" y="2832100"/>
              <a:ext cx="2540000" cy="1454150"/>
            </a:xfrm>
            <a:prstGeom prst="round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391" name="矩形: 圆角 5"/>
            <p:cNvSpPr/>
            <p:nvPr/>
          </p:nvSpPr>
          <p:spPr>
            <a:xfrm>
              <a:off x="6030913" y="2832100"/>
              <a:ext cx="2540000" cy="1454150"/>
            </a:xfrm>
            <a:prstGeom prst="round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6392" name="直接连接符 6"/>
            <p:cNvCxnSpPr>
              <a:stCxn id="16399" idx="2"/>
              <a:endCxn id="16397" idx="0"/>
            </p:cNvCxnSpPr>
            <p:nvPr/>
          </p:nvCxnSpPr>
          <p:spPr>
            <a:xfrm flipH="1">
              <a:off x="1843088" y="1492250"/>
              <a:ext cx="2728913" cy="1339850"/>
            </a:xfrm>
            <a:prstGeom prst="line">
              <a:avLst/>
            </a:prstGeom>
            <a:noFill/>
            <a:ln w="28575">
              <a:solidFill>
                <a:srgbClr val="92D050"/>
              </a:solidFill>
              <a:miter lim="800000"/>
            </a:ln>
          </p:spPr>
        </p:cxnSp>
        <p:cxnSp>
          <p:nvCxnSpPr>
            <p:cNvPr id="16393" name="直接连接符 8"/>
            <p:cNvCxnSpPr>
              <a:stCxn id="16399" idx="2"/>
              <a:endCxn id="16390" idx="0"/>
            </p:cNvCxnSpPr>
            <p:nvPr/>
          </p:nvCxnSpPr>
          <p:spPr>
            <a:xfrm flipH="1">
              <a:off x="4572001" y="1492250"/>
              <a:ext cx="0" cy="1339850"/>
            </a:xfrm>
            <a:prstGeom prst="line">
              <a:avLst/>
            </a:prstGeom>
            <a:noFill/>
            <a:ln w="28575">
              <a:solidFill>
                <a:srgbClr val="92D050"/>
              </a:solidFill>
              <a:miter lim="800000"/>
            </a:ln>
          </p:spPr>
        </p:cxnSp>
        <p:cxnSp>
          <p:nvCxnSpPr>
            <p:cNvPr id="16394" name="直接连接符 16"/>
            <p:cNvCxnSpPr>
              <a:endCxn id="16391" idx="0"/>
            </p:cNvCxnSpPr>
            <p:nvPr/>
          </p:nvCxnSpPr>
          <p:spPr>
            <a:xfrm>
              <a:off x="4572001" y="1492250"/>
              <a:ext cx="2728912" cy="1339850"/>
            </a:xfrm>
            <a:prstGeom prst="line">
              <a:avLst/>
            </a:prstGeom>
            <a:noFill/>
            <a:ln w="28575">
              <a:solidFill>
                <a:srgbClr val="92D050"/>
              </a:solidFill>
              <a:miter lim="800000"/>
            </a:ln>
          </p:spPr>
        </p:cxnSp>
        <p:grpSp>
          <p:nvGrpSpPr>
            <p:cNvPr id="16395" name="组合 2"/>
            <p:cNvGrpSpPr/>
            <p:nvPr/>
          </p:nvGrpSpPr>
          <p:grpSpPr>
            <a:xfrm>
              <a:off x="2195513" y="857250"/>
              <a:ext cx="4752975" cy="635000"/>
              <a:chOff x="2195513" y="857250"/>
              <a:chExt cx="4752975" cy="635000"/>
            </a:xfrm>
          </p:grpSpPr>
          <p:sp>
            <p:nvSpPr>
              <p:cNvPr id="16399" name="矩形: 圆角 1"/>
              <p:cNvSpPr/>
              <p:nvPr/>
            </p:nvSpPr>
            <p:spPr>
              <a:xfrm>
                <a:off x="2195513" y="857250"/>
                <a:ext cx="4752975" cy="635000"/>
              </a:xfrm>
              <a:prstGeom prst="round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400" name="矩形 18"/>
              <p:cNvSpPr/>
              <p:nvPr/>
            </p:nvSpPr>
            <p:spPr>
              <a:xfrm>
                <a:off x="2615406" y="912350"/>
                <a:ext cx="3913187" cy="50800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</a:pPr>
                <a:r>
                  <a:rPr lang="zh-CN" altLang="en-US" sz="26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大自然有许多美妙的声音。</a:t>
                </a:r>
                <a:endParaRPr lang="en-US" altLang="zh-CN" sz="2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6396" name="组合 7"/>
            <p:cNvGrpSpPr/>
            <p:nvPr/>
          </p:nvGrpSpPr>
          <p:grpSpPr>
            <a:xfrm>
              <a:off x="573088" y="2832100"/>
              <a:ext cx="2540000" cy="1454150"/>
              <a:chOff x="573088" y="2832100"/>
              <a:chExt cx="2540000" cy="1454150"/>
            </a:xfrm>
          </p:grpSpPr>
          <p:sp>
            <p:nvSpPr>
              <p:cNvPr id="16397" name="矩形: 圆角 3"/>
              <p:cNvSpPr/>
              <p:nvPr/>
            </p:nvSpPr>
            <p:spPr>
              <a:xfrm>
                <a:off x="573088" y="2832100"/>
                <a:ext cx="2540000" cy="1454150"/>
              </a:xfrm>
              <a:prstGeom prst="round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398" name="矩形 19"/>
              <p:cNvSpPr/>
              <p:nvPr/>
            </p:nvSpPr>
            <p:spPr>
              <a:xfrm>
                <a:off x="573088" y="3065463"/>
                <a:ext cx="2419350" cy="98742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</a:pPr>
                <a:r>
                  <a:rPr lang="zh-CN" altLang="en-US" sz="26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   风，是大自然的音乐家。</a:t>
                </a:r>
                <a:endParaRPr lang="en-US" altLang="zh-CN" sz="2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6387" name="矩形 19"/>
          <p:cNvSpPr/>
          <p:nvPr/>
        </p:nvSpPr>
        <p:spPr>
          <a:xfrm>
            <a:off x="3243263" y="3344863"/>
            <a:ext cx="2570162" cy="989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水，也是大自然的音乐家。</a:t>
            </a:r>
            <a:endParaRPr lang="en-US" altLang="zh-CN" sz="2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矩形 19"/>
          <p:cNvSpPr/>
          <p:nvPr/>
        </p:nvSpPr>
        <p:spPr>
          <a:xfrm>
            <a:off x="6002338" y="3344863"/>
            <a:ext cx="2568575" cy="989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动物是大自然的歌手。</a:t>
            </a:r>
            <a:endParaRPr lang="en-US" altLang="zh-CN" sz="2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矩形 1"/>
          <p:cNvSpPr/>
          <p:nvPr/>
        </p:nvSpPr>
        <p:spPr>
          <a:xfrm>
            <a:off x="2393950" y="527050"/>
            <a:ext cx="4570413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借助关键句，了解课文内容。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439738" y="1079500"/>
            <a:ext cx="858202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</a:rPr>
              <a:t>请认真默读第</a:t>
            </a: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自然段，圈画出生动语句，体会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美妙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一词，说一说自己的感受。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17411" name="矩形 11"/>
          <p:cNvSpPr/>
          <p:nvPr/>
        </p:nvSpPr>
        <p:spPr>
          <a:xfrm>
            <a:off x="439738" y="2305050"/>
            <a:ext cx="796925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风，是大自然的音乐家。他会在森林里演奏他的手风琴。</a:t>
            </a:r>
            <a:endParaRPr lang="en-US" altLang="zh-CN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11"/>
          <p:cNvSpPr/>
          <p:nvPr/>
        </p:nvSpPr>
        <p:spPr>
          <a:xfrm>
            <a:off x="439738" y="3600450"/>
            <a:ext cx="8291512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</a:rPr>
              <a:t>想象手风琴的演奏姿态和优美旋律，边读边想象，边想象边读。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17413" name="椭圆 5"/>
          <p:cNvSpPr/>
          <p:nvPr/>
        </p:nvSpPr>
        <p:spPr>
          <a:xfrm>
            <a:off x="1557338" y="2892425"/>
            <a:ext cx="1365250" cy="539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14" name="矩形: 圆角 1"/>
          <p:cNvSpPr/>
          <p:nvPr/>
        </p:nvSpPr>
        <p:spPr>
          <a:xfrm>
            <a:off x="3070225" y="469900"/>
            <a:ext cx="2370138" cy="469900"/>
          </a:xfrm>
          <a:prstGeom prst="roundRect">
            <a:avLst>
              <a:gd name="adj" fmla="val 50000"/>
            </a:avLst>
          </a:prstGeom>
          <a:solidFill>
            <a:srgbClr val="376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2495" eaLnBrk="1" hangingPunct="0"/>
            <a:endParaRPr lang="zh-CN" altLang="en-US">
              <a:solidFill>
                <a:srgbClr val="FFFFFF"/>
              </a:solidFill>
              <a:ea typeface="思源黑体 CN Medium"/>
              <a:sym typeface="Arial" panose="020B0604020202020204" pitchFamily="34" charset="0"/>
            </a:endParaRPr>
          </a:p>
        </p:txBody>
      </p:sp>
      <p:sp>
        <p:nvSpPr>
          <p:cNvPr id="17415" name="smiling-tooth-with-hands_33918"/>
          <p:cNvSpPr>
            <a:spLocks noChangeAspect="1"/>
          </p:cNvSpPr>
          <p:nvPr/>
        </p:nvSpPr>
        <p:spPr bwMode="auto">
          <a:xfrm>
            <a:off x="3248025" y="558800"/>
            <a:ext cx="341313" cy="341313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Medium" panose="020B06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416" name="文本框 1"/>
          <p:cNvSpPr txBox="1"/>
          <p:nvPr/>
        </p:nvSpPr>
        <p:spPr>
          <a:xfrm>
            <a:off x="3608388" y="39528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品读课文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1"/>
          <p:cNvSpPr/>
          <p:nvPr/>
        </p:nvSpPr>
        <p:spPr>
          <a:xfrm>
            <a:off x="523875" y="1057275"/>
            <a:ext cx="7969250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当他翻动树叶，树叶便像歌手一样，唱出各种不同的歌曲。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椭圆 2"/>
          <p:cNvSpPr/>
          <p:nvPr/>
        </p:nvSpPr>
        <p:spPr>
          <a:xfrm>
            <a:off x="1746250" y="1725613"/>
            <a:ext cx="1009650" cy="482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8436" name="矩形 11"/>
          <p:cNvSpPr/>
          <p:nvPr/>
        </p:nvSpPr>
        <p:spPr>
          <a:xfrm>
            <a:off x="587375" y="2876550"/>
            <a:ext cx="7969250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想象：树叶会唱出哪些不同的歌呢？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animBg="1"/>
      <p:bldP spid="184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1"/>
          <p:cNvSpPr/>
          <p:nvPr/>
        </p:nvSpPr>
        <p:spPr>
          <a:xfrm>
            <a:off x="469900" y="1360488"/>
            <a:ext cx="7969250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不一样的树叶，有不一样的声音；不一样的季节，有不一样的音乐。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椭圆 4"/>
          <p:cNvSpPr/>
          <p:nvPr/>
        </p:nvSpPr>
        <p:spPr>
          <a:xfrm>
            <a:off x="1422400" y="1395413"/>
            <a:ext cx="1219200" cy="577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60" name="椭圆 5"/>
          <p:cNvSpPr/>
          <p:nvPr/>
        </p:nvSpPr>
        <p:spPr>
          <a:xfrm>
            <a:off x="4686300" y="1395413"/>
            <a:ext cx="1219200" cy="577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61" name="椭圆 6"/>
          <p:cNvSpPr/>
          <p:nvPr/>
        </p:nvSpPr>
        <p:spPr>
          <a:xfrm>
            <a:off x="3054350" y="1979613"/>
            <a:ext cx="1219200" cy="577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62" name="椭圆 7"/>
          <p:cNvSpPr/>
          <p:nvPr/>
        </p:nvSpPr>
        <p:spPr>
          <a:xfrm>
            <a:off x="7461250" y="1420813"/>
            <a:ext cx="920750" cy="5016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63" name="椭圆 8"/>
          <p:cNvSpPr/>
          <p:nvPr/>
        </p:nvSpPr>
        <p:spPr>
          <a:xfrm>
            <a:off x="498475" y="2017713"/>
            <a:ext cx="523875" cy="482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64" name="矩形 11"/>
          <p:cNvSpPr/>
          <p:nvPr/>
        </p:nvSpPr>
        <p:spPr>
          <a:xfrm>
            <a:off x="600075" y="2747963"/>
            <a:ext cx="7969250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把自己想象成不一样的树叶，会演奏出什么不一样的音乐呢？边读边想象。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animBg="1"/>
      <p:bldP spid="19460" grpId="0" animBg="1"/>
      <p:bldP spid="19461" grpId="0" animBg="1"/>
      <p:bldP spid="19462" grpId="0" animBg="1"/>
      <p:bldP spid="19463" grpId="0" animBg="1"/>
      <p:bldP spid="194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1"/>
          <p:cNvSpPr/>
          <p:nvPr/>
        </p:nvSpPr>
        <p:spPr>
          <a:xfrm>
            <a:off x="165100" y="763588"/>
            <a:ext cx="8813800" cy="2165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当微风拂过，那声音轻轻柔柔的，好像呢喃细语，让人感受到大自然的温柔；当狂风吹起，整座森林都激动起来，合奏出一首雄伟的乐曲，那声音充满力量，令人感受到大自然的威力。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8" y="3035300"/>
            <a:ext cx="2268537" cy="16954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4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100" y="3035300"/>
            <a:ext cx="2389188" cy="17256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0485" name="矩形 11"/>
          <p:cNvSpPr/>
          <p:nvPr/>
        </p:nvSpPr>
        <p:spPr>
          <a:xfrm>
            <a:off x="2797175" y="3089275"/>
            <a:ext cx="3108325" cy="1643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你看到了什么？男女生合作读，感受生动的语言。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6" name="椭圆 7"/>
          <p:cNvSpPr/>
          <p:nvPr/>
        </p:nvSpPr>
        <p:spPr>
          <a:xfrm>
            <a:off x="1344613" y="858838"/>
            <a:ext cx="946150" cy="4762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487" name="椭圆 8"/>
          <p:cNvSpPr/>
          <p:nvPr/>
        </p:nvSpPr>
        <p:spPr>
          <a:xfrm>
            <a:off x="4770438" y="1370013"/>
            <a:ext cx="946150" cy="4762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5" grpId="0"/>
      <p:bldP spid="20486" grpId="0" animBg="1"/>
      <p:bldP spid="20487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defRPr sz="3200" b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800" b="1" dirty="0" smtClean="0">
            <a:latin typeface="+mn-ea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1968</Words>
  <Application>WPS 演示</Application>
  <PresentationFormat>全屏显示(16:9)</PresentationFormat>
  <Paragraphs>222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黑体</vt:lpstr>
      <vt:lpstr>Calibri Light</vt:lpstr>
      <vt:lpstr>Calibri</vt:lpstr>
      <vt:lpstr>等线</vt:lpstr>
      <vt:lpstr>楷体</vt:lpstr>
      <vt:lpstr>思源黑体 CN Medium</vt:lpstr>
      <vt:lpstr>思源黑体 CN Medium</vt:lpstr>
      <vt:lpstr>微软雅黑</vt:lpstr>
      <vt:lpstr>Arial Unicode MS</vt:lpstr>
      <vt:lpstr>Cambria</vt:lpstr>
      <vt:lpstr>Arial</vt:lpstr>
      <vt:lpstr>Office 主题​​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2016-01-14T05:53:00Z</dcterms:created>
  <dcterms:modified xsi:type="dcterms:W3CDTF">2023-09-25T16:46:24Z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327DB2A503D84353B6C65226A983F802_12</vt:lpwstr>
  </property>
  <property fmtid="{D5CDD505-2E9C-101B-9397-08002B2CF9AE}" pid="3" name="KSOProductBuildVer">
    <vt:lpwstr>2052-12.1.0.15374</vt:lpwstr>
  </property>
</Properties>
</file>