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29"/>
  </p:notesMasterIdLst>
  <p:handoutMasterIdLst>
    <p:handoutMasterId r:id="rId30"/>
  </p:handoutMasterIdLst>
  <p:sldIdLst>
    <p:sldId id="446" r:id="rId4"/>
    <p:sldId id="380" r:id="rId5"/>
    <p:sldId id="287" r:id="rId6"/>
    <p:sldId id="440" r:id="rId7"/>
    <p:sldId id="441" r:id="rId8"/>
    <p:sldId id="265" r:id="rId9"/>
    <p:sldId id="442" r:id="rId10"/>
    <p:sldId id="288" r:id="rId11"/>
    <p:sldId id="307" r:id="rId12"/>
    <p:sldId id="267" r:id="rId13"/>
    <p:sldId id="292" r:id="rId14"/>
    <p:sldId id="295" r:id="rId15"/>
    <p:sldId id="296" r:id="rId16"/>
    <p:sldId id="421" r:id="rId17"/>
    <p:sldId id="422" r:id="rId18"/>
    <p:sldId id="423" r:id="rId19"/>
    <p:sldId id="424" r:id="rId20"/>
    <p:sldId id="432" r:id="rId21"/>
    <p:sldId id="433" r:id="rId22"/>
    <p:sldId id="425" r:id="rId23"/>
    <p:sldId id="426" r:id="rId24"/>
    <p:sldId id="427" r:id="rId25"/>
    <p:sldId id="428" r:id="rId26"/>
    <p:sldId id="443" r:id="rId27"/>
    <p:sldId id="470" r:id="rId28"/>
  </p:sldIdLst>
  <p:sldSz cx="12192000" cy="6858000"/>
  <p:notesSz cx="7104380" cy="1023493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Medium" panose="020B06030201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3F"/>
    <a:srgbClr val="202020"/>
    <a:srgbClr val="323232"/>
    <a:srgbClr val="CC3300"/>
    <a:srgbClr val="CC0000"/>
    <a:srgbClr val="FF3300"/>
    <a:srgbClr val="A0D3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456" y="-72"/>
      </p:cViewPr>
      <p:guideLst>
        <p:guide orient="horz" pos="2159"/>
        <p:guide pos="28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9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8775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9B84EA-7D68-4D60-9CB1-D50884785D1C}" type="datetimeFigureOut">
              <a:rPr kumimoji="0" lang="zh-CN" altLang="en-US" sz="129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9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80725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9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8775" y="10880725"/>
            <a:ext cx="3189288" cy="5746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微软雅黑" panose="020B0503020204020204" pitchFamily="34" charset="-122"/>
              </a:rPr>
            </a:fld>
            <a:endParaRPr lang="zh-CN" altLang="en-US" sz="1200" dirty="0">
              <a:solidFill>
                <a:srgbClr val="898989"/>
              </a:solidFill>
              <a:latin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8775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C63340-ED7C-4940-8A1D-8F182F3E9E2A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98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3875" cy="386715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36600" y="5513388"/>
            <a:ext cx="5886450" cy="45100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80725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8775" y="10880725"/>
            <a:ext cx="3189288" cy="5746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更多资源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Franklin Gothic Medium" panose="020B06030201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>
              <a:buNone/>
            </a:pPr>
            <a:endParaRPr lang="en-US" altLang="en-US" sz="9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ctr">
              <a:buNone/>
            </a:pPr>
            <a:endParaRPr lang="en-US" altLang="en-US" sz="9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en-US" altLang="zh-CN" sz="9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9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hidden="1"/>
          <p:cNvSpPr/>
          <p:nvPr/>
        </p:nvSpPr>
        <p:spPr>
          <a:xfrm>
            <a:off x="123825" y="346075"/>
            <a:ext cx="11952288" cy="639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7159F1-6A17-429F-ACF6-52A36F9FFCAC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探究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作业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E2CB28-9D0A-493F-B188-E1D9F609F0A9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微软雅黑" panose="020B0503020204020204" pitchFamily="34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Franklin Gothic Medium" panose="020B0603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audio1.wav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1"/>
          <p:cNvGrpSpPr/>
          <p:nvPr/>
        </p:nvGrpSpPr>
        <p:grpSpPr>
          <a:xfrm>
            <a:off x="4849813" y="404813"/>
            <a:ext cx="1382712" cy="1354137"/>
            <a:chOff x="4037973" y="927718"/>
            <a:chExt cx="896190" cy="1012024"/>
          </a:xfrm>
        </p:grpSpPr>
        <p:pic>
          <p:nvPicPr>
            <p:cNvPr id="18447" name="图片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8" name="文本框 43"/>
            <p:cNvSpPr txBox="1"/>
            <p:nvPr/>
          </p:nvSpPr>
          <p:spPr>
            <a:xfrm>
              <a:off x="4244498" y="1089111"/>
              <a:ext cx="483435" cy="7578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3" name="组合 44"/>
          <p:cNvGrpSpPr/>
          <p:nvPr/>
        </p:nvGrpSpPr>
        <p:grpSpPr>
          <a:xfrm>
            <a:off x="5951538" y="298450"/>
            <a:ext cx="1497012" cy="1460500"/>
            <a:chOff x="5260478" y="983716"/>
            <a:chExt cx="969348" cy="1091279"/>
          </a:xfrm>
        </p:grpSpPr>
        <p:pic>
          <p:nvPicPr>
            <p:cNvPr id="18445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6" name="文本框 46"/>
            <p:cNvSpPr txBox="1"/>
            <p:nvPr/>
          </p:nvSpPr>
          <p:spPr>
            <a:xfrm>
              <a:off x="5539938" y="1171112"/>
              <a:ext cx="483435" cy="757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0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4" name="组合 47"/>
          <p:cNvGrpSpPr/>
          <p:nvPr/>
        </p:nvGrpSpPr>
        <p:grpSpPr>
          <a:xfrm>
            <a:off x="7105650" y="342900"/>
            <a:ext cx="1185863" cy="1182688"/>
            <a:chOff x="6480295" y="1041329"/>
            <a:chExt cx="768163" cy="883997"/>
          </a:xfrm>
        </p:grpSpPr>
        <p:pic>
          <p:nvPicPr>
            <p:cNvPr id="18443" name="图片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4" name="文本框 49"/>
            <p:cNvSpPr txBox="1"/>
            <p:nvPr/>
          </p:nvSpPr>
          <p:spPr>
            <a:xfrm>
              <a:off x="6644149" y="1216209"/>
              <a:ext cx="483435" cy="688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54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grpSp>
        <p:nvGrpSpPr>
          <p:cNvPr id="5" name="组合 50"/>
          <p:cNvGrpSpPr/>
          <p:nvPr/>
        </p:nvGrpSpPr>
        <p:grpSpPr>
          <a:xfrm>
            <a:off x="8324850" y="139700"/>
            <a:ext cx="1184275" cy="1192213"/>
            <a:chOff x="7542534" y="1016554"/>
            <a:chExt cx="768163" cy="890093"/>
          </a:xfrm>
        </p:grpSpPr>
        <p:pic>
          <p:nvPicPr>
            <p:cNvPr id="18441" name="图片 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52"/>
            <p:cNvSpPr txBox="1"/>
            <p:nvPr/>
          </p:nvSpPr>
          <p:spPr>
            <a:xfrm>
              <a:off x="7684946" y="1115190"/>
              <a:ext cx="483435" cy="757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6000" b="1" dirty="0">
                  <a:solidFill>
                    <a:schemeClr val="bg1"/>
                  </a:solidFill>
                  <a:latin typeface="Franklin Gothic Medium" panose="020B0603020102020204" pitchFamily="34" charset="0"/>
                </a:rPr>
                <a:t>2</a:t>
              </a:r>
              <a:endParaRPr lang="en-US" altLang="zh-CN" sz="6000" b="1" dirty="0">
                <a:solidFill>
                  <a:schemeClr val="bg1"/>
                </a:solidFill>
                <a:latin typeface="Franklin Gothic Medium" panose="020B0603020102020204" pitchFamily="34" charset="0"/>
              </a:endParaRPr>
            </a:p>
          </p:txBody>
        </p:sp>
      </p:grpSp>
      <p:pic>
        <p:nvPicPr>
          <p:cNvPr id="18438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2975" y="1700213"/>
            <a:ext cx="4165600" cy="485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文本框 3"/>
          <p:cNvSpPr txBox="1"/>
          <p:nvPr/>
        </p:nvSpPr>
        <p:spPr>
          <a:xfrm>
            <a:off x="2078038" y="1597025"/>
            <a:ext cx="8035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4400" dirty="0">
                <a:latin typeface="微软雅黑" panose="020B0503020204020204" pitchFamily="34" charset="-122"/>
              </a:rPr>
              <a:t>2022</a:t>
            </a:r>
            <a:r>
              <a:rPr lang="zh-CN" altLang="en-US" sz="4400" dirty="0">
                <a:latin typeface="微软雅黑" panose="020B0503020204020204" pitchFamily="34" charset="-122"/>
              </a:rPr>
              <a:t>秋人教版数学二年级上册</a:t>
            </a:r>
            <a:endParaRPr lang="zh-CN" altLang="en-US" sz="4400" dirty="0">
              <a:latin typeface="微软雅黑" panose="020B0503020204020204" pitchFamily="34" charset="-122"/>
            </a:endParaRPr>
          </a:p>
        </p:txBody>
      </p:sp>
      <p:pic>
        <p:nvPicPr>
          <p:cNvPr id="18440" name="图片 2" descr="}{MTDX3LEPYR@3MC@X5~CO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5550" y="2343150"/>
            <a:ext cx="3570288" cy="404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IMG_6472"/>
          <p:cNvPicPr>
            <a:picLocks noChangeAspect="1"/>
          </p:cNvPicPr>
          <p:nvPr/>
        </p:nvPicPr>
        <p:blipFill>
          <a:blip r:embed="rId1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 rot="-120000">
            <a:off x="2482850" y="1665288"/>
            <a:ext cx="7239000" cy="3754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3"/>
          <p:cNvSpPr txBox="1"/>
          <p:nvPr/>
        </p:nvSpPr>
        <p:spPr>
          <a:xfrm>
            <a:off x="4692650" y="1436688"/>
            <a:ext cx="2667000" cy="11731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线段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3397250" y="3875088"/>
            <a:ext cx="1600200" cy="990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28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端点</a:t>
            </a:r>
            <a:endParaRPr lang="zh-CN" altLang="en-US" sz="28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625850" y="2960688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7816850" y="2960688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7054850" y="3798888"/>
            <a:ext cx="1600200" cy="990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28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端点</a:t>
            </a:r>
            <a:endParaRPr lang="zh-CN" altLang="en-US" sz="28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 flipV="1">
            <a:off x="3778250" y="3265488"/>
            <a:ext cx="228600" cy="762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tailEnd type="triangle" w="lg" len="lg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V="1">
            <a:off x="7740650" y="3189288"/>
            <a:ext cx="76200" cy="762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tailEnd type="triangle" w="lg" len="lg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460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Line 2"/>
          <p:cNvSpPr/>
          <p:nvPr/>
        </p:nvSpPr>
        <p:spPr>
          <a:xfrm>
            <a:off x="1765300" y="3119438"/>
            <a:ext cx="532923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3"/>
          <p:cNvGrpSpPr/>
          <p:nvPr/>
        </p:nvGrpSpPr>
        <p:grpSpPr>
          <a:xfrm>
            <a:off x="1765300" y="2830513"/>
            <a:ext cx="5307013" cy="288925"/>
            <a:chOff x="0" y="0"/>
            <a:chExt cx="3343" cy="182"/>
          </a:xfrm>
        </p:grpSpPr>
        <p:sp>
          <p:nvSpPr>
            <p:cNvPr id="28685" name="Line 4"/>
            <p:cNvSpPr/>
            <p:nvPr/>
          </p:nvSpPr>
          <p:spPr>
            <a:xfrm>
              <a:off x="0" y="0"/>
              <a:ext cx="0" cy="182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6" name="Line 5"/>
            <p:cNvSpPr/>
            <p:nvPr/>
          </p:nvSpPr>
          <p:spPr>
            <a:xfrm>
              <a:off x="3343" y="0"/>
              <a:ext cx="0" cy="182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" name="Line 6"/>
          <p:cNvSpPr/>
          <p:nvPr/>
        </p:nvSpPr>
        <p:spPr>
          <a:xfrm>
            <a:off x="1765300" y="2846388"/>
            <a:ext cx="0" cy="288925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Line 7"/>
          <p:cNvSpPr/>
          <p:nvPr/>
        </p:nvSpPr>
        <p:spPr>
          <a:xfrm>
            <a:off x="7061200" y="2830513"/>
            <a:ext cx="0" cy="288925"/>
          </a:xfrm>
          <a:prstGeom prst="line">
            <a:avLst/>
          </a:prstGeom>
          <a:ln w="5715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9"/>
          <p:cNvGrpSpPr/>
          <p:nvPr/>
        </p:nvGrpSpPr>
        <p:grpSpPr>
          <a:xfrm>
            <a:off x="1106488" y="3263900"/>
            <a:ext cx="7427912" cy="522288"/>
            <a:chOff x="-5" y="0"/>
            <a:chExt cx="3542" cy="329"/>
          </a:xfrm>
        </p:grpSpPr>
        <p:sp>
          <p:nvSpPr>
            <p:cNvPr id="28683" name="Text Box 10"/>
            <p:cNvSpPr txBox="1"/>
            <p:nvPr/>
          </p:nvSpPr>
          <p:spPr>
            <a:xfrm>
              <a:off x="-5" y="0"/>
              <a:ext cx="108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端点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684" name="Text Box 11"/>
            <p:cNvSpPr txBox="1"/>
            <p:nvPr/>
          </p:nvSpPr>
          <p:spPr>
            <a:xfrm>
              <a:off x="2449" y="0"/>
              <a:ext cx="108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端点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Text Box 12"/>
          <p:cNvSpPr txBox="1"/>
          <p:nvPr/>
        </p:nvSpPr>
        <p:spPr>
          <a:xfrm>
            <a:off x="3709988" y="1966913"/>
            <a:ext cx="1728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线   段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573963" y="1751013"/>
            <a:ext cx="3376613" cy="1778000"/>
          </a:xfrm>
          <a:prstGeom prst="roundRect">
            <a:avLst>
              <a:gd name="adj" fmla="val 8426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把线拉直，两手之间的一段可以看成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线段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460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8682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2488" y="3405188"/>
            <a:ext cx="1674812" cy="177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直接连接符 2"/>
          <p:cNvSpPr>
            <a:spLocks noChangeShapeType="1"/>
          </p:cNvSpPr>
          <p:nvPr/>
        </p:nvSpPr>
        <p:spPr bwMode="auto">
          <a:xfrm>
            <a:off x="2298700" y="3821113"/>
            <a:ext cx="2725738" cy="0"/>
          </a:xfrm>
          <a:prstGeom prst="line">
            <a:avLst/>
          </a:prstGeom>
          <a:noFill/>
          <a:ln w="47625">
            <a:solidFill>
              <a:srgbClr val="00000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7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12297"/>
          <p:cNvSpPr txBox="1">
            <a:spLocks noChangeArrowheads="1"/>
          </p:cNvSpPr>
          <p:nvPr/>
        </p:nvSpPr>
        <p:spPr bwMode="auto">
          <a:xfrm>
            <a:off x="2817813" y="3127375"/>
            <a:ext cx="2133600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8963" y="3176588"/>
            <a:ext cx="13716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60637" r="-14" b="21667"/>
          <a:stretch>
            <a:fillRect/>
          </a:stretch>
        </p:blipFill>
        <p:spPr>
          <a:xfrm>
            <a:off x="2109788" y="3821113"/>
            <a:ext cx="8058150" cy="1214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235200" y="1571625"/>
            <a:ext cx="36607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线段可以量吗？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460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Group 6"/>
          <p:cNvGrpSpPr/>
          <p:nvPr/>
        </p:nvGrpSpPr>
        <p:grpSpPr>
          <a:xfrm>
            <a:off x="2435225" y="5049838"/>
            <a:ext cx="8301038" cy="1712912"/>
            <a:chOff x="0" y="0"/>
            <a:chExt cx="5229" cy="1079"/>
          </a:xfrm>
        </p:grpSpPr>
        <p:grpSp>
          <p:nvGrpSpPr>
            <p:cNvPr id="1037" name="Group 7"/>
            <p:cNvGrpSpPr/>
            <p:nvPr/>
          </p:nvGrpSpPr>
          <p:grpSpPr>
            <a:xfrm>
              <a:off x="0" y="0"/>
              <a:ext cx="5229" cy="1079"/>
              <a:chOff x="0" y="0"/>
              <a:chExt cx="5229" cy="1079"/>
            </a:xfrm>
          </p:grpSpPr>
          <p:graphicFrame>
            <p:nvGraphicFramePr>
              <p:cNvPr id="1026" name="Object 8"/>
              <p:cNvGraphicFramePr>
                <a:graphicFrameLocks noChangeAspect="1"/>
              </p:cNvGraphicFramePr>
              <p:nvPr/>
            </p:nvGraphicFramePr>
            <p:xfrm>
              <a:off x="0" y="0"/>
              <a:ext cx="5184" cy="8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6" name="" r:id="rId1" imgW="8775700" imgH="1460500" progId="Photoshop.Image.8">
                      <p:embed/>
                    </p:oleObj>
                  </mc:Choice>
                  <mc:Fallback>
                    <p:oleObj name="" r:id="rId1" imgW="8775700" imgH="1460500" progId="Photoshop.Image.8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0" y="0"/>
                            <a:ext cx="5184" cy="86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8" name="Rectangle 9"/>
              <p:cNvSpPr>
                <a:spLocks noChangeArrowheads="1"/>
              </p:cNvSpPr>
              <p:nvPr/>
            </p:nvSpPr>
            <p:spPr bwMode="auto">
              <a:xfrm>
                <a:off x="5036" y="733"/>
                <a:ext cx="193" cy="34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wrap="none" lIns="90000" tIns="46800" rIns="90000" bIns="46800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038" name="Text Box 10"/>
            <p:cNvSpPr txBox="1"/>
            <p:nvPr/>
          </p:nvSpPr>
          <p:spPr>
            <a:xfrm>
              <a:off x="0" y="212"/>
              <a:ext cx="2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p>
              <a:r>
                <a:rPr lang="zh-CN" altLang="zh-CN" sz="28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0</a:t>
              </a:r>
              <a:endPara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39" name="Text Box 11"/>
            <p:cNvSpPr txBox="1"/>
            <p:nvPr/>
          </p:nvSpPr>
          <p:spPr>
            <a:xfrm>
              <a:off x="590" y="228"/>
              <a:ext cx="2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p>
              <a:r>
                <a:rPr lang="zh-CN" altLang="zh-CN" sz="28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1</a:t>
              </a:r>
              <a:endPara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0" name="Text Box 12"/>
            <p:cNvSpPr txBox="1"/>
            <p:nvPr/>
          </p:nvSpPr>
          <p:spPr>
            <a:xfrm>
              <a:off x="1180" y="228"/>
              <a:ext cx="2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p>
              <a:r>
                <a:rPr lang="zh-CN" altLang="zh-CN" sz="28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2</a:t>
              </a:r>
              <a:endPara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1" name="Text Box 13"/>
            <p:cNvSpPr txBox="1"/>
            <p:nvPr/>
          </p:nvSpPr>
          <p:spPr>
            <a:xfrm>
              <a:off x="1764" y="228"/>
              <a:ext cx="2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p>
              <a:r>
                <a:rPr lang="zh-CN" altLang="zh-CN" sz="28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3</a:t>
              </a:r>
              <a:endPara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2" name="Text Box 14"/>
            <p:cNvSpPr txBox="1"/>
            <p:nvPr/>
          </p:nvSpPr>
          <p:spPr>
            <a:xfrm>
              <a:off x="2354" y="228"/>
              <a:ext cx="2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p>
              <a:r>
                <a:rPr lang="zh-CN" altLang="zh-CN" sz="28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4</a:t>
              </a:r>
              <a:endPara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3" name="Text Box 15"/>
            <p:cNvSpPr txBox="1"/>
            <p:nvPr/>
          </p:nvSpPr>
          <p:spPr>
            <a:xfrm>
              <a:off x="3533" y="228"/>
              <a:ext cx="2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p>
              <a:r>
                <a:rPr lang="zh-CN" altLang="zh-CN" sz="28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6</a:t>
              </a:r>
              <a:endPara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4" name="Text Box 16"/>
            <p:cNvSpPr txBox="1"/>
            <p:nvPr/>
          </p:nvSpPr>
          <p:spPr>
            <a:xfrm>
              <a:off x="4077" y="228"/>
              <a:ext cx="2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p>
              <a:r>
                <a:rPr lang="zh-CN" altLang="zh-CN" sz="28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7</a:t>
              </a:r>
              <a:endPara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5" name="Text Box 17"/>
            <p:cNvSpPr txBox="1"/>
            <p:nvPr/>
          </p:nvSpPr>
          <p:spPr>
            <a:xfrm>
              <a:off x="4667" y="228"/>
              <a:ext cx="2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p>
              <a:r>
                <a:rPr lang="zh-CN" altLang="zh-CN" sz="28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8</a:t>
              </a:r>
              <a:endPara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6" name="Text Box 18"/>
            <p:cNvSpPr txBox="1"/>
            <p:nvPr/>
          </p:nvSpPr>
          <p:spPr>
            <a:xfrm>
              <a:off x="2943" y="228"/>
              <a:ext cx="244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p>
              <a:r>
                <a:rPr lang="zh-CN" altLang="zh-CN" sz="2800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5</a:t>
              </a:r>
              <a:endPara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9" name="Line 19"/>
          <p:cNvSpPr/>
          <p:nvPr/>
        </p:nvSpPr>
        <p:spPr>
          <a:xfrm flipV="1">
            <a:off x="2562225" y="4113213"/>
            <a:ext cx="33338" cy="923925"/>
          </a:xfrm>
          <a:prstGeom prst="line">
            <a:avLst/>
          </a:prstGeom>
          <a:ln w="25400" cap="flat" cmpd="sng">
            <a:solidFill>
              <a:srgbClr val="0000FF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1931988" y="3105150"/>
            <a:ext cx="3038475" cy="954088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</a:ln>
        </p:spPr>
        <p:txBody>
          <a:bodyPr wrap="none" lIns="90000" tIns="46800" rIns="90000" bIns="4680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把尺的“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0”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刻度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对准线段的左端。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Line 21"/>
          <p:cNvSpPr/>
          <p:nvPr/>
        </p:nvSpPr>
        <p:spPr>
          <a:xfrm flipV="1">
            <a:off x="7183438" y="4113213"/>
            <a:ext cx="0" cy="936625"/>
          </a:xfrm>
          <a:prstGeom prst="line">
            <a:avLst/>
          </a:prstGeom>
          <a:ln w="25400" cap="flat" cmpd="sng">
            <a:solidFill>
              <a:srgbClr val="0000FF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6534150" y="3108325"/>
            <a:ext cx="3038475" cy="954088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</a:ln>
        </p:spPr>
        <p:txBody>
          <a:bodyPr wrap="none" lIns="90000" tIns="46800" rIns="90000" bIns="4680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右端对准数字几，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长度就是几厘米。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23"/>
          <p:cNvSpPr/>
          <p:nvPr/>
        </p:nvSpPr>
        <p:spPr>
          <a:xfrm>
            <a:off x="2581275" y="5037138"/>
            <a:ext cx="45720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3" name="Line 24"/>
          <p:cNvSpPr/>
          <p:nvPr/>
        </p:nvSpPr>
        <p:spPr>
          <a:xfrm>
            <a:off x="2566988" y="4960938"/>
            <a:ext cx="0" cy="7620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Line 25"/>
          <p:cNvSpPr/>
          <p:nvPr/>
        </p:nvSpPr>
        <p:spPr>
          <a:xfrm>
            <a:off x="7167563" y="4960938"/>
            <a:ext cx="0" cy="7620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矩形 1"/>
          <p:cNvSpPr/>
          <p:nvPr/>
        </p:nvSpPr>
        <p:spPr>
          <a:xfrm>
            <a:off x="10644188" y="5337175"/>
            <a:ext cx="1077912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752600" y="1327150"/>
            <a:ext cx="5121275" cy="10826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这条线段有多长？量一量。 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3021013"/>
            <a:ext cx="7766050" cy="128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014538" y="4462463"/>
            <a:ext cx="5776912" cy="952500"/>
          </a:xfrm>
          <a:prstGeom prst="rect">
            <a:avLst/>
          </a:prstGeom>
          <a:noFill/>
          <a:ln w="9525">
            <a:noFill/>
          </a:ln>
        </p:spPr>
        <p:txBody>
          <a:bodyPr lIns="121920" tIns="60960" rIns="121920" bIns="6096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）先确定一个端点。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68663" y="3103563"/>
            <a:ext cx="88900" cy="904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124200" y="3540125"/>
            <a:ext cx="420688" cy="5857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36763" y="5108575"/>
            <a:ext cx="8247062" cy="952500"/>
          </a:xfrm>
          <a:prstGeom prst="rect">
            <a:avLst/>
          </a:prstGeom>
          <a:noFill/>
          <a:ln w="9525">
            <a:noFill/>
          </a:ln>
        </p:spPr>
        <p:txBody>
          <a:bodyPr lIns="121920" tIns="60960" rIns="121920" bIns="6096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）再把尺子的刻度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与端点对齐。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289300" y="3148013"/>
            <a:ext cx="2395538" cy="158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338" y="2336800"/>
            <a:ext cx="1454150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b="18736"/>
          <a:stretch>
            <a:fillRect/>
          </a:stretch>
        </p:blipFill>
        <p:spPr>
          <a:xfrm rot="1229271">
            <a:off x="2468563" y="3292475"/>
            <a:ext cx="903287" cy="1376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椭圆 23"/>
          <p:cNvSpPr/>
          <p:nvPr/>
        </p:nvSpPr>
        <p:spPr>
          <a:xfrm>
            <a:off x="5595938" y="3117850"/>
            <a:ext cx="88900" cy="904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31" name="TextBox 19"/>
          <p:cNvSpPr txBox="1"/>
          <p:nvPr/>
        </p:nvSpPr>
        <p:spPr>
          <a:xfrm>
            <a:off x="1743075" y="1473200"/>
            <a:ext cx="63198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画一条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3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厘米长的线段。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32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688" y="1311275"/>
            <a:ext cx="1104900" cy="84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0" y="1460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734" name="TextBox 19"/>
          <p:cNvSpPr txBox="1"/>
          <p:nvPr/>
        </p:nvSpPr>
        <p:spPr>
          <a:xfrm>
            <a:off x="776288" y="2541588"/>
            <a:ext cx="1408112" cy="522287"/>
          </a:xfrm>
          <a:prstGeom prst="rect">
            <a:avLst/>
          </a:prstGeom>
          <a:solidFill>
            <a:srgbClr val="FBE5D6"/>
          </a:solidFill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画法一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87708 -0.001975 " pathEditMode="relative" rAng="0" ptsTypes="">
                                      <p:cBhvr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8" grpId="1" bldLvl="0" animBg="1"/>
      <p:bldP spid="5" grpId="0" bldLvl="0" animBg="1"/>
      <p:bldP spid="5" grpId="1" bldLvl="0" animBg="1"/>
      <p:bldP spid="13" grpId="0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8938" y="2460625"/>
            <a:ext cx="7767637" cy="1290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575" y="1831975"/>
            <a:ext cx="1454150" cy="85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157413" y="4222750"/>
            <a:ext cx="9526588" cy="1847850"/>
          </a:xfrm>
          <a:prstGeom prst="rect">
            <a:avLst/>
          </a:prstGeom>
          <a:noFill/>
        </p:spPr>
        <p:txBody>
          <a:bodyPr lIns="121920" tIns="60960" rIns="121920" bIns="6096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1">
                <a:ln w="0"/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先在纸上对应刻度</a:t>
            </a:r>
            <a:r>
              <a:rPr kumimoji="0" lang="en-US" altLang="zh-CN" sz="3735" b="1" i="0" u="none" strike="noStrike" kern="1200" cap="none" spc="0" normalizeH="0" baseline="0" noProof="1">
                <a:ln w="0"/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kumimoji="0" lang="zh-CN" altLang="en-US" sz="3735" b="1" i="0" u="none" strike="noStrike" kern="1200" cap="none" spc="0" normalizeH="0" baseline="0" noProof="1">
                <a:ln w="0"/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和刻度</a:t>
            </a:r>
            <a:r>
              <a:rPr kumimoji="0" lang="en-US" altLang="zh-CN" sz="3735" b="1" i="0" u="none" strike="noStrike" kern="1200" cap="none" spc="0" normalizeH="0" baseline="0" noProof="1">
                <a:ln w="0"/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3735" b="1" i="0" u="none" strike="noStrike" kern="1200" cap="none" spc="0" normalizeH="0" baseline="0" noProof="1">
                <a:ln w="0"/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处各画一个点。再沿尺子把这两个点连接起来。</a:t>
            </a:r>
            <a:endParaRPr kumimoji="0" lang="zh-CN" altLang="en-US" sz="3735" b="1" i="0" u="none" strike="noStrike" kern="1200" cap="none" spc="0" normalizeH="0" baseline="0" noProof="1">
              <a:ln w="0"/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090738" y="2579688"/>
            <a:ext cx="66675" cy="682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>
            <a:endCxn id="26" idx="6"/>
          </p:cNvCxnSpPr>
          <p:nvPr/>
        </p:nvCxnSpPr>
        <p:spPr>
          <a:xfrm>
            <a:off x="2157413" y="2611438"/>
            <a:ext cx="2333625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b="18736"/>
          <a:stretch>
            <a:fillRect/>
          </a:stretch>
        </p:blipFill>
        <p:spPr>
          <a:xfrm rot="1229271">
            <a:off x="1497013" y="2876550"/>
            <a:ext cx="1147762" cy="174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椭圆 25"/>
          <p:cNvSpPr/>
          <p:nvPr/>
        </p:nvSpPr>
        <p:spPr>
          <a:xfrm>
            <a:off x="4424363" y="2579688"/>
            <a:ext cx="66675" cy="682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7194550" y="1274763"/>
            <a:ext cx="4491038" cy="1185863"/>
          </a:xfrm>
          <a:prstGeom prst="wedgeRoundRectCallout">
            <a:avLst>
              <a:gd name="adj1" fmla="val -62484"/>
              <a:gd name="adj2" fmla="val 54605"/>
              <a:gd name="adj3" fmla="val 1666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3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注意：画线段的过程中，尺子</a:t>
            </a:r>
            <a:r>
              <a:rPr kumimoji="0" lang="zh-CN" altLang="en-US" sz="3335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不能移动</a:t>
            </a:r>
            <a:r>
              <a:rPr kumimoji="0" lang="zh-CN" altLang="en-US" sz="3335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kumimoji="0" lang="zh-CN" altLang="en-US" sz="3335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460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55" name="TextBox 19"/>
          <p:cNvSpPr txBox="1"/>
          <p:nvPr/>
        </p:nvSpPr>
        <p:spPr>
          <a:xfrm>
            <a:off x="1590675" y="1274763"/>
            <a:ext cx="1409700" cy="522287"/>
          </a:xfrm>
          <a:prstGeom prst="rect">
            <a:avLst/>
          </a:prstGeom>
          <a:solidFill>
            <a:srgbClr val="FBE5D6"/>
          </a:solidFill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画法一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0.18021 -0.0003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26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771" name="矩形 3"/>
          <p:cNvSpPr/>
          <p:nvPr/>
        </p:nvSpPr>
        <p:spPr>
          <a:xfrm>
            <a:off x="2254250" y="1701800"/>
            <a:ext cx="72358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atinLnBrk="1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指出下面哪些是线段。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2" name="Rectangle 86"/>
          <p:cNvSpPr/>
          <p:nvPr/>
        </p:nvSpPr>
        <p:spPr>
          <a:xfrm>
            <a:off x="1614488" y="3470275"/>
            <a:ext cx="24495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      ）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Rectangle 86"/>
          <p:cNvSpPr/>
          <p:nvPr/>
        </p:nvSpPr>
        <p:spPr>
          <a:xfrm>
            <a:off x="1484313" y="4248150"/>
            <a:ext cx="2709862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因为它是弯的，不是直的。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Rectangle 86"/>
          <p:cNvSpPr/>
          <p:nvPr/>
        </p:nvSpPr>
        <p:spPr>
          <a:xfrm>
            <a:off x="7826375" y="4248150"/>
            <a:ext cx="2665413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因为它是弯的，不是直的。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2775" name="组合 4"/>
          <p:cNvGrpSpPr/>
          <p:nvPr/>
        </p:nvGrpSpPr>
        <p:grpSpPr>
          <a:xfrm>
            <a:off x="1592263" y="2489200"/>
            <a:ext cx="7623175" cy="893763"/>
            <a:chOff x="700088" y="1480714"/>
            <a:chExt cx="7622856" cy="893763"/>
          </a:xfrm>
        </p:grpSpPr>
        <p:pic>
          <p:nvPicPr>
            <p:cNvPr id="32784" name="Picture 17" descr="E:\R二数上\resource\U01\doc\images\线_05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72000" y="1541664"/>
              <a:ext cx="1892300" cy="7127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5" name="Picture 18" descr="E:\R二数上\resource\U01\doc\images\线_07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30644" y="1480714"/>
              <a:ext cx="1892300" cy="8937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6" name="Picture 19" descr="E:\R二数上\resource\U01\doc\images\线_0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0088" y="1654376"/>
              <a:ext cx="1892300" cy="4714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7" name="Picture 20" descr="E:\R二数上\resource\U01\doc\images\线_0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03500" y="1525789"/>
              <a:ext cx="1892300" cy="77628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2776" name="Rectangle 86"/>
          <p:cNvSpPr/>
          <p:nvPr/>
        </p:nvSpPr>
        <p:spPr>
          <a:xfrm>
            <a:off x="3663950" y="3470275"/>
            <a:ext cx="24495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      ）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7" name="Rectangle 86"/>
          <p:cNvSpPr/>
          <p:nvPr/>
        </p:nvSpPr>
        <p:spPr>
          <a:xfrm>
            <a:off x="5648325" y="3502025"/>
            <a:ext cx="24495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      ）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8" name="Rectangle 86"/>
          <p:cNvSpPr/>
          <p:nvPr/>
        </p:nvSpPr>
        <p:spPr>
          <a:xfrm>
            <a:off x="7361238" y="3487738"/>
            <a:ext cx="244951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      ）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Rectangle 86"/>
          <p:cNvSpPr/>
          <p:nvPr/>
        </p:nvSpPr>
        <p:spPr>
          <a:xfrm>
            <a:off x="4400550" y="3497263"/>
            <a:ext cx="496888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Rectangle 86"/>
          <p:cNvSpPr/>
          <p:nvPr/>
        </p:nvSpPr>
        <p:spPr>
          <a:xfrm>
            <a:off x="6383338" y="3494088"/>
            <a:ext cx="4968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Rectangle 86"/>
          <p:cNvSpPr/>
          <p:nvPr/>
        </p:nvSpPr>
        <p:spPr>
          <a:xfrm>
            <a:off x="2254250" y="3514725"/>
            <a:ext cx="1016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Rectangle 86"/>
          <p:cNvSpPr/>
          <p:nvPr/>
        </p:nvSpPr>
        <p:spPr>
          <a:xfrm>
            <a:off x="7935913" y="3514725"/>
            <a:ext cx="10493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83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88" y="1214438"/>
            <a:ext cx="2200275" cy="85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41" grpId="0" bldLvl="0" animBg="1"/>
      <p:bldP spid="49" grpId="0" bldLvl="0" animBg="1"/>
      <p:bldP spid="50" grpId="0" bldLvl="0" animBg="1"/>
      <p:bldP spid="52" grpId="0" bldLvl="0" animBg="1"/>
      <p:bldP spid="5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4"/>
          <p:cNvSpPr txBox="1"/>
          <p:nvPr/>
        </p:nvSpPr>
        <p:spPr>
          <a:xfrm flipH="1">
            <a:off x="1216025" y="1398588"/>
            <a:ext cx="10671175" cy="12350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连接每两个点画线段，一共画出了几条线段？你能看出</a:t>
            </a:r>
            <a:br>
              <a:rPr lang="zh-CN" altLang="en-US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画出的是什么图形吗？</a:t>
            </a:r>
            <a:endParaRPr lang="zh-CN" altLang="en-US" sz="2800" b="1" dirty="0">
              <a:solidFill>
                <a:srgbClr val="1C1C1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5" name="图片 1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0425" y="2841625"/>
            <a:ext cx="4197350" cy="37560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6196013" y="2892425"/>
            <a:ext cx="9525" cy="16954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186488" y="2892425"/>
            <a:ext cx="730250" cy="7207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196013" y="3597275"/>
            <a:ext cx="714375" cy="990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4819" name="Rectangle 4"/>
          <p:cNvSpPr txBox="1"/>
          <p:nvPr/>
        </p:nvSpPr>
        <p:spPr>
          <a:xfrm flipH="1">
            <a:off x="1216025" y="1398588"/>
            <a:ext cx="10671175" cy="12350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画出一条和下面同样长的线段。</a:t>
            </a:r>
            <a:endParaRPr lang="zh-CN" altLang="en-US" sz="2800" b="1" dirty="0">
              <a:solidFill>
                <a:srgbClr val="1C1C1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4820" name="组合 4"/>
          <p:cNvGrpSpPr/>
          <p:nvPr/>
        </p:nvGrpSpPr>
        <p:grpSpPr>
          <a:xfrm>
            <a:off x="1778000" y="2971800"/>
            <a:ext cx="4681538" cy="85725"/>
            <a:chOff x="2800" y="4679"/>
            <a:chExt cx="7373" cy="136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818" y="4750"/>
              <a:ext cx="735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椭圆 2"/>
            <p:cNvSpPr/>
            <p:nvPr/>
          </p:nvSpPr>
          <p:spPr>
            <a:xfrm>
              <a:off x="2800" y="4697"/>
              <a:ext cx="120" cy="11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053" y="4679"/>
              <a:ext cx="120" cy="11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42770" y="4001135"/>
            <a:ext cx="4681855" cy="86360"/>
            <a:chOff x="2800" y="4679"/>
            <a:chExt cx="7373" cy="136"/>
          </a:xfrm>
          <a:solidFill>
            <a:srgbClr val="FF0000"/>
          </a:solidFill>
        </p:grpSpPr>
        <p:sp>
          <p:nvSpPr>
            <p:cNvPr id="8" name="直接连接符 7"/>
            <p:cNvSpPr/>
            <p:nvPr/>
          </p:nvSpPr>
          <p:spPr>
            <a:xfrm>
              <a:off x="2817" y="4750"/>
              <a:ext cx="7356" cy="0"/>
            </a:xfrm>
            <a:prstGeom prst="line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9" name="椭圆 8"/>
            <p:cNvSpPr/>
            <p:nvPr/>
          </p:nvSpPr>
          <p:spPr>
            <a:xfrm>
              <a:off x="2800" y="4697"/>
              <a:ext cx="119" cy="119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0054" y="4679"/>
              <a:ext cx="119" cy="119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530600" y="2411413"/>
            <a:ext cx="11874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79850" y="3479800"/>
            <a:ext cx="118745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5843" name="Rectangle 4"/>
          <p:cNvSpPr txBox="1"/>
          <p:nvPr/>
        </p:nvSpPr>
        <p:spPr>
          <a:xfrm flipH="1">
            <a:off x="1216025" y="1398588"/>
            <a:ext cx="9769475" cy="12350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在距离  </a:t>
            </a:r>
            <a:r>
              <a:rPr lang="en-US" altLang="zh-CN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厘米处画一朵   ，</a:t>
            </a:r>
            <a:r>
              <a:rPr lang="en-US" altLang="zh-CN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厘米处画一棵   ，</a:t>
            </a:r>
            <a:r>
              <a:rPr lang="en-US" altLang="zh-CN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</a:t>
            </a:r>
            <a:endParaRPr lang="zh-CN" altLang="en-US" sz="2800" b="1" dirty="0">
              <a:solidFill>
                <a:srgbClr val="1C1C1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处画一个   。</a:t>
            </a:r>
            <a:endParaRPr lang="zh-CN" altLang="en-US" sz="2800" b="1" dirty="0">
              <a:solidFill>
                <a:srgbClr val="1C1C1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584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9075" y="1398588"/>
            <a:ext cx="3429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3550" y="1443038"/>
            <a:ext cx="43815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2513" y="1214438"/>
            <a:ext cx="419100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88" y="2008188"/>
            <a:ext cx="409575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4988" y="2703513"/>
            <a:ext cx="517525" cy="92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3900" y="2984500"/>
            <a:ext cx="43815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1950" y="2776538"/>
            <a:ext cx="419100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2700" y="2908300"/>
            <a:ext cx="409575" cy="685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1854200" y="3594100"/>
            <a:ext cx="90090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6"/>
          <p:cNvSpPr/>
          <p:nvPr/>
        </p:nvSpPr>
        <p:spPr>
          <a:xfrm>
            <a:off x="2286000" y="2732088"/>
            <a:ext cx="7621588" cy="117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lnSpc>
                <a:spcPct val="130000"/>
              </a:lnSpc>
            </a:pPr>
            <a:r>
              <a:rPr lang="en-US" altLang="zh-CN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线  段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2"/>
          <p:cNvSpPr/>
          <p:nvPr/>
        </p:nvSpPr>
        <p:spPr>
          <a:xfrm>
            <a:off x="2095500" y="1692275"/>
            <a:ext cx="4832350" cy="736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先画一条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厘米的线段。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矩形 3"/>
          <p:cNvSpPr/>
          <p:nvPr/>
        </p:nvSpPr>
        <p:spPr>
          <a:xfrm>
            <a:off x="2173288" y="3427413"/>
            <a:ext cx="6442075" cy="736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再画一条比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厘米短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厘米的线段。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8" name="矩形 4"/>
          <p:cNvSpPr/>
          <p:nvPr/>
        </p:nvSpPr>
        <p:spPr>
          <a:xfrm>
            <a:off x="2206625" y="5099050"/>
            <a:ext cx="7153275" cy="73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）再画一条比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厘米长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厘米的线段。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1">
            <a:grayscl/>
          </a:blip>
          <a:srcRect r="42975"/>
          <a:stretch>
            <a:fillRect/>
          </a:stretch>
        </p:blipFill>
        <p:spPr>
          <a:xfrm>
            <a:off x="3525838" y="2628900"/>
            <a:ext cx="2919412" cy="6064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3576638" y="2579688"/>
            <a:ext cx="1952625" cy="0"/>
          </a:xfrm>
          <a:prstGeom prst="line">
            <a:avLst/>
          </a:prstGeom>
          <a:ln w="28575" cap="flat" cmpd="sng">
            <a:solidFill>
              <a:srgbClr val="0EB20E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9" name="Picture 5"/>
          <p:cNvPicPr>
            <a:picLocks noChangeAspect="1"/>
          </p:cNvPicPr>
          <p:nvPr/>
        </p:nvPicPr>
        <p:blipFill>
          <a:blip r:embed="rId1">
            <a:grayscl/>
          </a:blip>
          <a:srcRect r="42975"/>
          <a:stretch>
            <a:fillRect/>
          </a:stretch>
        </p:blipFill>
        <p:spPr>
          <a:xfrm>
            <a:off x="3538538" y="4403725"/>
            <a:ext cx="2919412" cy="6064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>
            <a:off x="3589338" y="4352925"/>
            <a:ext cx="492125" cy="0"/>
          </a:xfrm>
          <a:prstGeom prst="line">
            <a:avLst/>
          </a:prstGeom>
          <a:ln w="28575" cap="flat" cmpd="sng">
            <a:solidFill>
              <a:srgbClr val="0EB20E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11" name="Picture 5"/>
          <p:cNvPicPr>
            <a:picLocks noChangeAspect="1"/>
          </p:cNvPicPr>
          <p:nvPr/>
        </p:nvPicPr>
        <p:blipFill>
          <a:blip r:embed="rId1">
            <a:grayscl/>
          </a:blip>
          <a:srcRect r="26640"/>
          <a:stretch>
            <a:fillRect/>
          </a:stretch>
        </p:blipFill>
        <p:spPr>
          <a:xfrm>
            <a:off x="3540125" y="6081713"/>
            <a:ext cx="3756025" cy="6064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连接符 11"/>
          <p:cNvCxnSpPr/>
          <p:nvPr/>
        </p:nvCxnSpPr>
        <p:spPr>
          <a:xfrm>
            <a:off x="3540125" y="6032500"/>
            <a:ext cx="3387725" cy="0"/>
          </a:xfrm>
          <a:prstGeom prst="line">
            <a:avLst/>
          </a:prstGeom>
          <a:ln w="28575" cap="flat" cmpd="sng">
            <a:solidFill>
              <a:srgbClr val="0EB20E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3554413" y="2547938"/>
            <a:ext cx="79375" cy="80963"/>
          </a:xfrm>
          <a:prstGeom prst="ellipse">
            <a:avLst/>
          </a:prstGeom>
          <a:solidFill>
            <a:srgbClr val="800000"/>
          </a:solidFill>
          <a:ln w="9525">
            <a:solidFill>
              <a:srgbClr val="80000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5473700" y="2536825"/>
            <a:ext cx="76200" cy="76200"/>
          </a:xfrm>
          <a:prstGeom prst="ellipse">
            <a:avLst/>
          </a:prstGeom>
          <a:solidFill>
            <a:srgbClr val="800000"/>
          </a:solidFill>
          <a:ln w="9525">
            <a:solidFill>
              <a:srgbClr val="80000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 flipH="1">
            <a:off x="4037013" y="4318000"/>
            <a:ext cx="76200" cy="76200"/>
          </a:xfrm>
          <a:prstGeom prst="ellipse">
            <a:avLst/>
          </a:prstGeom>
          <a:solidFill>
            <a:srgbClr val="800000"/>
          </a:solidFill>
          <a:ln w="9525">
            <a:solidFill>
              <a:srgbClr val="80000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Oval 4"/>
          <p:cNvSpPr>
            <a:spLocks noChangeArrowheads="1"/>
          </p:cNvSpPr>
          <p:nvPr/>
        </p:nvSpPr>
        <p:spPr bwMode="auto">
          <a:xfrm>
            <a:off x="3554413" y="4318000"/>
            <a:ext cx="76200" cy="76200"/>
          </a:xfrm>
          <a:prstGeom prst="ellipse">
            <a:avLst/>
          </a:prstGeom>
          <a:solidFill>
            <a:srgbClr val="800000"/>
          </a:solidFill>
          <a:ln w="9525">
            <a:solidFill>
              <a:srgbClr val="80000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6927850" y="6000750"/>
            <a:ext cx="76200" cy="76200"/>
          </a:xfrm>
          <a:prstGeom prst="ellipse">
            <a:avLst/>
          </a:prstGeom>
          <a:solidFill>
            <a:srgbClr val="800000"/>
          </a:solidFill>
          <a:ln w="9525">
            <a:solidFill>
              <a:srgbClr val="80000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>
            <a:off x="3554413" y="5984875"/>
            <a:ext cx="93663" cy="95250"/>
          </a:xfrm>
          <a:prstGeom prst="ellipse">
            <a:avLst/>
          </a:prstGeom>
          <a:solidFill>
            <a:srgbClr val="800000"/>
          </a:solidFill>
          <a:ln w="9525">
            <a:solidFill>
              <a:srgbClr val="80000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1" name="Text Box 2"/>
          <p:cNvSpPr txBox="1"/>
          <p:nvPr/>
        </p:nvSpPr>
        <p:spPr>
          <a:xfrm>
            <a:off x="309563" y="1555750"/>
            <a:ext cx="2171700" cy="73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画一画。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301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3257550" y="4251325"/>
            <a:ext cx="4784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）线段是直的  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）有两个端点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）可以量出长度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2550" y="2446338"/>
            <a:ext cx="2570163" cy="665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认识线段</a:t>
            </a:r>
            <a:endParaRPr kumimoji="0" lang="en-US" altLang="zh-CN" sz="3735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Wingdings" panose="05000000000000000000" pitchFamily="2" charset="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4929188" y="2360613"/>
            <a:ext cx="5349875" cy="1533525"/>
            <a:chOff x="3998854" y="1734511"/>
            <a:chExt cx="4164833" cy="1150519"/>
          </a:xfrm>
        </p:grpSpPr>
        <p:sp>
          <p:nvSpPr>
            <p:cNvPr id="37896" name="直接连接符 7"/>
            <p:cNvSpPr/>
            <p:nvPr/>
          </p:nvSpPr>
          <p:spPr>
            <a:xfrm>
              <a:off x="4373497" y="2366607"/>
              <a:ext cx="3427002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897" name="直接连接符 8"/>
            <p:cNvSpPr/>
            <p:nvPr/>
          </p:nvSpPr>
          <p:spPr>
            <a:xfrm>
              <a:off x="4376630" y="2153594"/>
              <a:ext cx="0" cy="215900"/>
            </a:xfrm>
            <a:prstGeom prst="line">
              <a:avLst/>
            </a:prstGeom>
            <a:ln w="5715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898" name="直接连接符 9"/>
            <p:cNvSpPr/>
            <p:nvPr/>
          </p:nvSpPr>
          <p:spPr>
            <a:xfrm>
              <a:off x="7800499" y="2153594"/>
              <a:ext cx="0" cy="217488"/>
            </a:xfrm>
            <a:prstGeom prst="line">
              <a:avLst/>
            </a:prstGeom>
            <a:ln w="5715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7899" name="组合 10248"/>
            <p:cNvGrpSpPr/>
            <p:nvPr/>
          </p:nvGrpSpPr>
          <p:grpSpPr>
            <a:xfrm>
              <a:off x="3998854" y="2262725"/>
              <a:ext cx="4164833" cy="622305"/>
              <a:chOff x="731" y="-360"/>
              <a:chExt cx="3088" cy="522"/>
            </a:xfrm>
          </p:grpSpPr>
          <p:sp>
            <p:nvSpPr>
              <p:cNvPr id="37901" name="文本框 10249"/>
              <p:cNvSpPr txBox="1"/>
              <p:nvPr/>
            </p:nvSpPr>
            <p:spPr>
              <a:xfrm>
                <a:off x="731" y="-260"/>
                <a:ext cx="719" cy="3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端点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7902" name="文本框 10250"/>
              <p:cNvSpPr txBox="1"/>
              <p:nvPr/>
            </p:nvSpPr>
            <p:spPr>
              <a:xfrm>
                <a:off x="3080" y="-360"/>
                <a:ext cx="739" cy="5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>
                  <a:lnSpc>
                    <a:spcPct val="15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端点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37900" name="文本框 10251"/>
            <p:cNvSpPr txBox="1"/>
            <p:nvPr/>
          </p:nvSpPr>
          <p:spPr>
            <a:xfrm>
              <a:off x="5391053" y="1734511"/>
              <a:ext cx="1649008" cy="6224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线   段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352550" y="4616450"/>
            <a:ext cx="1616075" cy="6667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2.</a:t>
            </a:r>
            <a:r>
              <a:rPr kumimoji="0" lang="zh-CN" altLang="en-US" sz="3735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特征</a:t>
            </a:r>
            <a:endParaRPr kumimoji="0" lang="en-US" altLang="zh-CN" sz="3735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151188" y="4425950"/>
            <a:ext cx="265113" cy="128587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6" grpId="0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346200" y="4497388"/>
            <a:ext cx="97583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线段一端与尺子的刻度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对齐，另一端对着的刻度就是线段的长度。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6200" y="2468563"/>
            <a:ext cx="38592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量线段长度的方法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21"/>
          <p:cNvGrpSpPr/>
          <p:nvPr/>
        </p:nvGrpSpPr>
        <p:grpSpPr>
          <a:xfrm>
            <a:off x="3216275" y="3167063"/>
            <a:ext cx="4271963" cy="1184275"/>
            <a:chOff x="5026911" y="2013295"/>
            <a:chExt cx="3203183" cy="888023"/>
          </a:xfrm>
        </p:grpSpPr>
        <p:grpSp>
          <p:nvGrpSpPr>
            <p:cNvPr id="38917" name="组合 7"/>
            <p:cNvGrpSpPr/>
            <p:nvPr/>
          </p:nvGrpSpPr>
          <p:grpSpPr>
            <a:xfrm>
              <a:off x="5026911" y="2013295"/>
              <a:ext cx="3203183" cy="888023"/>
              <a:chOff x="2300649" y="4281854"/>
              <a:chExt cx="5137643" cy="888023"/>
            </a:xfrm>
          </p:grpSpPr>
          <p:pic>
            <p:nvPicPr>
              <p:cNvPr id="38919" name="图片 8" descr="E:\01小学数学资料\时代天华\人教一、二年级约稿文件\辅助资料\人物图片\图片123.png图片123"/>
              <p:cNvPicPr>
                <a:picLocks noChangeAspect="1"/>
              </p:cNvPicPr>
              <p:nvPr/>
            </p:nvPicPr>
            <p:blipFill>
              <a:blip r:embed="rId1"/>
              <a:srcRect r="39922"/>
              <a:stretch>
                <a:fillRect/>
              </a:stretch>
            </p:blipFill>
            <p:spPr>
              <a:xfrm>
                <a:off x="2300649" y="4501171"/>
                <a:ext cx="4341495" cy="54800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任意多边形: 形状 6"/>
              <p:cNvSpPr/>
              <p:nvPr/>
            </p:nvSpPr>
            <p:spPr>
              <a:xfrm>
                <a:off x="6752891" y="4281854"/>
                <a:ext cx="685401" cy="888023"/>
              </a:xfrm>
              <a:custGeom>
                <a:avLst/>
                <a:gdLst>
                  <a:gd name="connsiteX0" fmla="*/ 17585 w 685800"/>
                  <a:gd name="connsiteY0" fmla="*/ 87923 h 888023"/>
                  <a:gd name="connsiteX1" fmla="*/ 0 w 685800"/>
                  <a:gd name="connsiteY1" fmla="*/ 492369 h 888023"/>
                  <a:gd name="connsiteX2" fmla="*/ 96716 w 685800"/>
                  <a:gd name="connsiteY2" fmla="*/ 527538 h 888023"/>
                  <a:gd name="connsiteX3" fmla="*/ 87923 w 685800"/>
                  <a:gd name="connsiteY3" fmla="*/ 677008 h 888023"/>
                  <a:gd name="connsiteX4" fmla="*/ 167054 w 685800"/>
                  <a:gd name="connsiteY4" fmla="*/ 826477 h 888023"/>
                  <a:gd name="connsiteX5" fmla="*/ 571500 w 685800"/>
                  <a:gd name="connsiteY5" fmla="*/ 888023 h 888023"/>
                  <a:gd name="connsiteX6" fmla="*/ 685800 w 685800"/>
                  <a:gd name="connsiteY6" fmla="*/ 360484 h 888023"/>
                  <a:gd name="connsiteX7" fmla="*/ 492370 w 685800"/>
                  <a:gd name="connsiteY7" fmla="*/ 0 h 888023"/>
                  <a:gd name="connsiteX8" fmla="*/ 17585 w 685800"/>
                  <a:gd name="connsiteY8" fmla="*/ 87923 h 888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800" h="888023">
                    <a:moveTo>
                      <a:pt x="17585" y="87923"/>
                    </a:moveTo>
                    <a:lnTo>
                      <a:pt x="0" y="492369"/>
                    </a:lnTo>
                    <a:lnTo>
                      <a:pt x="96716" y="527538"/>
                    </a:lnTo>
                    <a:lnTo>
                      <a:pt x="87923" y="677008"/>
                    </a:lnTo>
                    <a:lnTo>
                      <a:pt x="167054" y="826477"/>
                    </a:lnTo>
                    <a:lnTo>
                      <a:pt x="571500" y="888023"/>
                    </a:lnTo>
                    <a:lnTo>
                      <a:pt x="685800" y="360484"/>
                    </a:lnTo>
                    <a:lnTo>
                      <a:pt x="492370" y="0"/>
                    </a:lnTo>
                    <a:lnTo>
                      <a:pt x="17585" y="879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5284023" y="2194233"/>
              <a:ext cx="778477" cy="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84263" y="2728913"/>
            <a:ext cx="10215562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方法一：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通常以尺子的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刻度为起点，是几厘米长的线段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       就画到尺子几厘米的地方。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方法二：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在对应长度处先点两个点，再连线。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27838" y="1763713"/>
            <a:ext cx="4276725" cy="944562"/>
            <a:chOff x="1416095" y="1355324"/>
            <a:chExt cx="5825485" cy="967165"/>
          </a:xfrm>
        </p:grpSpPr>
        <p:pic>
          <p:nvPicPr>
            <p:cNvPr id="39941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16095" y="1355324"/>
              <a:ext cx="5825485" cy="96716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9942" name="组合 14"/>
            <p:cNvGrpSpPr/>
            <p:nvPr/>
          </p:nvGrpSpPr>
          <p:grpSpPr>
            <a:xfrm>
              <a:off x="1750429" y="1415215"/>
              <a:ext cx="2385476" cy="55514"/>
              <a:chOff x="425295" y="2137721"/>
              <a:chExt cx="2385476" cy="5551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26131" y="2137973"/>
                <a:ext cx="56222" cy="5526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755028" y="2137973"/>
                <a:ext cx="56222" cy="55266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18" name="直接连接符 17"/>
              <p:cNvCxnSpPr>
                <a:endCxn id="17" idx="6"/>
              </p:cNvCxnSpPr>
              <p:nvPr/>
            </p:nvCxnSpPr>
            <p:spPr>
              <a:xfrm>
                <a:off x="426131" y="2165607"/>
                <a:ext cx="2385119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矩形 3"/>
          <p:cNvSpPr/>
          <p:nvPr/>
        </p:nvSpPr>
        <p:spPr>
          <a:xfrm>
            <a:off x="1084263" y="1887538"/>
            <a:ext cx="30432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4.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画线段的方法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charRg st="47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1588"/>
            <a:ext cx="12188825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96414" y="981712"/>
            <a:ext cx="10627767" cy="3531585"/>
          </a:xfrm>
          <a:prstGeom prst="rect">
            <a:avLst/>
          </a:prstGeom>
          <a:noFill/>
        </p:spPr>
        <p:txBody>
          <a:bodyPr wrap="none" lIns="90146" tIns="46977" rIns="90146" bIns="46977"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Thank you for listening</a:t>
            </a:r>
            <a:endParaRPr kumimoji="0" lang="en-US" altLang="zh-CN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>
                <a:ln w="44450" cmpd="sng"/>
                <a:solidFill>
                  <a:schemeClr val="tx1"/>
                </a:solidFill>
                <a:effectLst>
                  <a:reflection blurRad="6350" stA="50000" endA="300" endPos="50000" dist="12700" dir="5400000" sy="-100000" algn="bl" rotWithShape="0"/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感谢聆听</a:t>
            </a:r>
            <a:endParaRPr kumimoji="0" lang="zh-CN" altLang="en-US" sz="8000" b="1" i="0" u="none" strike="noStrike" kern="1200" cap="none" spc="0" normalizeH="0" baseline="0" noProof="0">
              <a:ln w="44450" cmpd="sng"/>
              <a:solidFill>
                <a:schemeClr val="tx1"/>
              </a:solidFill>
              <a:effectLst>
                <a:reflection blurRad="6350" stA="50000" endA="300" endPos="50000" dist="12700" dir="5400000" sy="-100000" algn="bl" rotWithShape="0"/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78313" y="1941513"/>
            <a:ext cx="3576638" cy="2676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一根根，一条条，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编织衣物少不了，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有时直来有时弯，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缝缝补补要用到。</a:t>
            </a:r>
            <a:endParaRPr kumimoji="0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7588" y="5257800"/>
            <a:ext cx="1712913" cy="547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谜底：线</a:t>
            </a:r>
            <a:endParaRPr kumimoji="0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4" name="文本框 1"/>
          <p:cNvSpPr txBox="1"/>
          <p:nvPr/>
        </p:nvSpPr>
        <p:spPr>
          <a:xfrm>
            <a:off x="4951413" y="1189038"/>
            <a:ext cx="1574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猜谜语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507" name="文本框 3"/>
          <p:cNvSpPr txBox="1"/>
          <p:nvPr/>
        </p:nvSpPr>
        <p:spPr>
          <a:xfrm>
            <a:off x="1012825" y="1639888"/>
            <a:ext cx="2249488" cy="522287"/>
          </a:xfrm>
          <a:prstGeom prst="rect">
            <a:avLst/>
          </a:prstGeom>
          <a:solidFill>
            <a:srgbClr val="FBE5D6"/>
          </a:solidFill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：跳绳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0" y="2262188"/>
            <a:ext cx="4630738" cy="3662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531" name="文本框 1"/>
          <p:cNvSpPr txBox="1"/>
          <p:nvPr/>
        </p:nvSpPr>
        <p:spPr>
          <a:xfrm>
            <a:off x="1012825" y="1639888"/>
            <a:ext cx="2249488" cy="522287"/>
          </a:xfrm>
          <a:prstGeom prst="rect">
            <a:avLst/>
          </a:prstGeom>
          <a:solidFill>
            <a:srgbClr val="FBE5D6"/>
          </a:solidFill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：拔河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234238" y="2162175"/>
            <a:ext cx="4511675" cy="7858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31305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拔河、跳绳所用的两根绳子有什么不同？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25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2638425"/>
            <a:ext cx="4710113" cy="259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555" name="文本框 3"/>
          <p:cNvSpPr txBox="1"/>
          <p:nvPr/>
        </p:nvSpPr>
        <p:spPr>
          <a:xfrm>
            <a:off x="774700" y="1481138"/>
            <a:ext cx="2249488" cy="522287"/>
          </a:xfrm>
          <a:prstGeom prst="rect">
            <a:avLst/>
          </a:prstGeom>
          <a:solidFill>
            <a:srgbClr val="FBE5D6"/>
          </a:solidFill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：跳绳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3286125"/>
            <a:ext cx="4445000" cy="157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25" name="AutoShape 27"/>
          <p:cNvSpPr/>
          <p:nvPr/>
        </p:nvSpPr>
        <p:spPr>
          <a:xfrm>
            <a:off x="3603625" y="1706563"/>
            <a:ext cx="4592638" cy="1138237"/>
          </a:xfrm>
          <a:prstGeom prst="wedgeRoundRectCallout">
            <a:avLst>
              <a:gd name="adj1" fmla="val 56431"/>
              <a:gd name="adj2" fmla="val -5917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r>
              <a:rPr lang="zh-CN" altLang="en-US" sz="2800" b="1" dirty="0">
                <a:latin typeface="楷体_GB2312" charset="-122"/>
                <a:ea typeface="宋体" panose="02010600030101010101" pitchFamily="2" charset="-122"/>
              </a:rPr>
              <a:t>拿起这根毛线，两手拉紧，看看现在是怎么样的？</a:t>
            </a:r>
            <a:endParaRPr lang="zh-CN" altLang="en-US" sz="2800" b="1" dirty="0">
              <a:latin typeface="楷体_GB231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7250" y="1885950"/>
            <a:ext cx="1674813" cy="1776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文本框 1"/>
          <p:cNvSpPr txBox="1"/>
          <p:nvPr/>
        </p:nvSpPr>
        <p:spPr>
          <a:xfrm>
            <a:off x="4005263" y="5076825"/>
            <a:ext cx="2249487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弯曲的毛线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0" y="3054350"/>
            <a:ext cx="1379538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0" y="2201863"/>
            <a:ext cx="4446588" cy="1579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425" y="2097088"/>
            <a:ext cx="2301875" cy="1471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R二数上\resource\U01\doc\拉紧的线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3113" y="3840163"/>
            <a:ext cx="6621462" cy="15065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连接符 11"/>
          <p:cNvCxnSpPr/>
          <p:nvPr/>
        </p:nvCxnSpPr>
        <p:spPr>
          <a:xfrm flipV="1">
            <a:off x="3390900" y="4551363"/>
            <a:ext cx="2987675" cy="0"/>
          </a:xfrm>
          <a:prstGeom prst="line">
            <a:avLst/>
          </a:prstGeom>
          <a:ln w="34925">
            <a:solidFill>
              <a:srgbClr val="FF0000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9"/>
          <p:cNvSpPr txBox="1"/>
          <p:nvPr/>
        </p:nvSpPr>
        <p:spPr>
          <a:xfrm>
            <a:off x="1246188" y="1327150"/>
            <a:ext cx="65801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拉紧的一段线，可以看作一条线段。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42875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43472 0.188765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000 L -0.064653 0.321358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8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6"/>
          <p:cNvGrpSpPr/>
          <p:nvPr/>
        </p:nvGrpSpPr>
        <p:grpSpPr>
          <a:xfrm>
            <a:off x="2543175" y="3101975"/>
            <a:ext cx="6057900" cy="2574925"/>
            <a:chOff x="2431472" y="1967347"/>
            <a:chExt cx="7239000" cy="3754438"/>
          </a:xfrm>
        </p:grpSpPr>
        <p:pic>
          <p:nvPicPr>
            <p:cNvPr id="25606" name="Picture 2" descr="IMG_647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120000">
              <a:off x="2431472" y="1967347"/>
              <a:ext cx="7239000" cy="3754438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5" name="直接连接符 4"/>
            <p:cNvCxnSpPr/>
            <p:nvPr/>
          </p:nvCxnSpPr>
          <p:spPr>
            <a:xfrm>
              <a:off x="3710058" y="3284410"/>
              <a:ext cx="4103239" cy="208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3"/>
          <p:cNvSpPr txBox="1"/>
          <p:nvPr/>
        </p:nvSpPr>
        <p:spPr>
          <a:xfrm>
            <a:off x="1843088" y="1541463"/>
            <a:ext cx="6973887" cy="8905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拉紧的一线段，可以看作一条线段。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4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8" y="1350963"/>
            <a:ext cx="1143000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0" y="1460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11" descr="E:\R二数上\resource\U01\doc\黑板、桌子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2500313"/>
            <a:ext cx="7821613" cy="28130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 rot="-3240000" flipV="1">
            <a:off x="7764463" y="3455988"/>
            <a:ext cx="803275" cy="1590675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" name="直接连接符 3"/>
          <p:cNvCxnSpPr/>
          <p:nvPr/>
        </p:nvCxnSpPr>
        <p:spPr>
          <a:xfrm flipV="1">
            <a:off x="2205038" y="3044825"/>
            <a:ext cx="2001837" cy="0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" name="TextBox 3"/>
          <p:cNvSpPr txBox="1"/>
          <p:nvPr/>
        </p:nvSpPr>
        <p:spPr>
          <a:xfrm>
            <a:off x="2143125" y="6002338"/>
            <a:ext cx="2166938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黑板边、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3736975" y="6002338"/>
            <a:ext cx="1874838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桌子边、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5314950" y="6002338"/>
            <a:ext cx="1192213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书边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6184900" y="6002338"/>
            <a:ext cx="3575050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都可以看成线段。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rot="180000">
            <a:off x="5087938" y="2851150"/>
            <a:ext cx="609600" cy="217488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</a:ln>
          <a:effectLst>
            <a:outerShdw dist="53882" dir="2700000" algn="ctr" rotWithShape="0">
              <a:srgbClr val="808080">
                <a:alpha val="80000"/>
              </a:srgbClr>
            </a:outerShdw>
          </a:effectLst>
        </p:spPr>
        <p:txBody>
          <a:bodyPr vert="eaVert"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625" name="AutoShape 27"/>
          <p:cNvSpPr/>
          <p:nvPr/>
        </p:nvSpPr>
        <p:spPr>
          <a:xfrm>
            <a:off x="4918075" y="1350963"/>
            <a:ext cx="3278188" cy="901700"/>
          </a:xfrm>
          <a:prstGeom prst="wedgeRoundRectCallout">
            <a:avLst>
              <a:gd name="adj1" fmla="val 56431"/>
              <a:gd name="adj2" fmla="val -5917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0" hangingPunct="0"/>
            <a:r>
              <a:rPr lang="zh-CN" altLang="en-US" sz="2400" b="1" dirty="0">
                <a:latin typeface="楷体_GB2312" charset="-122"/>
                <a:ea typeface="宋体" panose="02010600030101010101" pitchFamily="2" charset="-122"/>
              </a:rPr>
              <a:t>还有哪些东西的边可以看成是线段？</a:t>
            </a:r>
            <a:endParaRPr lang="zh-CN" altLang="en-US" sz="2400" b="1" dirty="0">
              <a:latin typeface="楷体_GB231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46050"/>
            <a:ext cx="4591050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00" y="1268413"/>
            <a:ext cx="1674813" cy="177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2625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</Words>
  <Application>WPS 演示</Application>
  <PresentationFormat>自定义</PresentationFormat>
  <Paragraphs>182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Franklin Gothic Medium</vt:lpstr>
      <vt:lpstr>微软雅黑</vt:lpstr>
      <vt:lpstr>Calibri</vt:lpstr>
      <vt:lpstr>黑体</vt:lpstr>
      <vt:lpstr>楷体_GB2312</vt:lpstr>
      <vt:lpstr>新宋体</vt:lpstr>
      <vt:lpstr>Arial Unicode MS</vt:lpstr>
      <vt:lpstr>楷体</vt:lpstr>
      <vt:lpstr>Times New Roman</vt:lpstr>
      <vt:lpstr>Cambria</vt:lpstr>
      <vt:lpstr>Arial</vt:lpstr>
      <vt:lpstr>等线</vt:lpstr>
      <vt:lpstr>1_Office 主题</vt:lpstr>
      <vt:lpstr>自定义设计方案</vt:lpstr>
      <vt:lpstr>Photoshop.Image.8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226</cp:revision>
  <dcterms:created xsi:type="dcterms:W3CDTF">2017-08-03T09:01:00Z</dcterms:created>
  <dcterms:modified xsi:type="dcterms:W3CDTF">2023-09-28T13:17:42Z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3748CFBEA7714291AE2B5E46FEAE9E92_13</vt:lpwstr>
  </property>
</Properties>
</file>