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8" r:id="rId4"/>
  </p:sldMasterIdLst>
  <p:notesMasterIdLst>
    <p:notesMasterId r:id="rId28"/>
  </p:notesMasterIdLst>
  <p:handoutMasterIdLst>
    <p:handoutMasterId r:id="rId31"/>
  </p:handoutMasterIdLst>
  <p:sldIdLst>
    <p:sldId id="498" r:id="rId5"/>
    <p:sldId id="583" r:id="rId6"/>
    <p:sldId id="496" r:id="rId7"/>
    <p:sldId id="497" r:id="rId8"/>
    <p:sldId id="551" r:id="rId9"/>
    <p:sldId id="552" r:id="rId10"/>
    <p:sldId id="553" r:id="rId11"/>
    <p:sldId id="556" r:id="rId12"/>
    <p:sldId id="557" r:id="rId13"/>
    <p:sldId id="554" r:id="rId14"/>
    <p:sldId id="558" r:id="rId15"/>
    <p:sldId id="559" r:id="rId16"/>
    <p:sldId id="561" r:id="rId17"/>
    <p:sldId id="562" r:id="rId18"/>
    <p:sldId id="564" r:id="rId19"/>
    <p:sldId id="567" r:id="rId20"/>
    <p:sldId id="584" r:id="rId21"/>
    <p:sldId id="516" r:id="rId22"/>
    <p:sldId id="568" r:id="rId23"/>
    <p:sldId id="570" r:id="rId24"/>
    <p:sldId id="572" r:id="rId25"/>
    <p:sldId id="575" r:id="rId26"/>
    <p:sldId id="577" r:id="rId27"/>
    <p:sldId id="540" r:id="rId29"/>
    <p:sldId id="606" r:id="rId30"/>
  </p:sldIdLst>
  <p:sldSz cx="9144000" cy="5143500"/>
  <p:notesSz cx="6858000" cy="9144000"/>
  <p:custDataLst>
    <p:tags r:id="rId3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0" autoAdjust="0"/>
    <p:restoredTop sz="96357" autoAdjust="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D4FC156-98E3-40BF-BA3E-14687446D3FC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84205D58-4D22-4D0A-9FC4-C4B427B9D1D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8A4F90D-27E0-497D-8D65-C526BFDB051F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2660CF7-8321-4DD8-96BA-9B29779DEF41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4820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34821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3"/>
          <p:cNvPicPr>
            <a:picLocks noChangeAspect="1"/>
          </p:cNvPicPr>
          <p:nvPr/>
        </p:nvPicPr>
        <p:blipFill>
          <a:blip r:embed="rId3"/>
          <a:srcRect t="25664" b="33039"/>
          <a:stretch>
            <a:fillRect/>
          </a:stretch>
        </p:blipFill>
        <p:spPr>
          <a:xfrm>
            <a:off x="3348038" y="-92075"/>
            <a:ext cx="2614612" cy="1079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8" name="图片 4"/>
          <p:cNvPicPr>
            <a:picLocks noChangeAspect="1"/>
          </p:cNvPicPr>
          <p:nvPr/>
        </p:nvPicPr>
        <p:blipFill>
          <a:blip r:embed="rId4"/>
          <a:srcRect r="14635" b="49357"/>
          <a:stretch>
            <a:fillRect/>
          </a:stretch>
        </p:blipFill>
        <p:spPr>
          <a:xfrm>
            <a:off x="4159250" y="3733800"/>
            <a:ext cx="5040313" cy="1435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9" name="图片 5"/>
          <p:cNvPicPr>
            <a:picLocks noChangeAspect="1"/>
          </p:cNvPicPr>
          <p:nvPr/>
        </p:nvPicPr>
        <p:blipFill>
          <a:blip r:embed="rId4"/>
          <a:srcRect l="13414" b="46735"/>
          <a:stretch>
            <a:fillRect/>
          </a:stretch>
        </p:blipFill>
        <p:spPr>
          <a:xfrm>
            <a:off x="-17462" y="3659188"/>
            <a:ext cx="5111750" cy="1509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0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6512" y="3644900"/>
            <a:ext cx="1603375" cy="1749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3"/>
          <a:srcRect r="14635" b="49357"/>
          <a:stretch>
            <a:fillRect/>
          </a:stretch>
        </p:blipFill>
        <p:spPr>
          <a:xfrm>
            <a:off x="4159250" y="3733800"/>
            <a:ext cx="5040313" cy="1435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5"/>
          <p:cNvPicPr>
            <a:picLocks noChangeAspect="1"/>
          </p:cNvPicPr>
          <p:nvPr/>
        </p:nvPicPr>
        <p:blipFill>
          <a:blip r:embed="rId3"/>
          <a:srcRect l="13414" b="46735"/>
          <a:stretch>
            <a:fillRect/>
          </a:stretch>
        </p:blipFill>
        <p:spPr>
          <a:xfrm>
            <a:off x="-17462" y="3659188"/>
            <a:ext cx="5111750" cy="1509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12" y="3644900"/>
            <a:ext cx="1603375" cy="1749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t="13300"/>
          <a:stretch>
            <a:fillRect/>
          </a:stretch>
        </p:blipFill>
        <p:spPr>
          <a:xfrm>
            <a:off x="3175" y="-20637"/>
            <a:ext cx="9140825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9050"/>
            <a:ext cx="9144000" cy="512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5"/>
          <p:cNvPicPr>
            <a:picLocks noChangeAspect="1"/>
          </p:cNvPicPr>
          <p:nvPr/>
        </p:nvPicPr>
        <p:blipFill>
          <a:blip r:embed="rId4"/>
          <a:srcRect r="37000"/>
          <a:stretch>
            <a:fillRect/>
          </a:stretch>
        </p:blipFill>
        <p:spPr>
          <a:xfrm>
            <a:off x="7935913" y="3284538"/>
            <a:ext cx="1223962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2412" y="3867150"/>
            <a:ext cx="1597025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8" name="矩形: 圆角 5"/>
          <p:cNvSpPr/>
          <p:nvPr/>
        </p:nvSpPr>
        <p:spPr>
          <a:xfrm>
            <a:off x="15875" y="-22225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9" name="矩形: 圆角 6"/>
          <p:cNvSpPr/>
          <p:nvPr/>
        </p:nvSpPr>
        <p:spPr>
          <a:xfrm>
            <a:off x="60325" y="-22225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0" name="矩形: 圆角 7"/>
          <p:cNvSpPr/>
          <p:nvPr/>
        </p:nvSpPr>
        <p:spPr>
          <a:xfrm>
            <a:off x="23813" y="-6350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1" name="矩形: 圆角 8"/>
          <p:cNvSpPr/>
          <p:nvPr/>
        </p:nvSpPr>
        <p:spPr>
          <a:xfrm>
            <a:off x="7938" y="-38100"/>
            <a:ext cx="9112250" cy="5126038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2" name="矩形: 圆角 9"/>
          <p:cNvSpPr/>
          <p:nvPr/>
        </p:nvSpPr>
        <p:spPr>
          <a:xfrm>
            <a:off x="104775" y="-52387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rcRect t="13300"/>
          <a:stretch>
            <a:fillRect/>
          </a:stretch>
        </p:blipFill>
        <p:spPr>
          <a:xfrm>
            <a:off x="3175" y="-20637"/>
            <a:ext cx="9140825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5"/>
          <p:cNvPicPr>
            <a:picLocks noChangeAspect="1"/>
          </p:cNvPicPr>
          <p:nvPr/>
        </p:nvPicPr>
        <p:blipFill>
          <a:blip r:embed="rId3"/>
          <a:srcRect r="37000"/>
          <a:stretch>
            <a:fillRect/>
          </a:stretch>
        </p:blipFill>
        <p:spPr>
          <a:xfrm>
            <a:off x="7935913" y="3284538"/>
            <a:ext cx="1223962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2412" y="3867150"/>
            <a:ext cx="1597025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矩形: 圆角 4"/>
          <p:cNvSpPr/>
          <p:nvPr/>
        </p:nvSpPr>
        <p:spPr>
          <a:xfrm>
            <a:off x="-12700" y="-28575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2" name="矩形: 圆角 5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3" name="矩形: 圆角 6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4" name="矩形: 圆角 7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5" name="矩形: 圆角 8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6" name="矩形: 圆角 9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7" name="矩形: 圆角 10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8" name="矩形: 圆角 11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9" name="矩形: 圆角 12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7" name="图片 7"/>
          <p:cNvPicPr>
            <a:picLocks noChangeAspect="1"/>
          </p:cNvPicPr>
          <p:nvPr/>
        </p:nvPicPr>
        <p:blipFill>
          <a:blip r:embed="rId3"/>
          <a:srcRect l="21651" r="11414"/>
          <a:stretch>
            <a:fillRect/>
          </a:stretch>
        </p:blipFill>
        <p:spPr>
          <a:xfrm>
            <a:off x="503238" y="374650"/>
            <a:ext cx="8137525" cy="439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938"/>
            <a:ext cx="9144000" cy="513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rcRect t="13300"/>
          <a:stretch>
            <a:fillRect/>
          </a:stretch>
        </p:blipFill>
        <p:spPr>
          <a:xfrm>
            <a:off x="3175" y="-20637"/>
            <a:ext cx="9140825" cy="5164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5"/>
          <p:cNvPicPr>
            <a:picLocks noChangeAspect="1"/>
          </p:cNvPicPr>
          <p:nvPr/>
        </p:nvPicPr>
        <p:blipFill>
          <a:blip r:embed="rId3"/>
          <a:srcRect r="37000"/>
          <a:stretch>
            <a:fillRect/>
          </a:stretch>
        </p:blipFill>
        <p:spPr>
          <a:xfrm>
            <a:off x="7935913" y="3284538"/>
            <a:ext cx="1223962" cy="194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2412" y="3867150"/>
            <a:ext cx="1597025" cy="1543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矩形: 圆角 4"/>
          <p:cNvSpPr/>
          <p:nvPr/>
        </p:nvSpPr>
        <p:spPr>
          <a:xfrm>
            <a:off x="-12700" y="-28575"/>
            <a:ext cx="9112250" cy="5124450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4" name="矩形: 圆角 5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5" name="矩形: 圆角 6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6" name="矩形: 圆角 7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7" name="矩形: 圆角 8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8" name="矩形: 圆角 9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79" name="矩形: 圆角 10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80" name="矩形: 圆角 11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7181" name="矩形: 圆角 12"/>
          <p:cNvSpPr/>
          <p:nvPr/>
        </p:nvSpPr>
        <p:spPr>
          <a:xfrm>
            <a:off x="-9525" y="758825"/>
            <a:ext cx="9112250" cy="3500438"/>
          </a:xfrm>
          <a:prstGeom prst="roundRect">
            <a:avLst>
              <a:gd name="adj" fmla="val 16667"/>
            </a:avLst>
          </a:prstGeom>
          <a:blipFill rotWithShape="1">
            <a:blip r:embed="rId5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5" name="图片 7"/>
          <p:cNvPicPr>
            <a:picLocks noChangeAspect="1"/>
          </p:cNvPicPr>
          <p:nvPr/>
        </p:nvPicPr>
        <p:blipFill>
          <a:blip r:embed="rId3"/>
          <a:srcRect l="21651" r="11414"/>
          <a:stretch>
            <a:fillRect/>
          </a:stretch>
        </p:blipFill>
        <p:spPr>
          <a:xfrm>
            <a:off x="503238" y="374650"/>
            <a:ext cx="8137525" cy="439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6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938"/>
            <a:ext cx="9144000" cy="5135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7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38" y="-7937"/>
            <a:ext cx="48736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1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36300;.mp4" TargetMode="External"/><Relationship Id="rId7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36300;.mp4" TargetMode="External"/><Relationship Id="rId6" Type="http://schemas.openxmlformats.org/officeDocument/2006/relationships/image" Target="../media/image29.png"/><Relationship Id="rId5" Type="http://schemas.microsoft.com/office/2007/relationships/media" Target="file:///\\dz121\&#19978;&#35838;&#35838;&#20214;&#27719;&#24635;\&#19978;&#35838;&#35838;&#20214;&#12304;&#24453;&#26657;&#23545;&#12305;\&#20154;&#19977;&#35821;&#19978;&#12304;&#26032;&#25945;&#26696;&#29256;&#12305;\&#31532;&#20843;&#21333;&#20803;\24%20&#21496;&#39532;&#20809;&#12304;&#25945;&#26696;&#21305;&#37197;&#29256;&#12305;&#25512;&#33616;&#10084;\&#21496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19977;&#35821;&#19978;&#12304;&#26032;&#25945;&#26696;&#29256;&#12305;\&#31532;&#20843;&#21333;&#20803;\24%20&#21496;&#39532;&#20809;&#12304;&#25945;&#26696;&#21305;&#37197;&#29256;&#12305;&#25512;&#33616;&#10084;\&#21496;.mp4" TargetMode="External"/><Relationship Id="rId3" Type="http://schemas.openxmlformats.org/officeDocument/2006/relationships/image" Target="../media/image28.png"/><Relationship Id="rId23" Type="http://schemas.openxmlformats.org/officeDocument/2006/relationships/slideLayout" Target="../slideLayouts/slideLayout6.xml"/><Relationship Id="rId22" Type="http://schemas.openxmlformats.org/officeDocument/2006/relationships/image" Target="../media/image24.png"/><Relationship Id="rId21" Type="http://schemas.openxmlformats.org/officeDocument/2006/relationships/image" Target="../media/image34.png"/><Relationship Id="rId20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4323;.mp4" TargetMode="External"/><Relationship Id="rId2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5345;.mp4" TargetMode="External"/><Relationship Id="rId19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4323;.mp4" TargetMode="External"/><Relationship Id="rId18" Type="http://schemas.openxmlformats.org/officeDocument/2006/relationships/image" Target="../media/image33.png"/><Relationship Id="rId17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30331;.mp4" TargetMode="External"/><Relationship Id="rId16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30331;.mp4" TargetMode="External"/><Relationship Id="rId15" Type="http://schemas.openxmlformats.org/officeDocument/2006/relationships/image" Target="../media/image32.png"/><Relationship Id="rId14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4237;.mp4" TargetMode="External"/><Relationship Id="rId13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4237;.mp4" TargetMode="External"/><Relationship Id="rId12" Type="http://schemas.openxmlformats.org/officeDocument/2006/relationships/image" Target="../media/image31.png"/><Relationship Id="rId11" Type="http://schemas.microsoft.com/office/2007/relationships/media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0247;.mp4" TargetMode="External"/><Relationship Id="rId10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0247;.mp4" TargetMode="External"/><Relationship Id="rId1" Type="http://schemas.openxmlformats.org/officeDocument/2006/relationships/video" Target="file:///\\pc-2\21&#31179;&#23567;&#35821;&#19978;&#35838;&#26657;&#23545;\3&#35821;&#19978;\&#26032;&#25945;&#26696;&#29256;\&#31532;&#20843;&#21333;&#20803;\24%20&#21496;&#39532;&#20809;&#12304;&#25945;&#26696;&#21305;&#37197;&#29256;&#12305;&#25512;&#33616;&#10084;\&#25345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椭圆 5"/>
          <p:cNvSpPr/>
          <p:nvPr/>
        </p:nvSpPr>
        <p:spPr>
          <a:xfrm>
            <a:off x="1631950" y="1768475"/>
            <a:ext cx="720725" cy="720725"/>
          </a:xfrm>
          <a:prstGeom prst="ellipse">
            <a:avLst/>
          </a:prstGeom>
          <a:solidFill>
            <a:srgbClr val="E8333C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1331913" y="1708150"/>
            <a:ext cx="474027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24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8" y="123825"/>
            <a:ext cx="24193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9" name="文本框 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97013" y="3867150"/>
            <a:ext cx="208915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0" name="文本框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586163" y="3867150"/>
            <a:ext cx="208915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pc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1"/>
          <p:cNvSpPr/>
          <p:nvPr/>
        </p:nvSpPr>
        <p:spPr>
          <a:xfrm>
            <a:off x="900113" y="1708150"/>
            <a:ext cx="7273925" cy="22240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50000"/>
              </a:lnSpc>
            </a:pPr>
            <a:r>
              <a:rPr lang="zh-CN" altLang="en-US" sz="3200" b="1" spc="60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群儿戏于庭，一儿登瓮，足跌没水中。众皆弃去，光持石击瓮破之，水迸，儿得活。</a:t>
            </a:r>
            <a:endParaRPr lang="zh-CN" altLang="en-US" sz="3200">
              <a:solidFill>
                <a:srgbClr val="133965"/>
              </a:solidFill>
            </a:endParaRPr>
          </a:p>
        </p:txBody>
      </p:sp>
      <p:cxnSp>
        <p:nvCxnSpPr>
          <p:cNvPr id="20483" name="直接连接符 13"/>
          <p:cNvCxnSpPr/>
          <p:nvPr/>
        </p:nvCxnSpPr>
        <p:spPr>
          <a:xfrm flipH="1">
            <a:off x="3006725" y="1884363"/>
            <a:ext cx="215900" cy="5032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4" name="直接连接符 14"/>
          <p:cNvCxnSpPr/>
          <p:nvPr/>
        </p:nvCxnSpPr>
        <p:spPr>
          <a:xfrm flipH="1">
            <a:off x="1333500" y="2638425"/>
            <a:ext cx="215900" cy="5048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5" name="直接连接符 15"/>
          <p:cNvCxnSpPr/>
          <p:nvPr/>
        </p:nvCxnSpPr>
        <p:spPr>
          <a:xfrm flipH="1">
            <a:off x="3889375" y="2638425"/>
            <a:ext cx="215900" cy="5048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6" name="直接连接符 16"/>
          <p:cNvCxnSpPr/>
          <p:nvPr/>
        </p:nvCxnSpPr>
        <p:spPr>
          <a:xfrm flipH="1">
            <a:off x="6443663" y="2638425"/>
            <a:ext cx="215900" cy="5048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7" name="直接连接符 17"/>
          <p:cNvCxnSpPr/>
          <p:nvPr/>
        </p:nvCxnSpPr>
        <p:spPr>
          <a:xfrm flipH="1">
            <a:off x="7416800" y="2638425"/>
            <a:ext cx="215900" cy="504825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8" name="直接连接符 18"/>
          <p:cNvCxnSpPr/>
          <p:nvPr/>
        </p:nvCxnSpPr>
        <p:spPr>
          <a:xfrm flipH="1">
            <a:off x="1316038" y="3390900"/>
            <a:ext cx="215900" cy="50323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20489" name="直接连接符 19"/>
          <p:cNvCxnSpPr/>
          <p:nvPr/>
        </p:nvCxnSpPr>
        <p:spPr>
          <a:xfrm flipH="1">
            <a:off x="4735513" y="3390900"/>
            <a:ext cx="215900" cy="50323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20490" name="矩形 20"/>
          <p:cNvSpPr/>
          <p:nvPr/>
        </p:nvSpPr>
        <p:spPr>
          <a:xfrm>
            <a:off x="900113" y="804863"/>
            <a:ext cx="5308600" cy="67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</a:rPr>
              <a:t>朗读课文，读出节奏。</a:t>
            </a:r>
            <a:endParaRPr lang="zh-CN" altLang="en-US" sz="3200"/>
          </a:p>
        </p:txBody>
      </p:sp>
      <p:cxnSp>
        <p:nvCxnSpPr>
          <p:cNvPr id="20491" name="直接连接符 10"/>
          <p:cNvCxnSpPr/>
          <p:nvPr/>
        </p:nvCxnSpPr>
        <p:spPr>
          <a:xfrm flipH="1">
            <a:off x="5992813" y="1884363"/>
            <a:ext cx="215900" cy="503237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796925" y="1612900"/>
            <a:ext cx="7191375" cy="191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借助课本中的图画，看看课文下面的注释，尝试读懂这个故事。</a:t>
            </a:r>
            <a:endParaRPr lang="zh-CN" altLang="en-US" sz="3200"/>
          </a:p>
        </p:txBody>
      </p:sp>
      <p:pic>
        <p:nvPicPr>
          <p:cNvPr id="21507" name="图片 3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理解大意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189038" y="2235200"/>
            <a:ext cx="6913562" cy="673100"/>
          </a:xfrm>
          <a:prstGeom prst="rect">
            <a:avLst/>
          </a:prstGeom>
          <a:solidFill>
            <a:srgbClr val="133965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群儿戏于庭，一儿登瓮，足跌没水中。</a:t>
            </a:r>
            <a:endParaRPr lang="zh-CN" altLang="en-US" sz="32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1187450" y="2235200"/>
            <a:ext cx="6911975" cy="673100"/>
          </a:xfrm>
          <a:prstGeom prst="rect">
            <a:avLst/>
          </a:prstGeom>
          <a:solidFill>
            <a:srgbClr val="133865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群儿</a:t>
            </a:r>
            <a:r>
              <a:rPr lang="zh-CN" altLang="en-US" sz="3200" b="1" spc="-15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</a:t>
            </a: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200" b="1" spc="-15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，一儿</a:t>
            </a:r>
            <a:r>
              <a:rPr lang="zh-CN" altLang="en-US" sz="3200" b="1" spc="-15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</a:t>
            </a: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瓮，足</a:t>
            </a:r>
            <a:r>
              <a:rPr lang="zh-CN" altLang="en-US" sz="3200" b="1" spc="-15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没水中。</a:t>
            </a:r>
            <a:endParaRPr lang="zh-CN" altLang="en-US" sz="32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32" name="矩形 2"/>
          <p:cNvSpPr/>
          <p:nvPr/>
        </p:nvSpPr>
        <p:spPr>
          <a:xfrm>
            <a:off x="971550" y="842963"/>
            <a:ext cx="7489825" cy="1236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在读文言文的时候，要善于联想，把一个字变成词语，把一句话变成几句话。</a:t>
            </a:r>
            <a:endParaRPr lang="zh-CN" altLang="en-US" sz="3000"/>
          </a:p>
        </p:txBody>
      </p:sp>
      <p:sp>
        <p:nvSpPr>
          <p:cNvPr id="22533" name="矩形 4"/>
          <p:cNvSpPr/>
          <p:nvPr/>
        </p:nvSpPr>
        <p:spPr>
          <a:xfrm>
            <a:off x="2195513" y="3016250"/>
            <a:ext cx="5411787" cy="13985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戏：游戏。        庭：庭院。</a:t>
            </a:r>
            <a:endParaRPr lang="en-US" altLang="zh-CN" sz="30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登：登上。        跌：跌倒。</a:t>
            </a:r>
            <a:endParaRPr lang="zh-CN" altLang="en-US" sz="3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576263" y="1563688"/>
            <a:ext cx="7991475" cy="673100"/>
          </a:xfrm>
          <a:prstGeom prst="rect">
            <a:avLst/>
          </a:prstGeom>
          <a:solidFill>
            <a:srgbClr val="133865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-1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众皆弃去，光持石击瓮破之，水迸，儿得活。</a:t>
            </a:r>
            <a:endParaRPr lang="zh-CN" altLang="en-US" sz="32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638175" y="411163"/>
            <a:ext cx="7693025" cy="636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000" b="1">
                <a:latin typeface="宋体" panose="02010600030101010101" pitchFamily="2" charset="-122"/>
              </a:rPr>
              <a:t>面对这么危险的情况，大家是怎么做的？</a:t>
            </a:r>
            <a:endParaRPr lang="zh-CN" altLang="en-US" sz="3000"/>
          </a:p>
        </p:txBody>
      </p:sp>
      <p:sp>
        <p:nvSpPr>
          <p:cNvPr id="23556" name="矩形 5"/>
          <p:cNvSpPr/>
          <p:nvPr/>
        </p:nvSpPr>
        <p:spPr>
          <a:xfrm>
            <a:off x="1285875" y="1009650"/>
            <a:ext cx="982663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3557" name="矩形 1"/>
          <p:cNvSpPr/>
          <p:nvPr/>
        </p:nvSpPr>
        <p:spPr>
          <a:xfrm>
            <a:off x="576263" y="1654175"/>
            <a:ext cx="1754187" cy="58578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-15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众皆弃去</a:t>
            </a:r>
            <a:endParaRPr lang="zh-CN" altLang="en-US" sz="3200">
              <a:solidFill>
                <a:srgbClr val="FFFF00"/>
              </a:solidFill>
            </a:endParaRPr>
          </a:p>
        </p:txBody>
      </p:sp>
      <p:sp>
        <p:nvSpPr>
          <p:cNvPr id="23558" name="矩形 6"/>
          <p:cNvSpPr/>
          <p:nvPr/>
        </p:nvSpPr>
        <p:spPr>
          <a:xfrm>
            <a:off x="725488" y="2427288"/>
            <a:ext cx="7693025" cy="1836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那你能想象一下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众皆弃去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的场面吗？请你用上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大家都慌了，有的</a:t>
            </a:r>
            <a:r>
              <a:rPr lang="en-US" altLang="zh-CN" sz="3000" b="1">
                <a:latin typeface="宋体" panose="02010600030101010101" pitchFamily="2" charset="-122"/>
              </a:rPr>
              <a:t>……</a:t>
            </a:r>
            <a:r>
              <a:rPr lang="zh-CN" altLang="en-US" sz="3000" b="1">
                <a:latin typeface="宋体" panose="02010600030101010101" pitchFamily="2" charset="-122"/>
              </a:rPr>
              <a:t>有的</a:t>
            </a:r>
            <a:r>
              <a:rPr lang="en-US" altLang="zh-CN" sz="3000" b="1">
                <a:latin typeface="宋体" panose="02010600030101010101" pitchFamily="2" charset="-122"/>
              </a:rPr>
              <a:t>……</a:t>
            </a:r>
            <a:r>
              <a:rPr lang="zh-CN" altLang="en-US" sz="3000" b="1">
                <a:latin typeface="宋体" panose="02010600030101010101" pitchFamily="2" charset="-122"/>
              </a:rPr>
              <a:t>还有的</a:t>
            </a:r>
            <a:r>
              <a:rPr lang="en-US" altLang="zh-CN" sz="3000" b="1">
                <a:latin typeface="宋体" panose="02010600030101010101" pitchFamily="2" charset="-122"/>
              </a:rPr>
              <a:t>……”</a:t>
            </a:r>
            <a:r>
              <a:rPr lang="zh-CN" altLang="en-US" sz="3000" b="1">
                <a:latin typeface="宋体" panose="02010600030101010101" pitchFamily="2" charset="-122"/>
              </a:rPr>
              <a:t>这样的句式来说一说。</a:t>
            </a:r>
            <a:endParaRPr lang="zh-CN" altLang="en-US" sz="3000"/>
          </a:p>
        </p:txBody>
      </p:sp>
      <p:sp>
        <p:nvSpPr>
          <p:cNvPr id="23559" name="椭圆 4"/>
          <p:cNvSpPr/>
          <p:nvPr/>
        </p:nvSpPr>
        <p:spPr>
          <a:xfrm>
            <a:off x="1420813" y="1616075"/>
            <a:ext cx="431800" cy="6016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/>
      <p:bldP spid="23557" grpId="0"/>
      <p:bldP spid="23558" grpId="0"/>
      <p:bldP spid="235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042988" y="1525588"/>
            <a:ext cx="7127875" cy="20923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字就让我们看到了如此混乱的画面，文言文虽然语言简洁，但是表达的意思很丰富。</a:t>
            </a:r>
            <a:endParaRPr lang="zh-CN" altLang="en-US" sz="3000">
              <a:solidFill>
                <a:srgbClr val="1339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93725" y="750888"/>
            <a:ext cx="81375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大家慌乱一片的时候，司马光又是怎么做的？一边读，一边用动作演示。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2195513" y="1970088"/>
            <a:ext cx="2808287" cy="636587"/>
          </a:xfrm>
          <a:prstGeom prst="rect">
            <a:avLst/>
          </a:prstGeom>
          <a:solidFill>
            <a:srgbClr val="133965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000" b="1" spc="-15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光持石击瓮破之</a:t>
            </a:r>
            <a:endParaRPr lang="zh-CN" altLang="en-US" sz="3000">
              <a:solidFill>
                <a:schemeClr val="bg1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5604" name="矩形 1"/>
          <p:cNvSpPr/>
          <p:nvPr/>
        </p:nvSpPr>
        <p:spPr>
          <a:xfrm>
            <a:off x="593725" y="2692400"/>
            <a:ext cx="799782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    同样是小孩子，可是做法却截然不同。你读出了一个怎样的司马光？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5" name="矩形 4"/>
          <p:cNvSpPr/>
          <p:nvPr/>
        </p:nvSpPr>
        <p:spPr>
          <a:xfrm>
            <a:off x="2449513" y="3756025"/>
            <a:ext cx="2160587" cy="6365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沉着冷静</a:t>
            </a:r>
            <a:endParaRPr lang="zh-CN" altLang="en-US" sz="3000">
              <a:solidFill>
                <a:srgbClr val="1339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/>
      <p:bldP spid="256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持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67525" y="1212850"/>
            <a:ext cx="1282700" cy="118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7" name="司.mp4">
            <a:hlinkClick r:id="" action="ppaction://media"/>
          </p:cNvPr>
          <p:cNvPicPr>
            <a:picLocks noRo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013" y="1212850"/>
            <a:ext cx="1282700" cy="118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8" name="跌.mp4">
            <a:hlinkClick r:id="" action="ppaction://media"/>
          </p:cNvPr>
          <p:cNvPicPr>
            <a:picLocks noRo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89263" y="1212850"/>
            <a:ext cx="1282700" cy="118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9" name="众.mp4">
            <a:hlinkClick r:id="" action="ppaction://media"/>
          </p:cNvPr>
          <p:cNvPicPr>
            <a:picLocks noRo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927600" y="1212850"/>
            <a:ext cx="1284288" cy="1182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庭.mp4">
            <a:hlinkClick r:id="" action="ppaction://media"/>
          </p:cNvPr>
          <p:cNvPicPr>
            <a:picLocks noRo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687513" y="2665413"/>
            <a:ext cx="1428750" cy="131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登.mp4">
            <a:hlinkClick r:id="" action="ppaction://media"/>
          </p:cNvPr>
          <p:cNvPicPr>
            <a:picLocks noRo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3714750" y="2665413"/>
            <a:ext cx="1430338" cy="131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弃.mp4">
            <a:hlinkClick r:id="" action="ppaction://media"/>
          </p:cNvPr>
          <p:cNvPicPr>
            <a:picLocks noRot="1"/>
          </p:cNvPicPr>
          <p:nvPr>
            <a:videoFile r:link="rId19"/>
            <p:extLst>
              <p:ext uri="{DAA4B4D4-6D71-4841-9C94-3DE7FCFB9230}">
                <p14:media xmlns:p14="http://schemas.microsoft.com/office/powerpoint/2010/main" r:link="rId2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743575" y="2665413"/>
            <a:ext cx="1428750" cy="1316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33" name="组合 13"/>
          <p:cNvGrpSpPr/>
          <p:nvPr/>
        </p:nvGrpSpPr>
        <p:grpSpPr>
          <a:xfrm>
            <a:off x="1403350" y="3021013"/>
            <a:ext cx="1301750" cy="965200"/>
            <a:chOff x="2051720" y="825282"/>
            <a:chExt cx="2025376" cy="1501975"/>
          </a:xfrm>
        </p:grpSpPr>
        <p:sp>
          <p:nvSpPr>
            <p:cNvPr id="26645" name="椭圆 14"/>
            <p:cNvSpPr/>
            <p:nvPr/>
          </p:nvSpPr>
          <p:spPr>
            <a:xfrm rot="18960000">
              <a:off x="3163207" y="825282"/>
              <a:ext cx="913889" cy="150197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26646" name="直接箭头连接符 15"/>
            <p:cNvCxnSpPr>
              <a:stCxn id="26645" idx="1"/>
            </p:cNvCxnSpPr>
            <p:nvPr/>
          </p:nvCxnSpPr>
          <p:spPr>
            <a:xfrm flipH="1">
              <a:off x="2051720" y="1415696"/>
              <a:ext cx="968229" cy="1235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tailEnd type="triangle"/>
            </a:ln>
          </p:spPr>
        </p:cxnSp>
      </p:grpSp>
      <p:sp>
        <p:nvSpPr>
          <p:cNvPr id="26634" name="矩形 16"/>
          <p:cNvSpPr/>
          <p:nvPr/>
        </p:nvSpPr>
        <p:spPr>
          <a:xfrm>
            <a:off x="384175" y="2644775"/>
            <a:ext cx="1673225" cy="8302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400" b="1" spc="-30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，不是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/>
          </a:p>
        </p:txBody>
      </p:sp>
      <p:grpSp>
        <p:nvGrpSpPr>
          <p:cNvPr id="26635" name="组合 17"/>
          <p:cNvGrpSpPr/>
          <p:nvPr/>
        </p:nvGrpSpPr>
        <p:grpSpPr>
          <a:xfrm rot="13560000">
            <a:off x="6149975" y="3065463"/>
            <a:ext cx="1285875" cy="352425"/>
            <a:chOff x="2162874" y="1229345"/>
            <a:chExt cx="1651725" cy="453191"/>
          </a:xfrm>
        </p:grpSpPr>
        <p:sp>
          <p:nvSpPr>
            <p:cNvPr id="26643" name="椭圆 18"/>
            <p:cNvSpPr/>
            <p:nvPr/>
          </p:nvSpPr>
          <p:spPr>
            <a:xfrm rot="18960000">
              <a:off x="3423017" y="1240318"/>
              <a:ext cx="403755" cy="377659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26644" name="直接箭头连接符 19"/>
            <p:cNvCxnSpPr>
              <a:stCxn id="26643" idx="1"/>
            </p:cNvCxnSpPr>
            <p:nvPr/>
          </p:nvCxnSpPr>
          <p:spPr>
            <a:xfrm flipH="1">
              <a:off x="2183670" y="1423628"/>
              <a:ext cx="1254088" cy="26334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tailEnd type="triangle"/>
            </a:ln>
          </p:spPr>
        </p:cxnSp>
      </p:grpSp>
      <p:sp>
        <p:nvSpPr>
          <p:cNvPr id="26636" name="矩形 20"/>
          <p:cNvSpPr/>
          <p:nvPr/>
        </p:nvSpPr>
        <p:spPr>
          <a:xfrm>
            <a:off x="7180263" y="3273425"/>
            <a:ext cx="1663700" cy="7080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000" b="1" spc="-150">
                <a:latin typeface="楷体" panose="02010609060101010101" pitchFamily="49" charset="-122"/>
                <a:ea typeface="楷体" panose="02010609060101010101" pitchFamily="49" charset="-122"/>
              </a:rPr>
              <a:t>第一笔是点，不是横</a:t>
            </a:r>
            <a:endParaRPr lang="zh-CN" altLang="en-US" sz="2000"/>
          </a:p>
        </p:txBody>
      </p:sp>
      <p:grpSp>
        <p:nvGrpSpPr>
          <p:cNvPr id="26637" name="组合 21"/>
          <p:cNvGrpSpPr/>
          <p:nvPr/>
        </p:nvGrpSpPr>
        <p:grpSpPr>
          <a:xfrm>
            <a:off x="4376738" y="2682875"/>
            <a:ext cx="542925" cy="1441450"/>
            <a:chOff x="3164699" y="825282"/>
            <a:chExt cx="912397" cy="2422180"/>
          </a:xfrm>
        </p:grpSpPr>
        <p:sp>
          <p:nvSpPr>
            <p:cNvPr id="26641" name="椭圆 22"/>
            <p:cNvSpPr/>
            <p:nvPr/>
          </p:nvSpPr>
          <p:spPr>
            <a:xfrm rot="18960000">
              <a:off x="3164699" y="825282"/>
              <a:ext cx="912397" cy="1501859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26642" name="直接箭头连接符 23"/>
            <p:cNvCxnSpPr>
              <a:stCxn id="26641" idx="3"/>
            </p:cNvCxnSpPr>
            <p:nvPr/>
          </p:nvCxnSpPr>
          <p:spPr>
            <a:xfrm flipH="1">
              <a:off x="3754288" y="2183091"/>
              <a:ext cx="0" cy="106437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miter lim="800000"/>
              <a:tailEnd type="triangle"/>
            </a:ln>
          </p:spPr>
        </p:cxnSp>
      </p:grpSp>
      <p:sp>
        <p:nvSpPr>
          <p:cNvPr id="26638" name="矩形 24"/>
          <p:cNvSpPr/>
          <p:nvPr/>
        </p:nvSpPr>
        <p:spPr>
          <a:xfrm>
            <a:off x="4627563" y="4071938"/>
            <a:ext cx="1722437" cy="7080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2000" b="1" spc="-150">
                <a:latin typeface="楷体" panose="02010609060101010101" pitchFamily="49" charset="-122"/>
                <a:ea typeface="楷体" panose="02010609060101010101" pitchFamily="49" charset="-122"/>
              </a:rPr>
              <a:t>书写笔顺是撇、撇、捺</a:t>
            </a:r>
            <a:endParaRPr lang="zh-CN" altLang="en-US" sz="2000"/>
          </a:p>
        </p:txBody>
      </p:sp>
      <p:pic>
        <p:nvPicPr>
          <p:cNvPr id="26639" name="图片 25"/>
          <p:cNvPicPr>
            <a:picLocks noChangeAspect="1"/>
          </p:cNvPicPr>
          <p:nvPr/>
        </p:nvPicPr>
        <p:blipFill>
          <a:blip r:embed="rId22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40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指导书写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6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6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26626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26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7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26627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26628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26629"/>
                </p:tgtEl>
              </p:cMediaNode>
            </p:vide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8" dur="1" fill="hold"/>
                                        <p:tgtEl>
                                          <p:spTgt spid="266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26630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26631"/>
                </p:tgtEl>
              </p:cMediaNode>
            </p:vide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0" dur="1" fill="hold"/>
                                        <p:tgtEl>
                                          <p:spTgt spid="266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2"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</p:cTn>
                <p:tgtEl>
                  <p:spTgt spid="26632"/>
                </p:tgtEl>
              </p:cMediaNode>
            </p:video>
          </p:childTnLst>
        </p:cTn>
      </p:par>
    </p:tnLst>
    <p:bldLst>
      <p:bldP spid="26634" grpId="0"/>
      <p:bldP spid="26636" grpId="0"/>
      <p:bldP spid="266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5364163" y="2109788"/>
            <a:ext cx="3024187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6"/>
          <p:cNvSpPr/>
          <p:nvPr/>
        </p:nvSpPr>
        <p:spPr>
          <a:xfrm>
            <a:off x="684213" y="1355725"/>
            <a:ext cx="7991475" cy="1720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有一回，司马光跟几个小朋友在花园里玩。花园里有假山，假山下面有一口大水缸，水缸里装满了水。这两句话在文言文里是怎么说的？</a:t>
            </a:r>
            <a:endParaRPr lang="zh-CN" altLang="en-US" sz="2800"/>
          </a:p>
        </p:txBody>
      </p:sp>
      <p:sp>
        <p:nvSpPr>
          <p:cNvPr id="28675" name="矩形 7"/>
          <p:cNvSpPr/>
          <p:nvPr/>
        </p:nvSpPr>
        <p:spPr>
          <a:xfrm>
            <a:off x="3117850" y="3305175"/>
            <a:ext cx="2484438" cy="6365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群儿戏于庭。</a:t>
            </a:r>
            <a:endParaRPr lang="zh-CN" altLang="en-US" sz="3000">
              <a:solidFill>
                <a:srgbClr val="133965"/>
              </a:solidFill>
            </a:endParaRPr>
          </a:p>
        </p:txBody>
      </p:sp>
      <p:pic>
        <p:nvPicPr>
          <p:cNvPr id="28676" name="图片 6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7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背诵课文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539750" y="1708150"/>
            <a:ext cx="83439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群儿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，一儿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矩形 3"/>
          <p:cNvSpPr/>
          <p:nvPr/>
        </p:nvSpPr>
        <p:spPr>
          <a:xfrm>
            <a:off x="2209800" y="1852613"/>
            <a:ext cx="1296988" cy="5540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戏于庭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0" name="矩形 4"/>
          <p:cNvSpPr/>
          <p:nvPr/>
        </p:nvSpPr>
        <p:spPr>
          <a:xfrm>
            <a:off x="4649788" y="1862138"/>
            <a:ext cx="954087" cy="5540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登瓮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1" name="矩形 5"/>
          <p:cNvSpPr/>
          <p:nvPr/>
        </p:nvSpPr>
        <p:spPr>
          <a:xfrm>
            <a:off x="5907088" y="1857375"/>
            <a:ext cx="2282825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足跌没水中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2" name="矩形 6"/>
          <p:cNvSpPr/>
          <p:nvPr/>
        </p:nvSpPr>
        <p:spPr>
          <a:xfrm>
            <a:off x="1030288" y="2566988"/>
            <a:ext cx="1295400" cy="5540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皆弃去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3" name="矩形 7"/>
          <p:cNvSpPr/>
          <p:nvPr/>
        </p:nvSpPr>
        <p:spPr>
          <a:xfrm>
            <a:off x="3055938" y="2566988"/>
            <a:ext cx="2447925" cy="5540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持石击瓮破之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4" name="矩形 8"/>
          <p:cNvSpPr/>
          <p:nvPr/>
        </p:nvSpPr>
        <p:spPr>
          <a:xfrm>
            <a:off x="5907088" y="2581275"/>
            <a:ext cx="954087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水迸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29705" name="矩形 9"/>
          <p:cNvSpPr/>
          <p:nvPr/>
        </p:nvSpPr>
        <p:spPr>
          <a:xfrm>
            <a:off x="7500938" y="2581275"/>
            <a:ext cx="955675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得活</a:t>
            </a:r>
            <a:endParaRPr lang="zh-CN" altLang="en-US" sz="3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/>
      <p:bldP spid="29703" grpId="0"/>
      <p:bldP spid="29704" grpId="0"/>
      <p:bldP spid="297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5364163" y="2109788"/>
            <a:ext cx="3024187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2"/>
          <p:cNvSpPr/>
          <p:nvPr/>
        </p:nvSpPr>
        <p:spPr>
          <a:xfrm>
            <a:off x="539750" y="1076325"/>
            <a:ext cx="7993063" cy="1720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在读懂课文意思的基础上，展开想象，用自己的话讲一讲这个故事。做到故事完整，语句通顺连贯。</a:t>
            </a:r>
            <a:endParaRPr lang="zh-CN" altLang="en-US" sz="2800"/>
          </a:p>
        </p:txBody>
      </p:sp>
      <p:sp>
        <p:nvSpPr>
          <p:cNvPr id="30723" name="矩形 3"/>
          <p:cNvSpPr/>
          <p:nvPr/>
        </p:nvSpPr>
        <p:spPr>
          <a:xfrm>
            <a:off x="576263" y="2733675"/>
            <a:ext cx="7632700" cy="12080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用自己的话讲，使故事完整，语句通顺连贯。</a:t>
            </a:r>
            <a:endParaRPr lang="zh-CN" altLang="en-US" sz="3000" b="1">
              <a:solidFill>
                <a:srgbClr val="13396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可以适当添加自己想象的情节。</a:t>
            </a:r>
            <a:endParaRPr lang="zh-CN" altLang="en-US" sz="3000" b="1">
              <a:solidFill>
                <a:srgbClr val="13396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4" name="图片 4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5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讲述故事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2"/>
          <p:cNvSpPr/>
          <p:nvPr/>
        </p:nvSpPr>
        <p:spPr>
          <a:xfrm>
            <a:off x="755650" y="1725613"/>
            <a:ext cx="7632700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-150">
                <a:solidFill>
                  <a:srgbClr val="133965"/>
                </a:solidFill>
                <a:latin typeface="宋体" panose="02010600030101010101" pitchFamily="2" charset="-122"/>
              </a:rPr>
              <a:t>    课后用你们喜欢的方式，把这个故事讲给家长听一听，可以用文言，也可以用我们现在说的语言，加入自己的理解和想象。</a:t>
            </a:r>
            <a:endParaRPr lang="zh-CN" altLang="en-US" sz="2800" b="1">
              <a:solidFill>
                <a:srgbClr val="133965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642938" y="987425"/>
            <a:ext cx="7889875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自读课外阅读材料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王戎不取道旁李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，要求：能正确停顿，读通句子，并试说文章大意。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493713" y="2192338"/>
            <a:ext cx="8037512" cy="22526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王戎（</a:t>
            </a:r>
            <a:r>
              <a:rPr lang="en-US" altLang="zh-CN" sz="2800" b="1" spc="-150">
                <a:latin typeface="宋体" panose="02010600030101010101" pitchFamily="2" charset="-122"/>
              </a:rPr>
              <a:t>r</a:t>
            </a:r>
            <a:r>
              <a:rPr lang="en-US" altLang="zh-CN" sz="2800" b="1" spc="-150">
                <a:latin typeface="宋体" panose="02010600030101010101" pitchFamily="2" charset="-122"/>
              </a:rPr>
              <a:t>ó</a:t>
            </a:r>
            <a:r>
              <a:rPr lang="en-US" altLang="zh-CN" sz="2800" b="1">
                <a:latin typeface="宋体" panose="02010600030101010101" pitchFamily="2" charset="-122"/>
              </a:rPr>
              <a:t>nɡ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）不取道旁李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-150">
                <a:latin typeface="楷体" panose="02010609060101010101" pitchFamily="49" charset="-122"/>
                <a:ea typeface="楷体" panose="02010609060101010101" pitchFamily="49" charset="-122"/>
              </a:rPr>
              <a:t>    王戎七岁，尝与诸小儿游。看道边李树多子折枝，诸儿竞走取之，唯戎不动。人问之，答曰：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树在道边而多子，此必苦李。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取之，信然。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2" name="图片 4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3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拓展阅读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3794" name="表格 2"/>
          <p:cNvGraphicFramePr>
            <a:graphicFrameLocks noGrp="1"/>
          </p:cNvGraphicFramePr>
          <p:nvPr/>
        </p:nvGraphicFramePr>
        <p:xfrm>
          <a:off x="1258888" y="1563688"/>
          <a:ext cx="6802438" cy="1990725"/>
        </p:xfrm>
        <a:graphic>
          <a:graphicData uri="http://schemas.openxmlformats.org/drawingml/2006/table">
            <a:tbl>
              <a:tblPr/>
              <a:tblGrid>
                <a:gridCol w="2700338"/>
                <a:gridCol w="4102100"/>
              </a:tblGrid>
              <a:tr h="6635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3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</a:t>
                      </a:r>
                      <a:endParaRPr sz="3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3791" marR="193791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3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相似之处</a:t>
                      </a:r>
                      <a:endParaRPr sz="3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3791" marR="193791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635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3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王戎</a:t>
                      </a:r>
                      <a:endParaRPr sz="3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3791" marR="193791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 rowSpan="2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zh-CN" sz="3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4238" marR="84238" marT="42133" marB="42133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</a:tr>
              <a:tr h="6635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sz="3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司马光</a:t>
                      </a:r>
                      <a:endParaRPr sz="3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93791" marR="193791" marT="0" marB="0" anchor="ctr" anchorCtr="0"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T w="12700">
                      <a:solidFill>
                        <a:schemeClr val="tx1"/>
                      </a:solidFill>
                      <a:miter lim="800000"/>
                    </a:lnT>
                    <a:lnB w="12700">
                      <a:solidFill>
                        <a:schemeClr val="tx1"/>
                      </a:solidFill>
                      <a:miter lim="800000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miter lim="800000"/>
                    </a:lnL>
                    <a:lnR w="12700">
                      <a:solidFill>
                        <a:schemeClr val="tx1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33807" name="矩形 3"/>
          <p:cNvSpPr/>
          <p:nvPr/>
        </p:nvSpPr>
        <p:spPr>
          <a:xfrm>
            <a:off x="4573588" y="2559050"/>
            <a:ext cx="2736850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000" b="1" spc="-15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聪慧，善于观察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6"/>
          <p:cNvSpPr/>
          <p:nvPr/>
        </p:nvSpPr>
        <p:spPr>
          <a:xfrm>
            <a:off x="2725738" y="1265238"/>
            <a:ext cx="325913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30000"/>
              </a:lnSpc>
            </a:pPr>
            <a:r>
              <a:rPr lang="en-US" altLang="zh-CN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24 </a:t>
            </a:r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17"/>
          <p:cNvSpPr/>
          <p:nvPr/>
        </p:nvSpPr>
        <p:spPr>
          <a:xfrm>
            <a:off x="1979613" y="2438400"/>
            <a:ext cx="5778500" cy="6080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-150"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en-US" altLang="zh-CN" sz="3000" b="1" spc="-15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spc="-150">
                <a:latin typeface="楷体" panose="02010609060101010101" pitchFamily="49" charset="-122"/>
                <a:ea typeface="楷体" panose="02010609060101010101" pitchFamily="49" charset="-122"/>
              </a:rPr>
              <a:t>光（沉着冷静、聪明机智）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18"/>
          <p:cNvSpPr/>
          <p:nvPr/>
        </p:nvSpPr>
        <p:spPr>
          <a:xfrm>
            <a:off x="1979613" y="3255963"/>
            <a:ext cx="1008062" cy="6080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弃去</a:t>
            </a:r>
            <a:endParaRPr lang="zh-CN" altLang="en-US" sz="3000" b="1">
              <a:solidFill>
                <a:srgbClr val="13396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19"/>
          <p:cNvSpPr/>
          <p:nvPr/>
        </p:nvSpPr>
        <p:spPr>
          <a:xfrm>
            <a:off x="4714875" y="3303588"/>
            <a:ext cx="1682750" cy="6064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 击 破</a:t>
            </a:r>
            <a:endParaRPr lang="zh-CN" altLang="en-US" sz="3000" b="1">
              <a:solidFill>
                <a:srgbClr val="13396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6" name="图片 6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7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6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0" y="1377950"/>
            <a:ext cx="3670300" cy="27495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13316" name="组合 2"/>
          <p:cNvGrpSpPr/>
          <p:nvPr/>
        </p:nvGrpSpPr>
        <p:grpSpPr>
          <a:xfrm>
            <a:off x="1476375" y="2973388"/>
            <a:ext cx="2257425" cy="935037"/>
            <a:chOff x="1476375" y="2973388"/>
            <a:chExt cx="2257425" cy="935037"/>
          </a:xfrm>
        </p:grpSpPr>
        <p:grpSp>
          <p:nvGrpSpPr>
            <p:cNvPr id="13319" name="组合 11"/>
            <p:cNvGrpSpPr/>
            <p:nvPr/>
          </p:nvGrpSpPr>
          <p:grpSpPr>
            <a:xfrm rot="16200000">
              <a:off x="2137569" y="2312194"/>
              <a:ext cx="935037" cy="2257425"/>
              <a:chOff x="7304465" y="1494064"/>
              <a:chExt cx="1630962" cy="3939322"/>
            </a:xfrm>
          </p:grpSpPr>
          <p:pic>
            <p:nvPicPr>
              <p:cNvPr id="13321" name="图片 13"/>
              <p:cNvPicPr>
                <a:picLocks noChangeAspect="1"/>
              </p:cNvPicPr>
              <p:nvPr/>
            </p:nvPicPr>
            <p:blipFill>
              <a:blip r:embed="rId3"/>
              <a:srcRect r="68931"/>
              <a:stretch>
                <a:fillRect/>
              </a:stretch>
            </p:blipFill>
            <p:spPr>
              <a:xfrm>
                <a:off x="7304465" y="1494064"/>
                <a:ext cx="815953" cy="3939322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3322" name="图片 14"/>
              <p:cNvPicPr>
                <a:picLocks noChangeAspect="1"/>
              </p:cNvPicPr>
              <p:nvPr/>
            </p:nvPicPr>
            <p:blipFill>
              <a:blip r:embed="rId3"/>
              <a:srcRect l="67041" r="1891"/>
              <a:stretch>
                <a:fillRect/>
              </a:stretch>
            </p:blipFill>
            <p:spPr>
              <a:xfrm>
                <a:off x="8119474" y="1494064"/>
                <a:ext cx="815953" cy="3939322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3320" name="矩形 1"/>
            <p:cNvSpPr/>
            <p:nvPr/>
          </p:nvSpPr>
          <p:spPr>
            <a:xfrm>
              <a:off x="1525588" y="3163888"/>
              <a:ext cx="2160587" cy="55403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/>
              <a:r>
                <a:rPr lang="zh-CN" altLang="en-US" sz="3000" b="1" spc="-150">
                  <a:solidFill>
                    <a:srgbClr val="17417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司马光砸缸</a:t>
              </a:r>
              <a:endParaRPr lang="zh-CN" altLang="en-US" sz="3000">
                <a:solidFill>
                  <a:srgbClr val="174171"/>
                </a:solidFill>
              </a:endParaRPr>
            </a:p>
          </p:txBody>
        </p:sp>
      </p:grpSp>
      <p:sp>
        <p:nvSpPr>
          <p:cNvPr id="13317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揭示课题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1"/>
          <p:cNvSpPr/>
          <p:nvPr/>
        </p:nvSpPr>
        <p:spPr>
          <a:xfrm>
            <a:off x="900113" y="1516063"/>
            <a:ext cx="3852862" cy="1236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看到这幅图画，你想到了哪个故事？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971550" y="1652588"/>
            <a:ext cx="7200900" cy="183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司马光（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1019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1086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），北宋时期的史学家、文学家、政治家。他主持编纂了著名的编年体通史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258888" y="1303338"/>
            <a:ext cx="7200900" cy="1236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看到这篇课文，你觉得它和我们以前学过的课文有什么不一样？</a:t>
            </a:r>
            <a:endParaRPr lang="zh-CN" altLang="en-US" sz="3000"/>
          </a:p>
        </p:txBody>
      </p:sp>
      <p:sp>
        <p:nvSpPr>
          <p:cNvPr id="15363" name="矩形 4"/>
          <p:cNvSpPr/>
          <p:nvPr/>
        </p:nvSpPr>
        <p:spPr>
          <a:xfrm>
            <a:off x="2051050" y="2787650"/>
            <a:ext cx="4589463" cy="55403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字数少，句子短，难理解。</a:t>
            </a:r>
            <a:endParaRPr lang="zh-CN" altLang="en-US" sz="3000">
              <a:solidFill>
                <a:srgbClr val="13396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954088" y="1368425"/>
            <a:ext cx="7235825" cy="2406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这篇课文选自</a:t>
            </a:r>
            <a:r>
              <a:rPr lang="en-US" altLang="zh-CN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宋史</a:t>
            </a:r>
            <a:r>
              <a:rPr lang="en-US" altLang="zh-CN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司马光传</a:t>
            </a:r>
            <a:r>
              <a:rPr lang="en-US" altLang="zh-CN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spc="-150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。本文是一篇文言文，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solidFill>
                  <a:srgbClr val="13396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是我国古代人们写文章用的语言。比如：敏而好学，不耻下问。不知则问，不能则学。</a:t>
            </a:r>
            <a:endParaRPr lang="zh-CN" altLang="en-US" sz="3000" b="1">
              <a:solidFill>
                <a:srgbClr val="13396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684213" y="901700"/>
            <a:ext cx="7848600" cy="115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自读课文，读准字音，读通课文，难读的地方多读几遍。</a:t>
            </a:r>
            <a:endParaRPr lang="zh-CN" altLang="en-US" sz="2800"/>
          </a:p>
        </p:txBody>
      </p:sp>
      <p:sp>
        <p:nvSpPr>
          <p:cNvPr id="17411" name="文本框 7"/>
          <p:cNvSpPr txBox="1"/>
          <p:nvPr/>
        </p:nvSpPr>
        <p:spPr>
          <a:xfrm>
            <a:off x="971550" y="2073275"/>
            <a:ext cx="6480175" cy="1965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司   跌   皆   弃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持   瓮   迸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4"/>
          <p:cNvSpPr txBox="1"/>
          <p:nvPr/>
        </p:nvSpPr>
        <p:spPr>
          <a:xfrm>
            <a:off x="1863725" y="1944688"/>
            <a:ext cx="5461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sī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文本框 5"/>
          <p:cNvSpPr txBox="1"/>
          <p:nvPr/>
        </p:nvSpPr>
        <p:spPr>
          <a:xfrm>
            <a:off x="3167063" y="1944688"/>
            <a:ext cx="7286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diē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文本框 6"/>
          <p:cNvSpPr txBox="1"/>
          <p:nvPr/>
        </p:nvSpPr>
        <p:spPr>
          <a:xfrm>
            <a:off x="4545013" y="1944688"/>
            <a:ext cx="7286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jiē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文本框 7"/>
          <p:cNvSpPr txBox="1"/>
          <p:nvPr/>
        </p:nvSpPr>
        <p:spPr>
          <a:xfrm>
            <a:off x="6027738" y="1944688"/>
            <a:ext cx="5476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q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6" name="文本框 8"/>
          <p:cNvSpPr txBox="1"/>
          <p:nvPr/>
        </p:nvSpPr>
        <p:spPr>
          <a:xfrm>
            <a:off x="2465388" y="2938463"/>
            <a:ext cx="7286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í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7" name="文本框 9"/>
          <p:cNvSpPr txBox="1"/>
          <p:nvPr/>
        </p:nvSpPr>
        <p:spPr>
          <a:xfrm>
            <a:off x="3789363" y="2938463"/>
            <a:ext cx="9080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8" name="文本框 10"/>
          <p:cNvSpPr txBox="1"/>
          <p:nvPr/>
        </p:nvSpPr>
        <p:spPr>
          <a:xfrm>
            <a:off x="5191125" y="2938463"/>
            <a:ext cx="9096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7419" name="组合 11"/>
          <p:cNvGrpSpPr/>
          <p:nvPr/>
        </p:nvGrpSpPr>
        <p:grpSpPr>
          <a:xfrm>
            <a:off x="3789363" y="2992438"/>
            <a:ext cx="2149475" cy="1298575"/>
            <a:chOff x="4149283" y="2481451"/>
            <a:chExt cx="2149503" cy="1297713"/>
          </a:xfrm>
        </p:grpSpPr>
        <p:sp>
          <p:nvSpPr>
            <p:cNvPr id="17426" name="椭圆 12"/>
            <p:cNvSpPr/>
            <p:nvPr/>
          </p:nvSpPr>
          <p:spPr>
            <a:xfrm>
              <a:off x="4149283" y="2481451"/>
              <a:ext cx="939812" cy="469588"/>
            </a:xfrm>
            <a:prstGeom prst="ellipse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17427" name="直接连接符 13"/>
            <p:cNvCxnSpPr>
              <a:stCxn id="17426" idx="5"/>
            </p:cNvCxnSpPr>
            <p:nvPr/>
          </p:nvCxnSpPr>
          <p:spPr>
            <a:xfrm>
              <a:off x="4952568" y="2882821"/>
              <a:ext cx="1346218" cy="896343"/>
            </a:xfrm>
            <a:prstGeom prst="line">
              <a:avLst/>
            </a:prstGeom>
            <a:noFill/>
            <a:ln w="19050">
              <a:solidFill>
                <a:srgbClr val="00B050"/>
              </a:solidFill>
              <a:miter lim="800000"/>
            </a:ln>
          </p:spPr>
        </p:cxnSp>
      </p:grpSp>
      <p:grpSp>
        <p:nvGrpSpPr>
          <p:cNvPr id="17420" name="组合 14"/>
          <p:cNvGrpSpPr/>
          <p:nvPr/>
        </p:nvGrpSpPr>
        <p:grpSpPr>
          <a:xfrm>
            <a:off x="5160963" y="2992438"/>
            <a:ext cx="939800" cy="1298575"/>
            <a:chOff x="5520766" y="2481450"/>
            <a:chExt cx="940576" cy="1297714"/>
          </a:xfrm>
        </p:grpSpPr>
        <p:sp>
          <p:nvSpPr>
            <p:cNvPr id="17424" name="椭圆 15"/>
            <p:cNvSpPr/>
            <p:nvPr/>
          </p:nvSpPr>
          <p:spPr>
            <a:xfrm>
              <a:off x="5520766" y="2481450"/>
              <a:ext cx="940576" cy="469588"/>
            </a:xfrm>
            <a:prstGeom prst="ellipse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17425" name="直接连接符 16"/>
            <p:cNvCxnSpPr>
              <a:stCxn id="17424" idx="5"/>
            </p:cNvCxnSpPr>
            <p:nvPr/>
          </p:nvCxnSpPr>
          <p:spPr>
            <a:xfrm flipH="1">
              <a:off x="6323115" y="2882821"/>
              <a:ext cx="0" cy="896343"/>
            </a:xfrm>
            <a:prstGeom prst="line">
              <a:avLst/>
            </a:prstGeom>
            <a:noFill/>
            <a:ln w="19050">
              <a:solidFill>
                <a:srgbClr val="00B050"/>
              </a:solidFill>
              <a:miter lim="800000"/>
            </a:ln>
          </p:spPr>
        </p:cxnSp>
      </p:grpSp>
      <p:sp>
        <p:nvSpPr>
          <p:cNvPr id="17421" name="矩形 17"/>
          <p:cNvSpPr/>
          <p:nvPr/>
        </p:nvSpPr>
        <p:spPr>
          <a:xfrm>
            <a:off x="3702050" y="4178300"/>
            <a:ext cx="3856038" cy="55403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后鼻音，注意不要读错</a:t>
            </a:r>
            <a:endParaRPr lang="zh-CN" altLang="en-US" sz="3000">
              <a:solidFill>
                <a:srgbClr val="0070C0"/>
              </a:solidFill>
            </a:endParaRPr>
          </a:p>
        </p:txBody>
      </p:sp>
      <p:pic>
        <p:nvPicPr>
          <p:cNvPr id="17422" name="图片 18"/>
          <p:cNvPicPr>
            <a:picLocks noChangeAspect="1"/>
          </p:cNvPicPr>
          <p:nvPr/>
        </p:nvPicPr>
        <p:blipFill>
          <a:blip r:embed="rId1"/>
          <a:srcRect l="7922" t="35497" r="6679" b="40076"/>
          <a:stretch>
            <a:fillRect/>
          </a:stretch>
        </p:blipFill>
        <p:spPr>
          <a:xfrm>
            <a:off x="2700338" y="-65087"/>
            <a:ext cx="3384550" cy="119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23" name="文本框 1"/>
          <p:cNvSpPr txBox="1"/>
          <p:nvPr/>
        </p:nvSpPr>
        <p:spPr>
          <a:xfrm>
            <a:off x="3424238" y="301625"/>
            <a:ext cx="18716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538" y="781050"/>
            <a:ext cx="5132387" cy="36147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35" name="矩形: 圆角 2"/>
          <p:cNvSpPr/>
          <p:nvPr/>
        </p:nvSpPr>
        <p:spPr>
          <a:xfrm>
            <a:off x="3276600" y="2887663"/>
            <a:ext cx="2087563" cy="131603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36" name="矩形 3"/>
          <p:cNvSpPr/>
          <p:nvPr/>
        </p:nvSpPr>
        <p:spPr>
          <a:xfrm>
            <a:off x="742950" y="2287588"/>
            <a:ext cx="576263" cy="5857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-15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endParaRPr lang="zh-CN" altLang="en-US" sz="3200"/>
          </a:p>
        </p:txBody>
      </p:sp>
      <p:sp>
        <p:nvSpPr>
          <p:cNvPr id="18437" name="左大括号 4"/>
          <p:cNvSpPr/>
          <p:nvPr/>
        </p:nvSpPr>
        <p:spPr>
          <a:xfrm>
            <a:off x="1328738" y="1843088"/>
            <a:ext cx="123825" cy="1439862"/>
          </a:xfrm>
          <a:prstGeom prst="leftBrace">
            <a:avLst>
              <a:gd name="adj1" fmla="val 64493"/>
              <a:gd name="adj2" fmla="val 50000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8438" name="矩形 5"/>
          <p:cNvSpPr/>
          <p:nvPr/>
        </p:nvSpPr>
        <p:spPr>
          <a:xfrm>
            <a:off x="1484313" y="1565275"/>
            <a:ext cx="552450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000" b="1" spc="-150">
                <a:solidFill>
                  <a:srgbClr val="FF000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ò</a:t>
            </a:r>
            <a:endParaRPr lang="zh-CN" altLang="en-US" sz="3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1476375" y="2887663"/>
            <a:ext cx="709613" cy="55403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en-US" altLang="zh-CN" sz="3000" b="1" spc="-150">
                <a:solidFill>
                  <a:srgbClr val="FF0000"/>
                </a:solidFill>
                <a:latin typeface="宋体" panose="02010600030101010101" pitchFamily="2" charset="-122"/>
              </a:rPr>
              <a:t>m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é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</a:rPr>
              <a:t>i</a:t>
            </a:r>
            <a:endParaRPr lang="zh-CN" altLang="en-US" sz="3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440" name="矩形 7"/>
          <p:cNvSpPr/>
          <p:nvPr/>
        </p:nvSpPr>
        <p:spPr>
          <a:xfrm>
            <a:off x="2103438" y="1631950"/>
            <a:ext cx="993775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淹没</a:t>
            </a:r>
            <a:endParaRPr lang="zh-CN" altLang="en-US" sz="3000">
              <a:solidFill>
                <a:srgbClr val="0070C0"/>
              </a:solidFill>
            </a:endParaRPr>
          </a:p>
        </p:txBody>
      </p:sp>
      <p:sp>
        <p:nvSpPr>
          <p:cNvPr id="18441" name="矩形 8"/>
          <p:cNvSpPr/>
          <p:nvPr/>
        </p:nvSpPr>
        <p:spPr>
          <a:xfrm>
            <a:off x="2103438" y="2952750"/>
            <a:ext cx="993775" cy="5540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endParaRPr lang="zh-CN" altLang="en-US" sz="3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/>
      <p:bldP spid="18437" grpId="0" animBg="1"/>
      <p:bldP spid="18438" grpId="0"/>
      <p:bldP spid="18439" grpId="0"/>
      <p:bldP spid="18440" grpId="0"/>
      <p:bldP spid="18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187450" y="1131888"/>
            <a:ext cx="6769100" cy="1236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文言文的读法跟我们现在读课文是不是一样的呢？</a:t>
            </a:r>
            <a:endParaRPr lang="zh-CN" altLang="en-US" sz="3000"/>
          </a:p>
        </p:txBody>
      </p:sp>
      <p:sp>
        <p:nvSpPr>
          <p:cNvPr id="19459" name="矩形 2"/>
          <p:cNvSpPr/>
          <p:nvPr/>
        </p:nvSpPr>
        <p:spPr>
          <a:xfrm>
            <a:off x="1187450" y="2716213"/>
            <a:ext cx="6769100" cy="12366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000" b="1" spc="-15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古人读文言文的时候会自然而然地根据文章的意思来停顿。</a:t>
            </a:r>
            <a:endParaRPr lang="zh-CN" altLang="en-US" sz="3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WPS 演示</Application>
  <PresentationFormat>全屏显示(16:9)</PresentationFormat>
  <Paragraphs>168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等线</vt:lpstr>
      <vt:lpstr>楷体</vt:lpstr>
      <vt:lpstr>微软雅黑</vt:lpstr>
      <vt:lpstr>Arial Unicode MS</vt:lpstr>
      <vt:lpstr>Arial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22BBE73865424C0090EA30EF17FCE4C6_12</vt:lpwstr>
  </property>
  <property fmtid="{D5CDD505-2E9C-101B-9397-08002B2CF9AE}" pid="4" name="KSOProductBuildVer">
    <vt:lpwstr>2052-12.1.0.15374</vt:lpwstr>
  </property>
</Properties>
</file>