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gif" ContentType="image/gif"/>
  <Default Extension="wdp" ContentType="image/vnd.ms-photo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7" r:id="rId3"/>
  </p:sldMasterIdLst>
  <p:sldIdLst>
    <p:sldId id="256" r:id="rId4"/>
    <p:sldId id="266" r:id="rId5"/>
    <p:sldId id="287" r:id="rId6"/>
    <p:sldId id="289" r:id="rId7"/>
    <p:sldId id="288" r:id="rId8"/>
    <p:sldId id="302" r:id="rId9"/>
    <p:sldId id="303" r:id="rId10"/>
    <p:sldId id="260" r:id="rId11"/>
    <p:sldId id="290" r:id="rId12"/>
    <p:sldId id="291" r:id="rId13"/>
    <p:sldId id="292" r:id="rId14"/>
    <p:sldId id="293" r:id="rId15"/>
    <p:sldId id="294" r:id="rId16"/>
    <p:sldId id="295" r:id="rId17"/>
    <p:sldId id="296" r:id="rId18"/>
    <p:sldId id="297" r:id="rId19"/>
    <p:sldId id="298" r:id="rId20"/>
    <p:sldId id="299" r:id="rId21"/>
    <p:sldId id="300" r:id="rId22"/>
    <p:sldId id="259" r:id="rId23"/>
    <p:sldId id="261" r:id="rId24"/>
    <p:sldId id="262" r:id="rId25"/>
    <p:sldId id="319" r:id="rId26"/>
  </p:sldIdLst>
  <p:sldSz cx="9144000" cy="5143500" type="screen16x9"/>
  <p:notesSz cx="6858000" cy="9144000"/>
  <p:custDataLst>
    <p:tags r:id="rId31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32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新课标第一网" initials="新" lastIdx="8" clrIdx="0"/>
  <p:cmAuthor id="2" name="Administrator" initials="A" lastIdx="3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5988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中度样式 2 - 强调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>
        <p:scale>
          <a:sx n="100" d="100"/>
          <a:sy n="100" d="100"/>
        </p:scale>
        <p:origin x="763" y="398"/>
      </p:cViewPr>
      <p:guideLst>
        <p:guide orient="horz" pos="1632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1" Type="http://schemas.openxmlformats.org/officeDocument/2006/relationships/tags" Target="tags/tag2.xml"/><Relationship Id="rId30" Type="http://schemas.openxmlformats.org/officeDocument/2006/relationships/commentAuthors" Target="commentAuthors.xml"/><Relationship Id="rId3" Type="http://schemas.openxmlformats.org/officeDocument/2006/relationships/slideMaster" Target="slideMasters/slideMaster2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image" Target="../media/image22.png"/><Relationship Id="rId4" Type="http://schemas.openxmlformats.org/officeDocument/2006/relationships/image" Target="../media/image21.png"/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5" Type="http://schemas.openxmlformats.org/officeDocument/2006/relationships/image" Target="../media/image22.png"/><Relationship Id="rId4" Type="http://schemas.openxmlformats.org/officeDocument/2006/relationships/image" Target="../media/image21.png"/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image" Target="../media/image14.png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GIF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4" Type="http://schemas.openxmlformats.org/officeDocument/2006/relationships/image" Target="../media/image18.png"/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文本框 22"/>
          <p:cNvSpPr txBox="1"/>
          <p:nvPr userDrawn="1"/>
        </p:nvSpPr>
        <p:spPr>
          <a:xfrm>
            <a:off x="6913272" y="10352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36" name="直线连接符 4"/>
          <p:cNvCxnSpPr/>
          <p:nvPr userDrawn="1"/>
        </p:nvCxnSpPr>
        <p:spPr>
          <a:xfrm flipV="1">
            <a:off x="6717927" y="38336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矩形 36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gradFill flip="none" rotWithShape="1">
            <a:gsLst>
              <a:gs pos="51000">
                <a:srgbClr val="FFFFFF">
                  <a:alpha val="25000"/>
                </a:srgbClr>
              </a:gs>
              <a:gs pos="20000">
                <a:srgbClr val="FFFFFF">
                  <a:alpha val="50000"/>
                </a:srgbClr>
              </a:gs>
              <a:gs pos="66000">
                <a:schemeClr val="accent1">
                  <a:lumMod val="0"/>
                  <a:lumOff val="100000"/>
                  <a:alpha val="0"/>
                </a:schemeClr>
              </a:gs>
              <a:gs pos="0">
                <a:schemeClr val="bg1">
                  <a:lumMod val="100000"/>
                  <a:alpha val="7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581025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blipFill dpi="0" rotWithShape="1">
          <a:blip r:embed="rId2">
            <a:alphaModFix amt="85000"/>
            <a:lum/>
          </a:blip>
          <a:srcRect/>
          <a:stretch>
            <a:fillRect l="-12000" r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: 圆角 14"/>
          <p:cNvSpPr/>
          <p:nvPr userDrawn="1"/>
        </p:nvSpPr>
        <p:spPr>
          <a:xfrm>
            <a:off x="44450" y="64459"/>
            <a:ext cx="9053830" cy="5014582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7" name="组合 6"/>
          <p:cNvGrpSpPr/>
          <p:nvPr userDrawn="1"/>
        </p:nvGrpSpPr>
        <p:grpSpPr>
          <a:xfrm>
            <a:off x="-91440" y="-106992"/>
            <a:ext cx="2849881" cy="975360"/>
            <a:chOff x="-91440" y="-106992"/>
            <a:chExt cx="2849881" cy="975360"/>
          </a:xfrm>
        </p:grpSpPr>
        <p:sp>
          <p:nvSpPr>
            <p:cNvPr id="5" name="矩形: 圆角 4"/>
            <p:cNvSpPr/>
            <p:nvPr userDrawn="1"/>
          </p:nvSpPr>
          <p:spPr>
            <a:xfrm>
              <a:off x="685801" y="64459"/>
              <a:ext cx="2072640" cy="59467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pic>
          <p:nvPicPr>
            <p:cNvPr id="3" name="图片 2"/>
            <p:cNvPicPr>
              <a:picLocks noChangeAspect="1"/>
            </p:cNvPicPr>
            <p:nvPr userDrawn="1"/>
          </p:nvPicPr>
          <p:blipFill>
            <a:blip r:embed="rId3"/>
            <a:srcRect/>
            <a:stretch>
              <a:fillRect/>
            </a:stretch>
          </p:blipFill>
          <p:spPr>
            <a:xfrm>
              <a:off x="-91440" y="-106992"/>
              <a:ext cx="975360" cy="975360"/>
            </a:xfrm>
            <a:prstGeom prst="rect">
              <a:avLst/>
            </a:prstGeom>
          </p:spPr>
        </p:pic>
        <p:sp>
          <p:nvSpPr>
            <p:cNvPr id="4" name="矩形: 圆角 3"/>
            <p:cNvSpPr/>
            <p:nvPr userDrawn="1"/>
          </p:nvSpPr>
          <p:spPr>
            <a:xfrm>
              <a:off x="720000" y="91260"/>
              <a:ext cx="2004060" cy="538364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情境导入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sp>
        <p:nvSpPr>
          <p:cNvPr id="8" name="椭圆 7"/>
          <p:cNvSpPr/>
          <p:nvPr userDrawn="1"/>
        </p:nvSpPr>
        <p:spPr>
          <a:xfrm>
            <a:off x="2595472" y="0"/>
            <a:ext cx="257175" cy="257175"/>
          </a:xfrm>
          <a:prstGeom prst="ellipse">
            <a:avLst/>
          </a:prstGeom>
          <a:gradFill flip="none" rotWithShape="1">
            <a:gsLst>
              <a:gs pos="53000">
                <a:srgbClr val="FFE080"/>
              </a:gs>
              <a:gs pos="100000">
                <a:schemeClr val="accent1">
                  <a:lumMod val="0"/>
                  <a:lumOff val="100000"/>
                </a:schemeClr>
              </a:gs>
              <a:gs pos="0">
                <a:schemeClr val="accent4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2" name="文本框 22"/>
          <p:cNvSpPr txBox="1"/>
          <p:nvPr userDrawn="1"/>
        </p:nvSpPr>
        <p:spPr>
          <a:xfrm>
            <a:off x="6771032" y="108274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13" name="直线连接符 4"/>
          <p:cNvCxnSpPr/>
          <p:nvPr userDrawn="1"/>
        </p:nvCxnSpPr>
        <p:spPr>
          <a:xfrm flipV="1">
            <a:off x="6575687" y="388114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和内容">
    <p:bg>
      <p:bgPr>
        <a:blipFill dpi="0" rotWithShape="1">
          <a:blip r:embed="rId2">
            <a:alphaModFix amt="8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: 圆角 24"/>
          <p:cNvSpPr/>
          <p:nvPr userDrawn="1"/>
        </p:nvSpPr>
        <p:spPr>
          <a:xfrm>
            <a:off x="44450" y="64459"/>
            <a:ext cx="9053830" cy="5014582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2" name="文本框 22"/>
          <p:cNvSpPr txBox="1"/>
          <p:nvPr userDrawn="1"/>
        </p:nvSpPr>
        <p:spPr>
          <a:xfrm>
            <a:off x="6372252" y="24830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23" name="直线连接符 4"/>
          <p:cNvCxnSpPr/>
          <p:nvPr userDrawn="1"/>
        </p:nvCxnSpPr>
        <p:spPr>
          <a:xfrm flipV="1">
            <a:off x="6176907" y="52814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6" name="组合 25"/>
          <p:cNvGrpSpPr/>
          <p:nvPr userDrawn="1"/>
        </p:nvGrpSpPr>
        <p:grpSpPr>
          <a:xfrm>
            <a:off x="0" y="0"/>
            <a:ext cx="2758441" cy="720000"/>
            <a:chOff x="0" y="0"/>
            <a:chExt cx="2758441" cy="720000"/>
          </a:xfrm>
        </p:grpSpPr>
        <p:sp>
          <p:nvSpPr>
            <p:cNvPr id="27" name="矩形: 圆角 26"/>
            <p:cNvSpPr/>
            <p:nvPr userDrawn="1"/>
          </p:nvSpPr>
          <p:spPr>
            <a:xfrm>
              <a:off x="685801" y="64459"/>
              <a:ext cx="2072640" cy="59467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pic>
          <p:nvPicPr>
            <p:cNvPr id="28" name="图片 27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720000" cy="720000"/>
            </a:xfrm>
            <a:prstGeom prst="rect">
              <a:avLst/>
            </a:prstGeom>
          </p:spPr>
        </p:pic>
        <p:sp>
          <p:nvSpPr>
            <p:cNvPr id="29" name="矩形: 圆角 28"/>
            <p:cNvSpPr/>
            <p:nvPr userDrawn="1"/>
          </p:nvSpPr>
          <p:spPr>
            <a:xfrm>
              <a:off x="720000" y="91260"/>
              <a:ext cx="2004060" cy="538364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探究新知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sp>
        <p:nvSpPr>
          <p:cNvPr id="30" name="椭圆 29"/>
          <p:cNvSpPr/>
          <p:nvPr userDrawn="1"/>
        </p:nvSpPr>
        <p:spPr>
          <a:xfrm>
            <a:off x="2595472" y="0"/>
            <a:ext cx="257175" cy="257175"/>
          </a:xfrm>
          <a:prstGeom prst="ellipse">
            <a:avLst/>
          </a:prstGeom>
          <a:gradFill flip="none" rotWithShape="1">
            <a:gsLst>
              <a:gs pos="53000">
                <a:srgbClr val="FFE080"/>
              </a:gs>
              <a:gs pos="100000">
                <a:schemeClr val="accent1">
                  <a:lumMod val="0"/>
                  <a:lumOff val="100000"/>
                </a:schemeClr>
              </a:gs>
              <a:gs pos="0">
                <a:schemeClr val="accent4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bg>
      <p:bgPr>
        <a:blipFill dpi="0" rotWithShape="1">
          <a:blip r:embed="rId2">
            <a:alphaModFix amt="8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: 圆角 17"/>
          <p:cNvSpPr/>
          <p:nvPr userDrawn="1"/>
        </p:nvSpPr>
        <p:spPr>
          <a:xfrm>
            <a:off x="44450" y="64459"/>
            <a:ext cx="9053830" cy="5014582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7" name="组合 6"/>
          <p:cNvGrpSpPr/>
          <p:nvPr userDrawn="1"/>
        </p:nvGrpSpPr>
        <p:grpSpPr>
          <a:xfrm>
            <a:off x="0" y="0"/>
            <a:ext cx="2758441" cy="720000"/>
            <a:chOff x="0" y="0"/>
            <a:chExt cx="2758441" cy="720000"/>
          </a:xfrm>
        </p:grpSpPr>
        <p:sp>
          <p:nvSpPr>
            <p:cNvPr id="8" name="矩形: 圆角 7"/>
            <p:cNvSpPr/>
            <p:nvPr userDrawn="1"/>
          </p:nvSpPr>
          <p:spPr>
            <a:xfrm>
              <a:off x="685801" y="64459"/>
              <a:ext cx="2072640" cy="59467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pic>
          <p:nvPicPr>
            <p:cNvPr id="9" name="图片 8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720000" cy="720000"/>
            </a:xfrm>
            <a:prstGeom prst="rect">
              <a:avLst/>
            </a:prstGeom>
          </p:spPr>
        </p:pic>
        <p:sp>
          <p:nvSpPr>
            <p:cNvPr id="11" name="矩形: 圆角 10"/>
            <p:cNvSpPr/>
            <p:nvPr userDrawn="1"/>
          </p:nvSpPr>
          <p:spPr>
            <a:xfrm>
              <a:off x="720000" y="91260"/>
              <a:ext cx="2004060" cy="538364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课堂练习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sp>
        <p:nvSpPr>
          <p:cNvPr id="14" name="椭圆 13"/>
          <p:cNvSpPr/>
          <p:nvPr userDrawn="1"/>
        </p:nvSpPr>
        <p:spPr>
          <a:xfrm>
            <a:off x="2595472" y="0"/>
            <a:ext cx="257175" cy="257175"/>
          </a:xfrm>
          <a:prstGeom prst="ellipse">
            <a:avLst/>
          </a:prstGeom>
          <a:gradFill flip="none" rotWithShape="1">
            <a:gsLst>
              <a:gs pos="53000">
                <a:srgbClr val="FFE080"/>
              </a:gs>
              <a:gs pos="100000">
                <a:schemeClr val="accent1">
                  <a:lumMod val="0"/>
                  <a:lumOff val="100000"/>
                </a:schemeClr>
              </a:gs>
              <a:gs pos="0">
                <a:schemeClr val="accent4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" name="文本框 22"/>
          <p:cNvSpPr txBox="1"/>
          <p:nvPr userDrawn="1"/>
        </p:nvSpPr>
        <p:spPr>
          <a:xfrm>
            <a:off x="6372252" y="24830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3" name="直线连接符 4"/>
          <p:cNvCxnSpPr/>
          <p:nvPr userDrawn="1"/>
        </p:nvCxnSpPr>
        <p:spPr>
          <a:xfrm flipV="1">
            <a:off x="6176907" y="52814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和内容">
    <p:bg>
      <p:bgPr>
        <a:blipFill dpi="0" rotWithShape="1">
          <a:blip r:embed="rId2">
            <a:alphaModFix amt="85000"/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: 圆角 17"/>
          <p:cNvSpPr/>
          <p:nvPr userDrawn="1"/>
        </p:nvSpPr>
        <p:spPr>
          <a:xfrm>
            <a:off x="44450" y="64459"/>
            <a:ext cx="9053830" cy="5014582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10" name="组合 9"/>
          <p:cNvGrpSpPr/>
          <p:nvPr userDrawn="1"/>
        </p:nvGrpSpPr>
        <p:grpSpPr>
          <a:xfrm>
            <a:off x="0" y="0"/>
            <a:ext cx="2758441" cy="720000"/>
            <a:chOff x="0" y="0"/>
            <a:chExt cx="2758441" cy="720000"/>
          </a:xfrm>
        </p:grpSpPr>
        <p:sp>
          <p:nvSpPr>
            <p:cNvPr id="11" name="矩形: 圆角 10"/>
            <p:cNvSpPr/>
            <p:nvPr userDrawn="1"/>
          </p:nvSpPr>
          <p:spPr>
            <a:xfrm>
              <a:off x="685801" y="64459"/>
              <a:ext cx="2072640" cy="59467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pic>
          <p:nvPicPr>
            <p:cNvPr id="12" name="图片 11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720000" cy="720000"/>
            </a:xfrm>
            <a:prstGeom prst="rect">
              <a:avLst/>
            </a:prstGeom>
          </p:spPr>
        </p:pic>
        <p:sp>
          <p:nvSpPr>
            <p:cNvPr id="14" name="矩形: 圆角 13"/>
            <p:cNvSpPr/>
            <p:nvPr userDrawn="1"/>
          </p:nvSpPr>
          <p:spPr>
            <a:xfrm>
              <a:off x="720000" y="91260"/>
              <a:ext cx="2004060" cy="538364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课堂小结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sp>
        <p:nvSpPr>
          <p:cNvPr id="15" name="椭圆 14"/>
          <p:cNvSpPr/>
          <p:nvPr userDrawn="1"/>
        </p:nvSpPr>
        <p:spPr>
          <a:xfrm>
            <a:off x="2595472" y="0"/>
            <a:ext cx="257175" cy="257175"/>
          </a:xfrm>
          <a:prstGeom prst="ellipse">
            <a:avLst/>
          </a:prstGeom>
          <a:gradFill flip="none" rotWithShape="1">
            <a:gsLst>
              <a:gs pos="53000">
                <a:srgbClr val="FFE080"/>
              </a:gs>
              <a:gs pos="100000">
                <a:schemeClr val="accent1">
                  <a:lumMod val="0"/>
                  <a:lumOff val="100000"/>
                </a:schemeClr>
              </a:gs>
              <a:gs pos="0">
                <a:schemeClr val="accent4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" name="文本框 22"/>
          <p:cNvSpPr txBox="1"/>
          <p:nvPr userDrawn="1"/>
        </p:nvSpPr>
        <p:spPr>
          <a:xfrm>
            <a:off x="6372252" y="24830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3" name="直线连接符 4"/>
          <p:cNvCxnSpPr/>
          <p:nvPr userDrawn="1"/>
        </p:nvCxnSpPr>
        <p:spPr>
          <a:xfrm flipV="1">
            <a:off x="6176907" y="52814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blipFill dpi="0" rotWithShape="1">
          <a:blip r:embed="rId2">
            <a:alphaModFix amt="8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: 圆角 17"/>
          <p:cNvSpPr/>
          <p:nvPr userDrawn="1"/>
        </p:nvSpPr>
        <p:spPr>
          <a:xfrm>
            <a:off x="44450" y="64459"/>
            <a:ext cx="9053830" cy="5014582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11" name="组合 10"/>
          <p:cNvGrpSpPr/>
          <p:nvPr userDrawn="1"/>
        </p:nvGrpSpPr>
        <p:grpSpPr>
          <a:xfrm>
            <a:off x="0" y="0"/>
            <a:ext cx="2758441" cy="720000"/>
            <a:chOff x="0" y="0"/>
            <a:chExt cx="2758441" cy="720000"/>
          </a:xfrm>
        </p:grpSpPr>
        <p:sp>
          <p:nvSpPr>
            <p:cNvPr id="12" name="矩形: 圆角 11"/>
            <p:cNvSpPr/>
            <p:nvPr userDrawn="1"/>
          </p:nvSpPr>
          <p:spPr>
            <a:xfrm>
              <a:off x="685801" y="64459"/>
              <a:ext cx="2072640" cy="59467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pic>
          <p:nvPicPr>
            <p:cNvPr id="13" name="图片 12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720000" cy="720000"/>
            </a:xfrm>
            <a:prstGeom prst="rect">
              <a:avLst/>
            </a:prstGeom>
          </p:spPr>
        </p:pic>
        <p:sp>
          <p:nvSpPr>
            <p:cNvPr id="14" name="矩形: 圆角 13"/>
            <p:cNvSpPr/>
            <p:nvPr userDrawn="1"/>
          </p:nvSpPr>
          <p:spPr>
            <a:xfrm>
              <a:off x="720000" y="91260"/>
              <a:ext cx="2004060" cy="538364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拓展延伸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sp>
        <p:nvSpPr>
          <p:cNvPr id="15" name="椭圆 14"/>
          <p:cNvSpPr/>
          <p:nvPr userDrawn="1"/>
        </p:nvSpPr>
        <p:spPr>
          <a:xfrm>
            <a:off x="2595472" y="0"/>
            <a:ext cx="257175" cy="257175"/>
          </a:xfrm>
          <a:prstGeom prst="ellipse">
            <a:avLst/>
          </a:prstGeom>
          <a:gradFill flip="none" rotWithShape="1">
            <a:gsLst>
              <a:gs pos="53000">
                <a:srgbClr val="FFE080"/>
              </a:gs>
              <a:gs pos="100000">
                <a:schemeClr val="accent1">
                  <a:lumMod val="0"/>
                  <a:lumOff val="100000"/>
                </a:schemeClr>
              </a:gs>
              <a:gs pos="0">
                <a:schemeClr val="accent4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" name="文本框 22"/>
          <p:cNvSpPr txBox="1"/>
          <p:nvPr userDrawn="1"/>
        </p:nvSpPr>
        <p:spPr>
          <a:xfrm>
            <a:off x="6372252" y="24830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3" name="直线连接符 4"/>
          <p:cNvCxnSpPr/>
          <p:nvPr userDrawn="1"/>
        </p:nvCxnSpPr>
        <p:spPr>
          <a:xfrm flipV="1">
            <a:off x="6176907" y="52814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和内容">
    <p:bg>
      <p:bgPr>
        <a:blipFill dpi="0" rotWithShape="1">
          <a:blip r:embed="rId2">
            <a:alphaModFix amt="85000"/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: 圆角 19"/>
          <p:cNvSpPr/>
          <p:nvPr userDrawn="1"/>
        </p:nvSpPr>
        <p:spPr>
          <a:xfrm>
            <a:off x="44450" y="57744"/>
            <a:ext cx="9053830" cy="5021297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7" name="组合 6"/>
          <p:cNvGrpSpPr/>
          <p:nvPr userDrawn="1"/>
        </p:nvGrpSpPr>
        <p:grpSpPr>
          <a:xfrm>
            <a:off x="71120" y="64459"/>
            <a:ext cx="2687321" cy="594672"/>
            <a:chOff x="71120" y="64459"/>
            <a:chExt cx="2687321" cy="594672"/>
          </a:xfrm>
        </p:grpSpPr>
        <p:sp>
          <p:nvSpPr>
            <p:cNvPr id="8" name="矩形: 圆角 7"/>
            <p:cNvSpPr/>
            <p:nvPr userDrawn="1"/>
          </p:nvSpPr>
          <p:spPr>
            <a:xfrm>
              <a:off x="685801" y="64459"/>
              <a:ext cx="2072640" cy="59467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pic>
          <p:nvPicPr>
            <p:cNvPr id="9" name="图片 8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71120" y="91343"/>
              <a:ext cx="720000" cy="537313"/>
            </a:xfrm>
            <a:prstGeom prst="rect">
              <a:avLst/>
            </a:prstGeom>
          </p:spPr>
        </p:pic>
        <p:sp>
          <p:nvSpPr>
            <p:cNvPr id="12" name="矩形: 圆角 11"/>
            <p:cNvSpPr/>
            <p:nvPr userDrawn="1"/>
          </p:nvSpPr>
          <p:spPr>
            <a:xfrm>
              <a:off x="720000" y="91260"/>
              <a:ext cx="2004060" cy="538364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课后作业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sp>
        <p:nvSpPr>
          <p:cNvPr id="13" name="椭圆 12"/>
          <p:cNvSpPr/>
          <p:nvPr userDrawn="1"/>
        </p:nvSpPr>
        <p:spPr>
          <a:xfrm>
            <a:off x="2595472" y="0"/>
            <a:ext cx="257175" cy="257175"/>
          </a:xfrm>
          <a:prstGeom prst="ellipse">
            <a:avLst/>
          </a:prstGeom>
          <a:gradFill flip="none" rotWithShape="1">
            <a:gsLst>
              <a:gs pos="53000">
                <a:srgbClr val="FFE080"/>
              </a:gs>
              <a:gs pos="100000">
                <a:schemeClr val="accent1">
                  <a:lumMod val="0"/>
                  <a:lumOff val="100000"/>
                </a:schemeClr>
              </a:gs>
              <a:gs pos="0">
                <a:schemeClr val="accent4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18" name="图片 17"/>
          <p:cNvPicPr>
            <a:picLocks noChangeAspect="1"/>
          </p:cNvPicPr>
          <p:nvPr userDrawn="1"/>
        </p:nvPicPr>
        <p:blipFill>
          <a:blip r:embed="rId4" cstate="screen"/>
          <a:srcRect/>
          <a:stretch>
            <a:fillRect/>
          </a:stretch>
        </p:blipFill>
        <p:spPr>
          <a:xfrm>
            <a:off x="941639" y="-1089660"/>
            <a:ext cx="7141676" cy="7141676"/>
          </a:xfrm>
          <a:prstGeom prst="rect">
            <a:avLst/>
          </a:prstGeom>
          <a:effectLst>
            <a:outerShdw blurRad="25400" algn="ctr" rotWithShape="0">
              <a:prstClr val="black">
                <a:alpha val="69000"/>
              </a:prstClr>
            </a:outerShdw>
          </a:effectLst>
        </p:spPr>
      </p:pic>
      <p:sp>
        <p:nvSpPr>
          <p:cNvPr id="19" name="矩形 4"/>
          <p:cNvSpPr>
            <a:spLocks noChangeArrowheads="1"/>
          </p:cNvSpPr>
          <p:nvPr userDrawn="1"/>
        </p:nvSpPr>
        <p:spPr bwMode="auto">
          <a:xfrm>
            <a:off x="2350733" y="2266683"/>
            <a:ext cx="4442534" cy="6145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1.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从教材课后习题中选取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2" name="文本框 22"/>
          <p:cNvSpPr txBox="1"/>
          <p:nvPr userDrawn="1"/>
        </p:nvSpPr>
        <p:spPr>
          <a:xfrm>
            <a:off x="6372252" y="24830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3" name="直线连接符 4"/>
          <p:cNvCxnSpPr/>
          <p:nvPr userDrawn="1"/>
        </p:nvCxnSpPr>
        <p:spPr>
          <a:xfrm flipV="1">
            <a:off x="6176907" y="52814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: 圆角 2"/>
          <p:cNvSpPr/>
          <p:nvPr userDrawn="1"/>
        </p:nvSpPr>
        <p:spPr>
          <a:xfrm>
            <a:off x="44450" y="57744"/>
            <a:ext cx="9053830" cy="5021297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8" name="图片 7" descr="千库网_卡通宇航员太空星球星星宇宙_GIF编号23805 (1)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088005" y="-42982"/>
            <a:ext cx="4966716" cy="4966716"/>
          </a:xfrm>
          <a:prstGeom prst="rect">
            <a:avLst/>
          </a:prstGeom>
        </p:spPr>
      </p:pic>
      <p:sp>
        <p:nvSpPr>
          <p:cNvPr id="7" name="矩形 6" descr="7b0a2020202022776f7264617274223a20227b5c2269645c223a32353030343830352c5c227469645c223a31333439337d220a7d0a"/>
          <p:cNvSpPr/>
          <p:nvPr userDrawn="1"/>
        </p:nvSpPr>
        <p:spPr>
          <a:xfrm>
            <a:off x="1076641" y="1681670"/>
            <a:ext cx="6989445" cy="193802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bliqueBottomRight"/>
              <a:lightRig rig="flat" dir="t">
                <a:rot lat="0" lon="0" rev="10200000"/>
              </a:lightRig>
            </a:scene3d>
            <a:sp3d extrusionH="381000" contourW="19050" prstMaterial="matte">
              <a:extrusionClr>
                <a:srgbClr val="BCE2F5"/>
              </a:extrusionClr>
              <a:contourClr>
                <a:srgbClr val="16468D"/>
              </a:contourClr>
            </a:sp3d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dir="2700000" algn="tl" rotWithShape="0">
                    <a:srgbClr val="FFFF00"/>
                  </a:outerShdw>
                  <a:reflection blurRad="6350" stA="10000" endA="300" endPos="35000" dist="63500" dir="5400000" sy="-100000" algn="bl" rotWithShape="0"/>
                </a:effectLst>
                <a:uLnTx/>
                <a:uFillTx/>
                <a:latin typeface="汉仪雅酷黑简" panose="00020600040101010101" charset="-122"/>
                <a:ea typeface="汉仪雅酷黑简" panose="00020600040101010101" charset="-122"/>
                <a:cs typeface="+mn-cs"/>
              </a:rPr>
              <a:t>下节课见</a:t>
            </a:r>
            <a:endParaRPr kumimoji="0" lang="zh-CN" altLang="en-US" sz="120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>
                <a:outerShdw dir="2700000" algn="tl" rotWithShape="0">
                  <a:srgbClr val="FFFF00"/>
                </a:outerShdw>
                <a:reflection blurRad="6350" stA="10000" endA="300" endPos="35000" dist="63500" dir="5400000" sy="-100000" algn="bl" rotWithShape="0"/>
              </a:effectLst>
              <a:uLnTx/>
              <a:uFillTx/>
              <a:latin typeface="汉仪雅酷黑简" panose="00020600040101010101" charset="-122"/>
              <a:ea typeface="汉仪雅酷黑简" panose="00020600040101010101" charset="-122"/>
              <a:cs typeface="+mn-cs"/>
            </a:endParaRPr>
          </a:p>
        </p:txBody>
      </p:sp>
      <p:sp>
        <p:nvSpPr>
          <p:cNvPr id="9" name="文本框 22"/>
          <p:cNvSpPr txBox="1"/>
          <p:nvPr userDrawn="1"/>
        </p:nvSpPr>
        <p:spPr>
          <a:xfrm>
            <a:off x="6372252" y="24830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10" name="直线连接符 4"/>
          <p:cNvCxnSpPr/>
          <p:nvPr userDrawn="1"/>
        </p:nvCxnSpPr>
        <p:spPr>
          <a:xfrm flipV="1">
            <a:off x="6176907" y="52814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3398838"/>
            <a:ext cx="9156700" cy="17446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theme" Target="../theme/theme1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23.jpeg"/><Relationship Id="rId5" Type="http://schemas.openxmlformats.org/officeDocument/2006/relationships/slideLayout" Target="../slideLayouts/slideLayout13.xml"/><Relationship Id="rId4" Type="http://schemas.openxmlformats.org/officeDocument/2006/relationships/slideLayout" Target="../slideLayouts/slideLayout12.xml"/><Relationship Id="rId3" Type="http://schemas.openxmlformats.org/officeDocument/2006/relationships/slideLayout" Target="../slideLayouts/slideLayout11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  <p:sldLayoutId id="2147483659" r:id="rId2"/>
    <p:sldLayoutId id="2147483660" r:id="rId3"/>
    <p:sldLayoutId id="2147483661" r:id="rId4"/>
    <p:sldLayoutId id="2147483662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30.emf"/><Relationship Id="rId5" Type="http://schemas.openxmlformats.org/officeDocument/2006/relationships/image" Target="../media/image29.emf"/><Relationship Id="rId4" Type="http://schemas.openxmlformats.org/officeDocument/2006/relationships/image" Target="../media/image28.emf"/><Relationship Id="rId3" Type="http://schemas.microsoft.com/office/2007/relationships/hdphoto" Target="../media/image27.wdp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41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42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7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4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tags" Target="../tags/tag1.xml"/><Relationship Id="rId1" Type="http://schemas.openxmlformats.org/officeDocument/2006/relationships/image" Target="../media/image44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36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1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8.png"/><Relationship Id="rId1" Type="http://schemas.openxmlformats.org/officeDocument/2006/relationships/image" Target="../media/image3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39.png"/><Relationship Id="rId1" Type="http://schemas.openxmlformats.org/officeDocument/2006/relationships/image" Target="../media/image38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4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705914" y="192286"/>
            <a:ext cx="4466607" cy="500137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万以内的加法和减法（一）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115727" y="169203"/>
            <a:ext cx="516996" cy="523220"/>
            <a:chOff x="1395692" y="1566177"/>
            <a:chExt cx="516996" cy="523220"/>
          </a:xfrm>
        </p:grpSpPr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95692" y="1577786"/>
              <a:ext cx="516996" cy="511611"/>
            </a:xfrm>
            <a:prstGeom prst="rect">
              <a:avLst/>
            </a:prstGeom>
          </p:spPr>
        </p:pic>
        <p:sp>
          <p:nvSpPr>
            <p:cNvPr id="12" name="文本框 11"/>
            <p:cNvSpPr txBox="1"/>
            <p:nvPr/>
          </p:nvSpPr>
          <p:spPr>
            <a:xfrm>
              <a:off x="1468883" y="1566177"/>
              <a:ext cx="370614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2800" b="1" dirty="0">
                  <a:solidFill>
                    <a:srgbClr val="0050AA"/>
                  </a:solidFill>
                  <a:latin typeface="+mj-ea"/>
                  <a:ea typeface="+mj-ea"/>
                </a:rPr>
                <a:t>2</a:t>
              </a:r>
              <a:endParaRPr kumimoji="1" lang="zh-CN" altLang="en-US" sz="2800" b="1" dirty="0">
                <a:solidFill>
                  <a:srgbClr val="0050AA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-40527" y="555511"/>
            <a:ext cx="4612527" cy="3044596"/>
            <a:chOff x="-40527" y="555511"/>
            <a:chExt cx="4612527" cy="3044596"/>
          </a:xfrm>
        </p:grpSpPr>
        <p:grpSp>
          <p:nvGrpSpPr>
            <p:cNvPr id="14" name="组合 13"/>
            <p:cNvGrpSpPr/>
            <p:nvPr userDrawn="1"/>
          </p:nvGrpSpPr>
          <p:grpSpPr>
            <a:xfrm>
              <a:off x="-40527" y="555511"/>
              <a:ext cx="4292487" cy="2720452"/>
              <a:chOff x="-40527" y="555511"/>
              <a:chExt cx="4292487" cy="2720452"/>
            </a:xfrm>
          </p:grpSpPr>
          <p:grpSp>
            <p:nvGrpSpPr>
              <p:cNvPr id="18" name="组合 17"/>
              <p:cNvGrpSpPr/>
              <p:nvPr userDrawn="1"/>
            </p:nvGrpSpPr>
            <p:grpSpPr>
              <a:xfrm>
                <a:off x="188918" y="1586863"/>
                <a:ext cx="4063042" cy="1689100"/>
                <a:chOff x="188918" y="1548763"/>
                <a:chExt cx="4063042" cy="1689100"/>
              </a:xfrm>
            </p:grpSpPr>
            <p:sp>
              <p:nvSpPr>
                <p:cNvPr id="20" name="矩形: 圆角 19"/>
                <p:cNvSpPr/>
                <p:nvPr userDrawn="1"/>
              </p:nvSpPr>
              <p:spPr>
                <a:xfrm>
                  <a:off x="188918" y="1548763"/>
                  <a:ext cx="4063042" cy="1689100"/>
                </a:xfrm>
                <a:prstGeom prst="roundRect">
                  <a:avLst/>
                </a:prstGeom>
                <a:solidFill>
                  <a:schemeClr val="bg1"/>
                </a:solidFill>
                <a:ln w="3175">
                  <a:solidFill>
                    <a:schemeClr val="tx1"/>
                  </a:solidFill>
                </a:ln>
                <a:effectLst>
                  <a:outerShdw blurRad="152400" dist="317500" dir="5400000" sx="90000" sy="-19000" rotWithShape="0">
                    <a:prstClr val="black">
                      <a:alpha val="15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5400" dirty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21" name="矩形: 圆角 20"/>
                <p:cNvSpPr/>
                <p:nvPr userDrawn="1"/>
              </p:nvSpPr>
              <p:spPr>
                <a:xfrm>
                  <a:off x="320885" y="1625405"/>
                  <a:ext cx="3799108" cy="1535816"/>
                </a:xfrm>
                <a:prstGeom prst="roundRect">
                  <a:avLst/>
                </a:prstGeom>
                <a:solidFill>
                  <a:schemeClr val="bg1"/>
                </a:solidFill>
                <a:ln w="3175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zh-CN" altLang="en-US" sz="4800" b="1" dirty="0">
                      <a:solidFill>
                        <a:schemeClr val="tx1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rPr>
                    <a:t>两位数加两位数口算</a:t>
                  </a:r>
                  <a:endParaRPr lang="zh-CN" altLang="en-US" sz="4800" b="1" dirty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p:grpSp>
          <p:pic>
            <p:nvPicPr>
              <p:cNvPr id="19" name="图片 18"/>
              <p:cNvPicPr>
                <a:picLocks noChangeAspect="1"/>
              </p:cNvPicPr>
              <p:nvPr userDrawn="1"/>
            </p:nvPicPr>
            <p:blipFill rotWithShape="1">
              <a:blip r:embed="rId2" cstate="print"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backgroundRemoval t="10000" b="90000" l="10000" r="90000">
                            <a14:foregroundMark x1="48600" y1="21450" x2="48109" y2="29149"/>
                            <a14:foregroundMark x1="48400" y1="21350" x2="49850" y2="26100"/>
                            <a14:backgroundMark x1="37250" y1="24850" x2="46300" y2="58650"/>
                            <a14:backgroundMark x1="46300" y1="58650" x2="67300" y2="65600"/>
                            <a14:backgroundMark x1="67300" y1="65600" x2="67900" y2="64700"/>
                            <a14:backgroundMark x1="26450" y1="32300" x2="34700" y2="67600"/>
                            <a14:backgroundMark x1="34700" y1="67600" x2="33600" y2="66000"/>
                            <a14:backgroundMark x1="19450" y1="26900" x2="18950" y2="40450"/>
                            <a14:backgroundMark x1="18950" y1="40450" x2="42750" y2="65850"/>
                            <a14:backgroundMark x1="42750" y1="65850" x2="71950" y2="65900"/>
                            <a14:backgroundMark x1="71950" y1="65900" x2="71000" y2="65900"/>
                            <a14:backgroundMark x1="67050" y1="26350" x2="45650" y2="62650"/>
                            <a14:backgroundMark x1="45650" y1="62650" x2="44050" y2="62250"/>
                            <a14:backgroundMark x1="79350" y1="28250" x2="67050" y2="64700"/>
                            <a14:backgroundMark x1="67050" y1="64700" x2="67350" y2="63400"/>
                            <a14:backgroundMark x1="86550" y1="27050" x2="84400" y2="70650"/>
                            <a14:backgroundMark x1="84400" y1="70650" x2="79350" y2="70750"/>
                            <a14:backgroundMark x1="61500" y1="25900" x2="39950" y2="50050"/>
                            <a14:backgroundMark x1="45500" y1="29100" x2="56950" y2="49800"/>
                            <a14:backgroundMark x1="38200" y1="24600" x2="15500" y2="31750"/>
                            <a14:backgroundMark x1="20150" y1="26200" x2="13450" y2="59750"/>
                            <a14:backgroundMark x1="18400" y1="40100" x2="28250" y2="76450"/>
                            <a14:backgroundMark x1="28250" y1="76450" x2="27050" y2="75700"/>
                            <a14:backgroundMark x1="26600" y1="47600" x2="32050" y2="76300"/>
                            <a14:backgroundMark x1="32050" y1="76300" x2="31600" y2="76000"/>
                            <a14:backgroundMark x1="17950" y1="50350" x2="18250" y2="72350"/>
                            <a14:backgroundMark x1="16800" y1="79800" x2="50650" y2="80900"/>
                            <a14:backgroundMark x1="50650" y1="80900" x2="48450" y2="80400"/>
                            <a14:backgroundMark x1="14600" y1="75250" x2="20150" y2="81450"/>
                            <a14:backgroundMark x1="17550" y1="75400" x2="22650" y2="80700"/>
                            <a14:backgroundMark x1="20600" y1="75550" x2="39050" y2="78800"/>
                            <a14:backgroundMark x1="35400" y1="70300" x2="55350" y2="70550"/>
                            <a14:backgroundMark x1="55350" y1="70550" x2="69100" y2="69550"/>
                            <a14:backgroundMark x1="69100" y1="69550" x2="67650" y2="69550"/>
                            <a14:backgroundMark x1="38500" y1="65000" x2="56250" y2="76250"/>
                            <a14:backgroundMark x1="56250" y1="76250" x2="64000" y2="77050"/>
                            <a14:backgroundMark x1="42300" y1="78050" x2="77400" y2="76000"/>
                            <a14:backgroundMark x1="77400" y1="76000" x2="79650" y2="76000"/>
                            <a14:backgroundMark x1="66200" y1="78050" x2="80750" y2="61350"/>
                            <a14:backgroundMark x1="80750" y1="61350" x2="79800" y2="53600"/>
                            <a14:backgroundMark x1="77450" y1="51400" x2="77250" y2="74750"/>
                            <a14:backgroundMark x1="77250" y1="74750" x2="76450" y2="75250"/>
                            <a14:backgroundMark x1="70150" y1="38050" x2="61800" y2="54300"/>
                            <a14:backgroundMark x1="67950" y1="31750" x2="54000" y2="58000"/>
                            <a14:backgroundMark x1="27800" y1="41700" x2="48450" y2="38500"/>
                            <a14:backgroundMark x1="48450" y1="38500" x2="47000" y2="38950"/>
                            <a14:backgroundMark x1="57700" y1="43750" x2="84050" y2="57550"/>
                            <a14:backgroundMark x1="84050" y1="57550" x2="82600" y2="57550"/>
                            <a14:backgroundMark x1="67800" y1="44800" x2="84250" y2="43100"/>
                            <a14:backgroundMark x1="84250" y1="43100" x2="84800" y2="43350"/>
                            <a14:backgroundMark x1="78200" y1="27950" x2="70850" y2="38350"/>
                            <a14:backgroundMark x1="35850" y1="39500" x2="41400" y2="61050"/>
                            <a14:backgroundMark x1="41400" y1="61050" x2="40400" y2="60350"/>
                            <a14:backgroundMark x1="26450" y1="28850" x2="25450" y2="45550"/>
                            <a14:backgroundMark x1="39200" y1="26850" x2="45300" y2="26450"/>
                            <a14:backgroundMark x1="53050" y1="26200" x2="58900" y2="26200"/>
                            <a14:backgroundMark x1="47700" y1="29650" x2="48500" y2="32200"/>
                            <a14:backgroundMark x1="47850" y1="40200" x2="47950" y2="40700"/>
                            <a14:backgroundMark x1="47450" y1="40000" x2="47950" y2="40650"/>
                            <a14:backgroundMark x1="46900" y1="48800" x2="42850" y2="39850"/>
                            <a14:backgroundMark x1="70100" y1="77250" x2="90800" y2="74350"/>
                            <a14:backgroundMark x1="90800" y1="74350" x2="90600" y2="72600"/>
                            <a14:backgroundMark x1="83900" y1="27750" x2="77300" y2="45100"/>
                            <a14:backgroundMark x1="30800" y1="71700" x2="61200" y2="69700"/>
                            <a14:backgroundMark x1="61200" y1="69700" x2="61150" y2="69600"/>
                            <a14:backgroundMark x1="20350" y1="54800" x2="24350" y2="71850"/>
                            <a14:backgroundMark x1="24350" y1="71850" x2="24350" y2="71850"/>
                            <a14:backgroundMark x1="30350" y1="66900" x2="53850" y2="74250"/>
                            <a14:backgroundMark x1="20800" y1="32100" x2="32150" y2="48100"/>
                            <a14:backgroundMark x1="48000" y1="29250" x2="48000" y2="29250"/>
                            <a14:backgroundMark x1="47850" y1="29200" x2="47900" y2="29450"/>
                            <a14:backgroundMark x1="47850" y1="28950" x2="47850" y2="28950"/>
                            <a14:backgroundMark x1="48100" y1="29150" x2="47850" y2="29150"/>
                            <a14:backgroundMark x1="47850" y1="28950" x2="48050" y2="29350"/>
                          </a14:backgroundRemoval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67517"/>
              <a:stretch>
                <a:fillRect/>
              </a:stretch>
            </p:blipFill>
            <p:spPr>
              <a:xfrm>
                <a:off x="-40527" y="555511"/>
                <a:ext cx="4160520" cy="1351446"/>
              </a:xfrm>
              <a:prstGeom prst="rect">
                <a:avLst/>
              </a:prstGeom>
            </p:spPr>
          </p:pic>
        </p:grpSp>
        <p:pic>
          <p:nvPicPr>
            <p:cNvPr id="15" name="图片 14"/>
            <p:cNvPicPr>
              <a:picLocks noChangeAspect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40527" y="2362230"/>
              <a:ext cx="669105" cy="615269"/>
            </a:xfrm>
            <a:prstGeom prst="rect">
              <a:avLst/>
            </a:prstGeom>
          </p:spPr>
        </p:pic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67087" y="1131590"/>
              <a:ext cx="771906" cy="775367"/>
            </a:xfrm>
            <a:prstGeom prst="rect">
              <a:avLst/>
            </a:prstGeom>
          </p:spPr>
        </p:pic>
        <p:pic>
          <p:nvPicPr>
            <p:cNvPr id="17" name="图片 16"/>
            <p:cNvPicPr>
              <a:picLocks noChangeAspect="1"/>
            </p:cNvPicPr>
            <p:nvPr userDrawn="1"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99510" y="2727617"/>
              <a:ext cx="872490" cy="872490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矩形 194"/>
          <p:cNvSpPr/>
          <p:nvPr/>
        </p:nvSpPr>
        <p:spPr>
          <a:xfrm>
            <a:off x="2164695" y="851686"/>
            <a:ext cx="140779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口算：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6" name="标题 1"/>
          <p:cNvSpPr>
            <a:spLocks noGrp="1" noChangeArrowheads="1"/>
          </p:cNvSpPr>
          <p:nvPr/>
        </p:nvSpPr>
        <p:spPr bwMode="auto">
          <a:xfrm>
            <a:off x="3488491" y="928966"/>
            <a:ext cx="2521077" cy="4302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35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34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1259632" y="1833486"/>
            <a:ext cx="1368152" cy="504056"/>
          </a:xfrm>
          <a:prstGeom prst="roundRect">
            <a:avLst/>
          </a:prstGeom>
          <a:solidFill>
            <a:schemeClr val="bg1"/>
          </a:solidFill>
          <a:ln>
            <a:solidFill>
              <a:srgbClr val="45988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方法二：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4" name="标题 1"/>
          <p:cNvSpPr>
            <a:spLocks noGrp="1" noChangeArrowheads="1"/>
          </p:cNvSpPr>
          <p:nvPr/>
        </p:nvSpPr>
        <p:spPr bwMode="auto">
          <a:xfrm>
            <a:off x="5178425" y="2004695"/>
            <a:ext cx="2940050" cy="4305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先算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30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34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64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7" name="标题 1"/>
          <p:cNvSpPr>
            <a:spLocks noGrp="1" noChangeArrowheads="1"/>
          </p:cNvSpPr>
          <p:nvPr/>
        </p:nvSpPr>
        <p:spPr bwMode="auto">
          <a:xfrm>
            <a:off x="5178425" y="2598420"/>
            <a:ext cx="2825115" cy="4305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再算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64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69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标题 1"/>
          <p:cNvSpPr>
            <a:spLocks noGrp="1" noChangeArrowheads="1"/>
          </p:cNvSpPr>
          <p:nvPr/>
        </p:nvSpPr>
        <p:spPr bwMode="auto">
          <a:xfrm>
            <a:off x="2952410" y="1860672"/>
            <a:ext cx="1800200" cy="4302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35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34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标题 1"/>
          <p:cNvSpPr>
            <a:spLocks noGrp="1" noChangeArrowheads="1"/>
          </p:cNvSpPr>
          <p:nvPr/>
        </p:nvSpPr>
        <p:spPr bwMode="auto">
          <a:xfrm>
            <a:off x="2718357" y="2408446"/>
            <a:ext cx="659379" cy="4302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30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标题 1"/>
          <p:cNvSpPr>
            <a:spLocks noGrp="1" noChangeArrowheads="1"/>
          </p:cNvSpPr>
          <p:nvPr/>
        </p:nvSpPr>
        <p:spPr bwMode="auto">
          <a:xfrm>
            <a:off x="3239827" y="2408446"/>
            <a:ext cx="360362" cy="4302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标题 1"/>
          <p:cNvSpPr>
            <a:spLocks noGrp="1" noChangeArrowheads="1"/>
          </p:cNvSpPr>
          <p:nvPr/>
        </p:nvSpPr>
        <p:spPr bwMode="auto">
          <a:xfrm>
            <a:off x="3287163" y="2942634"/>
            <a:ext cx="574675" cy="4302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64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Line 32"/>
          <p:cNvSpPr>
            <a:spLocks noChangeShapeType="1"/>
          </p:cNvSpPr>
          <p:nvPr/>
        </p:nvSpPr>
        <p:spPr bwMode="auto">
          <a:xfrm flipH="1">
            <a:off x="3081177" y="2219348"/>
            <a:ext cx="144462" cy="215900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</a:ln>
        </p:spPr>
        <p:txBody>
          <a:bodyPr/>
          <a:lstStyle/>
          <a:p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Line 35"/>
          <p:cNvSpPr>
            <a:spLocks noChangeShapeType="1"/>
          </p:cNvSpPr>
          <p:nvPr/>
        </p:nvSpPr>
        <p:spPr bwMode="auto">
          <a:xfrm>
            <a:off x="3225639" y="2219348"/>
            <a:ext cx="160338" cy="233363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</a:ln>
        </p:spPr>
        <p:txBody>
          <a:bodyPr/>
          <a:lstStyle/>
          <a:p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6" name="Group 48"/>
          <p:cNvGrpSpPr/>
          <p:nvPr/>
        </p:nvGrpSpPr>
        <p:grpSpPr bwMode="auto">
          <a:xfrm flipH="1">
            <a:off x="3143722" y="2382090"/>
            <a:ext cx="792162" cy="576262"/>
            <a:chOff x="0" y="0"/>
            <a:chExt cx="567" cy="907"/>
          </a:xfrm>
        </p:grpSpPr>
        <p:sp>
          <p:nvSpPr>
            <p:cNvPr id="37" name="Line 49"/>
            <p:cNvSpPr>
              <a:spLocks noChangeShapeType="1"/>
            </p:cNvSpPr>
            <p:nvPr/>
          </p:nvSpPr>
          <p:spPr bwMode="auto">
            <a:xfrm>
              <a:off x="0" y="0"/>
              <a:ext cx="1" cy="907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</a:ln>
          </p:spPr>
          <p:txBody>
            <a:bodyPr/>
            <a:lstStyle/>
            <a:p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8" name="Line 50"/>
            <p:cNvSpPr>
              <a:spLocks noChangeShapeType="1"/>
            </p:cNvSpPr>
            <p:nvPr/>
          </p:nvSpPr>
          <p:spPr bwMode="auto">
            <a:xfrm>
              <a:off x="0" y="907"/>
              <a:ext cx="567" cy="1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</a:ln>
          </p:spPr>
          <p:txBody>
            <a:bodyPr/>
            <a:lstStyle/>
            <a:p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9" name="Line 51"/>
            <p:cNvSpPr>
              <a:spLocks noChangeShapeType="1"/>
            </p:cNvSpPr>
            <p:nvPr/>
          </p:nvSpPr>
          <p:spPr bwMode="auto">
            <a:xfrm flipV="1">
              <a:off x="567" y="680"/>
              <a:ext cx="1" cy="227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</a:ln>
          </p:spPr>
          <p:txBody>
            <a:bodyPr/>
            <a:lstStyle/>
            <a:p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40" name="标题 1"/>
          <p:cNvSpPr>
            <a:spLocks noGrp="1" noChangeArrowheads="1"/>
          </p:cNvSpPr>
          <p:nvPr/>
        </p:nvSpPr>
        <p:spPr bwMode="auto">
          <a:xfrm>
            <a:off x="4331028" y="1861296"/>
            <a:ext cx="792435" cy="4286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69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146935" y="3653790"/>
            <a:ext cx="479552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举手回答：还可以怎样口算？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"/>
                                        <p:tgtEl>
                                          <p:spTgt spid="2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400" fill="hold"/>
                                        <p:tgtEl>
                                          <p:spTgt spid="2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400" fill="hold"/>
                                        <p:tgtEl>
                                          <p:spTgt spid="2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"/>
                                        <p:tgtEl>
                                          <p:spTgt spid="2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400" fill="hold"/>
                                        <p:tgtEl>
                                          <p:spTgt spid="2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400" fill="hold"/>
                                        <p:tgtEl>
                                          <p:spTgt spid="2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04" grpId="0"/>
      <p:bldP spid="227" grpId="0"/>
      <p:bldP spid="27" grpId="0" bldLvl="0" autoUpdateAnimBg="0"/>
      <p:bldP spid="28" grpId="0" bldLvl="0" autoUpdateAnimBg="0"/>
      <p:bldP spid="29" grpId="0" bldLvl="0" autoUpdateAnimBg="0"/>
      <p:bldP spid="30" grpId="0" bldLvl="0" autoUpdateAnimBg="0"/>
      <p:bldP spid="31" grpId="0" bldLvl="0" animBg="1"/>
      <p:bldP spid="35" grpId="0" bldLvl="0" animBg="1"/>
      <p:bldP spid="40" grpId="0" bldLvl="0" autoUpdateAnimBg="0"/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矩形 194"/>
          <p:cNvSpPr/>
          <p:nvPr/>
        </p:nvSpPr>
        <p:spPr>
          <a:xfrm>
            <a:off x="2164695" y="851686"/>
            <a:ext cx="140779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口算：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6" name="标题 1"/>
          <p:cNvSpPr>
            <a:spLocks noGrp="1" noChangeArrowheads="1"/>
          </p:cNvSpPr>
          <p:nvPr/>
        </p:nvSpPr>
        <p:spPr bwMode="auto">
          <a:xfrm>
            <a:off x="3488491" y="928966"/>
            <a:ext cx="2521077" cy="4302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35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34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00" name="图片 199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253491" y="2938926"/>
            <a:ext cx="1546349" cy="1549979"/>
          </a:xfrm>
          <a:prstGeom prst="rect">
            <a:avLst/>
          </a:prstGeom>
        </p:spPr>
      </p:pic>
      <p:sp>
        <p:nvSpPr>
          <p:cNvPr id="203" name="文本框 202"/>
          <p:cNvSpPr txBox="1"/>
          <p:nvPr/>
        </p:nvSpPr>
        <p:spPr>
          <a:xfrm>
            <a:off x="5390215" y="1838947"/>
            <a:ext cx="2736304" cy="1055608"/>
          </a:xfrm>
          <a:prstGeom prst="wedgeRoundRectCallout">
            <a:avLst>
              <a:gd name="adj1" fmla="val 33590"/>
              <a:gd name="adj2" fmla="val 54277"/>
              <a:gd name="adj3" fmla="val 16667"/>
            </a:avLst>
          </a:prstGeom>
          <a:solidFill>
            <a:schemeClr val="bg1"/>
          </a:solidFill>
          <a:ln>
            <a:solidFill>
              <a:srgbClr val="459881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同桌交流：还可以怎样口算？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1259632" y="1833486"/>
            <a:ext cx="1368152" cy="504056"/>
          </a:xfrm>
          <a:prstGeom prst="roundRect">
            <a:avLst/>
          </a:prstGeom>
          <a:solidFill>
            <a:schemeClr val="bg1"/>
          </a:solidFill>
          <a:ln>
            <a:solidFill>
              <a:srgbClr val="45988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方法三：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4" name="标题 1"/>
          <p:cNvSpPr>
            <a:spLocks noGrp="1" noChangeArrowheads="1"/>
          </p:cNvSpPr>
          <p:nvPr/>
        </p:nvSpPr>
        <p:spPr bwMode="auto">
          <a:xfrm>
            <a:off x="1550057" y="3274145"/>
            <a:ext cx="3451877" cy="4302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先算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30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30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60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7" name="标题 1"/>
          <p:cNvSpPr>
            <a:spLocks noGrp="1" noChangeArrowheads="1"/>
          </p:cNvSpPr>
          <p:nvPr/>
        </p:nvSpPr>
        <p:spPr bwMode="auto">
          <a:xfrm>
            <a:off x="4377333" y="3283703"/>
            <a:ext cx="3451877" cy="4302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再算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60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69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标题 1"/>
          <p:cNvSpPr>
            <a:spLocks noGrp="1" noChangeArrowheads="1"/>
          </p:cNvSpPr>
          <p:nvPr/>
        </p:nvSpPr>
        <p:spPr bwMode="auto">
          <a:xfrm>
            <a:off x="3131840" y="1710915"/>
            <a:ext cx="2086471" cy="4302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35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34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标题 1"/>
          <p:cNvSpPr>
            <a:spLocks noGrp="1" noChangeArrowheads="1"/>
          </p:cNvSpPr>
          <p:nvPr/>
        </p:nvSpPr>
        <p:spPr bwMode="auto">
          <a:xfrm>
            <a:off x="2982396" y="2269741"/>
            <a:ext cx="620232" cy="4302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30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" name="标题 1"/>
          <p:cNvSpPr>
            <a:spLocks noGrp="1" noChangeArrowheads="1"/>
          </p:cNvSpPr>
          <p:nvPr/>
        </p:nvSpPr>
        <p:spPr bwMode="auto">
          <a:xfrm>
            <a:off x="3755505" y="2271859"/>
            <a:ext cx="576263" cy="4286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30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2" name="标题 1"/>
          <p:cNvSpPr>
            <a:spLocks noGrp="1" noChangeArrowheads="1"/>
          </p:cNvSpPr>
          <p:nvPr/>
        </p:nvSpPr>
        <p:spPr bwMode="auto">
          <a:xfrm>
            <a:off x="3469926" y="2269741"/>
            <a:ext cx="360362" cy="4302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3" name="标题 1"/>
          <p:cNvSpPr>
            <a:spLocks noGrp="1" noChangeArrowheads="1"/>
          </p:cNvSpPr>
          <p:nvPr/>
        </p:nvSpPr>
        <p:spPr bwMode="auto">
          <a:xfrm>
            <a:off x="4175076" y="2273658"/>
            <a:ext cx="287337" cy="4302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4" name="标题 1"/>
          <p:cNvSpPr>
            <a:spLocks noGrp="1" noChangeArrowheads="1"/>
          </p:cNvSpPr>
          <p:nvPr/>
        </p:nvSpPr>
        <p:spPr bwMode="auto">
          <a:xfrm>
            <a:off x="3224214" y="2815780"/>
            <a:ext cx="606074" cy="4302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60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5" name="标题 1"/>
          <p:cNvSpPr>
            <a:spLocks noGrp="1" noChangeArrowheads="1"/>
          </p:cNvSpPr>
          <p:nvPr/>
        </p:nvSpPr>
        <p:spPr bwMode="auto">
          <a:xfrm>
            <a:off x="3872508" y="2875031"/>
            <a:ext cx="360363" cy="4302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6" name="Line 30"/>
          <p:cNvSpPr>
            <a:spLocks noChangeShapeType="1"/>
          </p:cNvSpPr>
          <p:nvPr/>
        </p:nvSpPr>
        <p:spPr bwMode="auto">
          <a:xfrm flipH="1">
            <a:off x="3297828" y="2125278"/>
            <a:ext cx="142875" cy="215900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</a:ln>
        </p:spPr>
        <p:txBody>
          <a:bodyPr/>
          <a:lstStyle/>
          <a:p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7" name="Line 31"/>
          <p:cNvSpPr>
            <a:spLocks noChangeShapeType="1"/>
          </p:cNvSpPr>
          <p:nvPr/>
        </p:nvSpPr>
        <p:spPr bwMode="auto">
          <a:xfrm flipH="1">
            <a:off x="3988392" y="2125278"/>
            <a:ext cx="144463" cy="215900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</a:ln>
        </p:spPr>
        <p:txBody>
          <a:bodyPr/>
          <a:lstStyle/>
          <a:p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8" name="Line 33"/>
          <p:cNvSpPr>
            <a:spLocks noChangeShapeType="1"/>
          </p:cNvSpPr>
          <p:nvPr/>
        </p:nvSpPr>
        <p:spPr bwMode="auto">
          <a:xfrm>
            <a:off x="3442291" y="2125278"/>
            <a:ext cx="160337" cy="233363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</a:ln>
        </p:spPr>
        <p:txBody>
          <a:bodyPr/>
          <a:lstStyle/>
          <a:p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9" name="Line 34"/>
          <p:cNvSpPr>
            <a:spLocks noChangeShapeType="1"/>
          </p:cNvSpPr>
          <p:nvPr/>
        </p:nvSpPr>
        <p:spPr bwMode="auto">
          <a:xfrm>
            <a:off x="4132855" y="2125278"/>
            <a:ext cx="160337" cy="234950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</a:ln>
        </p:spPr>
        <p:txBody>
          <a:bodyPr/>
          <a:lstStyle/>
          <a:p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0" name="Group 40"/>
          <p:cNvGrpSpPr/>
          <p:nvPr/>
        </p:nvGrpSpPr>
        <p:grpSpPr bwMode="auto">
          <a:xfrm>
            <a:off x="3224214" y="2630103"/>
            <a:ext cx="864194" cy="145099"/>
            <a:chOff x="0" y="0"/>
            <a:chExt cx="1020" cy="227"/>
          </a:xfrm>
        </p:grpSpPr>
        <p:sp>
          <p:nvSpPr>
            <p:cNvPr id="51" name="Line 41"/>
            <p:cNvSpPr>
              <a:spLocks noChangeShapeType="1"/>
            </p:cNvSpPr>
            <p:nvPr/>
          </p:nvSpPr>
          <p:spPr bwMode="auto">
            <a:xfrm>
              <a:off x="0" y="0"/>
              <a:ext cx="1" cy="227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</a:ln>
          </p:spPr>
          <p:txBody>
            <a:bodyPr/>
            <a:lstStyle/>
            <a:p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2" name="Line 42"/>
            <p:cNvSpPr>
              <a:spLocks noChangeShapeType="1"/>
            </p:cNvSpPr>
            <p:nvPr/>
          </p:nvSpPr>
          <p:spPr bwMode="auto">
            <a:xfrm>
              <a:off x="0" y="227"/>
              <a:ext cx="1020" cy="1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</a:ln>
          </p:spPr>
          <p:txBody>
            <a:bodyPr/>
            <a:lstStyle/>
            <a:p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3" name="Line 43"/>
            <p:cNvSpPr>
              <a:spLocks noChangeShapeType="1"/>
            </p:cNvSpPr>
            <p:nvPr/>
          </p:nvSpPr>
          <p:spPr bwMode="auto">
            <a:xfrm flipV="1">
              <a:off x="1020" y="0"/>
              <a:ext cx="1" cy="227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</a:ln>
          </p:spPr>
          <p:txBody>
            <a:bodyPr/>
            <a:lstStyle/>
            <a:p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54" name="Group 44"/>
          <p:cNvGrpSpPr/>
          <p:nvPr/>
        </p:nvGrpSpPr>
        <p:grpSpPr bwMode="auto">
          <a:xfrm>
            <a:off x="3728046" y="2630103"/>
            <a:ext cx="649287" cy="288925"/>
            <a:chOff x="0" y="0"/>
            <a:chExt cx="1021" cy="454"/>
          </a:xfrm>
        </p:grpSpPr>
        <p:sp>
          <p:nvSpPr>
            <p:cNvPr id="55" name="Line 45"/>
            <p:cNvSpPr>
              <a:spLocks noChangeShapeType="1"/>
            </p:cNvSpPr>
            <p:nvPr/>
          </p:nvSpPr>
          <p:spPr bwMode="auto">
            <a:xfrm>
              <a:off x="0" y="0"/>
              <a:ext cx="1" cy="454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</a:ln>
          </p:spPr>
          <p:txBody>
            <a:bodyPr/>
            <a:lstStyle/>
            <a:p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6" name="Line 46"/>
            <p:cNvSpPr>
              <a:spLocks noChangeShapeType="1"/>
            </p:cNvSpPr>
            <p:nvPr/>
          </p:nvSpPr>
          <p:spPr bwMode="auto">
            <a:xfrm>
              <a:off x="0" y="454"/>
              <a:ext cx="1021" cy="1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</a:ln>
          </p:spPr>
          <p:txBody>
            <a:bodyPr/>
            <a:lstStyle/>
            <a:p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7" name="Line 47"/>
            <p:cNvSpPr>
              <a:spLocks noChangeShapeType="1"/>
            </p:cNvSpPr>
            <p:nvPr/>
          </p:nvSpPr>
          <p:spPr bwMode="auto">
            <a:xfrm flipV="1">
              <a:off x="1021" y="0"/>
              <a:ext cx="1" cy="454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</a:ln>
          </p:spPr>
          <p:txBody>
            <a:bodyPr/>
            <a:lstStyle/>
            <a:p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58" name="标题 1"/>
          <p:cNvSpPr>
            <a:spLocks noGrp="1" noChangeArrowheads="1"/>
          </p:cNvSpPr>
          <p:nvPr/>
        </p:nvSpPr>
        <p:spPr bwMode="auto">
          <a:xfrm>
            <a:off x="4595759" y="1710915"/>
            <a:ext cx="792658" cy="4286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69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9" name="标题 1"/>
          <p:cNvSpPr>
            <a:spLocks noGrp="1" noChangeArrowheads="1"/>
          </p:cNvSpPr>
          <p:nvPr/>
        </p:nvSpPr>
        <p:spPr bwMode="auto">
          <a:xfrm>
            <a:off x="2034235" y="3873206"/>
            <a:ext cx="5760640" cy="6462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答：一年级一共要买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69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张车票。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0" name="标题 1"/>
          <p:cNvSpPr>
            <a:spLocks noGrp="1" noChangeArrowheads="1"/>
          </p:cNvSpPr>
          <p:nvPr/>
        </p:nvSpPr>
        <p:spPr bwMode="auto">
          <a:xfrm>
            <a:off x="5425821" y="925075"/>
            <a:ext cx="2521077" cy="4302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69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（张）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0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000"/>
                            </p:stCondLst>
                            <p:childTnLst>
                              <p:par>
                                <p:cTn id="47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"/>
                                        <p:tgtEl>
                                          <p:spTgt spid="2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400" fill="hold"/>
                                        <p:tgtEl>
                                          <p:spTgt spid="2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400" fill="hold"/>
                                        <p:tgtEl>
                                          <p:spTgt spid="2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"/>
                                        <p:tgtEl>
                                          <p:spTgt spid="2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400" fill="hold"/>
                                        <p:tgtEl>
                                          <p:spTgt spid="2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400" fill="hold"/>
                                        <p:tgtEl>
                                          <p:spTgt spid="2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3" grpId="0" animBg="1"/>
      <p:bldP spid="2" grpId="0" bldLvl="0" animBg="1"/>
      <p:bldP spid="204" grpId="0"/>
      <p:bldP spid="227" grpId="0"/>
      <p:bldP spid="25" grpId="0" bldLvl="0" autoUpdateAnimBg="0"/>
      <p:bldP spid="26" grpId="0" bldLvl="0" autoUpdateAnimBg="0"/>
      <p:bldP spid="41" grpId="0" bldLvl="0" autoUpdateAnimBg="0"/>
      <p:bldP spid="42" grpId="0" bldLvl="0" autoUpdateAnimBg="0"/>
      <p:bldP spid="43" grpId="0" bldLvl="0" autoUpdateAnimBg="0"/>
      <p:bldP spid="44" grpId="0" bldLvl="0" autoUpdateAnimBg="0"/>
      <p:bldP spid="45" grpId="0" bldLvl="0" autoUpdateAnimBg="0"/>
      <p:bldP spid="46" grpId="0" bldLvl="0" animBg="1"/>
      <p:bldP spid="47" grpId="0" bldLvl="0" animBg="1"/>
      <p:bldP spid="48" grpId="0" bldLvl="0" animBg="1"/>
      <p:bldP spid="49" grpId="0" bldLvl="0" animBg="1"/>
      <p:bldP spid="58" grpId="0" bldLvl="0" autoUpdateAnimBg="0"/>
      <p:bldP spid="59" grpId="0"/>
      <p:bldP spid="60" grpId="0" bldLvl="0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矩形 32"/>
          <p:cNvSpPr/>
          <p:nvPr/>
        </p:nvSpPr>
        <p:spPr>
          <a:xfrm>
            <a:off x="648447" y="734142"/>
            <a:ext cx="692277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小试牛刀：在（   ）填上合适的数。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1331640" y="1486810"/>
            <a:ext cx="8568952" cy="3192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zh-CN" altLang="en-US" sz="2800" b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（</a:t>
            </a:r>
            <a:r>
              <a:rPr lang="en-US" altLang="zh-CN" sz="2800" b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1</a:t>
            </a:r>
            <a:r>
              <a:rPr lang="zh-CN" altLang="en-US" sz="2800" b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）口算</a:t>
            </a:r>
            <a:r>
              <a:rPr lang="en-US" altLang="zh-CN" sz="2800" b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25+24</a:t>
            </a:r>
            <a:r>
              <a:rPr lang="zh-CN" altLang="en-US" sz="2800" b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时，</a:t>
            </a:r>
            <a:endParaRPr lang="zh-CN" altLang="en-US" sz="2800" b="1" kern="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zh-CN" altLang="en-US" sz="2800" b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先算</a:t>
            </a:r>
            <a:r>
              <a:rPr lang="en-US" altLang="zh-CN" sz="2800" b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(     )+(     )=(     )</a:t>
            </a:r>
            <a:r>
              <a:rPr lang="zh-CN" altLang="en-US" sz="2800" b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，</a:t>
            </a:r>
            <a:endParaRPr lang="zh-CN" altLang="en-US" sz="2800" b="1" kern="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zh-CN" altLang="en-US" sz="2800" b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再算</a:t>
            </a:r>
            <a:r>
              <a:rPr lang="en-US" altLang="zh-CN" sz="2800" b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(     )+(     )=(     )</a:t>
            </a:r>
            <a:r>
              <a:rPr lang="zh-CN" altLang="en-US" sz="2800" b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，</a:t>
            </a:r>
            <a:endParaRPr lang="zh-CN" altLang="en-US" sz="2800" b="1" kern="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zh-CN" altLang="en-US" sz="2800" b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也可以先算</a:t>
            </a:r>
            <a:r>
              <a:rPr lang="en-US" altLang="zh-CN" sz="2800" b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(     )+(     )=(     )</a:t>
            </a:r>
            <a:r>
              <a:rPr lang="zh-CN" altLang="en-US" sz="2800" b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，</a:t>
            </a:r>
            <a:endParaRPr lang="zh-CN" altLang="en-US" sz="2800" b="1" kern="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zh-CN" altLang="en-US" sz="2800" b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再算</a:t>
            </a:r>
            <a:r>
              <a:rPr lang="en-US" altLang="zh-CN" sz="2800" b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(     )+(     )=(     )</a:t>
            </a:r>
            <a:r>
              <a:rPr lang="zh-CN" altLang="en-US" sz="2800" b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，</a:t>
            </a:r>
            <a:endParaRPr lang="zh-CN" altLang="en-US" sz="2800" b="1" kern="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zh-CN" altLang="en-US" sz="2800" b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最后</a:t>
            </a:r>
            <a:r>
              <a:rPr lang="en-US" altLang="zh-CN" sz="2800" b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(     )+(     )=(     )</a:t>
            </a:r>
            <a:r>
              <a:rPr lang="zh-CN" altLang="en-US" sz="2800" b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。</a:t>
            </a:r>
            <a:endParaRPr lang="zh-CN" altLang="en-US" sz="2800" b="1" kern="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291217" y="819589"/>
            <a:ext cx="1468288" cy="1891355"/>
          </a:xfrm>
          <a:prstGeom prst="rect">
            <a:avLst/>
          </a:prstGeom>
        </p:spPr>
      </p:pic>
      <p:sp>
        <p:nvSpPr>
          <p:cNvPr id="12" name="TextBox 3"/>
          <p:cNvSpPr txBox="1">
            <a:spLocks noChangeArrowheads="1"/>
          </p:cNvSpPr>
          <p:nvPr/>
        </p:nvSpPr>
        <p:spPr bwMode="auto">
          <a:xfrm>
            <a:off x="2486303" y="2013753"/>
            <a:ext cx="76200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25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3" name="TextBox 4"/>
          <p:cNvSpPr txBox="1">
            <a:spLocks noChangeArrowheads="1"/>
          </p:cNvSpPr>
          <p:nvPr/>
        </p:nvSpPr>
        <p:spPr bwMode="auto">
          <a:xfrm>
            <a:off x="3955284" y="2008972"/>
            <a:ext cx="76200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20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4" name="TextBox 5"/>
          <p:cNvSpPr txBox="1">
            <a:spLocks noChangeArrowheads="1"/>
          </p:cNvSpPr>
          <p:nvPr/>
        </p:nvSpPr>
        <p:spPr bwMode="auto">
          <a:xfrm>
            <a:off x="5381689" y="2020103"/>
            <a:ext cx="76200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45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6" name="TextBox 6"/>
          <p:cNvSpPr txBox="1">
            <a:spLocks noChangeArrowheads="1"/>
          </p:cNvSpPr>
          <p:nvPr/>
        </p:nvSpPr>
        <p:spPr bwMode="auto">
          <a:xfrm>
            <a:off x="2519928" y="2544559"/>
            <a:ext cx="76200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45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7" name="TextBox 7"/>
          <p:cNvSpPr txBox="1">
            <a:spLocks noChangeArrowheads="1"/>
          </p:cNvSpPr>
          <p:nvPr/>
        </p:nvSpPr>
        <p:spPr bwMode="auto">
          <a:xfrm>
            <a:off x="4053709" y="2528962"/>
            <a:ext cx="76200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4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8" name="TextBox 8"/>
          <p:cNvSpPr txBox="1">
            <a:spLocks noChangeArrowheads="1"/>
          </p:cNvSpPr>
          <p:nvPr/>
        </p:nvSpPr>
        <p:spPr bwMode="auto">
          <a:xfrm>
            <a:off x="5368491" y="2547409"/>
            <a:ext cx="76200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49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0" name="TextBox 9"/>
          <p:cNvSpPr txBox="1">
            <a:spLocks noChangeArrowheads="1"/>
          </p:cNvSpPr>
          <p:nvPr/>
        </p:nvSpPr>
        <p:spPr bwMode="auto">
          <a:xfrm>
            <a:off x="3574284" y="3045800"/>
            <a:ext cx="76200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20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1" name="TextBox 10"/>
          <p:cNvSpPr txBox="1">
            <a:spLocks noChangeArrowheads="1"/>
          </p:cNvSpPr>
          <p:nvPr/>
        </p:nvSpPr>
        <p:spPr bwMode="auto">
          <a:xfrm>
            <a:off x="5022252" y="3031469"/>
            <a:ext cx="76200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20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2" name="TextBox 11"/>
          <p:cNvSpPr txBox="1">
            <a:spLocks noChangeArrowheads="1"/>
          </p:cNvSpPr>
          <p:nvPr/>
        </p:nvSpPr>
        <p:spPr bwMode="auto">
          <a:xfrm>
            <a:off x="6448703" y="3045800"/>
            <a:ext cx="76200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40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3" name="TextBox 12"/>
          <p:cNvSpPr txBox="1">
            <a:spLocks noChangeArrowheads="1"/>
          </p:cNvSpPr>
          <p:nvPr/>
        </p:nvSpPr>
        <p:spPr bwMode="auto">
          <a:xfrm>
            <a:off x="2584911" y="3554689"/>
            <a:ext cx="76200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5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4" name="TextBox 13"/>
          <p:cNvSpPr txBox="1">
            <a:spLocks noChangeArrowheads="1"/>
          </p:cNvSpPr>
          <p:nvPr/>
        </p:nvSpPr>
        <p:spPr bwMode="auto">
          <a:xfrm>
            <a:off x="4065586" y="3545532"/>
            <a:ext cx="76200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4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5" name="TextBox 14"/>
          <p:cNvSpPr txBox="1">
            <a:spLocks noChangeArrowheads="1"/>
          </p:cNvSpPr>
          <p:nvPr/>
        </p:nvSpPr>
        <p:spPr bwMode="auto">
          <a:xfrm>
            <a:off x="5502414" y="3545532"/>
            <a:ext cx="76200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9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6" name="TextBox 15"/>
          <p:cNvSpPr txBox="1">
            <a:spLocks noChangeArrowheads="1"/>
          </p:cNvSpPr>
          <p:nvPr/>
        </p:nvSpPr>
        <p:spPr bwMode="auto">
          <a:xfrm>
            <a:off x="2486303" y="4060707"/>
            <a:ext cx="76200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40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7" name="TextBox 16"/>
          <p:cNvSpPr txBox="1">
            <a:spLocks noChangeArrowheads="1"/>
          </p:cNvSpPr>
          <p:nvPr/>
        </p:nvSpPr>
        <p:spPr bwMode="auto">
          <a:xfrm>
            <a:off x="4068810" y="4077909"/>
            <a:ext cx="76200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9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8" name="TextBox 17"/>
          <p:cNvSpPr txBox="1">
            <a:spLocks noChangeArrowheads="1"/>
          </p:cNvSpPr>
          <p:nvPr/>
        </p:nvSpPr>
        <p:spPr bwMode="auto">
          <a:xfrm>
            <a:off x="5403252" y="4072475"/>
            <a:ext cx="76200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49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000"/>
                            </p:stCondLst>
                            <p:childTnLst>
                              <p:par>
                                <p:cTn id="4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"/>
                            </p:stCondLst>
                            <p:childTnLst>
                              <p:par>
                                <p:cTn id="5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000"/>
                            </p:stCondLst>
                            <p:childTnLst>
                              <p:par>
                                <p:cTn id="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00"/>
                            </p:stCondLst>
                            <p:childTnLst>
                              <p:par>
                                <p:cTn id="7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1000"/>
                            </p:stCondLst>
                            <p:childTnLst>
                              <p:par>
                                <p:cTn id="7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34" grpId="0"/>
      <p:bldP spid="12" grpId="0"/>
      <p:bldP spid="13" grpId="0"/>
      <p:bldP spid="14" grpId="0"/>
      <p:bldP spid="16" grpId="0"/>
      <p:bldP spid="17" grpId="0"/>
      <p:bldP spid="18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4" name="图片 103"/>
          <p:cNvPicPr/>
          <p:nvPr/>
        </p:nvPicPr>
        <p:blipFill>
          <a:blip r:embed="rId1">
            <a:lum bright="-6000" contrast="12000"/>
          </a:blip>
          <a:srcRect t="6429"/>
          <a:stretch>
            <a:fillRect/>
          </a:stretch>
        </p:blipFill>
        <p:spPr>
          <a:xfrm>
            <a:off x="2740660" y="541020"/>
            <a:ext cx="4266565" cy="274891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9" name="TextBox 1"/>
          <p:cNvSpPr txBox="1">
            <a:spLocks noChangeArrowheads="1"/>
          </p:cNvSpPr>
          <p:nvPr/>
        </p:nvSpPr>
        <p:spPr bwMode="auto">
          <a:xfrm>
            <a:off x="1333324" y="2983357"/>
            <a:ext cx="6400800" cy="52197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(2)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二年级一共要买多少张车票？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3108160" y="1356075"/>
            <a:ext cx="504056" cy="207749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圆角矩形 17"/>
          <p:cNvSpPr/>
          <p:nvPr/>
        </p:nvSpPr>
        <p:spPr>
          <a:xfrm>
            <a:off x="4542309" y="1427564"/>
            <a:ext cx="504056" cy="207749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圆角矩形 18"/>
          <p:cNvSpPr/>
          <p:nvPr/>
        </p:nvSpPr>
        <p:spPr>
          <a:xfrm>
            <a:off x="2985734" y="3019802"/>
            <a:ext cx="792088" cy="541278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标题 1"/>
          <p:cNvSpPr>
            <a:spLocks noGrp="1" noChangeArrowheads="1"/>
          </p:cNvSpPr>
          <p:nvPr/>
        </p:nvSpPr>
        <p:spPr bwMode="auto">
          <a:xfrm>
            <a:off x="887730" y="3561080"/>
            <a:ext cx="7369175" cy="5892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你能用刚才的方法复述一下可以怎样计算吗？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标题 1"/>
          <p:cNvSpPr>
            <a:spLocks noGrp="1" noChangeArrowheads="1"/>
          </p:cNvSpPr>
          <p:nvPr/>
        </p:nvSpPr>
        <p:spPr bwMode="auto">
          <a:xfrm>
            <a:off x="2665095" y="4204970"/>
            <a:ext cx="3813175" cy="5892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同桌交流，举手回答。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4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4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 bldLvl="0" animBg="1"/>
      <p:bldP spid="7" grpId="0" bldLvl="0" animBg="1"/>
      <p:bldP spid="18" grpId="0" bldLvl="0" animBg="1"/>
      <p:bldP spid="19" grpId="0" bldLvl="0" animBg="1"/>
      <p:bldP spid="21" grpId="0"/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矩形 194"/>
          <p:cNvSpPr/>
          <p:nvPr/>
        </p:nvSpPr>
        <p:spPr>
          <a:xfrm>
            <a:off x="2164695" y="851686"/>
            <a:ext cx="140779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口算：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6" name="标题 1"/>
          <p:cNvSpPr>
            <a:spLocks noGrp="1" noChangeArrowheads="1"/>
          </p:cNvSpPr>
          <p:nvPr/>
        </p:nvSpPr>
        <p:spPr bwMode="auto">
          <a:xfrm>
            <a:off x="3488491" y="928966"/>
            <a:ext cx="2521077" cy="4302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39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44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1259632" y="1833486"/>
            <a:ext cx="1368152" cy="504056"/>
          </a:xfrm>
          <a:prstGeom prst="roundRect">
            <a:avLst/>
          </a:prstGeom>
          <a:solidFill>
            <a:schemeClr val="bg1"/>
          </a:solidFill>
          <a:ln>
            <a:solidFill>
              <a:srgbClr val="45988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方法一：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4" name="标题 1"/>
          <p:cNvSpPr>
            <a:spLocks noGrp="1" noChangeArrowheads="1"/>
          </p:cNvSpPr>
          <p:nvPr/>
        </p:nvSpPr>
        <p:spPr bwMode="auto">
          <a:xfrm>
            <a:off x="1045845" y="3465195"/>
            <a:ext cx="2801620" cy="4305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先算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39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40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79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6" name="标题 1"/>
          <p:cNvSpPr>
            <a:spLocks noGrp="1" noChangeArrowheads="1"/>
          </p:cNvSpPr>
          <p:nvPr/>
        </p:nvSpPr>
        <p:spPr bwMode="auto">
          <a:xfrm>
            <a:off x="2853362" y="1856815"/>
            <a:ext cx="1872258" cy="4302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39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44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7" name="标题 1"/>
          <p:cNvSpPr>
            <a:spLocks noGrp="1" noChangeArrowheads="1"/>
          </p:cNvSpPr>
          <p:nvPr/>
        </p:nvSpPr>
        <p:spPr bwMode="auto">
          <a:xfrm>
            <a:off x="3311653" y="2387735"/>
            <a:ext cx="666750" cy="4286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40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8" name="标题 1"/>
          <p:cNvSpPr>
            <a:spLocks noGrp="1" noChangeArrowheads="1"/>
          </p:cNvSpPr>
          <p:nvPr/>
        </p:nvSpPr>
        <p:spPr bwMode="auto">
          <a:xfrm>
            <a:off x="3860928" y="2359954"/>
            <a:ext cx="360363" cy="4302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9" name="标题 1"/>
          <p:cNvSpPr>
            <a:spLocks noGrp="1" noChangeArrowheads="1"/>
          </p:cNvSpPr>
          <p:nvPr/>
        </p:nvSpPr>
        <p:spPr bwMode="auto">
          <a:xfrm>
            <a:off x="3175598" y="2927937"/>
            <a:ext cx="574675" cy="4302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79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0" name="Line 28"/>
          <p:cNvSpPr>
            <a:spLocks noChangeShapeType="1"/>
          </p:cNvSpPr>
          <p:nvPr/>
        </p:nvSpPr>
        <p:spPr bwMode="auto">
          <a:xfrm flipH="1">
            <a:off x="3645028" y="2215491"/>
            <a:ext cx="215900" cy="215900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</a:ln>
        </p:spPr>
        <p:txBody>
          <a:bodyPr/>
          <a:lstStyle/>
          <a:p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1" name="Line 29"/>
          <p:cNvSpPr>
            <a:spLocks noChangeShapeType="1"/>
          </p:cNvSpPr>
          <p:nvPr/>
        </p:nvSpPr>
        <p:spPr bwMode="auto">
          <a:xfrm>
            <a:off x="3860928" y="2215491"/>
            <a:ext cx="161925" cy="233363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</a:ln>
        </p:spPr>
        <p:txBody>
          <a:bodyPr/>
          <a:lstStyle/>
          <a:p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22" name="Group 36"/>
          <p:cNvGrpSpPr/>
          <p:nvPr/>
        </p:nvGrpSpPr>
        <p:grpSpPr bwMode="auto">
          <a:xfrm>
            <a:off x="3213228" y="2359956"/>
            <a:ext cx="360363" cy="576263"/>
            <a:chOff x="0" y="0"/>
            <a:chExt cx="567" cy="907"/>
          </a:xfrm>
        </p:grpSpPr>
        <p:sp>
          <p:nvSpPr>
            <p:cNvPr id="223" name="Line 37"/>
            <p:cNvSpPr>
              <a:spLocks noChangeShapeType="1"/>
            </p:cNvSpPr>
            <p:nvPr/>
          </p:nvSpPr>
          <p:spPr bwMode="auto">
            <a:xfrm>
              <a:off x="0" y="0"/>
              <a:ext cx="1" cy="907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</a:ln>
          </p:spPr>
          <p:txBody>
            <a:bodyPr/>
            <a:lstStyle/>
            <a:p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24" name="Line 38"/>
            <p:cNvSpPr>
              <a:spLocks noChangeShapeType="1"/>
            </p:cNvSpPr>
            <p:nvPr/>
          </p:nvSpPr>
          <p:spPr bwMode="auto">
            <a:xfrm>
              <a:off x="0" y="907"/>
              <a:ext cx="567" cy="1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</a:ln>
          </p:spPr>
          <p:txBody>
            <a:bodyPr/>
            <a:lstStyle/>
            <a:p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25" name="Line 39"/>
            <p:cNvSpPr>
              <a:spLocks noChangeShapeType="1"/>
            </p:cNvSpPr>
            <p:nvPr/>
          </p:nvSpPr>
          <p:spPr bwMode="auto">
            <a:xfrm flipV="1">
              <a:off x="567" y="680"/>
              <a:ext cx="1" cy="227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</a:ln>
          </p:spPr>
          <p:txBody>
            <a:bodyPr/>
            <a:lstStyle/>
            <a:p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26" name="标题 1"/>
          <p:cNvSpPr>
            <a:spLocks noGrp="1" noChangeArrowheads="1"/>
          </p:cNvSpPr>
          <p:nvPr/>
        </p:nvSpPr>
        <p:spPr bwMode="auto">
          <a:xfrm>
            <a:off x="4294819" y="1856815"/>
            <a:ext cx="864890" cy="4286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83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7" name="标题 1"/>
          <p:cNvSpPr>
            <a:spLocks noGrp="1" noChangeArrowheads="1"/>
          </p:cNvSpPr>
          <p:nvPr/>
        </p:nvSpPr>
        <p:spPr bwMode="auto">
          <a:xfrm>
            <a:off x="4381500" y="3465195"/>
            <a:ext cx="2629535" cy="4305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再算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79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83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60045" y="4138930"/>
            <a:ext cx="842327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举手回答：这个算式和上面的有什么不一样，需要注意什么？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00"/>
                            </p:stCondLst>
                            <p:childTnLst>
                              <p:par>
                                <p:cTn id="33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"/>
                                        <p:tgtEl>
                                          <p:spTgt spid="2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400" fill="hold"/>
                                        <p:tgtEl>
                                          <p:spTgt spid="2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400" fill="hold"/>
                                        <p:tgtEl>
                                          <p:spTgt spid="2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"/>
                                        <p:tgtEl>
                                          <p:spTgt spid="2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400" fill="hold"/>
                                        <p:tgtEl>
                                          <p:spTgt spid="2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400" fill="hold"/>
                                        <p:tgtEl>
                                          <p:spTgt spid="2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69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5" grpId="0"/>
      <p:bldP spid="196" grpId="0" bldLvl="0" autoUpdateAnimBg="0"/>
      <p:bldP spid="2" grpId="0" bldLvl="0" animBg="1"/>
      <p:bldP spid="204" grpId="0"/>
      <p:bldP spid="216" grpId="0" bldLvl="0" autoUpdateAnimBg="0"/>
      <p:bldP spid="217" grpId="0" bldLvl="0" autoUpdateAnimBg="0"/>
      <p:bldP spid="218" grpId="0" bldLvl="0" autoUpdateAnimBg="0"/>
      <p:bldP spid="219" grpId="0" bldLvl="0" autoUpdateAnimBg="0"/>
      <p:bldP spid="220" grpId="0" bldLvl="0" animBg="1"/>
      <p:bldP spid="221" grpId="0" bldLvl="0" animBg="1"/>
      <p:bldP spid="226" grpId="0" bldLvl="0" autoUpdateAnimBg="0"/>
      <p:bldP spid="227" grpId="0"/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矩形 194"/>
          <p:cNvSpPr/>
          <p:nvPr/>
        </p:nvSpPr>
        <p:spPr>
          <a:xfrm>
            <a:off x="2164695" y="851686"/>
            <a:ext cx="140779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口算：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6" name="标题 1"/>
          <p:cNvSpPr>
            <a:spLocks noGrp="1" noChangeArrowheads="1"/>
          </p:cNvSpPr>
          <p:nvPr/>
        </p:nvSpPr>
        <p:spPr bwMode="auto">
          <a:xfrm>
            <a:off x="3488491" y="928966"/>
            <a:ext cx="2521077" cy="4302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39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44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2229266" y="1600883"/>
            <a:ext cx="1368152" cy="504056"/>
          </a:xfrm>
          <a:prstGeom prst="roundRect">
            <a:avLst/>
          </a:prstGeom>
          <a:solidFill>
            <a:schemeClr val="bg1"/>
          </a:solidFill>
          <a:ln>
            <a:solidFill>
              <a:srgbClr val="45988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方法二：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标题 1"/>
          <p:cNvSpPr>
            <a:spLocks noGrp="1" noChangeArrowheads="1"/>
          </p:cNvSpPr>
          <p:nvPr/>
        </p:nvSpPr>
        <p:spPr bwMode="auto">
          <a:xfrm>
            <a:off x="1490349" y="2460325"/>
            <a:ext cx="2016224" cy="4302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39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44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Line 11"/>
          <p:cNvSpPr>
            <a:spLocks noChangeShapeType="1"/>
          </p:cNvSpPr>
          <p:nvPr/>
        </p:nvSpPr>
        <p:spPr bwMode="auto">
          <a:xfrm flipH="1">
            <a:off x="1535771" y="2893092"/>
            <a:ext cx="215900" cy="215900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</a:ln>
        </p:spPr>
        <p:txBody>
          <a:bodyPr/>
          <a:lstStyle/>
          <a:p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Line 15"/>
          <p:cNvSpPr>
            <a:spLocks noChangeShapeType="1"/>
          </p:cNvSpPr>
          <p:nvPr/>
        </p:nvSpPr>
        <p:spPr bwMode="auto">
          <a:xfrm>
            <a:off x="1751671" y="2893092"/>
            <a:ext cx="161925" cy="233363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</a:ln>
        </p:spPr>
        <p:txBody>
          <a:bodyPr/>
          <a:lstStyle/>
          <a:p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标题 1"/>
          <p:cNvSpPr>
            <a:spLocks noGrp="1" noChangeArrowheads="1"/>
          </p:cNvSpPr>
          <p:nvPr/>
        </p:nvSpPr>
        <p:spPr bwMode="auto">
          <a:xfrm>
            <a:off x="1346408" y="3035967"/>
            <a:ext cx="503237" cy="4302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30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标题 1"/>
          <p:cNvSpPr>
            <a:spLocks noGrp="1" noChangeArrowheads="1"/>
          </p:cNvSpPr>
          <p:nvPr/>
        </p:nvSpPr>
        <p:spPr bwMode="auto">
          <a:xfrm>
            <a:off x="1849645" y="3035967"/>
            <a:ext cx="360363" cy="4302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1" name="Group 28"/>
          <p:cNvGrpSpPr/>
          <p:nvPr/>
        </p:nvGrpSpPr>
        <p:grpSpPr bwMode="auto">
          <a:xfrm flipH="1">
            <a:off x="1578366" y="2960687"/>
            <a:ext cx="684821" cy="591135"/>
            <a:chOff x="0" y="0"/>
            <a:chExt cx="567" cy="908"/>
          </a:xfrm>
        </p:grpSpPr>
        <p:sp>
          <p:nvSpPr>
            <p:cNvPr id="35" name="Line 29"/>
            <p:cNvSpPr>
              <a:spLocks noChangeShapeType="1"/>
            </p:cNvSpPr>
            <p:nvPr/>
          </p:nvSpPr>
          <p:spPr bwMode="auto">
            <a:xfrm>
              <a:off x="0" y="0"/>
              <a:ext cx="1" cy="907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</a:ln>
          </p:spPr>
          <p:txBody>
            <a:bodyPr/>
            <a:lstStyle/>
            <a:p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6" name="Line 30"/>
            <p:cNvSpPr>
              <a:spLocks noChangeShapeType="1"/>
            </p:cNvSpPr>
            <p:nvPr/>
          </p:nvSpPr>
          <p:spPr bwMode="auto">
            <a:xfrm>
              <a:off x="0" y="907"/>
              <a:ext cx="567" cy="1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</a:ln>
          </p:spPr>
          <p:txBody>
            <a:bodyPr/>
            <a:lstStyle/>
            <a:p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7" name="Line 31"/>
            <p:cNvSpPr>
              <a:spLocks noChangeShapeType="1"/>
            </p:cNvSpPr>
            <p:nvPr/>
          </p:nvSpPr>
          <p:spPr bwMode="auto">
            <a:xfrm flipV="1">
              <a:off x="567" y="644"/>
              <a:ext cx="0" cy="263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</a:ln>
          </p:spPr>
          <p:txBody>
            <a:bodyPr/>
            <a:lstStyle/>
            <a:p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38" name="标题 1"/>
          <p:cNvSpPr>
            <a:spLocks noGrp="1" noChangeArrowheads="1"/>
          </p:cNvSpPr>
          <p:nvPr/>
        </p:nvSpPr>
        <p:spPr bwMode="auto">
          <a:xfrm>
            <a:off x="1657239" y="3554520"/>
            <a:ext cx="503237" cy="4302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74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9" name="标题 1"/>
          <p:cNvSpPr>
            <a:spLocks noGrp="1" noChangeArrowheads="1"/>
          </p:cNvSpPr>
          <p:nvPr/>
        </p:nvSpPr>
        <p:spPr bwMode="auto">
          <a:xfrm>
            <a:off x="2734903" y="2456018"/>
            <a:ext cx="577850" cy="4302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83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" name="标题 1"/>
          <p:cNvSpPr>
            <a:spLocks noGrp="1" noChangeArrowheads="1"/>
          </p:cNvSpPr>
          <p:nvPr/>
        </p:nvSpPr>
        <p:spPr bwMode="auto">
          <a:xfrm>
            <a:off x="2640922" y="2886230"/>
            <a:ext cx="2016273" cy="4302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30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44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74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" name="标题 1"/>
          <p:cNvSpPr>
            <a:spLocks noGrp="1" noChangeArrowheads="1"/>
          </p:cNvSpPr>
          <p:nvPr/>
        </p:nvSpPr>
        <p:spPr bwMode="auto">
          <a:xfrm>
            <a:off x="2686957" y="3443631"/>
            <a:ext cx="2232297" cy="4302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74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83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2" name="圆角矩形 41"/>
          <p:cNvSpPr/>
          <p:nvPr/>
        </p:nvSpPr>
        <p:spPr>
          <a:xfrm>
            <a:off x="6005237" y="1581318"/>
            <a:ext cx="1368152" cy="504056"/>
          </a:xfrm>
          <a:prstGeom prst="roundRect">
            <a:avLst/>
          </a:prstGeom>
          <a:solidFill>
            <a:schemeClr val="bg1"/>
          </a:solidFill>
          <a:ln>
            <a:solidFill>
              <a:srgbClr val="45988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方法三：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8" name="标题 1"/>
          <p:cNvSpPr>
            <a:spLocks noGrp="1" noChangeArrowheads="1"/>
          </p:cNvSpPr>
          <p:nvPr/>
        </p:nvSpPr>
        <p:spPr bwMode="auto">
          <a:xfrm>
            <a:off x="5131334" y="2363384"/>
            <a:ext cx="2088257" cy="4302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39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44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9" name="Line 10"/>
          <p:cNvSpPr>
            <a:spLocks noChangeShapeType="1"/>
          </p:cNvSpPr>
          <p:nvPr/>
        </p:nvSpPr>
        <p:spPr bwMode="auto">
          <a:xfrm flipH="1">
            <a:off x="5130264" y="2740329"/>
            <a:ext cx="215900" cy="215900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</a:ln>
        </p:spPr>
        <p:txBody>
          <a:bodyPr/>
          <a:lstStyle/>
          <a:p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0" name="Line 12"/>
          <p:cNvSpPr>
            <a:spLocks noChangeShapeType="1"/>
          </p:cNvSpPr>
          <p:nvPr/>
        </p:nvSpPr>
        <p:spPr bwMode="auto">
          <a:xfrm flipH="1">
            <a:off x="5760561" y="2737394"/>
            <a:ext cx="215900" cy="215900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</a:ln>
        </p:spPr>
        <p:txBody>
          <a:bodyPr/>
          <a:lstStyle/>
          <a:p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1" name="Line 13"/>
          <p:cNvSpPr>
            <a:spLocks noChangeShapeType="1"/>
          </p:cNvSpPr>
          <p:nvPr/>
        </p:nvSpPr>
        <p:spPr bwMode="auto">
          <a:xfrm>
            <a:off x="5346164" y="2740329"/>
            <a:ext cx="160338" cy="233363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</a:ln>
        </p:spPr>
        <p:txBody>
          <a:bodyPr/>
          <a:lstStyle/>
          <a:p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2" name="Line 14"/>
          <p:cNvSpPr>
            <a:spLocks noChangeShapeType="1"/>
          </p:cNvSpPr>
          <p:nvPr/>
        </p:nvSpPr>
        <p:spPr bwMode="auto">
          <a:xfrm>
            <a:off x="5976461" y="2737394"/>
            <a:ext cx="161925" cy="233363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</a:ln>
        </p:spPr>
        <p:txBody>
          <a:bodyPr/>
          <a:lstStyle/>
          <a:p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3" name="标题 1"/>
          <p:cNvSpPr>
            <a:spLocks noGrp="1" noChangeArrowheads="1"/>
          </p:cNvSpPr>
          <p:nvPr/>
        </p:nvSpPr>
        <p:spPr bwMode="auto">
          <a:xfrm>
            <a:off x="4966986" y="2892534"/>
            <a:ext cx="504825" cy="4302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30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4" name="标题 1"/>
          <p:cNvSpPr>
            <a:spLocks noGrp="1" noChangeArrowheads="1"/>
          </p:cNvSpPr>
          <p:nvPr/>
        </p:nvSpPr>
        <p:spPr bwMode="auto">
          <a:xfrm>
            <a:off x="5544661" y="2880269"/>
            <a:ext cx="504825" cy="4302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40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5" name="标题 1"/>
          <p:cNvSpPr>
            <a:spLocks noGrp="1" noChangeArrowheads="1"/>
          </p:cNvSpPr>
          <p:nvPr/>
        </p:nvSpPr>
        <p:spPr bwMode="auto">
          <a:xfrm>
            <a:off x="5976461" y="2880269"/>
            <a:ext cx="360363" cy="4302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6" name="标题 1"/>
          <p:cNvSpPr>
            <a:spLocks noGrp="1" noChangeArrowheads="1"/>
          </p:cNvSpPr>
          <p:nvPr/>
        </p:nvSpPr>
        <p:spPr bwMode="auto">
          <a:xfrm>
            <a:off x="5346164" y="2883204"/>
            <a:ext cx="358775" cy="4302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67" name="Group 32"/>
          <p:cNvGrpSpPr/>
          <p:nvPr/>
        </p:nvGrpSpPr>
        <p:grpSpPr bwMode="auto">
          <a:xfrm>
            <a:off x="5219399" y="3243567"/>
            <a:ext cx="622686" cy="145098"/>
            <a:chOff x="0" y="0"/>
            <a:chExt cx="1020" cy="227"/>
          </a:xfrm>
        </p:grpSpPr>
        <p:sp>
          <p:nvSpPr>
            <p:cNvPr id="68" name="Line 33"/>
            <p:cNvSpPr>
              <a:spLocks noChangeShapeType="1"/>
            </p:cNvSpPr>
            <p:nvPr/>
          </p:nvSpPr>
          <p:spPr bwMode="auto">
            <a:xfrm>
              <a:off x="0" y="0"/>
              <a:ext cx="1" cy="227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</a:ln>
          </p:spPr>
          <p:txBody>
            <a:bodyPr/>
            <a:lstStyle/>
            <a:p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9" name="Line 34"/>
            <p:cNvSpPr>
              <a:spLocks noChangeShapeType="1"/>
            </p:cNvSpPr>
            <p:nvPr/>
          </p:nvSpPr>
          <p:spPr bwMode="auto">
            <a:xfrm>
              <a:off x="0" y="227"/>
              <a:ext cx="1020" cy="1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</a:ln>
          </p:spPr>
          <p:txBody>
            <a:bodyPr/>
            <a:lstStyle/>
            <a:p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70" name="Line 35"/>
            <p:cNvSpPr>
              <a:spLocks noChangeShapeType="1"/>
            </p:cNvSpPr>
            <p:nvPr/>
          </p:nvSpPr>
          <p:spPr bwMode="auto">
            <a:xfrm flipV="1">
              <a:off x="1020" y="0"/>
              <a:ext cx="1" cy="227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</a:ln>
          </p:spPr>
          <p:txBody>
            <a:bodyPr/>
            <a:lstStyle/>
            <a:p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71" name="Group 36"/>
          <p:cNvGrpSpPr/>
          <p:nvPr/>
        </p:nvGrpSpPr>
        <p:grpSpPr bwMode="auto">
          <a:xfrm>
            <a:off x="5506718" y="3255929"/>
            <a:ext cx="649924" cy="330204"/>
            <a:chOff x="0" y="0"/>
            <a:chExt cx="1022" cy="454"/>
          </a:xfrm>
        </p:grpSpPr>
        <p:sp>
          <p:nvSpPr>
            <p:cNvPr id="72" name="Line 37"/>
            <p:cNvSpPr>
              <a:spLocks noChangeShapeType="1"/>
            </p:cNvSpPr>
            <p:nvPr/>
          </p:nvSpPr>
          <p:spPr bwMode="auto">
            <a:xfrm>
              <a:off x="0" y="0"/>
              <a:ext cx="1" cy="454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</a:ln>
          </p:spPr>
          <p:txBody>
            <a:bodyPr/>
            <a:lstStyle/>
            <a:p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73" name="Line 38"/>
            <p:cNvSpPr>
              <a:spLocks noChangeShapeType="1"/>
            </p:cNvSpPr>
            <p:nvPr/>
          </p:nvSpPr>
          <p:spPr bwMode="auto">
            <a:xfrm>
              <a:off x="0" y="453"/>
              <a:ext cx="1021" cy="1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</a:ln>
          </p:spPr>
          <p:txBody>
            <a:bodyPr/>
            <a:lstStyle/>
            <a:p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74" name="Line 39"/>
            <p:cNvSpPr>
              <a:spLocks noChangeShapeType="1"/>
            </p:cNvSpPr>
            <p:nvPr/>
          </p:nvSpPr>
          <p:spPr bwMode="auto">
            <a:xfrm flipV="1">
              <a:off x="1021" y="0"/>
              <a:ext cx="1" cy="454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</a:ln>
          </p:spPr>
          <p:txBody>
            <a:bodyPr/>
            <a:lstStyle/>
            <a:p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75" name="标题 1"/>
          <p:cNvSpPr>
            <a:spLocks noGrp="1" noChangeArrowheads="1"/>
          </p:cNvSpPr>
          <p:nvPr/>
        </p:nvSpPr>
        <p:spPr bwMode="auto">
          <a:xfrm>
            <a:off x="5204037" y="3545602"/>
            <a:ext cx="504825" cy="4302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70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6" name="标题 1"/>
          <p:cNvSpPr>
            <a:spLocks noGrp="1" noChangeArrowheads="1"/>
          </p:cNvSpPr>
          <p:nvPr/>
        </p:nvSpPr>
        <p:spPr bwMode="auto">
          <a:xfrm>
            <a:off x="5761396" y="3546395"/>
            <a:ext cx="504825" cy="4286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13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7" name="标题 1"/>
          <p:cNvSpPr>
            <a:spLocks noGrp="1" noChangeArrowheads="1"/>
          </p:cNvSpPr>
          <p:nvPr/>
        </p:nvSpPr>
        <p:spPr bwMode="auto">
          <a:xfrm>
            <a:off x="6383769" y="2362507"/>
            <a:ext cx="576263" cy="4302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83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8" name="标题 1"/>
          <p:cNvSpPr>
            <a:spLocks noGrp="1" noChangeArrowheads="1"/>
          </p:cNvSpPr>
          <p:nvPr/>
        </p:nvSpPr>
        <p:spPr bwMode="auto">
          <a:xfrm>
            <a:off x="6567191" y="2708830"/>
            <a:ext cx="1944241" cy="4302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30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40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70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9" name="标题 1"/>
          <p:cNvSpPr>
            <a:spLocks noGrp="1" noChangeArrowheads="1"/>
          </p:cNvSpPr>
          <p:nvPr/>
        </p:nvSpPr>
        <p:spPr bwMode="auto">
          <a:xfrm>
            <a:off x="6567191" y="3069193"/>
            <a:ext cx="1872233" cy="4302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9 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4 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13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0" name="标题 1"/>
          <p:cNvSpPr>
            <a:spLocks noGrp="1" noChangeArrowheads="1"/>
          </p:cNvSpPr>
          <p:nvPr/>
        </p:nvSpPr>
        <p:spPr bwMode="auto">
          <a:xfrm>
            <a:off x="6567191" y="3429555"/>
            <a:ext cx="2160265" cy="4302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70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13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83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1" name="标题 1"/>
          <p:cNvSpPr>
            <a:spLocks noGrp="1" noChangeArrowheads="1"/>
          </p:cNvSpPr>
          <p:nvPr/>
        </p:nvSpPr>
        <p:spPr bwMode="auto">
          <a:xfrm>
            <a:off x="2042278" y="4036852"/>
            <a:ext cx="5760640" cy="6462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答：二年级一共要买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83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张车票。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2" name="标题 1"/>
          <p:cNvSpPr>
            <a:spLocks noGrp="1" noChangeArrowheads="1"/>
          </p:cNvSpPr>
          <p:nvPr/>
        </p:nvSpPr>
        <p:spPr bwMode="auto">
          <a:xfrm>
            <a:off x="5425821" y="925075"/>
            <a:ext cx="2521077" cy="4302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83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（张）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00"/>
                            </p:stCondLst>
                            <p:childTnLst>
                              <p:par>
                                <p:cTn id="73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1000"/>
                            </p:stCondLst>
                            <p:childTnLst>
                              <p:par>
                                <p:cTn id="76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500"/>
                            </p:stCondLst>
                            <p:childTnLst>
                              <p:par>
                                <p:cTn id="86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000"/>
                            </p:stCondLst>
                            <p:childTnLst>
                              <p:par>
                                <p:cTn id="89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1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6" grpId="0" bldLvl="0" autoUpdateAnimBg="0"/>
      <p:bldP spid="27" grpId="0" bldLvl="0" animBg="1"/>
      <p:bldP spid="28" grpId="0" bldLvl="0" animBg="1"/>
      <p:bldP spid="29" grpId="0" bldLvl="0" autoUpdateAnimBg="0"/>
      <p:bldP spid="30" grpId="0" bldLvl="0" autoUpdateAnimBg="0"/>
      <p:bldP spid="38" grpId="0" bldLvl="0" autoUpdateAnimBg="0"/>
      <p:bldP spid="39" grpId="0" bldLvl="0" autoUpdateAnimBg="0"/>
      <p:bldP spid="40" grpId="0" bldLvl="0" autoUpdateAnimBg="0"/>
      <p:bldP spid="41" grpId="0" bldLvl="0" autoUpdateAnimBg="0"/>
      <p:bldP spid="42" grpId="0" bldLvl="0" animBg="1"/>
      <p:bldP spid="58" grpId="0" bldLvl="0" autoUpdateAnimBg="0"/>
      <p:bldP spid="59" grpId="0" bldLvl="0" animBg="1"/>
      <p:bldP spid="60" grpId="0" bldLvl="0" animBg="1"/>
      <p:bldP spid="61" grpId="0" bldLvl="0" animBg="1"/>
      <p:bldP spid="62" grpId="0" bldLvl="0" animBg="1"/>
      <p:bldP spid="63" grpId="0" bldLvl="0" autoUpdateAnimBg="0"/>
      <p:bldP spid="64" grpId="0" bldLvl="0" autoUpdateAnimBg="0"/>
      <p:bldP spid="65" grpId="0" bldLvl="0" autoUpdateAnimBg="0"/>
      <p:bldP spid="66" grpId="0" bldLvl="0" autoUpdateAnimBg="0"/>
      <p:bldP spid="75" grpId="0" bldLvl="0" autoUpdateAnimBg="0"/>
      <p:bldP spid="76" grpId="0" bldLvl="0" autoUpdateAnimBg="0"/>
      <p:bldP spid="77" grpId="0" bldLvl="0" autoUpdateAnimBg="0"/>
      <p:bldP spid="78" grpId="0" bldLvl="0" autoUpdateAnimBg="0"/>
      <p:bldP spid="79" grpId="0" bldLvl="0" autoUpdateAnimBg="0"/>
      <p:bldP spid="80" grpId="0" bldLvl="0" autoUpdateAnimBg="0"/>
      <p:bldP spid="81" grpId="0"/>
      <p:bldP spid="82" grpId="0" bldLvl="0" autoUpdateAnimBg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矩形 33"/>
          <p:cNvSpPr/>
          <p:nvPr/>
        </p:nvSpPr>
        <p:spPr>
          <a:xfrm>
            <a:off x="704314" y="1271215"/>
            <a:ext cx="6760210" cy="3192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zh-CN" altLang="en-US" sz="2800" b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（</a:t>
            </a:r>
            <a:r>
              <a:rPr lang="en-US" altLang="zh-CN" sz="2800" b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2</a:t>
            </a:r>
            <a:r>
              <a:rPr lang="zh-CN" altLang="en-US" sz="2800" b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）口算</a:t>
            </a:r>
            <a:r>
              <a:rPr lang="en-US" altLang="zh-CN" sz="2800" b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29+18</a:t>
            </a:r>
            <a:r>
              <a:rPr lang="zh-CN" altLang="en-US" sz="2800" b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时，</a:t>
            </a:r>
            <a:endParaRPr lang="zh-CN" altLang="en-US" sz="2800" b="1" kern="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zh-CN" altLang="en-US" sz="2800" b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先算</a:t>
            </a:r>
            <a:r>
              <a:rPr lang="en-US" altLang="zh-CN" sz="2800" b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(     )+(     )=(     )</a:t>
            </a:r>
            <a:r>
              <a:rPr lang="zh-CN" altLang="en-US" sz="2800" b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，</a:t>
            </a:r>
            <a:endParaRPr lang="zh-CN" altLang="en-US" sz="2800" b="1" kern="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zh-CN" altLang="en-US" sz="2800" b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再算</a:t>
            </a:r>
            <a:r>
              <a:rPr lang="en-US" altLang="zh-CN" sz="2800" b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(     )+(     )=(     )</a:t>
            </a:r>
            <a:r>
              <a:rPr lang="zh-CN" altLang="en-US" sz="2800" b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，</a:t>
            </a:r>
            <a:endParaRPr lang="zh-CN" altLang="en-US" sz="2800" b="1" kern="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zh-CN" altLang="en-US" sz="2800" b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也可以先算</a:t>
            </a:r>
            <a:r>
              <a:rPr lang="en-US" altLang="zh-CN" sz="2800" b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(     )+(     )=(     )</a:t>
            </a:r>
            <a:r>
              <a:rPr lang="zh-CN" altLang="en-US" sz="2800" b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，</a:t>
            </a:r>
            <a:endParaRPr lang="zh-CN" altLang="en-US" sz="2800" b="1" kern="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zh-CN" altLang="en-US" sz="2800" b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再算</a:t>
            </a:r>
            <a:r>
              <a:rPr lang="en-US" altLang="zh-CN" sz="2800" b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(     )+(     )=(     )</a:t>
            </a:r>
            <a:r>
              <a:rPr lang="zh-CN" altLang="en-US" sz="2800" b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，</a:t>
            </a:r>
            <a:endParaRPr lang="zh-CN" altLang="en-US" sz="2800" b="1" kern="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zh-CN" altLang="en-US" sz="2800" b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最后</a:t>
            </a:r>
            <a:r>
              <a:rPr lang="en-US" altLang="zh-CN" sz="2800" b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(     )+(     )=(     )</a:t>
            </a:r>
            <a:r>
              <a:rPr lang="zh-CN" altLang="en-US" sz="2800" b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。</a:t>
            </a:r>
            <a:endParaRPr lang="zh-CN" altLang="en-US" sz="2800" b="1" kern="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724305" y="1040609"/>
            <a:ext cx="1826678" cy="1826678"/>
          </a:xfrm>
          <a:prstGeom prst="rect">
            <a:avLst/>
          </a:prstGeom>
        </p:spPr>
      </p:pic>
      <p:sp>
        <p:nvSpPr>
          <p:cNvPr id="12" name="TextBox 3"/>
          <p:cNvSpPr txBox="1">
            <a:spLocks noChangeArrowheads="1"/>
          </p:cNvSpPr>
          <p:nvPr/>
        </p:nvSpPr>
        <p:spPr bwMode="auto">
          <a:xfrm>
            <a:off x="1858883" y="1797947"/>
            <a:ext cx="76200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29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3" name="TextBox 4"/>
          <p:cNvSpPr txBox="1">
            <a:spLocks noChangeArrowheads="1"/>
          </p:cNvSpPr>
          <p:nvPr/>
        </p:nvSpPr>
        <p:spPr bwMode="auto">
          <a:xfrm>
            <a:off x="3327864" y="1793166"/>
            <a:ext cx="76200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10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4" name="TextBox 5"/>
          <p:cNvSpPr txBox="1">
            <a:spLocks noChangeArrowheads="1"/>
          </p:cNvSpPr>
          <p:nvPr/>
        </p:nvSpPr>
        <p:spPr bwMode="auto">
          <a:xfrm>
            <a:off x="4754269" y="1804297"/>
            <a:ext cx="76200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39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6" name="TextBox 6"/>
          <p:cNvSpPr txBox="1">
            <a:spLocks noChangeArrowheads="1"/>
          </p:cNvSpPr>
          <p:nvPr/>
        </p:nvSpPr>
        <p:spPr bwMode="auto">
          <a:xfrm>
            <a:off x="1892508" y="2328753"/>
            <a:ext cx="76200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39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7" name="TextBox 7"/>
          <p:cNvSpPr txBox="1">
            <a:spLocks noChangeArrowheads="1"/>
          </p:cNvSpPr>
          <p:nvPr/>
        </p:nvSpPr>
        <p:spPr bwMode="auto">
          <a:xfrm>
            <a:off x="3426289" y="2313156"/>
            <a:ext cx="76200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8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8" name="TextBox 8"/>
          <p:cNvSpPr txBox="1">
            <a:spLocks noChangeArrowheads="1"/>
          </p:cNvSpPr>
          <p:nvPr/>
        </p:nvSpPr>
        <p:spPr bwMode="auto">
          <a:xfrm>
            <a:off x="4741071" y="2331603"/>
            <a:ext cx="76200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47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0" name="TextBox 9"/>
          <p:cNvSpPr txBox="1">
            <a:spLocks noChangeArrowheads="1"/>
          </p:cNvSpPr>
          <p:nvPr/>
        </p:nvSpPr>
        <p:spPr bwMode="auto">
          <a:xfrm>
            <a:off x="2946864" y="2829994"/>
            <a:ext cx="76200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20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1" name="TextBox 10"/>
          <p:cNvSpPr txBox="1">
            <a:spLocks noChangeArrowheads="1"/>
          </p:cNvSpPr>
          <p:nvPr/>
        </p:nvSpPr>
        <p:spPr bwMode="auto">
          <a:xfrm>
            <a:off x="4394832" y="2815663"/>
            <a:ext cx="76200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10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2" name="TextBox 11"/>
          <p:cNvSpPr txBox="1">
            <a:spLocks noChangeArrowheads="1"/>
          </p:cNvSpPr>
          <p:nvPr/>
        </p:nvSpPr>
        <p:spPr bwMode="auto">
          <a:xfrm>
            <a:off x="5821283" y="2829994"/>
            <a:ext cx="76200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30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3" name="TextBox 12"/>
          <p:cNvSpPr txBox="1">
            <a:spLocks noChangeArrowheads="1"/>
          </p:cNvSpPr>
          <p:nvPr/>
        </p:nvSpPr>
        <p:spPr bwMode="auto">
          <a:xfrm>
            <a:off x="1957491" y="3338883"/>
            <a:ext cx="76200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9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4" name="TextBox 13"/>
          <p:cNvSpPr txBox="1">
            <a:spLocks noChangeArrowheads="1"/>
          </p:cNvSpPr>
          <p:nvPr/>
        </p:nvSpPr>
        <p:spPr bwMode="auto">
          <a:xfrm>
            <a:off x="3438166" y="3329726"/>
            <a:ext cx="76200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8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5" name="TextBox 14"/>
          <p:cNvSpPr txBox="1">
            <a:spLocks noChangeArrowheads="1"/>
          </p:cNvSpPr>
          <p:nvPr/>
        </p:nvSpPr>
        <p:spPr bwMode="auto">
          <a:xfrm>
            <a:off x="4874994" y="3329726"/>
            <a:ext cx="76200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17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6" name="TextBox 15"/>
          <p:cNvSpPr txBox="1">
            <a:spLocks noChangeArrowheads="1"/>
          </p:cNvSpPr>
          <p:nvPr/>
        </p:nvSpPr>
        <p:spPr bwMode="auto">
          <a:xfrm>
            <a:off x="1858883" y="3844901"/>
            <a:ext cx="76200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30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7" name="TextBox 16"/>
          <p:cNvSpPr txBox="1">
            <a:spLocks noChangeArrowheads="1"/>
          </p:cNvSpPr>
          <p:nvPr/>
        </p:nvSpPr>
        <p:spPr bwMode="auto">
          <a:xfrm>
            <a:off x="3441390" y="3862103"/>
            <a:ext cx="76200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17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8" name="TextBox 17"/>
          <p:cNvSpPr txBox="1">
            <a:spLocks noChangeArrowheads="1"/>
          </p:cNvSpPr>
          <p:nvPr/>
        </p:nvSpPr>
        <p:spPr bwMode="auto">
          <a:xfrm>
            <a:off x="4775832" y="3856669"/>
            <a:ext cx="76200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47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9" name="文本框 14"/>
          <p:cNvSpPr txBox="1"/>
          <p:nvPr/>
        </p:nvSpPr>
        <p:spPr>
          <a:xfrm>
            <a:off x="531550" y="670751"/>
            <a:ext cx="1847212" cy="56070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小试牛刀</a:t>
            </a:r>
            <a:endParaRPr lang="zh-CN" altLang="en-US" sz="3200" b="1" dirty="0">
              <a:solidFill>
                <a:srgbClr val="875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0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"/>
                            </p:stCondLst>
                            <p:childTnLst>
                              <p:par>
                                <p:cTn id="4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000"/>
                            </p:stCondLst>
                            <p:childTnLst>
                              <p:par>
                                <p:cTn id="5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"/>
                            </p:stCondLst>
                            <p:childTnLst>
                              <p:par>
                                <p:cTn id="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000"/>
                            </p:stCondLst>
                            <p:childTnLst>
                              <p:par>
                                <p:cTn id="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6" grpId="0"/>
      <p:bldP spid="17" grpId="0"/>
      <p:bldP spid="18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31"/>
          <p:cNvGrpSpPr/>
          <p:nvPr/>
        </p:nvGrpSpPr>
        <p:grpSpPr>
          <a:xfrm>
            <a:off x="1882855" y="3318715"/>
            <a:ext cx="6545482" cy="1345247"/>
            <a:chOff x="496340" y="4468569"/>
            <a:chExt cx="8727065" cy="1793673"/>
          </a:xfrm>
        </p:grpSpPr>
        <p:sp>
          <p:nvSpPr>
            <p:cNvPr id="48207" name="AutoShape 27"/>
            <p:cNvSpPr/>
            <p:nvPr/>
          </p:nvSpPr>
          <p:spPr>
            <a:xfrm>
              <a:off x="496340" y="4920706"/>
              <a:ext cx="6575875" cy="1226776"/>
            </a:xfrm>
            <a:prstGeom prst="wedgeRoundRectCallout">
              <a:avLst>
                <a:gd name="adj1" fmla="val 55963"/>
                <a:gd name="adj2" fmla="val -8708"/>
                <a:gd name="adj3" fmla="val 16667"/>
              </a:avLst>
            </a:prstGeom>
            <a:solidFill>
              <a:schemeClr val="bg1"/>
            </a:solidFill>
            <a:ln w="19050" cap="flat" cmpd="sng">
              <a:solidFill>
                <a:srgbClr val="45988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square" anchor="ctr">
              <a:spAutoFit/>
            </a:bodyPr>
            <a:lstStyle/>
            <a:p>
              <a:r>
                <a:rPr lang="en-US" altLang="zh-CN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 </a:t>
              </a:r>
              <a:r>
                <a:rPr lang="zh-CN" altLang="en-US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两位数加两位数，如果个位相加满十了，别忘了要向十位进</a:t>
              </a:r>
              <a:r>
                <a:rPr lang="en-US" altLang="zh-CN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r>
                <a:rPr lang="zh-CN" altLang="en-US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48208" name="Picture 2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7425394" y="4468569"/>
              <a:ext cx="1798011" cy="1793673"/>
            </a:xfrm>
            <a:prstGeom prst="rect">
              <a:avLst/>
            </a:prstGeom>
            <a:noFill/>
            <a:ln w="9525">
              <a:noFill/>
            </a:ln>
          </p:spPr>
        </p:pic>
      </p:grpSp>
      <p:graphicFrame>
        <p:nvGraphicFramePr>
          <p:cNvPr id="2" name="表格 1"/>
          <p:cNvGraphicFramePr/>
          <p:nvPr/>
        </p:nvGraphicFramePr>
        <p:xfrm>
          <a:off x="2214245" y="1411605"/>
          <a:ext cx="555625" cy="2125980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555625"/>
              </a:tblGrid>
              <a:tr h="531495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  <a:tr h="531495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  <a:tr h="531495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  <a:tr h="531495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dirty="0"/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graphicFrame>
        <p:nvGraphicFramePr>
          <p:cNvPr id="5" name="表格 4"/>
          <p:cNvGraphicFramePr/>
          <p:nvPr/>
        </p:nvGraphicFramePr>
        <p:xfrm>
          <a:off x="3363595" y="1411605"/>
          <a:ext cx="555625" cy="2125980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555625"/>
              </a:tblGrid>
              <a:tr h="531495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  <a:tr h="531495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  <a:tr h="531495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  <a:tr h="531495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graphicFrame>
        <p:nvGraphicFramePr>
          <p:cNvPr id="20" name="表格 19"/>
          <p:cNvGraphicFramePr/>
          <p:nvPr/>
        </p:nvGraphicFramePr>
        <p:xfrm>
          <a:off x="5056505" y="1411605"/>
          <a:ext cx="555625" cy="2125980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555625"/>
              </a:tblGrid>
              <a:tr h="531495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  <a:tr h="531495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  <a:tr h="531495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  <a:tr h="531495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graphicFrame>
        <p:nvGraphicFramePr>
          <p:cNvPr id="28" name="表格 27"/>
          <p:cNvGraphicFramePr/>
          <p:nvPr/>
        </p:nvGraphicFramePr>
        <p:xfrm>
          <a:off x="6736715" y="1411605"/>
          <a:ext cx="555625" cy="2125980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555625"/>
              </a:tblGrid>
              <a:tr h="531495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  <a:tr h="531495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  <a:tr h="531495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  <a:tr h="531495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grpSp>
        <p:nvGrpSpPr>
          <p:cNvPr id="53" name="组合 52"/>
          <p:cNvGrpSpPr/>
          <p:nvPr/>
        </p:nvGrpSpPr>
        <p:grpSpPr>
          <a:xfrm>
            <a:off x="1367155" y="1418590"/>
            <a:ext cx="1875155" cy="2118360"/>
            <a:chOff x="2153" y="1657"/>
            <a:chExt cx="2953" cy="3336"/>
          </a:xfrm>
        </p:grpSpPr>
        <p:sp>
          <p:nvSpPr>
            <p:cNvPr id="7" name="文本框 6"/>
            <p:cNvSpPr txBox="1"/>
            <p:nvPr/>
          </p:nvSpPr>
          <p:spPr>
            <a:xfrm>
              <a:off x="4508" y="2909"/>
              <a:ext cx="598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b="1">
                  <a:latin typeface="楷体" panose="02010609060101010101" pitchFamily="49" charset="-122"/>
                  <a:ea typeface="楷体" panose="02010609060101010101" pitchFamily="49" charset="-122"/>
                </a:rPr>
                <a:t>=</a:t>
              </a:r>
              <a:endParaRPr lang="en-US" altLang="zh-CN" sz="28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2153" y="2909"/>
              <a:ext cx="1245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b="1">
                  <a:latin typeface="楷体" panose="02010609060101010101" pitchFamily="49" charset="-122"/>
                  <a:ea typeface="楷体" panose="02010609060101010101" pitchFamily="49" charset="-122"/>
                </a:rPr>
                <a:t>34+</a:t>
              </a:r>
              <a:endParaRPr lang="en-US" altLang="zh-CN" sz="28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7" name="文本框 36"/>
            <p:cNvSpPr txBox="1"/>
            <p:nvPr/>
          </p:nvSpPr>
          <p:spPr>
            <a:xfrm>
              <a:off x="3443" y="1657"/>
              <a:ext cx="933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b="1">
                  <a:latin typeface="楷体" panose="02010609060101010101" pitchFamily="49" charset="-122"/>
                  <a:ea typeface="楷体" panose="02010609060101010101" pitchFamily="49" charset="-122"/>
                </a:rPr>
                <a:t>13</a:t>
              </a:r>
              <a:endParaRPr lang="en-US" altLang="zh-CN" sz="28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8" name="文本框 37"/>
            <p:cNvSpPr txBox="1"/>
            <p:nvPr/>
          </p:nvSpPr>
          <p:spPr>
            <a:xfrm>
              <a:off x="3443" y="4171"/>
              <a:ext cx="933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b="1">
                  <a:latin typeface="楷体" panose="02010609060101010101" pitchFamily="49" charset="-122"/>
                  <a:ea typeface="楷体" panose="02010609060101010101" pitchFamily="49" charset="-122"/>
                </a:rPr>
                <a:t>44</a:t>
              </a:r>
              <a:endParaRPr lang="en-US" altLang="zh-CN" sz="28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9" name="文本框 38"/>
            <p:cNvSpPr txBox="1"/>
            <p:nvPr/>
          </p:nvSpPr>
          <p:spPr>
            <a:xfrm>
              <a:off x="3443" y="2495"/>
              <a:ext cx="933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b="1">
                  <a:latin typeface="楷体" panose="02010609060101010101" pitchFamily="49" charset="-122"/>
                  <a:ea typeface="楷体" panose="02010609060101010101" pitchFamily="49" charset="-122"/>
                </a:rPr>
                <a:t>25</a:t>
              </a:r>
              <a:endParaRPr lang="en-US" altLang="zh-CN" sz="28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0" name="文本框 39"/>
            <p:cNvSpPr txBox="1"/>
            <p:nvPr/>
          </p:nvSpPr>
          <p:spPr>
            <a:xfrm>
              <a:off x="3443" y="3333"/>
              <a:ext cx="933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b="1">
                  <a:latin typeface="楷体" panose="02010609060101010101" pitchFamily="49" charset="-122"/>
                  <a:ea typeface="楷体" panose="02010609060101010101" pitchFamily="49" charset="-122"/>
                </a:rPr>
                <a:t>32</a:t>
              </a:r>
              <a:endParaRPr lang="en-US" altLang="zh-CN" sz="28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5026660" y="1415415"/>
            <a:ext cx="1751965" cy="2118360"/>
            <a:chOff x="7916" y="1652"/>
            <a:chExt cx="2759" cy="3336"/>
          </a:xfrm>
        </p:grpSpPr>
        <p:sp>
          <p:nvSpPr>
            <p:cNvPr id="36" name="文本框 35"/>
            <p:cNvSpPr txBox="1"/>
            <p:nvPr/>
          </p:nvSpPr>
          <p:spPr>
            <a:xfrm>
              <a:off x="8935" y="2909"/>
              <a:ext cx="1740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b="1"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+</a:t>
              </a:r>
              <a:r>
                <a:rPr lang="en-US" altLang="zh-CN" sz="2800" b="1">
                  <a:latin typeface="楷体" panose="02010609060101010101" pitchFamily="49" charset="-122"/>
                  <a:ea typeface="楷体" panose="02010609060101010101" pitchFamily="49" charset="-122"/>
                </a:rPr>
                <a:t>16=</a:t>
              </a:r>
              <a:endParaRPr lang="en-US" altLang="zh-CN" sz="28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5" name="文本框 44"/>
            <p:cNvSpPr txBox="1"/>
            <p:nvPr/>
          </p:nvSpPr>
          <p:spPr>
            <a:xfrm>
              <a:off x="7916" y="1652"/>
              <a:ext cx="933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b="1">
                  <a:latin typeface="楷体" panose="02010609060101010101" pitchFamily="49" charset="-122"/>
                  <a:ea typeface="楷体" panose="02010609060101010101" pitchFamily="49" charset="-122"/>
                </a:rPr>
                <a:t>38</a:t>
              </a:r>
              <a:endParaRPr lang="en-US" altLang="zh-CN" sz="28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6" name="文本框 45"/>
            <p:cNvSpPr txBox="1"/>
            <p:nvPr/>
          </p:nvSpPr>
          <p:spPr>
            <a:xfrm>
              <a:off x="7916" y="4166"/>
              <a:ext cx="933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b="1">
                  <a:latin typeface="楷体" panose="02010609060101010101" pitchFamily="49" charset="-122"/>
                  <a:ea typeface="楷体" panose="02010609060101010101" pitchFamily="49" charset="-122"/>
                </a:rPr>
                <a:t>62</a:t>
              </a:r>
              <a:endParaRPr lang="en-US" altLang="zh-CN" sz="28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7" name="文本框 46"/>
            <p:cNvSpPr txBox="1"/>
            <p:nvPr/>
          </p:nvSpPr>
          <p:spPr>
            <a:xfrm>
              <a:off x="7916" y="2490"/>
              <a:ext cx="933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b="1">
                  <a:latin typeface="楷体" panose="02010609060101010101" pitchFamily="49" charset="-122"/>
                  <a:ea typeface="楷体" panose="02010609060101010101" pitchFamily="49" charset="-122"/>
                </a:rPr>
                <a:t>24</a:t>
              </a:r>
              <a:endParaRPr lang="en-US" altLang="zh-CN" sz="28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8" name="文本框 47"/>
            <p:cNvSpPr txBox="1"/>
            <p:nvPr/>
          </p:nvSpPr>
          <p:spPr>
            <a:xfrm>
              <a:off x="7916" y="3328"/>
              <a:ext cx="933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b="1">
                  <a:latin typeface="楷体" panose="02010609060101010101" pitchFamily="49" charset="-122"/>
                  <a:ea typeface="楷体" panose="02010609060101010101" pitchFamily="49" charset="-122"/>
                </a:rPr>
                <a:t>56</a:t>
              </a:r>
              <a:endParaRPr lang="en-US" altLang="zh-CN" sz="28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55" name="文本框 54"/>
          <p:cNvSpPr txBox="1"/>
          <p:nvPr/>
        </p:nvSpPr>
        <p:spPr>
          <a:xfrm>
            <a:off x="3338195" y="1428750"/>
            <a:ext cx="59245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47</a:t>
            </a:r>
            <a:endParaRPr lang="en-US" altLang="zh-CN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6" name="文本框 55"/>
          <p:cNvSpPr txBox="1"/>
          <p:nvPr/>
        </p:nvSpPr>
        <p:spPr>
          <a:xfrm>
            <a:off x="3338195" y="3025140"/>
            <a:ext cx="59245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78</a:t>
            </a:r>
            <a:endParaRPr lang="en-US" altLang="zh-CN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7" name="文本框 56"/>
          <p:cNvSpPr txBox="1"/>
          <p:nvPr/>
        </p:nvSpPr>
        <p:spPr>
          <a:xfrm>
            <a:off x="3338195" y="1960880"/>
            <a:ext cx="59245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59</a:t>
            </a:r>
            <a:endParaRPr lang="en-US" altLang="zh-CN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8" name="文本框 57"/>
          <p:cNvSpPr txBox="1"/>
          <p:nvPr/>
        </p:nvSpPr>
        <p:spPr>
          <a:xfrm>
            <a:off x="3338195" y="2493010"/>
            <a:ext cx="59245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66</a:t>
            </a:r>
            <a:endParaRPr lang="en-US" altLang="zh-CN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9" name="文本框 58"/>
          <p:cNvSpPr txBox="1"/>
          <p:nvPr/>
        </p:nvSpPr>
        <p:spPr>
          <a:xfrm>
            <a:off x="6708775" y="1418590"/>
            <a:ext cx="59245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54</a:t>
            </a:r>
            <a:endParaRPr lang="en-US" altLang="zh-CN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0" name="文本框 59"/>
          <p:cNvSpPr txBox="1"/>
          <p:nvPr/>
        </p:nvSpPr>
        <p:spPr>
          <a:xfrm>
            <a:off x="6708775" y="3014980"/>
            <a:ext cx="59245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78</a:t>
            </a:r>
            <a:endParaRPr lang="en-US" altLang="zh-CN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1" name="文本框 60"/>
          <p:cNvSpPr txBox="1"/>
          <p:nvPr/>
        </p:nvSpPr>
        <p:spPr>
          <a:xfrm>
            <a:off x="6708775" y="1950720"/>
            <a:ext cx="59245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40</a:t>
            </a:r>
            <a:endParaRPr lang="en-US" altLang="zh-CN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2" name="文本框 61"/>
          <p:cNvSpPr txBox="1"/>
          <p:nvPr/>
        </p:nvSpPr>
        <p:spPr>
          <a:xfrm>
            <a:off x="6708775" y="2482850"/>
            <a:ext cx="59245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72</a:t>
            </a:r>
            <a:endParaRPr lang="en-US" altLang="zh-CN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08635" y="727283"/>
            <a:ext cx="25438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口算下列各题。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  <a:sym typeface="+mn-ea"/>
            </a:endParaRPr>
          </a:p>
        </p:txBody>
      </p:sp>
    </p:spTree>
    <p:custDataLst>
      <p:tags r:id="rId2"/>
    </p:custData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" grpId="0"/>
      <p:bldP spid="56" grpId="0"/>
      <p:bldP spid="57" grpId="0"/>
      <p:bldP spid="58" grpId="0"/>
      <p:bldP spid="59" grpId="0"/>
      <p:bldP spid="60" grpId="0"/>
      <p:bldP spid="61" grpId="0"/>
      <p:bldP spid="6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1"/>
          <p:cNvSpPr txBox="1">
            <a:spLocks noChangeArrowheads="1"/>
          </p:cNvSpPr>
          <p:nvPr/>
        </p:nvSpPr>
        <p:spPr bwMode="auto">
          <a:xfrm>
            <a:off x="460559" y="716967"/>
            <a:ext cx="4941952" cy="54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三年级一共要买多少张车票？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1105857" y="2480577"/>
            <a:ext cx="126989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35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36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332624" y="2480577"/>
            <a:ext cx="198964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71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（张）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87729" y="3703462"/>
            <a:ext cx="52357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答：三年级一共要买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71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张车票。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lum contrast="12000"/>
          </a:blip>
          <a:srcRect t="56" b="56"/>
          <a:stretch>
            <a:fillRect/>
          </a:stretch>
        </p:blipFill>
        <p:spPr>
          <a:xfrm>
            <a:off x="4889347" y="1298061"/>
            <a:ext cx="4041775" cy="2548255"/>
          </a:xfrm>
          <a:prstGeom prst="roundRect">
            <a:avLst>
              <a:gd name="adj" fmla="val 11806"/>
            </a:avLst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5" grpId="0"/>
      <p:bldP spid="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60" name="文本框 99"/>
          <p:cNvSpPr txBox="1"/>
          <p:nvPr/>
        </p:nvSpPr>
        <p:spPr>
          <a:xfrm>
            <a:off x="322580" y="568853"/>
            <a:ext cx="8352790" cy="274902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494949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一架玩具飞机</a:t>
            </a:r>
            <a:r>
              <a:rPr lang="en-US" altLang="zh-CN" sz="2800" b="1" dirty="0">
                <a:solidFill>
                  <a:srgbClr val="494949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27</a:t>
            </a:r>
            <a:r>
              <a:rPr lang="zh-CN" altLang="en-US" sz="2800" b="1" dirty="0">
                <a:solidFill>
                  <a:srgbClr val="494949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元，一把伞</a:t>
            </a:r>
            <a:r>
              <a:rPr lang="en-US" altLang="zh-CN" sz="2800" b="1" dirty="0">
                <a:solidFill>
                  <a:srgbClr val="494949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18</a:t>
            </a:r>
            <a:r>
              <a:rPr lang="zh-CN" altLang="en-US" sz="2800" b="1" dirty="0">
                <a:solidFill>
                  <a:srgbClr val="494949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元，一辆玩具车</a:t>
            </a:r>
            <a:r>
              <a:rPr lang="en-US" altLang="zh-CN" sz="2800" b="1" dirty="0">
                <a:solidFill>
                  <a:srgbClr val="494949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34</a:t>
            </a:r>
            <a:r>
              <a:rPr lang="zh-CN" altLang="en-US" sz="2800" b="1" dirty="0">
                <a:solidFill>
                  <a:srgbClr val="494949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元。</a:t>
            </a:r>
            <a:endParaRPr lang="zh-CN" altLang="en-US" sz="2800" b="1" dirty="0">
              <a:solidFill>
                <a:srgbClr val="494949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494949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b="1" dirty="0">
                <a:solidFill>
                  <a:srgbClr val="494949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dirty="0">
                <a:solidFill>
                  <a:srgbClr val="494949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）买</a:t>
            </a:r>
            <a:r>
              <a:rPr lang="en-US" altLang="zh-CN" sz="2800" b="1" dirty="0">
                <a:solidFill>
                  <a:srgbClr val="494949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dirty="0">
                <a:solidFill>
                  <a:srgbClr val="494949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把伞和</a:t>
            </a:r>
            <a:r>
              <a:rPr lang="en-US" altLang="zh-CN" sz="2800" b="1" dirty="0">
                <a:solidFill>
                  <a:srgbClr val="494949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dirty="0">
                <a:solidFill>
                  <a:srgbClr val="494949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辆玩具车需要付多少钱？</a:t>
            </a:r>
            <a:endParaRPr lang="zh-CN" altLang="en-US" sz="2800" b="1" dirty="0">
              <a:solidFill>
                <a:srgbClr val="494949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40000"/>
              </a:lnSpc>
            </a:pPr>
            <a:endParaRPr lang="zh-CN" altLang="en-US" sz="2800" b="1" dirty="0">
              <a:solidFill>
                <a:srgbClr val="494949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50000"/>
              </a:lnSpc>
            </a:pPr>
            <a:endParaRPr lang="zh-CN" altLang="en-US" sz="2800" b="1" dirty="0">
              <a:solidFill>
                <a:srgbClr val="494949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494949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b="1" dirty="0">
                <a:solidFill>
                  <a:srgbClr val="494949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800" b="1" dirty="0">
                <a:solidFill>
                  <a:srgbClr val="494949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）买</a:t>
            </a:r>
            <a:r>
              <a:rPr lang="en-US" altLang="zh-CN" sz="2800" b="1" dirty="0">
                <a:solidFill>
                  <a:srgbClr val="494949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dirty="0">
                <a:solidFill>
                  <a:srgbClr val="494949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把伞和</a:t>
            </a:r>
            <a:r>
              <a:rPr lang="en-US" altLang="zh-CN" sz="2800" b="1" dirty="0">
                <a:solidFill>
                  <a:srgbClr val="494949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dirty="0">
                <a:solidFill>
                  <a:srgbClr val="494949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架玩具飞机需要付多少钱？  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560194" y="1816859"/>
            <a:ext cx="3011805" cy="531019"/>
          </a:xfrm>
          <a:prstGeom prst="rect">
            <a:avLst/>
          </a:prstGeom>
          <a:noFill/>
          <a:ln w="9525">
            <a:noFill/>
          </a:ln>
        </p:spPr>
        <p:txBody>
          <a:bodyPr wrap="square" anchor="t"/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18+34=52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（元）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308398" y="2313283"/>
            <a:ext cx="7063816" cy="413385"/>
          </a:xfrm>
          <a:prstGeom prst="rect">
            <a:avLst/>
          </a:prstGeom>
          <a:noFill/>
          <a:ln w="9525">
            <a:noFill/>
          </a:ln>
        </p:spPr>
        <p:txBody>
          <a:bodyPr wrap="square" anchor="t"/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答：买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把伞和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辆玩具车需要付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52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元钱。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560195" y="3317875"/>
            <a:ext cx="2386965" cy="529590"/>
          </a:xfrm>
          <a:prstGeom prst="rect">
            <a:avLst/>
          </a:prstGeom>
          <a:noFill/>
          <a:ln w="9525">
            <a:noFill/>
          </a:ln>
        </p:spPr>
        <p:txBody>
          <a:bodyPr wrap="square" anchor="t"/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18+27=45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（元）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023172" y="3938024"/>
            <a:ext cx="7256762" cy="412115"/>
          </a:xfrm>
          <a:prstGeom prst="rect">
            <a:avLst/>
          </a:prstGeom>
          <a:noFill/>
          <a:ln w="9525">
            <a:noFill/>
          </a:ln>
        </p:spPr>
        <p:txBody>
          <a:bodyPr wrap="square" anchor="t"/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答：买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1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把伞和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1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架玩具飞机需要付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45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元钱。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  <p:bldP spid="9" grpId="0"/>
      <p:bldP spid="1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71022" y="723438"/>
            <a:ext cx="345122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1.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照样子填一填。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grpSp>
        <p:nvGrpSpPr>
          <p:cNvPr id="41992" name="组合 18"/>
          <p:cNvGrpSpPr/>
          <p:nvPr/>
        </p:nvGrpSpPr>
        <p:grpSpPr>
          <a:xfrm>
            <a:off x="2168804" y="1307003"/>
            <a:ext cx="1384300" cy="1392872"/>
            <a:chOff x="2321862" y="1928802"/>
            <a:chExt cx="1845746" cy="1857176"/>
          </a:xfrm>
        </p:grpSpPr>
        <p:sp>
          <p:nvSpPr>
            <p:cNvPr id="20" name="TextBox 19"/>
            <p:cNvSpPr txBox="1"/>
            <p:nvPr/>
          </p:nvSpPr>
          <p:spPr>
            <a:xfrm>
              <a:off x="2928926" y="1928802"/>
              <a:ext cx="1076121" cy="571504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marR="0" defTabSz="914400" rtl="0" fontAlgn="auto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800" b="1" baseline="0" noProof="0" dirty="0"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23</a:t>
              </a:r>
              <a:endParaRPr kumimoji="0" lang="en-US" altLang="zh-CN" sz="2800" b="1" baseline="0" noProof="0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cxnSp>
          <p:nvCxnSpPr>
            <p:cNvPr id="21" name="直接连接符 20"/>
            <p:cNvCxnSpPr/>
            <p:nvPr/>
          </p:nvCxnSpPr>
          <p:spPr>
            <a:xfrm flipH="1">
              <a:off x="2693445" y="2571320"/>
              <a:ext cx="449583" cy="519010"/>
            </a:xfrm>
            <a:prstGeom prst="line">
              <a:avLst/>
            </a:prstGeom>
            <a:ln w="3810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>
              <a:off x="3303049" y="2571320"/>
              <a:ext cx="451206" cy="518407"/>
            </a:xfrm>
            <a:prstGeom prst="line">
              <a:avLst/>
            </a:prstGeom>
            <a:ln w="3810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矩形 22"/>
            <p:cNvSpPr/>
            <p:nvPr/>
          </p:nvSpPr>
          <p:spPr>
            <a:xfrm>
              <a:off x="2321862" y="3214474"/>
              <a:ext cx="785818" cy="571504"/>
            </a:xfrm>
            <a:prstGeom prst="rect">
              <a:avLst/>
            </a:prstGeom>
            <a:noFill/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800" b="1" i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20</a:t>
              </a:r>
              <a:endParaRPr kumimoji="0" lang="en-US" altLang="zh-CN" sz="2800" b="1" i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3381790" y="3210241"/>
              <a:ext cx="785818" cy="571504"/>
            </a:xfrm>
            <a:prstGeom prst="rect">
              <a:avLst/>
            </a:prstGeom>
            <a:noFill/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800" b="1" i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3</a:t>
              </a:r>
              <a:endParaRPr kumimoji="0" lang="en-US" altLang="zh-CN" sz="2800" b="1" i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sp>
        <p:nvSpPr>
          <p:cNvPr id="9" name="TextBox 19"/>
          <p:cNvSpPr txBox="1"/>
          <p:nvPr/>
        </p:nvSpPr>
        <p:spPr>
          <a:xfrm>
            <a:off x="5523429" y="1306923"/>
            <a:ext cx="807085" cy="42862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R="0" defTabSz="914400" rtl="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baseline="0" noProof="0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35</a:t>
            </a:r>
            <a:endParaRPr kumimoji="0" lang="en-US" altLang="zh-CN" sz="2800" b="1" baseline="0" noProof="0" dirty="0"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cxnSp>
        <p:nvCxnSpPr>
          <p:cNvPr id="10" name="直接连接符 9"/>
          <p:cNvCxnSpPr/>
          <p:nvPr/>
        </p:nvCxnSpPr>
        <p:spPr>
          <a:xfrm flipH="1">
            <a:off x="5346899" y="1788888"/>
            <a:ext cx="337185" cy="389255"/>
          </a:xfrm>
          <a:prstGeom prst="line">
            <a:avLst/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5804099" y="1788888"/>
            <a:ext cx="338455" cy="388620"/>
          </a:xfrm>
          <a:prstGeom prst="line">
            <a:avLst/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 11"/>
          <p:cNvSpPr/>
          <p:nvPr/>
        </p:nvSpPr>
        <p:spPr>
          <a:xfrm>
            <a:off x="5068134" y="2271488"/>
            <a:ext cx="589280" cy="428625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30</a:t>
            </a:r>
            <a:endParaRPr kumimoji="0" lang="en-US" altLang="zh-CN" sz="2800" b="1" i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863154" y="2268313"/>
            <a:ext cx="589280" cy="428625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5</a:t>
            </a:r>
            <a:endParaRPr kumimoji="0" lang="en-US" altLang="zh-CN" sz="2800" b="1" i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14" name="TextBox 19"/>
          <p:cNvSpPr txBox="1"/>
          <p:nvPr/>
        </p:nvSpPr>
        <p:spPr>
          <a:xfrm>
            <a:off x="2624019" y="2926808"/>
            <a:ext cx="807085" cy="42862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R="0" defTabSz="914400" rtl="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baseline="0" noProof="0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69</a:t>
            </a:r>
            <a:endParaRPr kumimoji="0" lang="en-US" altLang="zh-CN" sz="2800" b="1" baseline="0" noProof="0" dirty="0"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cxnSp>
        <p:nvCxnSpPr>
          <p:cNvPr id="15" name="直接连接符 14"/>
          <p:cNvCxnSpPr/>
          <p:nvPr/>
        </p:nvCxnSpPr>
        <p:spPr>
          <a:xfrm flipH="1">
            <a:off x="2447489" y="3408773"/>
            <a:ext cx="337185" cy="389255"/>
          </a:xfrm>
          <a:prstGeom prst="line">
            <a:avLst/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2904689" y="3408773"/>
            <a:ext cx="338455" cy="388620"/>
          </a:xfrm>
          <a:prstGeom prst="line">
            <a:avLst/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矩形 18"/>
          <p:cNvSpPr/>
          <p:nvPr/>
        </p:nvSpPr>
        <p:spPr>
          <a:xfrm>
            <a:off x="2168724" y="3891373"/>
            <a:ext cx="589280" cy="428625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60</a:t>
            </a:r>
            <a:endParaRPr kumimoji="0" lang="en-US" altLang="zh-CN" sz="2800" b="1" i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2963744" y="3888198"/>
            <a:ext cx="589280" cy="428625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9</a:t>
            </a:r>
            <a:endParaRPr kumimoji="0" lang="en-US" altLang="zh-CN" sz="2800" b="1" i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25" name="TextBox 19"/>
          <p:cNvSpPr txBox="1"/>
          <p:nvPr/>
        </p:nvSpPr>
        <p:spPr>
          <a:xfrm>
            <a:off x="5523429" y="2926808"/>
            <a:ext cx="807085" cy="42862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R="0" defTabSz="914400" rtl="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baseline="0" noProof="0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57</a:t>
            </a:r>
            <a:endParaRPr kumimoji="0" lang="en-US" altLang="zh-CN" sz="2800" b="1" baseline="0" noProof="0" dirty="0"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cxnSp>
        <p:nvCxnSpPr>
          <p:cNvPr id="26" name="直接连接符 25"/>
          <p:cNvCxnSpPr/>
          <p:nvPr/>
        </p:nvCxnSpPr>
        <p:spPr>
          <a:xfrm flipH="1">
            <a:off x="5346899" y="3408773"/>
            <a:ext cx="337185" cy="389255"/>
          </a:xfrm>
          <a:prstGeom prst="line">
            <a:avLst/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>
            <a:off x="5804099" y="3408773"/>
            <a:ext cx="338455" cy="388620"/>
          </a:xfrm>
          <a:prstGeom prst="line">
            <a:avLst/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矩形 33"/>
          <p:cNvSpPr/>
          <p:nvPr/>
        </p:nvSpPr>
        <p:spPr>
          <a:xfrm>
            <a:off x="5068134" y="3891373"/>
            <a:ext cx="589280" cy="428625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50</a:t>
            </a:r>
            <a:endParaRPr kumimoji="0" lang="en-US" altLang="zh-CN" sz="2800" b="1" i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5863154" y="3888198"/>
            <a:ext cx="589280" cy="428625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7</a:t>
            </a:r>
            <a:endParaRPr kumimoji="0" lang="en-US" altLang="zh-CN" sz="2800" b="1" i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5135444" y="2307683"/>
            <a:ext cx="454660" cy="349250"/>
          </a:xfrm>
          <a:prstGeom prst="rect">
            <a:avLst/>
          </a:prstGeom>
          <a:solidFill>
            <a:srgbClr val="FFFF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b="1">
              <a:ea typeface="楷体" panose="02010609060101010101" pitchFamily="49" charset="-122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5930464" y="2311493"/>
            <a:ext cx="454660" cy="349250"/>
          </a:xfrm>
          <a:prstGeom prst="rect">
            <a:avLst/>
          </a:prstGeom>
          <a:solidFill>
            <a:srgbClr val="FFFF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b="1">
              <a:ea typeface="楷体" panose="02010609060101010101" pitchFamily="49" charset="-122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2236034" y="3931378"/>
            <a:ext cx="454660" cy="349250"/>
          </a:xfrm>
          <a:prstGeom prst="rect">
            <a:avLst/>
          </a:prstGeom>
          <a:solidFill>
            <a:srgbClr val="FFFF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b="1">
              <a:ea typeface="楷体" panose="02010609060101010101" pitchFamily="49" charset="-122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3031054" y="3931378"/>
            <a:ext cx="454660" cy="349250"/>
          </a:xfrm>
          <a:prstGeom prst="rect">
            <a:avLst/>
          </a:prstGeom>
          <a:solidFill>
            <a:srgbClr val="FFFF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b="1">
              <a:ea typeface="楷体" panose="02010609060101010101" pitchFamily="49" charset="-122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5135444" y="3927568"/>
            <a:ext cx="454660" cy="349250"/>
          </a:xfrm>
          <a:prstGeom prst="rect">
            <a:avLst/>
          </a:prstGeom>
          <a:solidFill>
            <a:srgbClr val="FFFF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b="1">
              <a:ea typeface="楷体" panose="02010609060101010101" pitchFamily="49" charset="-122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5930464" y="3927568"/>
            <a:ext cx="454660" cy="349250"/>
          </a:xfrm>
          <a:prstGeom prst="rect">
            <a:avLst/>
          </a:prstGeom>
          <a:solidFill>
            <a:srgbClr val="FFFF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b="1"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 bldLvl="0" animBg="1"/>
      <p:bldP spid="42" grpId="0" bldLvl="0" animBg="1"/>
      <p:bldP spid="43" grpId="0" bldLvl="0" animBg="1"/>
      <p:bldP spid="44" grpId="0" bldLvl="0" animBg="1"/>
      <p:bldP spid="45" grpId="0" bldLvl="0" animBg="1"/>
      <p:bldP spid="46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5"/>
          <p:cNvSpPr>
            <a:spLocks noChangeArrowheads="1"/>
          </p:cNvSpPr>
          <p:nvPr/>
        </p:nvSpPr>
        <p:spPr bwMode="auto">
          <a:xfrm>
            <a:off x="352013" y="710651"/>
            <a:ext cx="5142230" cy="499110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这节课你们都学会了哪些知识？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387985" y="1250315"/>
            <a:ext cx="4859655" cy="1545590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682912" y="1308274"/>
            <a:ext cx="48234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00000"/>
              </a:lnSpc>
              <a:spcBef>
                <a:spcPts val="0"/>
              </a:spcBef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两位数加两位数的口算方法：</a:t>
            </a:r>
            <a:endParaRPr lang="zh-CN" altLang="en-US" sz="2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3" name="TextBox 1"/>
          <p:cNvSpPr txBox="1"/>
          <p:nvPr/>
        </p:nvSpPr>
        <p:spPr>
          <a:xfrm>
            <a:off x="397201" y="3061079"/>
            <a:ext cx="518833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00000"/>
              </a:lnSpc>
              <a:spcBef>
                <a:spcPts val="0"/>
              </a:spcBef>
            </a:pPr>
            <a:r>
              <a:rPr 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2.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也可以把两位数都分成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整十数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和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一位数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，先把整十数和一位数分别相加，再把两个和相加。</a:t>
            </a:r>
            <a:endParaRPr lang="en-US" sz="2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4" name="标题 1"/>
          <p:cNvSpPr>
            <a:spLocks noGrp="1" noChangeArrowheads="1"/>
          </p:cNvSpPr>
          <p:nvPr/>
        </p:nvSpPr>
        <p:spPr bwMode="auto">
          <a:xfrm>
            <a:off x="5801299" y="1534820"/>
            <a:ext cx="2561590" cy="4305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例：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35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＋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34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＝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28" name="标题 1"/>
          <p:cNvSpPr>
            <a:spLocks noGrp="1" noChangeArrowheads="1"/>
          </p:cNvSpPr>
          <p:nvPr/>
        </p:nvSpPr>
        <p:spPr bwMode="auto">
          <a:xfrm>
            <a:off x="6328906" y="2082716"/>
            <a:ext cx="659379" cy="4302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30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标题 1"/>
          <p:cNvSpPr>
            <a:spLocks noGrp="1" noChangeArrowheads="1"/>
          </p:cNvSpPr>
          <p:nvPr/>
        </p:nvSpPr>
        <p:spPr bwMode="auto">
          <a:xfrm>
            <a:off x="6850376" y="2082716"/>
            <a:ext cx="360362" cy="4302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标题 1"/>
          <p:cNvSpPr>
            <a:spLocks noGrp="1" noChangeArrowheads="1"/>
          </p:cNvSpPr>
          <p:nvPr/>
        </p:nvSpPr>
        <p:spPr bwMode="auto">
          <a:xfrm>
            <a:off x="6897712" y="2616904"/>
            <a:ext cx="574675" cy="4302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64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Line 32"/>
          <p:cNvSpPr>
            <a:spLocks noChangeShapeType="1"/>
          </p:cNvSpPr>
          <p:nvPr/>
        </p:nvSpPr>
        <p:spPr bwMode="auto">
          <a:xfrm flipH="1">
            <a:off x="6691726" y="1893618"/>
            <a:ext cx="144462" cy="215900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</a:ln>
        </p:spPr>
        <p:txBody>
          <a:bodyPr/>
          <a:lstStyle/>
          <a:p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Line 35"/>
          <p:cNvSpPr>
            <a:spLocks noChangeShapeType="1"/>
          </p:cNvSpPr>
          <p:nvPr/>
        </p:nvSpPr>
        <p:spPr bwMode="auto">
          <a:xfrm>
            <a:off x="6836188" y="1893618"/>
            <a:ext cx="160338" cy="233363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</a:ln>
        </p:spPr>
        <p:txBody>
          <a:bodyPr/>
          <a:lstStyle/>
          <a:p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6" name="Group 48"/>
          <p:cNvGrpSpPr/>
          <p:nvPr/>
        </p:nvGrpSpPr>
        <p:grpSpPr bwMode="auto">
          <a:xfrm flipH="1">
            <a:off x="6754271" y="2056360"/>
            <a:ext cx="792162" cy="576262"/>
            <a:chOff x="0" y="0"/>
            <a:chExt cx="567" cy="907"/>
          </a:xfrm>
        </p:grpSpPr>
        <p:sp>
          <p:nvSpPr>
            <p:cNvPr id="37" name="Line 49"/>
            <p:cNvSpPr>
              <a:spLocks noChangeShapeType="1"/>
            </p:cNvSpPr>
            <p:nvPr/>
          </p:nvSpPr>
          <p:spPr bwMode="auto">
            <a:xfrm>
              <a:off x="0" y="0"/>
              <a:ext cx="1" cy="907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</a:ln>
          </p:spPr>
          <p:txBody>
            <a:bodyPr/>
            <a:lstStyle/>
            <a:p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8" name="Line 50"/>
            <p:cNvSpPr>
              <a:spLocks noChangeShapeType="1"/>
            </p:cNvSpPr>
            <p:nvPr/>
          </p:nvSpPr>
          <p:spPr bwMode="auto">
            <a:xfrm>
              <a:off x="0" y="907"/>
              <a:ext cx="567" cy="1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</a:ln>
          </p:spPr>
          <p:txBody>
            <a:bodyPr/>
            <a:lstStyle/>
            <a:p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9" name="Line 51"/>
            <p:cNvSpPr>
              <a:spLocks noChangeShapeType="1"/>
            </p:cNvSpPr>
            <p:nvPr/>
          </p:nvSpPr>
          <p:spPr bwMode="auto">
            <a:xfrm flipV="1">
              <a:off x="567" y="680"/>
              <a:ext cx="1" cy="227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</a:ln>
          </p:spPr>
          <p:txBody>
            <a:bodyPr/>
            <a:lstStyle/>
            <a:p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40" name="标题 1"/>
          <p:cNvSpPr>
            <a:spLocks noGrp="1" noChangeArrowheads="1"/>
          </p:cNvSpPr>
          <p:nvPr/>
        </p:nvSpPr>
        <p:spPr bwMode="auto">
          <a:xfrm>
            <a:off x="7941577" y="1535566"/>
            <a:ext cx="792435" cy="4286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69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标题 1"/>
          <p:cNvSpPr>
            <a:spLocks noGrp="1" noChangeArrowheads="1"/>
          </p:cNvSpPr>
          <p:nvPr/>
        </p:nvSpPr>
        <p:spPr bwMode="auto">
          <a:xfrm>
            <a:off x="5801934" y="3107080"/>
            <a:ext cx="2740025" cy="42989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例：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35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＋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34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＝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6" name="标题 1"/>
          <p:cNvSpPr>
            <a:spLocks noGrp="1" noChangeArrowheads="1"/>
          </p:cNvSpPr>
          <p:nvPr/>
        </p:nvSpPr>
        <p:spPr bwMode="auto">
          <a:xfrm>
            <a:off x="6305925" y="3666131"/>
            <a:ext cx="620232" cy="4302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30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" name="标题 1"/>
          <p:cNvSpPr>
            <a:spLocks noGrp="1" noChangeArrowheads="1"/>
          </p:cNvSpPr>
          <p:nvPr/>
        </p:nvSpPr>
        <p:spPr bwMode="auto">
          <a:xfrm>
            <a:off x="7079034" y="3668249"/>
            <a:ext cx="576263" cy="4286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30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2" name="标题 1"/>
          <p:cNvSpPr>
            <a:spLocks noGrp="1" noChangeArrowheads="1"/>
          </p:cNvSpPr>
          <p:nvPr/>
        </p:nvSpPr>
        <p:spPr bwMode="auto">
          <a:xfrm>
            <a:off x="6793455" y="3666131"/>
            <a:ext cx="360362" cy="4302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3" name="标题 1"/>
          <p:cNvSpPr>
            <a:spLocks noGrp="1" noChangeArrowheads="1"/>
          </p:cNvSpPr>
          <p:nvPr/>
        </p:nvSpPr>
        <p:spPr bwMode="auto">
          <a:xfrm>
            <a:off x="7498605" y="3670048"/>
            <a:ext cx="287337" cy="4302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4" name="标题 1"/>
          <p:cNvSpPr>
            <a:spLocks noGrp="1" noChangeArrowheads="1"/>
          </p:cNvSpPr>
          <p:nvPr/>
        </p:nvSpPr>
        <p:spPr bwMode="auto">
          <a:xfrm>
            <a:off x="6547743" y="4212170"/>
            <a:ext cx="606074" cy="4302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60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5" name="标题 1"/>
          <p:cNvSpPr>
            <a:spLocks noGrp="1" noChangeArrowheads="1"/>
          </p:cNvSpPr>
          <p:nvPr/>
        </p:nvSpPr>
        <p:spPr bwMode="auto">
          <a:xfrm>
            <a:off x="7196037" y="4271421"/>
            <a:ext cx="360363" cy="4302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6" name="Line 30"/>
          <p:cNvSpPr>
            <a:spLocks noChangeShapeType="1"/>
          </p:cNvSpPr>
          <p:nvPr/>
        </p:nvSpPr>
        <p:spPr bwMode="auto">
          <a:xfrm flipH="1">
            <a:off x="6621357" y="3521668"/>
            <a:ext cx="142875" cy="215900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</a:ln>
        </p:spPr>
        <p:txBody>
          <a:bodyPr/>
          <a:lstStyle/>
          <a:p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7" name="Line 31"/>
          <p:cNvSpPr>
            <a:spLocks noChangeShapeType="1"/>
          </p:cNvSpPr>
          <p:nvPr/>
        </p:nvSpPr>
        <p:spPr bwMode="auto">
          <a:xfrm flipH="1">
            <a:off x="7311921" y="3521668"/>
            <a:ext cx="144463" cy="215900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</a:ln>
        </p:spPr>
        <p:txBody>
          <a:bodyPr/>
          <a:lstStyle/>
          <a:p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8" name="Line 33"/>
          <p:cNvSpPr>
            <a:spLocks noChangeShapeType="1"/>
          </p:cNvSpPr>
          <p:nvPr/>
        </p:nvSpPr>
        <p:spPr bwMode="auto">
          <a:xfrm>
            <a:off x="6765820" y="3521668"/>
            <a:ext cx="160337" cy="233363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</a:ln>
        </p:spPr>
        <p:txBody>
          <a:bodyPr/>
          <a:lstStyle/>
          <a:p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9" name="Line 34"/>
          <p:cNvSpPr>
            <a:spLocks noChangeShapeType="1"/>
          </p:cNvSpPr>
          <p:nvPr/>
        </p:nvSpPr>
        <p:spPr bwMode="auto">
          <a:xfrm>
            <a:off x="7456384" y="3521668"/>
            <a:ext cx="160337" cy="234950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</a:ln>
        </p:spPr>
        <p:txBody>
          <a:bodyPr/>
          <a:lstStyle/>
          <a:p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0" name="Group 40"/>
          <p:cNvGrpSpPr/>
          <p:nvPr/>
        </p:nvGrpSpPr>
        <p:grpSpPr bwMode="auto">
          <a:xfrm>
            <a:off x="6547743" y="4026493"/>
            <a:ext cx="864194" cy="145099"/>
            <a:chOff x="0" y="0"/>
            <a:chExt cx="1020" cy="227"/>
          </a:xfrm>
        </p:grpSpPr>
        <p:sp>
          <p:nvSpPr>
            <p:cNvPr id="51" name="Line 41"/>
            <p:cNvSpPr>
              <a:spLocks noChangeShapeType="1"/>
            </p:cNvSpPr>
            <p:nvPr/>
          </p:nvSpPr>
          <p:spPr bwMode="auto">
            <a:xfrm>
              <a:off x="0" y="0"/>
              <a:ext cx="1" cy="227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</a:ln>
          </p:spPr>
          <p:txBody>
            <a:bodyPr/>
            <a:lstStyle/>
            <a:p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2" name="Line 42"/>
            <p:cNvSpPr>
              <a:spLocks noChangeShapeType="1"/>
            </p:cNvSpPr>
            <p:nvPr/>
          </p:nvSpPr>
          <p:spPr bwMode="auto">
            <a:xfrm>
              <a:off x="0" y="227"/>
              <a:ext cx="1020" cy="1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</a:ln>
          </p:spPr>
          <p:txBody>
            <a:bodyPr/>
            <a:lstStyle/>
            <a:p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3" name="Line 43"/>
            <p:cNvSpPr>
              <a:spLocks noChangeShapeType="1"/>
            </p:cNvSpPr>
            <p:nvPr/>
          </p:nvSpPr>
          <p:spPr bwMode="auto">
            <a:xfrm flipV="1">
              <a:off x="1020" y="0"/>
              <a:ext cx="1" cy="227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</a:ln>
          </p:spPr>
          <p:txBody>
            <a:bodyPr/>
            <a:lstStyle/>
            <a:p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54" name="Group 44"/>
          <p:cNvGrpSpPr/>
          <p:nvPr/>
        </p:nvGrpSpPr>
        <p:grpSpPr bwMode="auto">
          <a:xfrm>
            <a:off x="7051575" y="4026493"/>
            <a:ext cx="649287" cy="288925"/>
            <a:chOff x="0" y="0"/>
            <a:chExt cx="1021" cy="454"/>
          </a:xfrm>
        </p:grpSpPr>
        <p:sp>
          <p:nvSpPr>
            <p:cNvPr id="55" name="Line 45"/>
            <p:cNvSpPr>
              <a:spLocks noChangeShapeType="1"/>
            </p:cNvSpPr>
            <p:nvPr/>
          </p:nvSpPr>
          <p:spPr bwMode="auto">
            <a:xfrm>
              <a:off x="0" y="0"/>
              <a:ext cx="1" cy="454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</a:ln>
          </p:spPr>
          <p:txBody>
            <a:bodyPr/>
            <a:lstStyle/>
            <a:p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6" name="Line 46"/>
            <p:cNvSpPr>
              <a:spLocks noChangeShapeType="1"/>
            </p:cNvSpPr>
            <p:nvPr/>
          </p:nvSpPr>
          <p:spPr bwMode="auto">
            <a:xfrm>
              <a:off x="0" y="454"/>
              <a:ext cx="1021" cy="1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</a:ln>
          </p:spPr>
          <p:txBody>
            <a:bodyPr/>
            <a:lstStyle/>
            <a:p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7" name="Line 47"/>
            <p:cNvSpPr>
              <a:spLocks noChangeShapeType="1"/>
            </p:cNvSpPr>
            <p:nvPr/>
          </p:nvSpPr>
          <p:spPr bwMode="auto">
            <a:xfrm flipV="1">
              <a:off x="1021" y="0"/>
              <a:ext cx="1" cy="454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</a:ln>
          </p:spPr>
          <p:txBody>
            <a:bodyPr/>
            <a:lstStyle/>
            <a:p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58" name="标题 1"/>
          <p:cNvSpPr>
            <a:spLocks noGrp="1" noChangeArrowheads="1"/>
          </p:cNvSpPr>
          <p:nvPr/>
        </p:nvSpPr>
        <p:spPr bwMode="auto">
          <a:xfrm>
            <a:off x="7919288" y="3107305"/>
            <a:ext cx="792658" cy="4286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69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9" name="TextBox 1"/>
          <p:cNvSpPr txBox="1"/>
          <p:nvPr/>
        </p:nvSpPr>
        <p:spPr>
          <a:xfrm>
            <a:off x="356693" y="1965350"/>
            <a:ext cx="524603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fontAlgn="auto">
              <a:lnSpc>
                <a:spcPct val="100000"/>
              </a:lnSpc>
              <a:spcBef>
                <a:spcPts val="0"/>
              </a:spcBef>
            </a:pPr>
            <a:r>
              <a:rPr lang="en-US" altLang="zh-CN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1.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可以把两位数拆成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整十数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和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一位数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，再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分别相加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，口算出结果。</a:t>
            </a:r>
            <a:endParaRPr lang="zh-CN" altLang="en-US" sz="2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00"/>
                            </p:stCondLst>
                            <p:childTnLst>
                              <p:par>
                                <p:cTn id="33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1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00"/>
                            </p:stCondLst>
                            <p:childTnLst>
                              <p:par>
                                <p:cTn id="64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1000"/>
                            </p:stCondLst>
                            <p:childTnLst>
                              <p:par>
                                <p:cTn id="67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500"/>
                            </p:stCondLst>
                            <p:childTnLst>
                              <p:par>
                                <p:cTn id="77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1000"/>
                            </p:stCondLst>
                            <p:childTnLst>
                              <p:par>
                                <p:cTn id="80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bldLvl="0" animBg="1"/>
      <p:bldP spid="3" grpId="0"/>
      <p:bldP spid="4" grpId="0" bldLvl="0" autoUpdateAnimBg="0"/>
      <p:bldP spid="28" grpId="0" bldLvl="0" autoUpdateAnimBg="0"/>
      <p:bldP spid="29" grpId="0" bldLvl="0" autoUpdateAnimBg="0"/>
      <p:bldP spid="30" grpId="0" bldLvl="0" autoUpdateAnimBg="0"/>
      <p:bldP spid="31" grpId="0" bldLvl="0" animBg="1"/>
      <p:bldP spid="35" grpId="0" bldLvl="0" animBg="1"/>
      <p:bldP spid="40" grpId="0" bldLvl="0" autoUpdateAnimBg="0"/>
      <p:bldP spid="5" grpId="0" bldLvl="0" autoUpdateAnimBg="0"/>
      <p:bldP spid="6" grpId="0" bldLvl="0" autoUpdateAnimBg="0"/>
      <p:bldP spid="41" grpId="0" bldLvl="0" autoUpdateAnimBg="0"/>
      <p:bldP spid="42" grpId="0" bldLvl="0" autoUpdateAnimBg="0"/>
      <p:bldP spid="43" grpId="0" bldLvl="0" autoUpdateAnimBg="0"/>
      <p:bldP spid="44" grpId="0" bldLvl="0" autoUpdateAnimBg="0"/>
      <p:bldP spid="45" grpId="0" bldLvl="0" autoUpdateAnimBg="0"/>
      <p:bldP spid="46" grpId="0" bldLvl="0" animBg="1"/>
      <p:bldP spid="47" grpId="0" bldLvl="0" animBg="1"/>
      <p:bldP spid="48" grpId="0" bldLvl="0" animBg="1"/>
      <p:bldP spid="49" grpId="0" bldLvl="0" animBg="1"/>
      <p:bldP spid="58" grpId="0" bldLvl="0" autoUpdateAnimBg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150844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163512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328803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"/>
          <p:cNvSpPr txBox="1">
            <a:spLocks noChangeArrowheads="1"/>
          </p:cNvSpPr>
          <p:nvPr/>
        </p:nvSpPr>
        <p:spPr bwMode="auto">
          <a:xfrm>
            <a:off x="1115616" y="843558"/>
            <a:ext cx="7166992" cy="3046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2.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用两位数加整十或一位数。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18+30=          48+10=           32+7=           56+9=      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14+9=           68+9=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2" name="TextBox 4"/>
          <p:cNvSpPr txBox="1">
            <a:spLocks noChangeArrowheads="1"/>
          </p:cNvSpPr>
          <p:nvPr/>
        </p:nvSpPr>
        <p:spPr bwMode="auto">
          <a:xfrm>
            <a:off x="2411760" y="1707654"/>
            <a:ext cx="603536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48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3" name="TextBox 6"/>
          <p:cNvSpPr txBox="1">
            <a:spLocks noChangeArrowheads="1"/>
          </p:cNvSpPr>
          <p:nvPr/>
        </p:nvSpPr>
        <p:spPr bwMode="auto">
          <a:xfrm>
            <a:off x="5696656" y="1712516"/>
            <a:ext cx="603536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58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4" name="TextBox 7"/>
          <p:cNvSpPr txBox="1">
            <a:spLocks noChangeArrowheads="1"/>
          </p:cNvSpPr>
          <p:nvPr/>
        </p:nvSpPr>
        <p:spPr bwMode="auto">
          <a:xfrm>
            <a:off x="2279550" y="2442129"/>
            <a:ext cx="603536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39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5" name="TextBox 8"/>
          <p:cNvSpPr txBox="1">
            <a:spLocks noChangeArrowheads="1"/>
          </p:cNvSpPr>
          <p:nvPr/>
        </p:nvSpPr>
        <p:spPr bwMode="auto">
          <a:xfrm>
            <a:off x="5506422" y="2443658"/>
            <a:ext cx="603536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65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6" name="TextBox 9"/>
          <p:cNvSpPr txBox="1">
            <a:spLocks noChangeArrowheads="1"/>
          </p:cNvSpPr>
          <p:nvPr/>
        </p:nvSpPr>
        <p:spPr bwMode="auto">
          <a:xfrm>
            <a:off x="2255266" y="3167576"/>
            <a:ext cx="603536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23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7" name="TextBox 10"/>
          <p:cNvSpPr txBox="1">
            <a:spLocks noChangeArrowheads="1"/>
          </p:cNvSpPr>
          <p:nvPr/>
        </p:nvSpPr>
        <p:spPr bwMode="auto">
          <a:xfrm>
            <a:off x="5506422" y="3179167"/>
            <a:ext cx="603536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77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847305" y="1621737"/>
            <a:ext cx="1870882" cy="229809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  <p:bldP spid="15" grpId="0"/>
      <p:bldP spid="16" grpId="0"/>
      <p:bldP spid="1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10350" y="1991598"/>
            <a:ext cx="2653635" cy="1624674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547221" y="674839"/>
            <a:ext cx="7875326" cy="95410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世界博览会，是一个富有特色的讲坛，它鼓励人类发挥创造性和主动参与性。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172630" y="3627993"/>
            <a:ext cx="140843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中国馆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600665" y="1723757"/>
            <a:ext cx="4832985" cy="30460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2010年，上海世界博览会主题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——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"城市，让生活更美好"，是第41届世界博览会。于5月1日至10月31日举行。此次世博会也是中国举办的首届世界博览会。总投资达450亿人民币，创造了世界博览会史上最大规模记录。同时7308万的参观人数也创下了历届世博之最。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lum contrast="12000"/>
          </a:blip>
          <a:srcRect t="164" b="164"/>
          <a:stretch>
            <a:fillRect/>
          </a:stretch>
        </p:blipFill>
        <p:spPr>
          <a:xfrm>
            <a:off x="523987" y="1280126"/>
            <a:ext cx="4047490" cy="2553335"/>
          </a:xfrm>
          <a:prstGeom prst="roundRect">
            <a:avLst>
              <a:gd name="adj" fmla="val 11806"/>
            </a:avLst>
          </a:prstGeom>
        </p:spPr>
      </p:pic>
      <p:sp>
        <p:nvSpPr>
          <p:cNvPr id="7" name="文本框 6"/>
          <p:cNvSpPr txBox="1"/>
          <p:nvPr/>
        </p:nvSpPr>
        <p:spPr>
          <a:xfrm>
            <a:off x="393853" y="801834"/>
            <a:ext cx="815149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你发现了什么信息？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2">
            <a:lum contrast="12000"/>
          </a:blip>
          <a:srcRect t="243" b="243"/>
          <a:stretch>
            <a:fillRect/>
          </a:stretch>
        </p:blipFill>
        <p:spPr>
          <a:xfrm>
            <a:off x="4694514" y="1260758"/>
            <a:ext cx="4105275" cy="2597785"/>
          </a:xfrm>
          <a:prstGeom prst="roundRect">
            <a:avLst>
              <a:gd name="adj" fmla="val 11806"/>
            </a:avLst>
          </a:prstGeom>
        </p:spPr>
      </p:pic>
      <p:sp>
        <p:nvSpPr>
          <p:cNvPr id="14" name="文本框 13"/>
          <p:cNvSpPr txBox="1"/>
          <p:nvPr/>
        </p:nvSpPr>
        <p:spPr>
          <a:xfrm>
            <a:off x="1062227" y="3845949"/>
            <a:ext cx="29715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五（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班）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41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人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076046" y="4329453"/>
            <a:ext cx="29715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五（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班）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42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人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5424502" y="3885665"/>
            <a:ext cx="29715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六（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班）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39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人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5438321" y="4369169"/>
            <a:ext cx="29715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六（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班）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38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人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4" grpId="0"/>
      <p:bldP spid="15" grpId="0"/>
      <p:bldP spid="16" grpId="0"/>
      <p:bldP spid="1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图片 34"/>
          <p:cNvPicPr>
            <a:picLocks noChangeAspect="1"/>
          </p:cNvPicPr>
          <p:nvPr/>
        </p:nvPicPr>
        <p:blipFill>
          <a:blip r:embed="rId1">
            <a:lum contrast="12000"/>
          </a:blip>
          <a:srcRect t="366" b="366"/>
          <a:stretch>
            <a:fillRect/>
          </a:stretch>
        </p:blipFill>
        <p:spPr>
          <a:xfrm>
            <a:off x="4702135" y="1283618"/>
            <a:ext cx="4047490" cy="2563495"/>
          </a:xfrm>
          <a:prstGeom prst="roundRect">
            <a:avLst>
              <a:gd name="adj" fmla="val 11806"/>
            </a:avLst>
          </a:prstGeom>
        </p:spPr>
      </p:pic>
      <p:sp>
        <p:nvSpPr>
          <p:cNvPr id="7" name="文本框 6"/>
          <p:cNvSpPr txBox="1"/>
          <p:nvPr/>
        </p:nvSpPr>
        <p:spPr>
          <a:xfrm>
            <a:off x="393853" y="810406"/>
            <a:ext cx="815149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你发现了什么信息？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lum contrast="12000"/>
          </a:blip>
          <a:srcRect t="56" b="56"/>
          <a:stretch>
            <a:fillRect/>
          </a:stretch>
        </p:blipFill>
        <p:spPr>
          <a:xfrm>
            <a:off x="598652" y="1297426"/>
            <a:ext cx="4041775" cy="2548255"/>
          </a:xfrm>
          <a:prstGeom prst="roundRect">
            <a:avLst>
              <a:gd name="adj" fmla="val 11806"/>
            </a:avLst>
          </a:prstGeom>
        </p:spPr>
      </p:pic>
      <p:sp>
        <p:nvSpPr>
          <p:cNvPr id="8" name="文本框 7"/>
          <p:cNvSpPr txBox="1"/>
          <p:nvPr/>
        </p:nvSpPr>
        <p:spPr>
          <a:xfrm>
            <a:off x="1062227" y="3868809"/>
            <a:ext cx="29715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三（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班）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35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人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076046" y="4352313"/>
            <a:ext cx="29715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三（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班）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36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人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424502" y="3908525"/>
            <a:ext cx="29715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四（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班）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36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人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438321" y="4392029"/>
            <a:ext cx="29715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四（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班）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38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人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393853" y="839934"/>
            <a:ext cx="815149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你发现了什么信息？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062227" y="3884049"/>
            <a:ext cx="29715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一（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班）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35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人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076046" y="4367553"/>
            <a:ext cx="29715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一（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班）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34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人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424502" y="3923765"/>
            <a:ext cx="29715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二（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班）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39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人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438321" y="4407269"/>
            <a:ext cx="29715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二（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班）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44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人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612964" y="854222"/>
            <a:ext cx="36230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能提出哪些数学问题？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pic>
        <p:nvPicPr>
          <p:cNvPr id="104" name="图片 103"/>
          <p:cNvPicPr/>
          <p:nvPr/>
        </p:nvPicPr>
        <p:blipFill>
          <a:blip r:embed="rId1">
            <a:lum bright="-6000" contrast="12000"/>
          </a:blip>
          <a:srcRect t="6429"/>
          <a:stretch>
            <a:fillRect/>
          </a:stretch>
        </p:blipFill>
        <p:spPr>
          <a:xfrm>
            <a:off x="4573270" y="1504950"/>
            <a:ext cx="3836670" cy="236601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2" descr="iShot_2022-08-23_18.47.53"/>
          <p:cNvPicPr>
            <a:picLocks noChangeAspect="1"/>
          </p:cNvPicPr>
          <p:nvPr/>
        </p:nvPicPr>
        <p:blipFill>
          <a:blip r:embed="rId2">
            <a:lum bright="-6000" contrast="12000"/>
          </a:blip>
          <a:stretch>
            <a:fillRect/>
          </a:stretch>
        </p:blipFill>
        <p:spPr>
          <a:xfrm>
            <a:off x="393700" y="1377315"/>
            <a:ext cx="3837940" cy="24269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iShot_2022-08-23_18.47.53"/>
          <p:cNvPicPr>
            <a:picLocks noChangeAspect="1"/>
          </p:cNvPicPr>
          <p:nvPr/>
        </p:nvPicPr>
        <p:blipFill>
          <a:blip r:embed="rId1">
            <a:lum contrast="18000"/>
          </a:blip>
          <a:stretch>
            <a:fillRect/>
          </a:stretch>
        </p:blipFill>
        <p:spPr>
          <a:xfrm>
            <a:off x="2385695" y="723900"/>
            <a:ext cx="4265295" cy="2697480"/>
          </a:xfrm>
          <a:prstGeom prst="rect">
            <a:avLst/>
          </a:prstGeom>
        </p:spPr>
      </p:pic>
      <p:sp>
        <p:nvSpPr>
          <p:cNvPr id="39" name="TextBox 1"/>
          <p:cNvSpPr txBox="1">
            <a:spLocks noChangeArrowheads="1"/>
          </p:cNvSpPr>
          <p:nvPr/>
        </p:nvSpPr>
        <p:spPr bwMode="auto">
          <a:xfrm>
            <a:off x="1551438" y="3201284"/>
            <a:ext cx="6400800" cy="52322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(1)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一年级一共要买多少张车票？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366577" y="3625010"/>
            <a:ext cx="1161388" cy="1426588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2527965" y="3850889"/>
            <a:ext cx="2866678" cy="962025"/>
            <a:chOff x="2527965" y="3530849"/>
            <a:chExt cx="2866678" cy="962025"/>
          </a:xfrm>
          <a:solidFill>
            <a:schemeClr val="bg1"/>
          </a:solidFill>
        </p:grpSpPr>
        <p:sp>
          <p:nvSpPr>
            <p:cNvPr id="4" name="矩形标注 3"/>
            <p:cNvSpPr/>
            <p:nvPr/>
          </p:nvSpPr>
          <p:spPr>
            <a:xfrm>
              <a:off x="2527965" y="3530849"/>
              <a:ext cx="2866678" cy="962025"/>
            </a:xfrm>
            <a:prstGeom prst="wedgeRoundRectCallout">
              <a:avLst>
                <a:gd name="adj1" fmla="val -51467"/>
                <a:gd name="adj2" fmla="val 14459"/>
                <a:gd name="adj3" fmla="val 16667"/>
              </a:avLst>
            </a:prstGeom>
            <a:grpFill/>
            <a:ln>
              <a:solidFill>
                <a:srgbClr val="459881"/>
              </a:solidFill>
            </a:ln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2658339" y="3602766"/>
              <a:ext cx="2736304" cy="830997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认真观察图，你能得到哪些信息？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9" name="圆角矩形 18"/>
          <p:cNvSpPr/>
          <p:nvPr/>
        </p:nvSpPr>
        <p:spPr>
          <a:xfrm>
            <a:off x="3242945" y="3215640"/>
            <a:ext cx="716280" cy="541020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标题 1"/>
          <p:cNvSpPr>
            <a:spLocks noGrp="1" noChangeArrowheads="1"/>
          </p:cNvSpPr>
          <p:nvPr/>
        </p:nvSpPr>
        <p:spPr bwMode="auto">
          <a:xfrm>
            <a:off x="5795339" y="4116794"/>
            <a:ext cx="2521077" cy="4302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35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34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2658329" y="1705120"/>
            <a:ext cx="504056" cy="207749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圆角矩形 17"/>
          <p:cNvSpPr/>
          <p:nvPr/>
        </p:nvSpPr>
        <p:spPr>
          <a:xfrm>
            <a:off x="4233362" y="1647888"/>
            <a:ext cx="504056" cy="207749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3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4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4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 bldLvl="0" animBg="1"/>
      <p:bldP spid="19" grpId="0" bldLvl="0" animBg="1"/>
      <p:bldP spid="21" grpId="1"/>
      <p:bldP spid="7" grpId="0" bldLvl="0" animBg="1"/>
      <p:bldP spid="18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矩形 194"/>
          <p:cNvSpPr/>
          <p:nvPr/>
        </p:nvSpPr>
        <p:spPr>
          <a:xfrm>
            <a:off x="591263" y="842118"/>
            <a:ext cx="140779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口算：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6" name="标题 1"/>
          <p:cNvSpPr>
            <a:spLocks noGrp="1" noChangeArrowheads="1"/>
          </p:cNvSpPr>
          <p:nvPr/>
        </p:nvSpPr>
        <p:spPr bwMode="auto">
          <a:xfrm>
            <a:off x="1915059" y="919398"/>
            <a:ext cx="2521077" cy="4302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35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34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00" name="图片 199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73244" y="2602047"/>
            <a:ext cx="1578812" cy="1578812"/>
          </a:xfrm>
          <a:prstGeom prst="rect">
            <a:avLst/>
          </a:prstGeom>
        </p:spPr>
      </p:pic>
      <p:sp>
        <p:nvSpPr>
          <p:cNvPr id="203" name="文本框 202"/>
          <p:cNvSpPr txBox="1"/>
          <p:nvPr/>
        </p:nvSpPr>
        <p:spPr>
          <a:xfrm>
            <a:off x="5390515" y="1765935"/>
            <a:ext cx="2736215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同桌交流：你是怎样口算的？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1259632" y="1833486"/>
            <a:ext cx="1368152" cy="504056"/>
          </a:xfrm>
          <a:prstGeom prst="roundRect">
            <a:avLst/>
          </a:prstGeom>
          <a:solidFill>
            <a:schemeClr val="bg1"/>
          </a:solidFill>
          <a:ln>
            <a:solidFill>
              <a:srgbClr val="45988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方法一：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4" name="标题 1"/>
          <p:cNvSpPr>
            <a:spLocks noGrp="1" noChangeArrowheads="1"/>
          </p:cNvSpPr>
          <p:nvPr/>
        </p:nvSpPr>
        <p:spPr bwMode="auto">
          <a:xfrm>
            <a:off x="1456353" y="3734937"/>
            <a:ext cx="3451877" cy="4302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先算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35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30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65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6" name="标题 1"/>
          <p:cNvSpPr>
            <a:spLocks noGrp="1" noChangeArrowheads="1"/>
          </p:cNvSpPr>
          <p:nvPr/>
        </p:nvSpPr>
        <p:spPr bwMode="auto">
          <a:xfrm>
            <a:off x="2853362" y="1856815"/>
            <a:ext cx="1872258" cy="4302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35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34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7" name="标题 1"/>
          <p:cNvSpPr>
            <a:spLocks noGrp="1" noChangeArrowheads="1"/>
          </p:cNvSpPr>
          <p:nvPr/>
        </p:nvSpPr>
        <p:spPr bwMode="auto">
          <a:xfrm>
            <a:off x="3311653" y="2387735"/>
            <a:ext cx="666750" cy="4286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30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8" name="标题 1"/>
          <p:cNvSpPr>
            <a:spLocks noGrp="1" noChangeArrowheads="1"/>
          </p:cNvSpPr>
          <p:nvPr/>
        </p:nvSpPr>
        <p:spPr bwMode="auto">
          <a:xfrm>
            <a:off x="3860928" y="2359954"/>
            <a:ext cx="360363" cy="4302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9" name="标题 1"/>
          <p:cNvSpPr>
            <a:spLocks noGrp="1" noChangeArrowheads="1"/>
          </p:cNvSpPr>
          <p:nvPr/>
        </p:nvSpPr>
        <p:spPr bwMode="auto">
          <a:xfrm>
            <a:off x="3175598" y="2927937"/>
            <a:ext cx="574675" cy="4302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65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0" name="Line 28"/>
          <p:cNvSpPr>
            <a:spLocks noChangeShapeType="1"/>
          </p:cNvSpPr>
          <p:nvPr/>
        </p:nvSpPr>
        <p:spPr bwMode="auto">
          <a:xfrm flipH="1">
            <a:off x="3645028" y="2215491"/>
            <a:ext cx="215900" cy="215900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</a:ln>
        </p:spPr>
        <p:txBody>
          <a:bodyPr/>
          <a:lstStyle/>
          <a:p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1" name="Line 29"/>
          <p:cNvSpPr>
            <a:spLocks noChangeShapeType="1"/>
          </p:cNvSpPr>
          <p:nvPr/>
        </p:nvSpPr>
        <p:spPr bwMode="auto">
          <a:xfrm>
            <a:off x="3860928" y="2215491"/>
            <a:ext cx="161925" cy="233363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</a:ln>
        </p:spPr>
        <p:txBody>
          <a:bodyPr/>
          <a:lstStyle/>
          <a:p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22" name="Group 36"/>
          <p:cNvGrpSpPr/>
          <p:nvPr/>
        </p:nvGrpSpPr>
        <p:grpSpPr bwMode="auto">
          <a:xfrm>
            <a:off x="3213228" y="2359956"/>
            <a:ext cx="360363" cy="576263"/>
            <a:chOff x="0" y="0"/>
            <a:chExt cx="567" cy="907"/>
          </a:xfrm>
        </p:grpSpPr>
        <p:sp>
          <p:nvSpPr>
            <p:cNvPr id="223" name="Line 37"/>
            <p:cNvSpPr>
              <a:spLocks noChangeShapeType="1"/>
            </p:cNvSpPr>
            <p:nvPr/>
          </p:nvSpPr>
          <p:spPr bwMode="auto">
            <a:xfrm>
              <a:off x="0" y="0"/>
              <a:ext cx="1" cy="907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</a:ln>
          </p:spPr>
          <p:txBody>
            <a:bodyPr/>
            <a:lstStyle/>
            <a:p>
              <a:endParaRPr lang="zh-CN" altLang="en-US" sz="20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24" name="Line 38"/>
            <p:cNvSpPr>
              <a:spLocks noChangeShapeType="1"/>
            </p:cNvSpPr>
            <p:nvPr/>
          </p:nvSpPr>
          <p:spPr bwMode="auto">
            <a:xfrm>
              <a:off x="0" y="907"/>
              <a:ext cx="567" cy="1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</a:ln>
          </p:spPr>
          <p:txBody>
            <a:bodyPr/>
            <a:lstStyle/>
            <a:p>
              <a:endParaRPr lang="zh-CN" altLang="en-US" sz="20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25" name="Line 39"/>
            <p:cNvSpPr>
              <a:spLocks noChangeShapeType="1"/>
            </p:cNvSpPr>
            <p:nvPr/>
          </p:nvSpPr>
          <p:spPr bwMode="auto">
            <a:xfrm flipV="1">
              <a:off x="567" y="680"/>
              <a:ext cx="1" cy="227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</a:ln>
          </p:spPr>
          <p:txBody>
            <a:bodyPr/>
            <a:lstStyle/>
            <a:p>
              <a:endParaRPr lang="zh-CN" altLang="en-US" sz="20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26" name="标题 1"/>
          <p:cNvSpPr>
            <a:spLocks noGrp="1" noChangeArrowheads="1"/>
          </p:cNvSpPr>
          <p:nvPr/>
        </p:nvSpPr>
        <p:spPr bwMode="auto">
          <a:xfrm>
            <a:off x="4294819" y="1856815"/>
            <a:ext cx="864890" cy="4286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69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7" name="标题 1"/>
          <p:cNvSpPr>
            <a:spLocks noGrp="1" noChangeArrowheads="1"/>
          </p:cNvSpPr>
          <p:nvPr/>
        </p:nvSpPr>
        <p:spPr bwMode="auto">
          <a:xfrm>
            <a:off x="4283629" y="3744495"/>
            <a:ext cx="3451877" cy="4302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再算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65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69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5" dur="1" fill="hold"/>
                                        <p:tgtEl>
                                          <p:spTgt spid="20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000"/>
                            </p:stCondLst>
                            <p:childTnLst>
                              <p:par>
                                <p:cTn id="45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"/>
                                        <p:tgtEl>
                                          <p:spTgt spid="2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400" fill="hold"/>
                                        <p:tgtEl>
                                          <p:spTgt spid="2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400" fill="hold"/>
                                        <p:tgtEl>
                                          <p:spTgt spid="2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"/>
                                        <p:tgtEl>
                                          <p:spTgt spid="2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400" fill="hold"/>
                                        <p:tgtEl>
                                          <p:spTgt spid="2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400" fill="hold"/>
                                        <p:tgtEl>
                                          <p:spTgt spid="2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5" grpId="0"/>
      <p:bldP spid="196" grpId="0" bldLvl="0" autoUpdateAnimBg="0"/>
      <p:bldP spid="203" grpId="0"/>
      <p:bldP spid="2" grpId="0" bldLvl="0" animBg="1"/>
      <p:bldP spid="204" grpId="0"/>
      <p:bldP spid="216" grpId="0" bldLvl="0" autoUpdateAnimBg="0"/>
      <p:bldP spid="217" grpId="0" bldLvl="0" autoUpdateAnimBg="0"/>
      <p:bldP spid="218" grpId="0" bldLvl="0" autoUpdateAnimBg="0"/>
      <p:bldP spid="219" grpId="0" bldLvl="0" autoUpdateAnimBg="0"/>
      <p:bldP spid="220" grpId="0" bldLvl="0" animBg="1"/>
      <p:bldP spid="221" grpId="0" bldLvl="0" animBg="1"/>
      <p:bldP spid="226" grpId="0" bldLvl="0" autoUpdateAnimBg="0"/>
      <p:bldP spid="227" grpId="0"/>
    </p:bldLst>
  </p:timing>
</p:sld>
</file>

<file path=ppt/tags/tag1.xml><?xml version="1.0" encoding="utf-8"?>
<p:tagLst xmlns:p="http://schemas.openxmlformats.org/presentationml/2006/main">
  <p:tag name="KSO_WM_TEMPLATE_CATEGORY" val="custom"/>
  <p:tag name="KSO_WM_TEMPLATE_INDEX" val="160395"/>
</p:tagLst>
</file>

<file path=ppt/tags/tag2.xml><?xml version="1.0" encoding="utf-8"?>
<p:tagLst xmlns:p="http://schemas.openxmlformats.org/presentationml/2006/main">
  <p:tag name="COMMONDATA" val="eyJoZGlkIjoiYWJiNGYzMTI1Y2MwZDQ5MzE1OTM2Y2U0ZmY5N2JmNDcifQ=="/>
  <p:tag name="commondata" val="eyJoZGlkIjoiM2FjN2UwN2E2YzY1YjRlYmUzNjBlODY5NmUzYmRkZWYifQ=="/>
</p:tagLst>
</file>

<file path=ppt/theme/theme1.xml><?xml version="1.0" encoding="utf-8"?>
<a:theme xmlns:a="http://schemas.openxmlformats.org/drawingml/2006/main" name="1_Office 主题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1703</Words>
  <Application>WPS 演示</Application>
  <PresentationFormat>全屏显示(16:9)</PresentationFormat>
  <Paragraphs>426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23</vt:i4>
      </vt:variant>
    </vt:vector>
  </HeadingPairs>
  <TitlesOfParts>
    <vt:vector size="40" baseType="lpstr">
      <vt:lpstr>Arial</vt:lpstr>
      <vt:lpstr>宋体</vt:lpstr>
      <vt:lpstr>Wingdings</vt:lpstr>
      <vt:lpstr>黑体</vt:lpstr>
      <vt:lpstr>Calibri</vt:lpstr>
      <vt:lpstr>等线</vt:lpstr>
      <vt:lpstr>楷体</vt:lpstr>
      <vt:lpstr>汉仪雅酷黑简</vt:lpstr>
      <vt:lpstr>Times New Roman</vt:lpstr>
      <vt:lpstr>等线 Light</vt:lpstr>
      <vt:lpstr>微软雅黑</vt:lpstr>
      <vt:lpstr>Arial Unicode MS</vt:lpstr>
      <vt:lpstr>Calibri</vt:lpstr>
      <vt:lpstr>Cambria</vt:lpstr>
      <vt:lpstr>Arial</vt:lpstr>
      <vt:lpstr>1_Office 主题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Lenovo</dc:creator>
  <cp:lastModifiedBy>上帝掷骰子吗</cp:lastModifiedBy>
  <cp:revision>71</cp:revision>
  <dcterms:created xsi:type="dcterms:W3CDTF">2022-08-24T07:17:00Z</dcterms:created>
  <dcterms:modified xsi:type="dcterms:W3CDTF">2023-09-28T13:42:57Z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2052-12.1.0.15374</vt:lpwstr>
  </property>
  <property fmtid="{D5CDD505-2E9C-101B-9397-08002B2CF9AE}" pid="3" name="ICV">
    <vt:lpwstr>B4AC17B9E8574B57B3FCE8B96D09545E</vt:lpwstr>
  </property>
</Properties>
</file>