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  <p:sldMasterId id="2147483658" r:id="rId4"/>
  </p:sldMasterIdLst>
  <p:notesMasterIdLst>
    <p:notesMasterId r:id="rId20"/>
  </p:notesMasterIdLst>
  <p:handoutMasterIdLst>
    <p:handoutMasterId r:id="rId21"/>
  </p:handoutMasterIdLst>
  <p:sldIdLst>
    <p:sldId id="375" r:id="rId5"/>
    <p:sldId id="376" r:id="rId6"/>
    <p:sldId id="392" r:id="rId7"/>
    <p:sldId id="393" r:id="rId8"/>
    <p:sldId id="395" r:id="rId9"/>
    <p:sldId id="396" r:id="rId10"/>
    <p:sldId id="397" r:id="rId11"/>
    <p:sldId id="398" r:id="rId12"/>
    <p:sldId id="399" r:id="rId13"/>
    <p:sldId id="400" r:id="rId14"/>
    <p:sldId id="401" r:id="rId15"/>
    <p:sldId id="402" r:id="rId16"/>
    <p:sldId id="404" r:id="rId17"/>
    <p:sldId id="403" r:id="rId18"/>
    <p:sldId id="406" r:id="rId19"/>
  </p:sldIdLst>
  <p:sldSz cx="9144000" cy="5143500"/>
  <p:notesSz cx="6858000" cy="9144000"/>
  <p:custDataLst>
    <p:tags r:id="rId25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6256" autoAdjust="0"/>
  </p:normalViewPr>
  <p:slideViewPr>
    <p:cSldViewPr>
      <p:cViewPr varScale="1">
        <p:scale>
          <a:sx n="78" d="100"/>
          <a:sy n="78" d="100"/>
        </p:scale>
        <p:origin x="0" y="0"/>
      </p:cViewPr>
      <p:guideLst/>
    </p:cSldViewPr>
  </p:slideViewPr>
  <p:notesViewPr>
    <p:cSldViewPr>
      <p:cViewPr varScale="1">
        <p:scale>
          <a:sx n="84" d="100"/>
          <a:sy n="84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4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1024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C8CBDC98-6A5D-458F-A562-1E3F88CD2649}" type="datetime">
              <a:rPr lang="zh-CN" altLang="en-US" sz="1200"/>
            </a:fld>
            <a:endParaRPr lang="zh-CN" altLang="en-US" sz="1200"/>
          </a:p>
        </p:txBody>
      </p:sp>
      <p:sp>
        <p:nvSpPr>
          <p:cNvPr id="1024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1024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D933059B-5503-43D0-B23B-D9E9ACF15205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921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1E90B90C-ADF5-425A-83C5-0EC78938A949}" type="datetime">
              <a:rPr lang="zh-CN" altLang="en-US" sz="1200"/>
            </a:fld>
            <a:endParaRPr lang="zh-CN" altLang="en-US" sz="1200"/>
          </a:p>
        </p:txBody>
      </p:sp>
      <p:sp>
        <p:nvSpPr>
          <p:cNvPr id="922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9221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922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922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F316B1CF-36D9-4CEC-BBAE-E66407712D30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3"/>
          <p:cNvGrpSpPr/>
          <p:nvPr/>
        </p:nvGrpSpPr>
        <p:grpSpPr>
          <a:xfrm>
            <a:off x="7815263" y="0"/>
            <a:ext cx="1328737" cy="1265238"/>
            <a:chOff x="6352283" y="274638"/>
            <a:chExt cx="1328637" cy="1265464"/>
          </a:xfrm>
        </p:grpSpPr>
        <p:sp>
          <p:nvSpPr>
            <p:cNvPr id="2056" name="椭圆 2"/>
            <p:cNvSpPr/>
            <p:nvPr/>
          </p:nvSpPr>
          <p:spPr>
            <a:xfrm>
              <a:off x="6415778" y="274638"/>
              <a:ext cx="1265142" cy="12654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2057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52283" y="488069"/>
              <a:ext cx="1328637" cy="70672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pic>
        <p:nvPicPr>
          <p:cNvPr id="2051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2075" y="65088"/>
            <a:ext cx="1328738" cy="7064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2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2053" name="组合 8"/>
          <p:cNvGrpSpPr/>
          <p:nvPr/>
        </p:nvGrpSpPr>
        <p:grpSpPr>
          <a:xfrm>
            <a:off x="8316913" y="4260850"/>
            <a:ext cx="1012825" cy="866775"/>
            <a:chOff x="7878763" y="4279324"/>
            <a:chExt cx="1013717" cy="865764"/>
          </a:xfrm>
        </p:grpSpPr>
        <p:pic>
          <p:nvPicPr>
            <p:cNvPr id="2054" name="图片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012113" y="4279324"/>
              <a:ext cx="880367" cy="865764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2055" name="文本框 8"/>
            <p:cNvSpPr txBox="1">
              <a:spLocks noChangeArrowheads="1"/>
            </p:cNvSpPr>
            <p:nvPr/>
          </p:nvSpPr>
          <p:spPr bwMode="auto">
            <a:xfrm>
              <a:off x="7878763" y="4353850"/>
              <a:ext cx="363857" cy="738912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1"/>
              <a:r>
                <a:rPr lang="zh-CN" altLang="en-US" sz="1400">
                  <a:latin typeface="宋体" panose="02010600030101010101" pitchFamily="2" charset="-122"/>
                </a:rPr>
                <a:t>龙</a:t>
              </a:r>
              <a:endParaRPr lang="en-US" altLang="zh-CN" sz="1400">
                <a:latin typeface="宋体" panose="02010600030101010101" pitchFamily="2" charset="-122"/>
              </a:endParaRPr>
            </a:p>
            <a:p>
              <a:pPr marL="0" lvl="0" indent="0" eaLnBrk="1" hangingPunct="1"/>
              <a:r>
                <a:rPr lang="zh-CN" altLang="en-US" sz="1400">
                  <a:latin typeface="宋体" panose="02010600030101010101" pitchFamily="2" charset="-122"/>
                </a:rPr>
                <a:t>小</a:t>
              </a:r>
              <a:endParaRPr lang="en-US" altLang="zh-CN" sz="1400">
                <a:latin typeface="宋体" panose="02010600030101010101" pitchFamily="2" charset="-122"/>
              </a:endParaRPr>
            </a:p>
            <a:p>
              <a:pPr marL="0" lvl="0" indent="0" eaLnBrk="1" hangingPunct="1"/>
              <a:r>
                <a:rPr lang="zh-CN" altLang="en-US" sz="1400">
                  <a:latin typeface="宋体" panose="02010600030101010101" pitchFamily="2" charset="-122"/>
                </a:rPr>
                <a:t>可</a:t>
              </a:r>
              <a:endParaRPr lang="zh-CN" altLang="en-US" sz="1400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自定义版式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099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6988" y="-658812"/>
            <a:ext cx="6835775" cy="59642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123" name="矩形: 圆角 12"/>
          <p:cNvSpPr/>
          <p:nvPr/>
        </p:nvSpPr>
        <p:spPr>
          <a:xfrm>
            <a:off x="223838" y="255588"/>
            <a:ext cx="8696325" cy="4632325"/>
          </a:xfrm>
          <a:prstGeom prst="roundRect">
            <a:avLst>
              <a:gd name="adj" fmla="val 6104"/>
            </a:avLst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7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146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6147" name="矩形: 圆角 12"/>
          <p:cNvSpPr/>
          <p:nvPr/>
        </p:nvSpPr>
        <p:spPr>
          <a:xfrm>
            <a:off x="0" y="347663"/>
            <a:ext cx="9144000" cy="44481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170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7171" name="矩形: 圆角 12"/>
          <p:cNvSpPr/>
          <p:nvPr/>
        </p:nvSpPr>
        <p:spPr>
          <a:xfrm>
            <a:off x="0" y="347663"/>
            <a:ext cx="9144000" cy="44481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7172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411413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5400" dist="25401" dir="13500000" algn="br">
              <a:srgbClr val="000000">
                <a:alpha val="39998"/>
              </a:srgbClr>
            </a:outerShdw>
          </a:effectLst>
        </p:spPr>
      </p:pic>
      <p:pic>
        <p:nvPicPr>
          <p:cNvPr id="7173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1013" y="1003300"/>
            <a:ext cx="1042987" cy="4140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5400" dist="25401" dir="18900000" algn="bl">
              <a:srgbClr val="000000">
                <a:alpha val="39998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194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195" name="文本框 2"/>
          <p:cNvSpPr txBox="1"/>
          <p:nvPr/>
        </p:nvSpPr>
        <p:spPr>
          <a:xfrm rot="20132266">
            <a:off x="3690596" y="2340917"/>
            <a:ext cx="1762808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75000"/>
                    <a:alpha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75000"/>
                  <a:alpha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8196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411413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5400" dist="25401" dir="13500000" algn="br">
              <a:srgbClr val="000000">
                <a:alpha val="39998"/>
              </a:srgbClr>
            </a:outerShdw>
          </a:effectLst>
        </p:spPr>
      </p:pic>
      <p:pic>
        <p:nvPicPr>
          <p:cNvPr id="8197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1013" y="1003300"/>
            <a:ext cx="1042987" cy="4140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5400" dist="25401" dir="18900000" algn="bl">
              <a:srgbClr val="000000">
                <a:alpha val="39998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8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Calibri" panose="020F05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32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xStyles>
    <p:titleStyle>
      <a:lvl1pPr marL="0" indent="0"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300" b="0" i="0" u="none" kern="1200" baseline="0">
          <a:solidFill>
            <a:schemeClr val="tx1"/>
          </a:solidFill>
          <a:effectLst/>
          <a:latin typeface="Calibri Light" panose="020F03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1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5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3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3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3429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6858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0287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3716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35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22.png"/><Relationship Id="rId3" Type="http://schemas.openxmlformats.org/officeDocument/2006/relationships/image" Target="../media/image21.GIF"/><Relationship Id="rId2" Type="http://schemas.openxmlformats.org/officeDocument/2006/relationships/image" Target="../media/image20.png"/><Relationship Id="rId1" Type="http://schemas.openxmlformats.org/officeDocument/2006/relationships/hyperlink" Target="&#27491;&#38754;&#34892;&#20026;.mp4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1.GIF"/><Relationship Id="rId2" Type="http://schemas.openxmlformats.org/officeDocument/2006/relationships/image" Target="../media/image23.png"/><Relationship Id="rId1" Type="http://schemas.openxmlformats.org/officeDocument/2006/relationships/hyperlink" Target="&#36127;&#38754;&#34892;&#20026;.mp4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2.png"/><Relationship Id="rId1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2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613" y="1347788"/>
            <a:ext cx="5162550" cy="23256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pic>
        <p:nvPicPr>
          <p:cNvPr id="11267" name="Picture 4" descr="点击画面">
            <a:hlinkClick r:id="rId1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0" y="3902075"/>
            <a:ext cx="2752725" cy="7032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1268" name="组合 1"/>
          <p:cNvGrpSpPr/>
          <p:nvPr/>
        </p:nvGrpSpPr>
        <p:grpSpPr>
          <a:xfrm>
            <a:off x="395288" y="387350"/>
            <a:ext cx="2089150" cy="652463"/>
            <a:chOff x="395537" y="395806"/>
            <a:chExt cx="2088232" cy="652486"/>
          </a:xfrm>
        </p:grpSpPr>
        <p:sp>
          <p:nvSpPr>
            <p:cNvPr id="11269" name="文本框 3"/>
            <p:cNvSpPr txBox="1">
              <a:spLocks noChangeArrowheads="1"/>
            </p:cNvSpPr>
            <p:nvPr/>
          </p:nvSpPr>
          <p:spPr bwMode="auto">
            <a:xfrm>
              <a:off x="827147" y="395806"/>
              <a:ext cx="1656622" cy="65248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0">
                <a:lnSpc>
                  <a:spcPct val="130000"/>
                </a:lnSpc>
              </a:pPr>
              <a:r>
                <a:rPr lang="zh-CN" altLang="en-US" sz="2800" b="1" spc="0">
                  <a:solidFill>
                    <a:srgbClr val="0D0D0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情景导入</a:t>
              </a:r>
              <a:endParaRPr lang="zh-CN" altLang="en-US" sz="28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1270" name="图片 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5537" y="395806"/>
              <a:ext cx="432048" cy="51542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4"/>
          <p:cNvSpPr/>
          <p:nvPr/>
        </p:nvSpPr>
        <p:spPr>
          <a:xfrm>
            <a:off x="684213" y="1131888"/>
            <a:ext cx="2159000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汇总信息：</a:t>
            </a:r>
            <a:endParaRPr lang="zh-CN" altLang="en-US" sz="54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0483" name="矩形 4"/>
          <p:cNvSpPr/>
          <p:nvPr/>
        </p:nvSpPr>
        <p:spPr>
          <a:xfrm>
            <a:off x="2484438" y="1131888"/>
            <a:ext cx="5903912" cy="1133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小组内每个同学尽量独立整理、汇总，也可以同桌合作完成。</a:t>
            </a:r>
            <a:endParaRPr lang="zh-CN" altLang="en-US" sz="54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grpSp>
        <p:nvGrpSpPr>
          <p:cNvPr id="20484" name="组合 6"/>
          <p:cNvGrpSpPr/>
          <p:nvPr/>
        </p:nvGrpSpPr>
        <p:grpSpPr>
          <a:xfrm>
            <a:off x="3924300" y="2538413"/>
            <a:ext cx="3671888" cy="1008062"/>
            <a:chOff x="3923928" y="2283718"/>
            <a:chExt cx="3672408" cy="1008112"/>
          </a:xfrm>
        </p:grpSpPr>
        <p:sp>
          <p:nvSpPr>
            <p:cNvPr id="20487" name="AutoShape 3"/>
            <p:cNvSpPr>
              <a:spLocks noChangeArrowheads="1"/>
            </p:cNvSpPr>
            <p:nvPr/>
          </p:nvSpPr>
          <p:spPr bwMode="auto">
            <a:xfrm>
              <a:off x="3923928" y="2283718"/>
              <a:ext cx="3672408" cy="1008112"/>
            </a:xfrm>
            <a:prstGeom prst="cloudCallout">
              <a:avLst>
                <a:gd name="adj1" fmla="val -30579"/>
                <a:gd name="adj2" fmla="val -77184"/>
              </a:avLst>
            </a:prstGeom>
            <a:solidFill>
              <a:srgbClr val="FFFFFF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0">
                <a:lnSpc>
                  <a:spcPct val="110000"/>
                </a:lnSpc>
              </a:pPr>
              <a:endParaRPr lang="zh-CN" altLang="en-US" sz="2000" b="1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0488" name="文本框 5"/>
            <p:cNvSpPr txBox="1"/>
            <p:nvPr/>
          </p:nvSpPr>
          <p:spPr>
            <a:xfrm>
              <a:off x="4067944" y="2427734"/>
              <a:ext cx="3295946" cy="66447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10000"/>
                </a:lnSpc>
              </a:pPr>
              <a:r>
                <a:rPr lang="zh-CN" altLang="en-US" b="1">
                  <a:solidFill>
                    <a:srgbClr val="0000FF"/>
                  </a:solidFill>
                  <a:latin typeface="宋体" panose="02010600030101010101" pitchFamily="2" charset="-122"/>
                </a:rPr>
                <a:t>    汇总时把小组内所有成员的看法串起来，连贯地说一说。</a:t>
              </a:r>
              <a:endParaRPr lang="zh-CN" altLang="en-US" b="1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0485" name="矩形 4"/>
          <p:cNvSpPr/>
          <p:nvPr/>
        </p:nvSpPr>
        <p:spPr>
          <a:xfrm>
            <a:off x="684213" y="3608388"/>
            <a:ext cx="2087562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小组评议：</a:t>
            </a:r>
            <a:endParaRPr lang="zh-CN" altLang="en-US" sz="54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0486" name="矩形 4"/>
          <p:cNvSpPr/>
          <p:nvPr/>
        </p:nvSpPr>
        <p:spPr>
          <a:xfrm>
            <a:off x="2484438" y="3624263"/>
            <a:ext cx="5111750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推选代表，参加小组间的交流。</a:t>
            </a:r>
            <a:endParaRPr lang="zh-CN" altLang="en-US" sz="54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/>
      <p:bldP spid="2048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4"/>
          <p:cNvSpPr/>
          <p:nvPr/>
        </p:nvSpPr>
        <p:spPr>
          <a:xfrm>
            <a:off x="395288" y="1298575"/>
            <a:ext cx="8137525" cy="1212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    每一个小组选出一名代表，参与全班的交流展示。其他同学当评委。</a:t>
            </a:r>
            <a:endParaRPr lang="zh-CN" altLang="en-US" sz="54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21507" name="矩形 4"/>
          <p:cNvSpPr/>
          <p:nvPr/>
        </p:nvSpPr>
        <p:spPr>
          <a:xfrm>
            <a:off x="1587500" y="3148013"/>
            <a:ext cx="6913563" cy="1212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声音洪亮，说话时眼睛要看着同学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说话连贯，能把小组成员的看法说清楚。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8" name="文本框 5"/>
          <p:cNvSpPr txBox="1"/>
          <p:nvPr/>
        </p:nvSpPr>
        <p:spPr>
          <a:xfrm>
            <a:off x="727075" y="2646363"/>
            <a:ext cx="1303338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要求：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509" name="组合 9"/>
          <p:cNvGrpSpPr/>
          <p:nvPr/>
        </p:nvGrpSpPr>
        <p:grpSpPr>
          <a:xfrm>
            <a:off x="395288" y="387350"/>
            <a:ext cx="2089150" cy="573088"/>
            <a:chOff x="395537" y="395806"/>
            <a:chExt cx="2088232" cy="573042"/>
          </a:xfrm>
        </p:grpSpPr>
        <p:sp>
          <p:nvSpPr>
            <p:cNvPr id="21510" name="文本框 3"/>
            <p:cNvSpPr txBox="1">
              <a:spLocks noChangeArrowheads="1"/>
            </p:cNvSpPr>
            <p:nvPr/>
          </p:nvSpPr>
          <p:spPr bwMode="auto">
            <a:xfrm>
              <a:off x="827147" y="395806"/>
              <a:ext cx="1656622" cy="57304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0">
                <a:lnSpc>
                  <a:spcPct val="130000"/>
                </a:lnSpc>
              </a:pPr>
              <a:r>
                <a:rPr lang="zh-CN" altLang="en-US" sz="2800" b="1" spc="0">
                  <a:solidFill>
                    <a:srgbClr val="0D0D0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交流展示</a:t>
              </a:r>
              <a:endParaRPr lang="zh-CN" altLang="en-US" sz="28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1511" name="图片 1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95537" y="395806"/>
              <a:ext cx="432048" cy="51542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0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4"/>
          <p:cNvSpPr/>
          <p:nvPr/>
        </p:nvSpPr>
        <p:spPr>
          <a:xfrm>
            <a:off x="684213" y="1203325"/>
            <a:ext cx="7561262" cy="28940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30000"/>
              </a:lnSpc>
              <a:buFont typeface="Calibri" panose="020F0502020204030204" pitchFamily="34" charset="0"/>
              <a:buAutoNum type="arabicPeriod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选出代表依次到台前汇报小组成员的看法。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marL="514350" lvl="0" indent="-514350" eaLnBrk="1" hangingPunct="1">
              <a:lnSpc>
                <a:spcPct val="130000"/>
              </a:lnSpc>
              <a:buFont typeface="Calibri" panose="020F0502020204030204" pitchFamily="34" charset="0"/>
              <a:buAutoNum type="arabicPeriod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评议学生代表的发言，以正面鼓励为主，提出合理化的建议。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marL="514350" lvl="0" indent="-514350" eaLnBrk="1" hangingPunct="1">
              <a:lnSpc>
                <a:spcPct val="130000"/>
              </a:lnSpc>
              <a:buFont typeface="Calibri" panose="020F0502020204030204" pitchFamily="34" charset="0"/>
              <a:buAutoNum type="arabicPeriod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全体互动，组际交流。没有在全班发言的同学，向别的小组讲述自己小组同学的看法。 </a:t>
            </a:r>
            <a:endParaRPr lang="zh-CN" altLang="en-US" sz="60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2"/>
          <p:cNvSpPr/>
          <p:nvPr/>
        </p:nvSpPr>
        <p:spPr>
          <a:xfrm>
            <a:off x="836613" y="1995488"/>
            <a:ext cx="7470775" cy="2333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同学们，小事不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，它影响着我们的生活，体现着我们的素质。所以我们要多做好事、文明的事、给人温暖的事；还要多关注身边的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小事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，大胆说出自己的观点、看法。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5" name="矩形 1"/>
          <p:cNvSpPr/>
          <p:nvPr/>
        </p:nvSpPr>
        <p:spPr>
          <a:xfrm>
            <a:off x="3900488" y="1131888"/>
            <a:ext cx="1343025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 结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2"/>
          <p:cNvSpPr/>
          <p:nvPr/>
        </p:nvSpPr>
        <p:spPr>
          <a:xfrm>
            <a:off x="2324100" y="1851025"/>
            <a:ext cx="51276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口语交际：身边的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小事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79" name="矩形 3"/>
          <p:cNvSpPr/>
          <p:nvPr/>
        </p:nvSpPr>
        <p:spPr>
          <a:xfrm>
            <a:off x="2178050" y="2689225"/>
            <a:ext cx="1420813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讲清楚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0" name="矩形 4"/>
          <p:cNvSpPr/>
          <p:nvPr/>
        </p:nvSpPr>
        <p:spPr>
          <a:xfrm>
            <a:off x="4103688" y="2678113"/>
            <a:ext cx="1420812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抓重点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1" name="矩形 5"/>
          <p:cNvSpPr/>
          <p:nvPr/>
        </p:nvSpPr>
        <p:spPr>
          <a:xfrm>
            <a:off x="6030913" y="2676525"/>
            <a:ext cx="1420812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说完整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582" name="组合 6"/>
          <p:cNvGrpSpPr/>
          <p:nvPr/>
        </p:nvGrpSpPr>
        <p:grpSpPr>
          <a:xfrm>
            <a:off x="3636963" y="555625"/>
            <a:ext cx="2089150" cy="573088"/>
            <a:chOff x="395537" y="395806"/>
            <a:chExt cx="2088232" cy="573042"/>
          </a:xfrm>
        </p:grpSpPr>
        <p:sp>
          <p:nvSpPr>
            <p:cNvPr id="24583" name="文本框 3"/>
            <p:cNvSpPr txBox="1">
              <a:spLocks noChangeArrowheads="1"/>
            </p:cNvSpPr>
            <p:nvPr/>
          </p:nvSpPr>
          <p:spPr bwMode="auto">
            <a:xfrm>
              <a:off x="827147" y="395806"/>
              <a:ext cx="1656622" cy="57304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0">
                <a:lnSpc>
                  <a:spcPct val="130000"/>
                </a:lnSpc>
              </a:pPr>
              <a:r>
                <a:rPr lang="zh-CN" altLang="en-US" sz="2800" b="1" spc="0">
                  <a:solidFill>
                    <a:srgbClr val="0D0D0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板书设计</a:t>
              </a:r>
              <a:endParaRPr lang="zh-CN" altLang="en-US" sz="28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4584" name="图片 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95537" y="395806"/>
              <a:ext cx="432048" cy="51542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80" grpId="0"/>
      <p:bldP spid="2458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4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275" y="700088"/>
            <a:ext cx="5667375" cy="31940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pic>
        <p:nvPicPr>
          <p:cNvPr id="12291" name="Picture 4" descr="点击画面">
            <a:hlinkClick r:id="rId1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9600" y="4029075"/>
            <a:ext cx="2752725" cy="7032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矩形 1"/>
          <p:cNvSpPr/>
          <p:nvPr/>
        </p:nvSpPr>
        <p:spPr>
          <a:xfrm>
            <a:off x="1187450" y="1708150"/>
            <a:ext cx="7272338" cy="17716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你遇到过哪些令人感到温暖或不文明的行为？谈谈你对这些行为的看法。要学会认真倾听，清楚地表达自己的看法。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标题 1"/>
          <p:cNvSpPr txBox="1"/>
          <p:nvPr/>
        </p:nvSpPr>
        <p:spPr>
          <a:xfrm>
            <a:off x="2195513" y="771525"/>
            <a:ext cx="5051425" cy="187642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口语交际：</a:t>
            </a:r>
            <a:endParaRPr lang="en-US" altLang="zh-CN" sz="4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身边的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小事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339" name="图片 3"/>
          <p:cNvPicPr>
            <a:picLocks noChangeAspect="1"/>
          </p:cNvPicPr>
          <p:nvPr/>
        </p:nvPicPr>
        <p:blipFill>
          <a:blip r:embed="rId1"/>
          <a:srcRect l="31319"/>
          <a:stretch>
            <a:fillRect/>
          </a:stretch>
        </p:blipFill>
        <p:spPr>
          <a:xfrm>
            <a:off x="3389313" y="2859088"/>
            <a:ext cx="2663825" cy="463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7475" y="993775"/>
            <a:ext cx="5911850" cy="2089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5363" name="矩形 4"/>
          <p:cNvSpPr/>
          <p:nvPr/>
        </p:nvSpPr>
        <p:spPr>
          <a:xfrm>
            <a:off x="546100" y="3025775"/>
            <a:ext cx="8208963" cy="17732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说一说：图上的人在干什么？他们的做法对吗？为什么？</a:t>
            </a:r>
            <a:endParaRPr lang="en-US" altLang="zh-CN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marL="457200" lvl="0" indent="-45720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想一想：自己的身边有没有类似的事情？</a:t>
            </a:r>
            <a:endParaRPr lang="zh-CN" altLang="en-US" sz="54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grpSp>
        <p:nvGrpSpPr>
          <p:cNvPr id="15364" name="组合 9"/>
          <p:cNvGrpSpPr/>
          <p:nvPr/>
        </p:nvGrpSpPr>
        <p:grpSpPr>
          <a:xfrm>
            <a:off x="4545013" y="3025775"/>
            <a:ext cx="2868612" cy="1535113"/>
            <a:chOff x="1055897" y="2852739"/>
            <a:chExt cx="2868031" cy="1533982"/>
          </a:xfrm>
        </p:grpSpPr>
        <p:sp>
          <p:nvSpPr>
            <p:cNvPr id="15368" name="对话气泡: 椭圆形 7"/>
            <p:cNvSpPr/>
            <p:nvPr/>
          </p:nvSpPr>
          <p:spPr>
            <a:xfrm>
              <a:off x="1055897" y="2852739"/>
              <a:ext cx="2868031" cy="1533982"/>
            </a:xfrm>
            <a:prstGeom prst="wedgeEllipseCallout">
              <a:avLst>
                <a:gd name="adj1" fmla="val -41208"/>
                <a:gd name="adj2" fmla="val -66884"/>
              </a:avLst>
            </a:prstGeom>
            <a:solidFill>
              <a:srgbClr val="FFE699"/>
            </a:solidFill>
            <a:ln>
              <a:noFill/>
              <a:miter lim="800000"/>
            </a:ln>
          </p:spPr>
          <p:txBody>
            <a:bodyPr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0">
                <a:lnSpc>
                  <a:spcPct val="130000"/>
                </a:lnSpc>
              </a:pPr>
              <a:endParaRPr lang="zh-CN" altLang="en-US" sz="3200" b="1">
                <a:latin typeface="宋体" panose="02010600030101010101" pitchFamily="2" charset="-122"/>
                <a:ea typeface="Times New Roman" panose="02020603050405020304" pitchFamily="18" charset="0"/>
              </a:endParaRPr>
            </a:p>
          </p:txBody>
        </p:sp>
        <p:sp>
          <p:nvSpPr>
            <p:cNvPr id="15369" name="文本框 8"/>
            <p:cNvSpPr txBox="1"/>
            <p:nvPr/>
          </p:nvSpPr>
          <p:spPr>
            <a:xfrm>
              <a:off x="1161374" y="3010376"/>
              <a:ext cx="2630764" cy="106663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10000"/>
                </a:lnSpc>
              </a:pPr>
              <a:r>
                <a:rPr lang="zh-CN" altLang="en-US" sz="2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先说图上发生了什么事，然后说自己的看法，最后讲理由。</a:t>
              </a:r>
              <a:endPara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365" name="组合 11"/>
          <p:cNvGrpSpPr/>
          <p:nvPr/>
        </p:nvGrpSpPr>
        <p:grpSpPr>
          <a:xfrm>
            <a:off x="395288" y="387350"/>
            <a:ext cx="2089150" cy="573088"/>
            <a:chOff x="395537" y="395806"/>
            <a:chExt cx="2088232" cy="573042"/>
          </a:xfrm>
        </p:grpSpPr>
        <p:sp>
          <p:nvSpPr>
            <p:cNvPr id="15366" name="文本框 3"/>
            <p:cNvSpPr txBox="1">
              <a:spLocks noChangeArrowheads="1"/>
            </p:cNvSpPr>
            <p:nvPr/>
          </p:nvSpPr>
          <p:spPr bwMode="auto">
            <a:xfrm>
              <a:off x="827147" y="395806"/>
              <a:ext cx="1656622" cy="57304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0">
                <a:lnSpc>
                  <a:spcPct val="130000"/>
                </a:lnSpc>
              </a:pPr>
              <a:r>
                <a:rPr lang="zh-CN" altLang="en-US" sz="2800" b="1" spc="0">
                  <a:solidFill>
                    <a:srgbClr val="0D0D0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表达看法</a:t>
              </a:r>
              <a:endParaRPr lang="zh-CN" altLang="en-US" sz="28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5367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5537" y="395806"/>
              <a:ext cx="432048" cy="51542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6988" y="752475"/>
            <a:ext cx="6505575" cy="22431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6387" name="矩形 4"/>
          <p:cNvSpPr/>
          <p:nvPr/>
        </p:nvSpPr>
        <p:spPr>
          <a:xfrm>
            <a:off x="611188" y="3175000"/>
            <a:ext cx="8208962" cy="11318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说一说：图上的人在干什么？他们的做法对吗？为什么？再想想自己的身边有没有类似的事情。</a:t>
            </a:r>
            <a:endParaRPr lang="zh-CN" altLang="en-US" sz="54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grpSp>
        <p:nvGrpSpPr>
          <p:cNvPr id="16388" name="组合 6"/>
          <p:cNvGrpSpPr/>
          <p:nvPr/>
        </p:nvGrpSpPr>
        <p:grpSpPr>
          <a:xfrm>
            <a:off x="4140200" y="2782888"/>
            <a:ext cx="3662363" cy="1920875"/>
            <a:chOff x="984215" y="2852739"/>
            <a:chExt cx="3661845" cy="1922064"/>
          </a:xfrm>
        </p:grpSpPr>
        <p:sp>
          <p:nvSpPr>
            <p:cNvPr id="16389" name="对话气泡: 椭圆形 7"/>
            <p:cNvSpPr/>
            <p:nvPr/>
          </p:nvSpPr>
          <p:spPr>
            <a:xfrm>
              <a:off x="984215" y="2852739"/>
              <a:ext cx="3661845" cy="1922064"/>
            </a:xfrm>
            <a:prstGeom prst="wedgeEllipseCallout">
              <a:avLst>
                <a:gd name="adj1" fmla="val -41208"/>
                <a:gd name="adj2" fmla="val -66884"/>
              </a:avLst>
            </a:prstGeom>
            <a:solidFill>
              <a:srgbClr val="FFE699"/>
            </a:solidFill>
            <a:ln>
              <a:noFill/>
              <a:miter lim="800000"/>
            </a:ln>
          </p:spPr>
          <p:txBody>
            <a:bodyPr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0">
                <a:lnSpc>
                  <a:spcPct val="130000"/>
                </a:lnSpc>
              </a:pPr>
              <a:endParaRPr lang="zh-CN" altLang="en-US" sz="3200" b="1">
                <a:latin typeface="宋体" panose="02010600030101010101" pitchFamily="2" charset="-122"/>
                <a:ea typeface="Times New Roman" panose="02020603050405020304" pitchFamily="18" charset="0"/>
              </a:endParaRPr>
            </a:p>
          </p:txBody>
        </p:sp>
        <p:sp>
          <p:nvSpPr>
            <p:cNvPr id="16390" name="文本框 8"/>
            <p:cNvSpPr txBox="1"/>
            <p:nvPr/>
          </p:nvSpPr>
          <p:spPr>
            <a:xfrm>
              <a:off x="1393441" y="3041511"/>
              <a:ext cx="2830967" cy="161682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10000"/>
                </a:lnSpc>
              </a:pPr>
              <a:r>
                <a:rPr lang="zh-CN" altLang="en-US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也可以先说看法，然后叙述图中发生的事情，最后讲理由，说理由时可以讲这样做带来的结果，还可以举身边的例子。</a:t>
              </a:r>
              <a:endPara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矩形 4"/>
          <p:cNvSpPr/>
          <p:nvPr/>
        </p:nvSpPr>
        <p:spPr>
          <a:xfrm>
            <a:off x="387350" y="1382713"/>
            <a:ext cx="8577263" cy="1281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宋体" panose="02010600030101010101" pitchFamily="2" charset="-122"/>
                <a:ea typeface="Times New Roman" panose="02020603050405020304" pitchFamily="18" charset="0"/>
              </a:rPr>
              <a:t>挑选课文中的一幅情境图，说清发生的事情并表达自己的观点。</a:t>
            </a:r>
            <a:endParaRPr lang="zh-CN" altLang="en-US" sz="60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grpSp>
        <p:nvGrpSpPr>
          <p:cNvPr id="17411" name="组合 9"/>
          <p:cNvGrpSpPr/>
          <p:nvPr/>
        </p:nvGrpSpPr>
        <p:grpSpPr>
          <a:xfrm>
            <a:off x="4211638" y="2787650"/>
            <a:ext cx="3529012" cy="1766888"/>
            <a:chOff x="4211960" y="2787774"/>
            <a:chExt cx="3528392" cy="1767524"/>
          </a:xfrm>
        </p:grpSpPr>
        <p:sp>
          <p:nvSpPr>
            <p:cNvPr id="17415" name="对话气泡: 椭圆形 7"/>
            <p:cNvSpPr/>
            <p:nvPr/>
          </p:nvSpPr>
          <p:spPr>
            <a:xfrm>
              <a:off x="4211960" y="2787774"/>
              <a:ext cx="3528392" cy="1767524"/>
            </a:xfrm>
            <a:prstGeom prst="wedgeEllipseCallout">
              <a:avLst>
                <a:gd name="adj1" fmla="val -31801"/>
                <a:gd name="adj2" fmla="val -67741"/>
              </a:avLst>
            </a:prstGeom>
            <a:solidFill>
              <a:srgbClr val="FFE699"/>
            </a:solidFill>
            <a:ln>
              <a:noFill/>
              <a:miter lim="800000"/>
            </a:ln>
          </p:spPr>
          <p:txBody>
            <a:bodyPr anchor="ctr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0">
                <a:lnSpc>
                  <a:spcPct val="130000"/>
                </a:lnSpc>
              </a:pPr>
              <a:endParaRPr lang="zh-CN" altLang="en-US" sz="3200" b="1">
                <a:latin typeface="宋体" panose="02010600030101010101" pitchFamily="2" charset="-122"/>
                <a:ea typeface="Times New Roman" panose="02020603050405020304" pitchFamily="18" charset="0"/>
              </a:endParaRPr>
            </a:p>
          </p:txBody>
        </p:sp>
        <p:sp>
          <p:nvSpPr>
            <p:cNvPr id="17416" name="文本框 8"/>
            <p:cNvSpPr txBox="1"/>
            <p:nvPr/>
          </p:nvSpPr>
          <p:spPr>
            <a:xfrm>
              <a:off x="4355976" y="3034598"/>
              <a:ext cx="3240360" cy="12738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10000"/>
                </a:lnSpc>
              </a:pPr>
              <a:r>
                <a:rPr lang="zh-CN" altLang="en-US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先说清楚这是一件什么事，然后表明自己对这件事的态度，再说明理由。也可以先说理由，再表明自己的态度。</a:t>
              </a:r>
              <a:endParaRPr lang="zh-CN" altLang="en-US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412" name="组合 6"/>
          <p:cNvGrpSpPr/>
          <p:nvPr/>
        </p:nvGrpSpPr>
        <p:grpSpPr>
          <a:xfrm>
            <a:off x="395288" y="387350"/>
            <a:ext cx="2089150" cy="573088"/>
            <a:chOff x="395537" y="395806"/>
            <a:chExt cx="2088232" cy="573042"/>
          </a:xfrm>
        </p:grpSpPr>
        <p:sp>
          <p:nvSpPr>
            <p:cNvPr id="17413" name="文本框 3"/>
            <p:cNvSpPr txBox="1">
              <a:spLocks noChangeArrowheads="1"/>
            </p:cNvSpPr>
            <p:nvPr/>
          </p:nvSpPr>
          <p:spPr bwMode="auto">
            <a:xfrm>
              <a:off x="827147" y="395806"/>
              <a:ext cx="1656622" cy="57304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0">
                <a:lnSpc>
                  <a:spcPct val="130000"/>
                </a:lnSpc>
              </a:pPr>
              <a:r>
                <a:rPr lang="zh-CN" altLang="en-US" sz="2800" b="1" spc="0">
                  <a:solidFill>
                    <a:srgbClr val="0D0D0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自由练说</a:t>
              </a:r>
              <a:endParaRPr lang="zh-CN" altLang="en-US" sz="28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7414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95537" y="395806"/>
              <a:ext cx="432048" cy="51542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4"/>
          <p:cNvSpPr/>
          <p:nvPr/>
        </p:nvSpPr>
        <p:spPr>
          <a:xfrm>
            <a:off x="395288" y="1360488"/>
            <a:ext cx="1368425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活动：</a:t>
            </a:r>
            <a:endParaRPr lang="zh-CN" altLang="en-US" sz="54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8435" name="矩形 4"/>
          <p:cNvSpPr/>
          <p:nvPr/>
        </p:nvSpPr>
        <p:spPr>
          <a:xfrm>
            <a:off x="1547813" y="1347788"/>
            <a:ext cx="7200900" cy="1212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小组内轮流讲一件自己身边的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小事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，再谈谈对这些行为的看法。</a:t>
            </a:r>
            <a:endParaRPr lang="zh-CN" altLang="en-US" sz="54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8436" name="矩形 4"/>
          <p:cNvSpPr/>
          <p:nvPr/>
        </p:nvSpPr>
        <p:spPr>
          <a:xfrm>
            <a:off x="395288" y="2549525"/>
            <a:ext cx="1508125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要求：</a:t>
            </a:r>
            <a:endParaRPr lang="zh-CN" altLang="en-US" sz="54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8437" name="矩形 4"/>
          <p:cNvSpPr/>
          <p:nvPr/>
        </p:nvSpPr>
        <p:spPr>
          <a:xfrm>
            <a:off x="1562100" y="2549525"/>
            <a:ext cx="7186613" cy="17732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Times New Roman" panose="02020603050405020304" pitchFamily="18" charset="0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）讲的同学要清楚地表达自己的看法，吐字清晰，音量、语速适中，仪态大方。表情自然，眼睛注视听众。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grpSp>
        <p:nvGrpSpPr>
          <p:cNvPr id="18438" name="组合 10"/>
          <p:cNvGrpSpPr/>
          <p:nvPr/>
        </p:nvGrpSpPr>
        <p:grpSpPr>
          <a:xfrm>
            <a:off x="395288" y="387350"/>
            <a:ext cx="2089150" cy="573088"/>
            <a:chOff x="395537" y="395806"/>
            <a:chExt cx="2088232" cy="573042"/>
          </a:xfrm>
        </p:grpSpPr>
        <p:sp>
          <p:nvSpPr>
            <p:cNvPr id="18439" name="文本框 3"/>
            <p:cNvSpPr txBox="1">
              <a:spLocks noChangeArrowheads="1"/>
            </p:cNvSpPr>
            <p:nvPr/>
          </p:nvSpPr>
          <p:spPr bwMode="auto">
            <a:xfrm>
              <a:off x="827147" y="395806"/>
              <a:ext cx="1656622" cy="57304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0">
                <a:lnSpc>
                  <a:spcPct val="130000"/>
                </a:lnSpc>
              </a:pPr>
              <a:r>
                <a:rPr lang="zh-CN" altLang="en-US" sz="2800" b="1" spc="0">
                  <a:solidFill>
                    <a:srgbClr val="0D0D0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小组交流</a:t>
              </a:r>
              <a:endParaRPr lang="zh-CN" altLang="en-US" sz="2800" b="1">
                <a:solidFill>
                  <a:srgbClr val="0D0D0D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8440" name="图片 1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95537" y="395806"/>
              <a:ext cx="432048" cy="515426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4"/>
          <p:cNvSpPr/>
          <p:nvPr/>
        </p:nvSpPr>
        <p:spPr>
          <a:xfrm>
            <a:off x="323850" y="1276350"/>
            <a:ext cx="8496300" cy="2892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Times New Roman" panose="02020603050405020304" pitchFamily="18" charset="0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）听的同学要用心，努力记住其他同学说话的主要内容，中间不要打断，如果有听不明白的地方或需要补充、更正的地方，等讲的同学说完了，你再举手发言。</a:t>
            </a:r>
            <a:endParaRPr lang="zh-CN" altLang="en-US" sz="2800" b="1">
              <a:latin typeface="宋体" panose="02010600030101010101" pitchFamily="2" charset="-122"/>
              <a:ea typeface="Times New Roman" panose="02020603050405020304" pitchFamily="18" charset="0"/>
            </a:endParaRPr>
          </a:p>
          <a:p>
            <a:pPr marL="0" lvl="0" indent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Times New Roman" panose="02020603050405020304" pitchFamily="18" charset="0"/>
              </a:rPr>
              <a:t>3</a:t>
            </a:r>
            <a:r>
              <a:rPr lang="zh-CN" altLang="en-US" sz="2800" b="1">
                <a:latin typeface="宋体" panose="02010600030101010101" pitchFamily="2" charset="-122"/>
                <a:ea typeface="Times New Roman" panose="02020603050405020304" pitchFamily="18" charset="0"/>
              </a:rPr>
              <a:t>）听的同学也可以边听边记下几个关键词。</a:t>
            </a:r>
            <a:endParaRPr lang="zh-CN" altLang="en-US" sz="6000" b="1"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noFill/>
        </a:ln>
      </a:spPr>
      <a:bodyPr wrap="square">
        <a:spAutoFit/>
      </a:bodyPr>
      <a:lstStyle>
        <a:defPPr eaLnBrk="1" hangingPunct="1">
          <a:lnSpc>
            <a:spcPct val="130000"/>
          </a:lnSpc>
          <a:defRPr sz="3200" b="1" dirty="0" smtClean="0">
            <a:latin typeface="宋体" panose="02010600030101010101" pitchFamily="2" charset="-122"/>
            <a:cs typeface="Times New Roman" panose="02020603050405020304" pitchFamily="18" charset="0"/>
          </a:defRPr>
        </a:defPPr>
      </a:lstStyle>
    </a:spDef>
    <a:txDef>
      <a:spPr>
        <a:noFill/>
      </a:spPr>
      <a:bodyPr wrap="square" rtlCol="0">
        <a:spAutoFit/>
      </a:bodyPr>
      <a:lstStyle>
        <a:defPPr>
          <a:lnSpc>
            <a:spcPct val="130000"/>
          </a:lnSpc>
          <a:defRPr sz="3200"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自定义 87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FADA7A"/>
      </a:accent1>
      <a:accent2>
        <a:srgbClr val="FFC000"/>
      </a:accent2>
      <a:accent3>
        <a:srgbClr val="D2DA7A"/>
      </a:accent3>
      <a:accent4>
        <a:srgbClr val="FFC000"/>
      </a:accent4>
      <a:accent5>
        <a:srgbClr val="FADA7A"/>
      </a:accent5>
      <a:accent6>
        <a:srgbClr val="FFC000"/>
      </a:accent6>
      <a:hlink>
        <a:srgbClr val="D2DA7A"/>
      </a:hlink>
      <a:folHlink>
        <a:srgbClr val="FFC000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 eaLnBrk="1" hangingPunct="1">
          <a:lnSpc>
            <a:spcPct val="130000"/>
          </a:lnSpc>
          <a:defRPr sz="2800" b="1" dirty="0" smtClean="0">
            <a:latin typeface="+mn-ea"/>
            <a:ea typeface="+mn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904</Words>
  <Application>WPS 演示</Application>
  <PresentationFormat>全屏显示(16:9)</PresentationFormat>
  <Paragraphs>78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15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Times New Roman</vt:lpstr>
      <vt:lpstr>楷体</vt:lpstr>
      <vt:lpstr>Calibri Light</vt:lpstr>
      <vt:lpstr>微软雅黑</vt:lpstr>
      <vt:lpstr>Arial Unicode MS</vt:lpstr>
      <vt:lpstr>等线</vt:lpstr>
      <vt:lpstr>Cambria</vt:lpstr>
      <vt:lpstr>黑体</vt:lpstr>
      <vt:lpstr>Arial</vt:lpstr>
      <vt:lpstr>等线</vt:lpstr>
      <vt:lpstr>Office 主题​​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 yitifen.tmall.com</Company>
  <LinksUpToDate>false</LinksUpToDate>
  <SharedDoc>false</SharedDoc>
  <HyperlinksChanged>false</HyperlinksChanged>
  <AppVersion>14.0000</AppVersion>
  <Manager>易提分旗舰店 yitifen.tmall.com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 yitifen.tmall.com</dc:creator>
  <cp:lastModifiedBy>上帝掷骰子吗</cp:lastModifiedBy>
  <cp:revision>1</cp:revision>
  <dcterms:created xsi:type="dcterms:W3CDTF">2016-10-29T08:56:00Z</dcterms:created>
  <dcterms:modified xsi:type="dcterms:W3CDTF">2023-09-25T16:48:37Z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������">
    <vt:lpwstr>状元成才路系列</vt:lpwstr>
  </property>
  <property fmtid="{D5CDD505-2E9C-101B-9397-08002B2CF9AE}" pid="3" name="ICV">
    <vt:lpwstr>11DABCDE1379480EBFD3CF0679B029A4_12</vt:lpwstr>
  </property>
  <property fmtid="{D5CDD505-2E9C-101B-9397-08002B2CF9AE}" pid="4" name="KSOProductBuildVer">
    <vt:lpwstr>2052-12.1.0.15374</vt:lpwstr>
  </property>
</Properties>
</file>