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  <p:sldMasterId id="2147483659" r:id="rId4"/>
  </p:sldMasterIdLst>
  <p:notesMasterIdLst>
    <p:notesMasterId r:id="rId25"/>
  </p:notesMasterIdLst>
  <p:handoutMasterIdLst>
    <p:handoutMasterId r:id="rId26"/>
  </p:handoutMasterIdLst>
  <p:sldIdLst>
    <p:sldId id="387" r:id="rId5"/>
    <p:sldId id="386" r:id="rId6"/>
    <p:sldId id="256" r:id="rId7"/>
    <p:sldId id="388" r:id="rId8"/>
    <p:sldId id="392" r:id="rId9"/>
    <p:sldId id="393" r:id="rId10"/>
    <p:sldId id="394" r:id="rId11"/>
    <p:sldId id="395" r:id="rId12"/>
    <p:sldId id="396" r:id="rId13"/>
    <p:sldId id="398" r:id="rId14"/>
    <p:sldId id="399" r:id="rId15"/>
    <p:sldId id="400" r:id="rId16"/>
    <p:sldId id="401" r:id="rId17"/>
    <p:sldId id="402" r:id="rId18"/>
    <p:sldId id="327" r:id="rId19"/>
    <p:sldId id="344" r:id="rId20"/>
    <p:sldId id="326" r:id="rId21"/>
    <p:sldId id="403" r:id="rId22"/>
    <p:sldId id="404" r:id="rId23"/>
    <p:sldId id="408" r:id="rId24"/>
  </p:sldIdLst>
  <p:sldSz cx="9144000" cy="5143500"/>
  <p:notesSz cx="6858000" cy="9144000"/>
  <p:custDataLst>
    <p:tags r:id="rId31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5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dmin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39" autoAdjust="0"/>
    <p:restoredTop sz="95059" autoAdjust="0"/>
  </p:normalViewPr>
  <p:slideViewPr>
    <p:cSldViewPr>
      <p:cViewPr>
        <p:scale>
          <a:sx n="66" d="100"/>
          <a:sy n="66" d="100"/>
        </p:scale>
        <p:origin x="0" y="0"/>
      </p:cViewPr>
      <p:guideLst/>
    </p:cSldViewPr>
  </p:slideViewPr>
  <p:notesViewPr>
    <p:cSldViewPr>
      <p:cViewPr varScale="1">
        <p:scale>
          <a:sx n="84" d="100"/>
          <a:sy n="84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1" Type="http://schemas.openxmlformats.org/officeDocument/2006/relationships/tags" Target="tags/tag3.xml"/><Relationship Id="rId30" Type="http://schemas.openxmlformats.org/officeDocument/2006/relationships/commentAuthors" Target="commentAuthors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1266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/>
            <a:r>
              <a:rPr lang="zh-CN" altLang="en-US" sz="1200">
                <a:latin typeface="宋体" panose="02010600030101010101" pitchFamily="2" charset="-122"/>
              </a:rPr>
              <a:t>状元成才路</a:t>
            </a:r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11267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A317C88D-B2F3-44FF-BB65-102A4235BD9D}" type="datetime">
              <a:rPr lang="zh-CN" altLang="en-US" sz="1200">
                <a:latin typeface="宋体" panose="02010600030101010101" pitchFamily="2" charset="-122"/>
              </a:rPr>
            </a:fld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11268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1200">
                <a:latin typeface="宋体" panose="02010600030101010101" pitchFamily="2" charset="-122"/>
              </a:rPr>
              <a:t>状元成才路</a:t>
            </a:r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11269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FAF84886-AC19-411F-8351-1FCC0323FB10}" type="slidenum">
              <a:rPr lang="zh-CN" altLang="en-US" sz="1200">
                <a:latin typeface="宋体" panose="02010600030101010101" pitchFamily="2" charset="-122"/>
              </a:rPr>
            </a:fld>
            <a:endParaRPr lang="zh-CN" altLang="en-US" sz="1200">
              <a:latin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4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/>
            <a:r>
              <a:rPr lang="zh-CN" altLang="en-US" sz="1200">
                <a:latin typeface="宋体" panose="02010600030101010101" pitchFamily="2" charset="-122"/>
              </a:rPr>
              <a:t>状元成才路</a:t>
            </a:r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1024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20ED7CC7-9C47-4262-900B-D98666F2C115}" type="datetime">
              <a:rPr lang="zh-CN" altLang="en-US" sz="1200">
                <a:latin typeface="宋体" panose="02010600030101010101" pitchFamily="2" charset="-122"/>
              </a:rPr>
            </a:fld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1024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1024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t>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1024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1200">
                <a:latin typeface="宋体" panose="02010600030101010101" pitchFamily="2" charset="-122"/>
              </a:rPr>
              <a:t>状元成才路</a:t>
            </a:r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1024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18113B19-4952-44D3-A738-C824BB2F2CB1}" type="slidenum">
              <a:rPr lang="zh-CN" altLang="en-US" sz="1200">
                <a:latin typeface="宋体" panose="02010600030101010101" pitchFamily="2" charset="-122"/>
              </a:rPr>
            </a:fld>
            <a:endParaRPr lang="zh-CN" altLang="en-US" sz="1200">
              <a:latin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026" name="组合 2"/>
          <p:cNvGrpSpPr/>
          <p:nvPr/>
        </p:nvGrpSpPr>
        <p:grpSpPr>
          <a:xfrm>
            <a:off x="-36512" y="4210050"/>
            <a:ext cx="9217025" cy="1008063"/>
            <a:chOff x="-36512" y="4210390"/>
            <a:chExt cx="9217024" cy="1008064"/>
          </a:xfrm>
        </p:grpSpPr>
        <p:pic>
          <p:nvPicPr>
            <p:cNvPr id="1028" name="图片 3"/>
            <p:cNvPicPr>
              <a:picLocks noChangeAspect="1"/>
            </p:cNvPicPr>
            <p:nvPr/>
          </p:nvPicPr>
          <p:blipFill>
            <a:blip r:embed="rId2"/>
            <a:srcRect t="34600" b="45800"/>
            <a:stretch>
              <a:fillRect/>
            </a:stretch>
          </p:blipFill>
          <p:spPr>
            <a:xfrm>
              <a:off x="-36512" y="4210391"/>
              <a:ext cx="5143500" cy="100806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1029" name="图片 4"/>
            <p:cNvPicPr>
              <a:picLocks noChangeAspect="1"/>
            </p:cNvPicPr>
            <p:nvPr/>
          </p:nvPicPr>
          <p:blipFill>
            <a:blip r:embed="rId3"/>
            <a:srcRect t="34600" r="44001" b="46432"/>
            <a:stretch>
              <a:fillRect/>
            </a:stretch>
          </p:blipFill>
          <p:spPr>
            <a:xfrm>
              <a:off x="4932040" y="4210391"/>
              <a:ext cx="2879725" cy="975565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1030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595615" y="4212676"/>
              <a:ext cx="1584960" cy="975361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</p:grpSp>
      <p:pic>
        <p:nvPicPr>
          <p:cNvPr id="1027" name="图片 6"/>
          <p:cNvPicPr>
            <a:picLocks noChangeAspect="1"/>
          </p:cNvPicPr>
          <p:nvPr/>
        </p:nvPicPr>
        <p:blipFill>
          <a:blip r:embed="rId5"/>
          <a:srcRect l="3539" t="35825" r="4327" b="18502"/>
          <a:stretch>
            <a:fillRect/>
          </a:stretch>
        </p:blipFill>
        <p:spPr>
          <a:xfrm>
            <a:off x="3348038" y="484188"/>
            <a:ext cx="2324100" cy="5746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2050" name="组合 2"/>
          <p:cNvGrpSpPr/>
          <p:nvPr/>
        </p:nvGrpSpPr>
        <p:grpSpPr>
          <a:xfrm>
            <a:off x="-36512" y="4210050"/>
            <a:ext cx="9217025" cy="1008063"/>
            <a:chOff x="-36512" y="4210390"/>
            <a:chExt cx="9217024" cy="1008064"/>
          </a:xfrm>
        </p:grpSpPr>
        <p:pic>
          <p:nvPicPr>
            <p:cNvPr id="2051" name="图片 3"/>
            <p:cNvPicPr>
              <a:picLocks noChangeAspect="1"/>
            </p:cNvPicPr>
            <p:nvPr/>
          </p:nvPicPr>
          <p:blipFill>
            <a:blip r:embed="rId2"/>
            <a:srcRect t="34600" b="45800"/>
            <a:stretch>
              <a:fillRect/>
            </a:stretch>
          </p:blipFill>
          <p:spPr>
            <a:xfrm>
              <a:off x="-36512" y="4210391"/>
              <a:ext cx="5143500" cy="100806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2052" name="图片 4"/>
            <p:cNvPicPr>
              <a:picLocks noChangeAspect="1"/>
            </p:cNvPicPr>
            <p:nvPr/>
          </p:nvPicPr>
          <p:blipFill>
            <a:blip r:embed="rId3"/>
            <a:srcRect t="34600" r="44001" b="46432"/>
            <a:stretch>
              <a:fillRect/>
            </a:stretch>
          </p:blipFill>
          <p:spPr>
            <a:xfrm>
              <a:off x="4932040" y="4210391"/>
              <a:ext cx="2879725" cy="975565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2053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595615" y="4212676"/>
              <a:ext cx="1584960" cy="975361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</p:grp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4" name="图片 2"/>
          <p:cNvPicPr>
            <a:picLocks noChangeAspect="1"/>
          </p:cNvPicPr>
          <p:nvPr/>
        </p:nvPicPr>
        <p:blipFill>
          <a:blip r:embed="rId2"/>
          <a:srcRect t="8164"/>
          <a:stretch>
            <a:fillRect/>
          </a:stretch>
        </p:blipFill>
        <p:spPr>
          <a:xfrm>
            <a:off x="0" y="0"/>
            <a:ext cx="9144000" cy="51784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3075" name="组合 5"/>
          <p:cNvGrpSpPr/>
          <p:nvPr/>
        </p:nvGrpSpPr>
        <p:grpSpPr>
          <a:xfrm>
            <a:off x="211138" y="192088"/>
            <a:ext cx="8721725" cy="4759325"/>
            <a:chOff x="314790" y="249767"/>
            <a:chExt cx="8514419" cy="4643965"/>
          </a:xfrm>
        </p:grpSpPr>
        <p:sp>
          <p:nvSpPr>
            <p:cNvPr id="3077" name="任意多边形: 形状 6"/>
            <p:cNvSpPr/>
            <p:nvPr/>
          </p:nvSpPr>
          <p:spPr>
            <a:xfrm>
              <a:off x="314790" y="249767"/>
              <a:ext cx="8514419" cy="4643965"/>
            </a:xfrm>
            <a:custGeom>
              <a:avLst/>
              <a:gdLst>
                <a:gd name="connsiteX0" fmla="*/ 143783 w 11585839"/>
                <a:gd name="connsiteY0" fmla="*/ 101805 h 6271055"/>
                <a:gd name="connsiteX1" fmla="*/ 1709058 w 11585839"/>
                <a:gd name="connsiteY1" fmla="*/ 85930 h 6271055"/>
                <a:gd name="connsiteX2" fmla="*/ 3906158 w 11585839"/>
                <a:gd name="connsiteY2" fmla="*/ 205 h 6271055"/>
                <a:gd name="connsiteX3" fmla="*/ 6195333 w 11585839"/>
                <a:gd name="connsiteY3" fmla="*/ 60530 h 6271055"/>
                <a:gd name="connsiteX4" fmla="*/ 8401958 w 11585839"/>
                <a:gd name="connsiteY4" fmla="*/ 9730 h 6271055"/>
                <a:gd name="connsiteX5" fmla="*/ 10202183 w 11585839"/>
                <a:gd name="connsiteY5" fmla="*/ 92280 h 6271055"/>
                <a:gd name="connsiteX6" fmla="*/ 11507108 w 11585839"/>
                <a:gd name="connsiteY6" fmla="*/ 124030 h 6271055"/>
                <a:gd name="connsiteX7" fmla="*/ 11449958 w 11585839"/>
                <a:gd name="connsiteY7" fmla="*/ 1533730 h 6271055"/>
                <a:gd name="connsiteX8" fmla="*/ 11538858 w 11585839"/>
                <a:gd name="connsiteY8" fmla="*/ 2416380 h 6271055"/>
                <a:gd name="connsiteX9" fmla="*/ 11475358 w 11585839"/>
                <a:gd name="connsiteY9" fmla="*/ 3556205 h 6271055"/>
                <a:gd name="connsiteX10" fmla="*/ 11532508 w 11585839"/>
                <a:gd name="connsiteY10" fmla="*/ 4565855 h 6271055"/>
                <a:gd name="connsiteX11" fmla="*/ 11453133 w 11585839"/>
                <a:gd name="connsiteY11" fmla="*/ 5391355 h 6271055"/>
                <a:gd name="connsiteX12" fmla="*/ 11542033 w 11585839"/>
                <a:gd name="connsiteY12" fmla="*/ 6134305 h 6271055"/>
                <a:gd name="connsiteX13" fmla="*/ 10722883 w 11585839"/>
                <a:gd name="connsiteY13" fmla="*/ 6267655 h 6271055"/>
                <a:gd name="connsiteX14" fmla="*/ 9351283 w 11585839"/>
                <a:gd name="connsiteY14" fmla="*/ 6229555 h 6271055"/>
                <a:gd name="connsiteX15" fmla="*/ 7887609 w 11585839"/>
                <a:gd name="connsiteY15" fmla="*/ 6209753 h 6271055"/>
                <a:gd name="connsiteX16" fmla="*/ 6331625 w 11585839"/>
                <a:gd name="connsiteY16" fmla="*/ 6217608 h 6271055"/>
                <a:gd name="connsiteX17" fmla="*/ 4293508 w 11585839"/>
                <a:gd name="connsiteY17" fmla="*/ 6188280 h 6271055"/>
                <a:gd name="connsiteX18" fmla="*/ 2721767 w 11585839"/>
                <a:gd name="connsiteY18" fmla="*/ 6215186 h 6271055"/>
                <a:gd name="connsiteX19" fmla="*/ 1162958 w 11585839"/>
                <a:gd name="connsiteY19" fmla="*/ 6200980 h 6271055"/>
                <a:gd name="connsiteX20" fmla="*/ 77108 w 11585839"/>
                <a:gd name="connsiteY20" fmla="*/ 6121605 h 6271055"/>
                <a:gd name="connsiteX21" fmla="*/ 86633 w 11585839"/>
                <a:gd name="connsiteY21" fmla="*/ 5054805 h 6271055"/>
                <a:gd name="connsiteX22" fmla="*/ 70758 w 11585839"/>
                <a:gd name="connsiteY22" fmla="*/ 3937205 h 6271055"/>
                <a:gd name="connsiteX23" fmla="*/ 39008 w 11585839"/>
                <a:gd name="connsiteY23" fmla="*/ 2489405 h 6271055"/>
                <a:gd name="connsiteX24" fmla="*/ 105683 w 11585839"/>
                <a:gd name="connsiteY24" fmla="*/ 1317830 h 6271055"/>
                <a:gd name="connsiteX25" fmla="*/ 143783 w 11585839"/>
                <a:gd name="connsiteY25" fmla="*/ 101805 h 6271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1585839" h="6271055">
                  <a:moveTo>
                    <a:pt x="143783" y="101805"/>
                  </a:moveTo>
                  <a:cubicBezTo>
                    <a:pt x="411012" y="-103512"/>
                    <a:pt x="1081996" y="102863"/>
                    <a:pt x="1709058" y="85930"/>
                  </a:cubicBezTo>
                  <a:cubicBezTo>
                    <a:pt x="2336121" y="68997"/>
                    <a:pt x="3158446" y="4438"/>
                    <a:pt x="3906158" y="205"/>
                  </a:cubicBezTo>
                  <a:cubicBezTo>
                    <a:pt x="4653870" y="-4028"/>
                    <a:pt x="5446033" y="58943"/>
                    <a:pt x="6195333" y="60530"/>
                  </a:cubicBezTo>
                  <a:cubicBezTo>
                    <a:pt x="6944633" y="62118"/>
                    <a:pt x="7734150" y="4438"/>
                    <a:pt x="8401958" y="9730"/>
                  </a:cubicBezTo>
                  <a:cubicBezTo>
                    <a:pt x="9069766" y="15022"/>
                    <a:pt x="9684658" y="73230"/>
                    <a:pt x="10202183" y="92280"/>
                  </a:cubicBezTo>
                  <a:cubicBezTo>
                    <a:pt x="10719708" y="111330"/>
                    <a:pt x="11299146" y="-116212"/>
                    <a:pt x="11507108" y="124030"/>
                  </a:cubicBezTo>
                  <a:cubicBezTo>
                    <a:pt x="11715070" y="364272"/>
                    <a:pt x="11444666" y="1151672"/>
                    <a:pt x="11449958" y="1533730"/>
                  </a:cubicBezTo>
                  <a:cubicBezTo>
                    <a:pt x="11455250" y="1915788"/>
                    <a:pt x="11534625" y="2079301"/>
                    <a:pt x="11538858" y="2416380"/>
                  </a:cubicBezTo>
                  <a:cubicBezTo>
                    <a:pt x="11543091" y="2753459"/>
                    <a:pt x="11476416" y="3197959"/>
                    <a:pt x="11475358" y="3556205"/>
                  </a:cubicBezTo>
                  <a:cubicBezTo>
                    <a:pt x="11474300" y="3914451"/>
                    <a:pt x="11536212" y="4259997"/>
                    <a:pt x="11532508" y="4565855"/>
                  </a:cubicBezTo>
                  <a:cubicBezTo>
                    <a:pt x="11528804" y="4871713"/>
                    <a:pt x="11451546" y="5129947"/>
                    <a:pt x="11453133" y="5391355"/>
                  </a:cubicBezTo>
                  <a:cubicBezTo>
                    <a:pt x="11454720" y="5652763"/>
                    <a:pt x="11663741" y="5988255"/>
                    <a:pt x="11542033" y="6134305"/>
                  </a:cubicBezTo>
                  <a:cubicBezTo>
                    <a:pt x="11420325" y="6280355"/>
                    <a:pt x="11088008" y="6251780"/>
                    <a:pt x="10722883" y="6267655"/>
                  </a:cubicBezTo>
                  <a:cubicBezTo>
                    <a:pt x="10357758" y="6283530"/>
                    <a:pt x="9823829" y="6239205"/>
                    <a:pt x="9351283" y="6229555"/>
                  </a:cubicBezTo>
                  <a:lnTo>
                    <a:pt x="7887609" y="6209753"/>
                  </a:lnTo>
                  <a:lnTo>
                    <a:pt x="6331625" y="6217608"/>
                  </a:lnTo>
                  <a:lnTo>
                    <a:pt x="4293508" y="6188280"/>
                  </a:lnTo>
                  <a:cubicBezTo>
                    <a:pt x="3691865" y="6187876"/>
                    <a:pt x="3245681" y="6206217"/>
                    <a:pt x="2721767" y="6215186"/>
                  </a:cubicBezTo>
                  <a:lnTo>
                    <a:pt x="1162958" y="6200980"/>
                  </a:lnTo>
                  <a:cubicBezTo>
                    <a:pt x="722182" y="6185383"/>
                    <a:pt x="256496" y="6312634"/>
                    <a:pt x="77108" y="6121605"/>
                  </a:cubicBezTo>
                  <a:cubicBezTo>
                    <a:pt x="-102280" y="5930576"/>
                    <a:pt x="87691" y="5418872"/>
                    <a:pt x="86633" y="5054805"/>
                  </a:cubicBezTo>
                  <a:cubicBezTo>
                    <a:pt x="85575" y="4690738"/>
                    <a:pt x="78696" y="4364772"/>
                    <a:pt x="70758" y="3937205"/>
                  </a:cubicBezTo>
                  <a:cubicBezTo>
                    <a:pt x="62821" y="3509638"/>
                    <a:pt x="34775" y="2768805"/>
                    <a:pt x="39008" y="2489405"/>
                  </a:cubicBezTo>
                  <a:cubicBezTo>
                    <a:pt x="43241" y="2210005"/>
                    <a:pt x="88221" y="1715763"/>
                    <a:pt x="105683" y="1317830"/>
                  </a:cubicBezTo>
                  <a:cubicBezTo>
                    <a:pt x="123145" y="919897"/>
                    <a:pt x="-123446" y="307122"/>
                    <a:pt x="143783" y="101805"/>
                  </a:cubicBezTo>
                  <a:close/>
                </a:path>
              </a:pathLst>
            </a:custGeom>
            <a:noFill/>
            <a:ln w="22225">
              <a:solidFill>
                <a:schemeClr val="accent6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+mn-cs"/>
              </a:endParaRPr>
            </a:p>
          </p:txBody>
        </p:sp>
        <p:sp>
          <p:nvSpPr>
            <p:cNvPr id="3078" name="任意多边形: 形状 5"/>
            <p:cNvSpPr/>
            <p:nvPr/>
          </p:nvSpPr>
          <p:spPr>
            <a:xfrm>
              <a:off x="431022" y="330316"/>
              <a:ext cx="8281954" cy="4482867"/>
            </a:xfrm>
            <a:custGeom>
              <a:avLst/>
              <a:gdLst>
                <a:gd name="connsiteX0" fmla="*/ 143783 w 11585839"/>
                <a:gd name="connsiteY0" fmla="*/ 101805 h 6271343"/>
                <a:gd name="connsiteX1" fmla="*/ 1709058 w 11585839"/>
                <a:gd name="connsiteY1" fmla="*/ 85930 h 6271343"/>
                <a:gd name="connsiteX2" fmla="*/ 3906158 w 11585839"/>
                <a:gd name="connsiteY2" fmla="*/ 205 h 6271343"/>
                <a:gd name="connsiteX3" fmla="*/ 6195333 w 11585839"/>
                <a:gd name="connsiteY3" fmla="*/ 60530 h 6271343"/>
                <a:gd name="connsiteX4" fmla="*/ 8401958 w 11585839"/>
                <a:gd name="connsiteY4" fmla="*/ 9730 h 6271343"/>
                <a:gd name="connsiteX5" fmla="*/ 10202183 w 11585839"/>
                <a:gd name="connsiteY5" fmla="*/ 92280 h 6271343"/>
                <a:gd name="connsiteX6" fmla="*/ 11507108 w 11585839"/>
                <a:gd name="connsiteY6" fmla="*/ 124030 h 6271343"/>
                <a:gd name="connsiteX7" fmla="*/ 11449958 w 11585839"/>
                <a:gd name="connsiteY7" fmla="*/ 1533730 h 6271343"/>
                <a:gd name="connsiteX8" fmla="*/ 11538858 w 11585839"/>
                <a:gd name="connsiteY8" fmla="*/ 2416380 h 6271343"/>
                <a:gd name="connsiteX9" fmla="*/ 11475358 w 11585839"/>
                <a:gd name="connsiteY9" fmla="*/ 3556205 h 6271343"/>
                <a:gd name="connsiteX10" fmla="*/ 11532508 w 11585839"/>
                <a:gd name="connsiteY10" fmla="*/ 4565855 h 6271343"/>
                <a:gd name="connsiteX11" fmla="*/ 11453133 w 11585839"/>
                <a:gd name="connsiteY11" fmla="*/ 5391355 h 6271343"/>
                <a:gd name="connsiteX12" fmla="*/ 11542033 w 11585839"/>
                <a:gd name="connsiteY12" fmla="*/ 6134305 h 6271343"/>
                <a:gd name="connsiteX13" fmla="*/ 10722883 w 11585839"/>
                <a:gd name="connsiteY13" fmla="*/ 6267655 h 6271343"/>
                <a:gd name="connsiteX14" fmla="*/ 9351283 w 11585839"/>
                <a:gd name="connsiteY14" fmla="*/ 6229555 h 6271343"/>
                <a:gd name="connsiteX15" fmla="*/ 7896844 w 11585839"/>
                <a:gd name="connsiteY15" fmla="*/ 6181640 h 6271343"/>
                <a:gd name="connsiteX16" fmla="*/ 6312808 w 11585839"/>
                <a:gd name="connsiteY16" fmla="*/ 6199538 h 6271343"/>
                <a:gd name="connsiteX17" fmla="*/ 4330453 w 11585839"/>
                <a:gd name="connsiteY17" fmla="*/ 6197517 h 6271343"/>
                <a:gd name="connsiteX18" fmla="*/ 2878612 w 11585839"/>
                <a:gd name="connsiteY18" fmla="*/ 6188280 h 6271343"/>
                <a:gd name="connsiteX19" fmla="*/ 1162958 w 11585839"/>
                <a:gd name="connsiteY19" fmla="*/ 6200980 h 6271343"/>
                <a:gd name="connsiteX20" fmla="*/ 77108 w 11585839"/>
                <a:gd name="connsiteY20" fmla="*/ 6121605 h 6271343"/>
                <a:gd name="connsiteX21" fmla="*/ 86633 w 11585839"/>
                <a:gd name="connsiteY21" fmla="*/ 5054805 h 6271343"/>
                <a:gd name="connsiteX22" fmla="*/ 70758 w 11585839"/>
                <a:gd name="connsiteY22" fmla="*/ 3937205 h 6271343"/>
                <a:gd name="connsiteX23" fmla="*/ 39008 w 11585839"/>
                <a:gd name="connsiteY23" fmla="*/ 2489405 h 6271343"/>
                <a:gd name="connsiteX24" fmla="*/ 105683 w 11585839"/>
                <a:gd name="connsiteY24" fmla="*/ 1317830 h 6271343"/>
                <a:gd name="connsiteX25" fmla="*/ 143783 w 11585839"/>
                <a:gd name="connsiteY25" fmla="*/ 101805 h 6271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1585839" h="6271343">
                  <a:moveTo>
                    <a:pt x="143783" y="101805"/>
                  </a:moveTo>
                  <a:cubicBezTo>
                    <a:pt x="411012" y="-103512"/>
                    <a:pt x="1081996" y="102863"/>
                    <a:pt x="1709058" y="85930"/>
                  </a:cubicBezTo>
                  <a:cubicBezTo>
                    <a:pt x="2336121" y="68997"/>
                    <a:pt x="3158446" y="4438"/>
                    <a:pt x="3906158" y="205"/>
                  </a:cubicBezTo>
                  <a:cubicBezTo>
                    <a:pt x="4653870" y="-4028"/>
                    <a:pt x="5446033" y="58943"/>
                    <a:pt x="6195333" y="60530"/>
                  </a:cubicBezTo>
                  <a:cubicBezTo>
                    <a:pt x="6944633" y="62118"/>
                    <a:pt x="7734150" y="4438"/>
                    <a:pt x="8401958" y="9730"/>
                  </a:cubicBezTo>
                  <a:cubicBezTo>
                    <a:pt x="9069766" y="15022"/>
                    <a:pt x="9684658" y="73230"/>
                    <a:pt x="10202183" y="92280"/>
                  </a:cubicBezTo>
                  <a:cubicBezTo>
                    <a:pt x="10719708" y="111330"/>
                    <a:pt x="11299146" y="-116212"/>
                    <a:pt x="11507108" y="124030"/>
                  </a:cubicBezTo>
                  <a:cubicBezTo>
                    <a:pt x="11715070" y="364272"/>
                    <a:pt x="11444666" y="1151672"/>
                    <a:pt x="11449958" y="1533730"/>
                  </a:cubicBezTo>
                  <a:cubicBezTo>
                    <a:pt x="11455250" y="1915788"/>
                    <a:pt x="11534625" y="2079301"/>
                    <a:pt x="11538858" y="2416380"/>
                  </a:cubicBezTo>
                  <a:cubicBezTo>
                    <a:pt x="11543091" y="2753459"/>
                    <a:pt x="11476416" y="3197959"/>
                    <a:pt x="11475358" y="3556205"/>
                  </a:cubicBezTo>
                  <a:cubicBezTo>
                    <a:pt x="11474300" y="3914451"/>
                    <a:pt x="11536212" y="4259997"/>
                    <a:pt x="11532508" y="4565855"/>
                  </a:cubicBezTo>
                  <a:cubicBezTo>
                    <a:pt x="11528804" y="4871713"/>
                    <a:pt x="11451546" y="5129947"/>
                    <a:pt x="11453133" y="5391355"/>
                  </a:cubicBezTo>
                  <a:cubicBezTo>
                    <a:pt x="11454720" y="5652763"/>
                    <a:pt x="11663741" y="5988255"/>
                    <a:pt x="11542033" y="6134305"/>
                  </a:cubicBezTo>
                  <a:cubicBezTo>
                    <a:pt x="11420325" y="6280355"/>
                    <a:pt x="11088008" y="6251780"/>
                    <a:pt x="10722883" y="6267655"/>
                  </a:cubicBezTo>
                  <a:cubicBezTo>
                    <a:pt x="10357758" y="6283530"/>
                    <a:pt x="9822289" y="6243891"/>
                    <a:pt x="9351283" y="6229555"/>
                  </a:cubicBezTo>
                  <a:cubicBezTo>
                    <a:pt x="8880277" y="6215219"/>
                    <a:pt x="8403256" y="6186643"/>
                    <a:pt x="7896844" y="6181640"/>
                  </a:cubicBezTo>
                  <a:lnTo>
                    <a:pt x="6312808" y="6199538"/>
                  </a:lnTo>
                  <a:lnTo>
                    <a:pt x="4330453" y="6197517"/>
                  </a:lnTo>
                  <a:lnTo>
                    <a:pt x="2878612" y="6188280"/>
                  </a:lnTo>
                  <a:cubicBezTo>
                    <a:pt x="2350696" y="6188857"/>
                    <a:pt x="1629875" y="6212092"/>
                    <a:pt x="1162958" y="6200980"/>
                  </a:cubicBezTo>
                  <a:cubicBezTo>
                    <a:pt x="696041" y="6189868"/>
                    <a:pt x="256496" y="6312634"/>
                    <a:pt x="77108" y="6121605"/>
                  </a:cubicBezTo>
                  <a:cubicBezTo>
                    <a:pt x="-102280" y="5930576"/>
                    <a:pt x="87691" y="5418872"/>
                    <a:pt x="86633" y="5054805"/>
                  </a:cubicBezTo>
                  <a:cubicBezTo>
                    <a:pt x="85575" y="4690738"/>
                    <a:pt x="78696" y="4364772"/>
                    <a:pt x="70758" y="3937205"/>
                  </a:cubicBezTo>
                  <a:cubicBezTo>
                    <a:pt x="62821" y="3509638"/>
                    <a:pt x="34775" y="2768805"/>
                    <a:pt x="39008" y="2489405"/>
                  </a:cubicBezTo>
                  <a:cubicBezTo>
                    <a:pt x="43241" y="2210005"/>
                    <a:pt x="88221" y="1715763"/>
                    <a:pt x="105683" y="1317830"/>
                  </a:cubicBezTo>
                  <a:cubicBezTo>
                    <a:pt x="123145" y="919897"/>
                    <a:pt x="-123446" y="307122"/>
                    <a:pt x="143783" y="101805"/>
                  </a:cubicBezTo>
                  <a:close/>
                </a:path>
              </a:pathLst>
            </a:custGeom>
            <a:solidFill>
              <a:srgbClr val="FFFFFF">
                <a:alpha val="8588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+mn-cs"/>
              </a:endParaRPr>
            </a:p>
          </p:txBody>
        </p:sp>
      </p:grpSp>
      <p:pic>
        <p:nvPicPr>
          <p:cNvPr id="3076" name="图片 5"/>
          <p:cNvPicPr>
            <a:picLocks noChangeAspect="1"/>
          </p:cNvPicPr>
          <p:nvPr/>
        </p:nvPicPr>
        <p:blipFill>
          <a:blip r:embed="rId3"/>
          <a:srcRect l="21053" r="15789" b="5418"/>
          <a:stretch>
            <a:fillRect/>
          </a:stretch>
        </p:blipFill>
        <p:spPr>
          <a:xfrm>
            <a:off x="3175" y="3722688"/>
            <a:ext cx="971550" cy="14557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50800" dist="38100" dir="2700000" algn="tl">
              <a:srgbClr val="000000">
                <a:alpha val="39999"/>
              </a:srgbClr>
            </a:outerShdw>
          </a:effectLst>
        </p:spPr>
      </p:pic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4098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8" y="0"/>
            <a:ext cx="9140825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2" name="矩形 1"/>
          <p:cNvSpPr/>
          <p:nvPr/>
        </p:nvSpPr>
        <p:spPr>
          <a:xfrm>
            <a:off x="0" y="4084638"/>
            <a:ext cx="9144000" cy="1058862"/>
          </a:xfrm>
          <a:prstGeom prst="rect">
            <a:avLst/>
          </a:prstGeom>
          <a:gradFill>
            <a:gsLst>
              <a:gs pos="0">
                <a:schemeClr val="accent6">
                  <a:lumMod val="110000"/>
                  <a:satMod val="105000"/>
                  <a:tint val="67000"/>
                </a:schemeClr>
              </a:gs>
              <a:gs pos="51000">
                <a:srgbClr val="558C26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grpSp>
        <p:nvGrpSpPr>
          <p:cNvPr id="5123" name="组合 2"/>
          <p:cNvGrpSpPr/>
          <p:nvPr/>
        </p:nvGrpSpPr>
        <p:grpSpPr>
          <a:xfrm>
            <a:off x="5668963" y="1492250"/>
            <a:ext cx="3475037" cy="2587625"/>
            <a:chOff x="4912251" y="590079"/>
            <a:chExt cx="4686187" cy="3489275"/>
          </a:xfrm>
        </p:grpSpPr>
        <p:pic>
          <p:nvPicPr>
            <p:cNvPr id="5125" name="图片 3"/>
            <p:cNvPicPr>
              <a:picLocks noChangeAspect="1"/>
            </p:cNvPicPr>
            <p:nvPr/>
          </p:nvPicPr>
          <p:blipFill>
            <a:blip r:embed="rId2"/>
            <a:srcRect l="50829" t="-3064" r="17" b="10024"/>
            <a:stretch>
              <a:fillRect/>
            </a:stretch>
          </p:blipFill>
          <p:spPr>
            <a:xfrm>
              <a:off x="6804248" y="590079"/>
              <a:ext cx="2794190" cy="3489275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5126" name="图片 4"/>
            <p:cNvPicPr>
              <a:picLocks noChangeAspect="1"/>
            </p:cNvPicPr>
            <p:nvPr/>
          </p:nvPicPr>
          <p:blipFill>
            <a:blip r:embed="rId2"/>
            <a:srcRect l="6334" t="-4837" r="50118" b="11797"/>
            <a:stretch>
              <a:fillRect/>
            </a:stretch>
          </p:blipFill>
          <p:spPr>
            <a:xfrm>
              <a:off x="4912251" y="590079"/>
              <a:ext cx="2475561" cy="3489275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sp>
        <p:nvSpPr>
          <p:cNvPr id="5124" name="矩形 5"/>
          <p:cNvSpPr/>
          <p:nvPr/>
        </p:nvSpPr>
        <p:spPr>
          <a:xfrm>
            <a:off x="0" y="0"/>
            <a:ext cx="9144000" cy="50800"/>
          </a:xfrm>
          <a:prstGeom prst="rect">
            <a:avLst/>
          </a:prstGeom>
          <a:gradFill>
            <a:gsLst>
              <a:gs pos="0">
                <a:schemeClr val="accent6">
                  <a:lumMod val="110000"/>
                  <a:satMod val="105000"/>
                  <a:tint val="67000"/>
                </a:schemeClr>
              </a:gs>
              <a:gs pos="51000">
                <a:srgbClr val="558C26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6146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6147" name="图片 2"/>
          <p:cNvPicPr>
            <a:picLocks noChangeAspect="1"/>
          </p:cNvPicPr>
          <p:nvPr/>
        </p:nvPicPr>
        <p:blipFill>
          <a:blip r:embed="rId3"/>
          <a:srcRect r="48553" b="8400"/>
          <a:stretch>
            <a:fillRect/>
          </a:stretch>
        </p:blipFill>
        <p:spPr>
          <a:xfrm>
            <a:off x="250825" y="3148013"/>
            <a:ext cx="1368425" cy="16065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7170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7171" name="图片 2"/>
          <p:cNvPicPr>
            <a:picLocks noChangeAspect="1"/>
          </p:cNvPicPr>
          <p:nvPr/>
        </p:nvPicPr>
        <p:blipFill>
          <a:blip r:embed="rId3"/>
          <a:srcRect l="51449" b="9705"/>
          <a:stretch>
            <a:fillRect/>
          </a:stretch>
        </p:blipFill>
        <p:spPr>
          <a:xfrm>
            <a:off x="7092950" y="3171825"/>
            <a:ext cx="1290638" cy="15843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194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8195" name="矩形 2"/>
          <p:cNvSpPr/>
          <p:nvPr/>
        </p:nvSpPr>
        <p:spPr>
          <a:xfrm>
            <a:off x="136525" y="123825"/>
            <a:ext cx="8877300" cy="489585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pic>
        <p:nvPicPr>
          <p:cNvPr id="8196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0138" y="3309938"/>
            <a:ext cx="2814637" cy="18573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8197" name="文本框 4"/>
          <p:cNvSpPr txBox="1"/>
          <p:nvPr/>
        </p:nvSpPr>
        <p:spPr>
          <a:xfrm rot="20132266">
            <a:off x="3678573" y="2340917"/>
            <a:ext cx="1786853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75000"/>
                    <a:alpha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75000"/>
                  <a:alpha val="50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8198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42250" y="0"/>
            <a:ext cx="1301750" cy="6921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9218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9219" name="矩形 2"/>
          <p:cNvSpPr/>
          <p:nvPr/>
        </p:nvSpPr>
        <p:spPr>
          <a:xfrm>
            <a:off x="136525" y="123825"/>
            <a:ext cx="8877300" cy="489585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22.jpeg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/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kern="1200" baseline="0">
          <a:solidFill>
            <a:schemeClr val="tx1"/>
          </a:solidFill>
          <a:effectLst/>
          <a:latin typeface="Calibri" panose="020F0502020204030204" pitchFamily="34" charset="0"/>
          <a:ea typeface="宋体" panose="02010600030101010101" pitchFamily="2" charset="-122"/>
          <a:cs typeface="+mj-cs"/>
        </a:defRPr>
      </a:lvl1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32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kumimoji="0" sz="2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»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</p:sldLayoutIdLst>
  <p:transition/>
  <p:txStyles>
    <p:titleStyle>
      <a:lvl1pPr marL="0" indent="0" algn="l" defTabSz="9144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kern="1200" baseline="0">
          <a:solidFill>
            <a:schemeClr val="tx1"/>
          </a:solidFill>
          <a:effectLst/>
          <a:latin typeface="等线 Light" pitchFamily="2" charset="-122"/>
          <a:ea typeface="等线 Light" pitchFamily="2" charset="-122"/>
          <a:cs typeface="+mj-cs"/>
        </a:defRPr>
      </a:lvl1pPr>
    </p:titleStyle>
    <p:bodyStyle>
      <a:lvl1pPr marL="228600" indent="-228600" algn="l" defTabSz="914400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28.png"/><Relationship Id="rId3" Type="http://schemas.openxmlformats.org/officeDocument/2006/relationships/tags" Target="../tags/tag1.xml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0.png"/><Relationship Id="rId1" Type="http://schemas.openxmlformats.org/officeDocument/2006/relationships/image" Target="../media/image2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2290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8" y="0"/>
            <a:ext cx="9140825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矩形 1"/>
          <p:cNvSpPr/>
          <p:nvPr/>
        </p:nvSpPr>
        <p:spPr>
          <a:xfrm>
            <a:off x="485775" y="754063"/>
            <a:ext cx="7200900" cy="541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ea typeface="Arial" panose="020B0604020202020204" pitchFamily="34" charset="0"/>
              </a:rPr>
              <a:t>如果你的预测跟原文不一样，那该怎么办？</a:t>
            </a:r>
            <a:endParaRPr lang="zh-CN" altLang="en-US" sz="2800" b="1">
              <a:latin typeface="宋体" panose="02010600030101010101" pitchFamily="2" charset="-122"/>
              <a:ea typeface="Arial" panose="020B0604020202020204" pitchFamily="34" charset="0"/>
            </a:endParaRPr>
          </a:p>
        </p:txBody>
      </p:sp>
      <p:sp>
        <p:nvSpPr>
          <p:cNvPr id="21507" name="矩形 1"/>
          <p:cNvSpPr>
            <a:spLocks noChangeArrowheads="1"/>
          </p:cNvSpPr>
          <p:nvPr/>
        </p:nvSpPr>
        <p:spPr bwMode="auto">
          <a:xfrm>
            <a:off x="485775" y="1492250"/>
            <a:ext cx="8334375" cy="26781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457200" indent="-4572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457200" lvl="0" indent="-457200" eaLnBrk="1" hangingPunct="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2800" b="1" spc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我预测到的内容没有原文丰富，有的还与原文不一致，但是我的预测也是有依据的。</a:t>
            </a:r>
            <a:endParaRPr lang="en-US" altLang="zh-CN" sz="28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2800" b="1" spc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当发现自己的预测和故事的实际内容不同时，我会及时修正自己的想法，接着</a:t>
            </a:r>
            <a:endParaRPr lang="en-US" altLang="zh-CN" sz="28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0">
              <a:lnSpc>
                <a:spcPct val="120000"/>
              </a:lnSpc>
            </a:pPr>
            <a:r>
              <a:rPr lang="en-US" altLang="zh-CN" sz="2800" b="1" spc="-15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b="1" spc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猜测后面可能会发生什么。</a:t>
            </a:r>
            <a:endParaRPr lang="zh-CN" altLang="en-US" sz="28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矩形 1"/>
          <p:cNvSpPr/>
          <p:nvPr/>
        </p:nvSpPr>
        <p:spPr>
          <a:xfrm>
            <a:off x="503238" y="771525"/>
            <a:ext cx="8137525" cy="11255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latin typeface="宋体" panose="02010600030101010101" pitchFamily="2" charset="-122"/>
                <a:ea typeface="Arial" panose="020B0604020202020204" pitchFamily="34" charset="0"/>
              </a:rPr>
              <a:t>    修正之前对第</a:t>
            </a:r>
            <a:r>
              <a:rPr lang="en-US" altLang="zh-CN" sz="3000" b="1">
                <a:latin typeface="宋体" panose="02010600030101010101" pitchFamily="2" charset="-122"/>
                <a:ea typeface="Arial" panose="020B0604020202020204" pitchFamily="34" charset="0"/>
              </a:rPr>
              <a:t>1</a:t>
            </a:r>
            <a:r>
              <a:rPr lang="en-US" altLang="zh-CN" sz="3000" b="1">
                <a:latin typeface="宋体" panose="02010600030101010101" pitchFamily="2" charset="-122"/>
                <a:ea typeface="Arial" panose="020B0604020202020204" pitchFamily="34" charset="0"/>
              </a:rPr>
              <a:t>—</a:t>
            </a:r>
            <a:r>
              <a:rPr lang="en-US" altLang="zh-CN" sz="3000" b="1">
                <a:latin typeface="宋体" panose="02010600030101010101" pitchFamily="2" charset="-122"/>
                <a:ea typeface="Arial" panose="020B0604020202020204" pitchFamily="34" charset="0"/>
              </a:rPr>
              <a:t>2</a:t>
            </a:r>
            <a:r>
              <a:rPr lang="zh-CN" altLang="en-US" sz="3000" b="1">
                <a:latin typeface="宋体" panose="02010600030101010101" pitchFamily="2" charset="-122"/>
                <a:ea typeface="Arial" panose="020B0604020202020204" pitchFamily="34" charset="0"/>
              </a:rPr>
              <a:t>自然段的预测，继续阅读课文第</a:t>
            </a:r>
            <a:r>
              <a:rPr lang="en-US" altLang="zh-CN" sz="3000" b="1">
                <a:latin typeface="宋体" panose="02010600030101010101" pitchFamily="2" charset="-122"/>
                <a:ea typeface="Arial" panose="020B0604020202020204" pitchFamily="34" charset="0"/>
              </a:rPr>
              <a:t>3</a:t>
            </a:r>
            <a:r>
              <a:rPr lang="en-US" altLang="zh-CN" sz="3000" b="1">
                <a:latin typeface="宋体" panose="02010600030101010101" pitchFamily="2" charset="-122"/>
                <a:ea typeface="Arial" panose="020B0604020202020204" pitchFamily="34" charset="0"/>
              </a:rPr>
              <a:t>—</a:t>
            </a:r>
            <a:r>
              <a:rPr lang="en-US" altLang="zh-CN" sz="3000" b="1">
                <a:latin typeface="宋体" panose="02010600030101010101" pitchFamily="2" charset="-122"/>
                <a:ea typeface="Arial" panose="020B0604020202020204" pitchFamily="34" charset="0"/>
              </a:rPr>
              <a:t>8</a:t>
            </a:r>
            <a:r>
              <a:rPr lang="zh-CN" altLang="en-US" sz="3000" b="1">
                <a:latin typeface="宋体" panose="02010600030101010101" pitchFamily="2" charset="-122"/>
                <a:ea typeface="Arial" panose="020B0604020202020204" pitchFamily="34" charset="0"/>
              </a:rPr>
              <a:t>自然段。阅读时要注意以下几点：</a:t>
            </a:r>
            <a:endParaRPr lang="zh-CN" altLang="en-US" sz="3000" b="1">
              <a:latin typeface="宋体" panose="02010600030101010101" pitchFamily="2" charset="-122"/>
              <a:ea typeface="Arial" panose="020B0604020202020204" pitchFamily="34" charset="0"/>
            </a:endParaRPr>
          </a:p>
        </p:txBody>
      </p:sp>
      <p:sp>
        <p:nvSpPr>
          <p:cNvPr id="22531" name="矩形 1"/>
          <p:cNvSpPr/>
          <p:nvPr/>
        </p:nvSpPr>
        <p:spPr>
          <a:xfrm>
            <a:off x="534988" y="1995488"/>
            <a:ext cx="8172450" cy="2609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一边读一边猜想。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猜想之后继续阅读，把自己的猜想与课文进行对比，修正猜想。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发现自己猜想的不足之处，在后面的猜想中不断完善。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矩形 1"/>
          <p:cNvSpPr/>
          <p:nvPr/>
        </p:nvSpPr>
        <p:spPr>
          <a:xfrm>
            <a:off x="523875" y="771525"/>
            <a:ext cx="8137525" cy="1057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ea typeface="Arial" panose="020B0604020202020204" pitchFamily="34" charset="0"/>
              </a:rPr>
              <a:t>    读到第</a:t>
            </a:r>
            <a:r>
              <a:rPr lang="en-US" altLang="zh-CN" sz="2800" b="1">
                <a:latin typeface="宋体" panose="02010600030101010101" pitchFamily="2" charset="-122"/>
                <a:ea typeface="Arial" panose="020B0604020202020204" pitchFamily="34" charset="0"/>
              </a:rPr>
              <a:t>5</a:t>
            </a:r>
            <a:r>
              <a:rPr lang="zh-CN" altLang="en-US" sz="2800" b="1">
                <a:latin typeface="宋体" panose="02010600030101010101" pitchFamily="2" charset="-122"/>
                <a:ea typeface="Arial" panose="020B0604020202020204" pitchFamily="34" charset="0"/>
              </a:rPr>
              <a:t>自然段，预测：小男孩会把胡萝卜先生的长胡子剪了去做风筝线。</a:t>
            </a:r>
            <a:endParaRPr lang="zh-CN" altLang="en-US" sz="2800" b="1">
              <a:latin typeface="宋体" panose="02010600030101010101" pitchFamily="2" charset="-122"/>
              <a:ea typeface="Arial" panose="020B0604020202020204" pitchFamily="34" charset="0"/>
            </a:endParaRPr>
          </a:p>
        </p:txBody>
      </p:sp>
      <p:sp>
        <p:nvSpPr>
          <p:cNvPr id="23555" name="矩形 2"/>
          <p:cNvSpPr/>
          <p:nvPr/>
        </p:nvSpPr>
        <p:spPr>
          <a:xfrm>
            <a:off x="503238" y="1901825"/>
            <a:ext cx="8137525" cy="2609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ea typeface="Arial" panose="020B0604020202020204" pitchFamily="34" charset="0"/>
              </a:rPr>
              <a:t>    对比课文的描写，发现自己预测的不足。如：不够细致，没有预测到小男孩说的话，也没有对小男孩试绳子够不够牢固的猜想，对胡萝卜先生的长胡子也没有具体的描述，而课文写的胡萝卜先生的长胡子刚好在风里飘动着，特别有趣。</a:t>
            </a:r>
            <a:endParaRPr lang="zh-CN" altLang="en-US" sz="2800" b="1">
              <a:latin typeface="宋体" panose="02010600030101010101" pitchFamily="2" charset="-122"/>
              <a:ea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矩形 2"/>
          <p:cNvSpPr/>
          <p:nvPr/>
        </p:nvSpPr>
        <p:spPr>
          <a:xfrm>
            <a:off x="1403350" y="1058863"/>
            <a:ext cx="6732588" cy="27543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3000" b="1">
                <a:latin typeface="宋体" panose="02010600030101010101" pitchFamily="2" charset="-122"/>
                <a:ea typeface="Arial" panose="020B0604020202020204" pitchFamily="34" charset="0"/>
              </a:rPr>
              <a:t>    四人一组继续合作预测故事结尾。故事还没结束，胡萝卜先生遇到鸟太太后，又会发生什么故事呢？它还会遇到谁，还会发生什么有趣的故事呢？</a:t>
            </a:r>
            <a:endParaRPr lang="zh-CN" altLang="en-US" sz="3000" b="1">
              <a:latin typeface="宋体" panose="02010600030101010101" pitchFamily="2" charset="-122"/>
              <a:ea typeface="Arial" panose="020B0604020202020204" pitchFamily="34" charset="0"/>
            </a:endParaRPr>
          </a:p>
        </p:txBody>
      </p:sp>
      <p:pic>
        <p:nvPicPr>
          <p:cNvPr id="24579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0238" y="123825"/>
            <a:ext cx="2803525" cy="7937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4580" name="TextBox 13"/>
          <p:cNvSpPr txBox="1"/>
          <p:nvPr/>
        </p:nvSpPr>
        <p:spPr>
          <a:xfrm>
            <a:off x="3635896" y="189490"/>
            <a:ext cx="2026981" cy="58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eaLnBrk="1" fontAlgn="auto" hangingPunct="1">
              <a:spcBef>
                <a:spcPct val="0"/>
              </a:spcBef>
              <a:spcAft>
                <a:spcPct val="0"/>
              </a:spcAft>
              <a:defRPr sz="3600" b="1">
                <a:ln w="12700">
                  <a:noFill/>
                  <a:prstDash val="solid"/>
                </a:ln>
                <a:latin typeface="黑体" panose="02010609060101010101" pitchFamily="49" charset="-122"/>
                <a:ea typeface="黑体" panose="02010609060101010101" pitchFamily="49" charset="-122"/>
                <a:cs typeface="+mn-ea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 w="12700">
                  <a:noFill/>
                  <a:prstDash val="solid"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预测结尾</a:t>
            </a:r>
            <a:endParaRPr kumimoji="0" lang="zh-CN" altLang="en-US" sz="3200" b="1" i="0" u="none" strike="noStrike" kern="1200" cap="none" spc="0" normalizeH="0" baseline="0" noProof="1">
              <a:ln w="12700">
                <a:noFill/>
                <a:prstDash val="solid"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矩形 1"/>
          <p:cNvSpPr/>
          <p:nvPr/>
        </p:nvSpPr>
        <p:spPr>
          <a:xfrm>
            <a:off x="503238" y="484188"/>
            <a:ext cx="8137525" cy="11255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latin typeface="宋体" panose="02010600030101010101" pitchFamily="2" charset="-122"/>
                <a:ea typeface="Arial" panose="020B0604020202020204" pitchFamily="34" charset="0"/>
              </a:rPr>
              <a:t>    故事到底有怎样的结局呢？一起来看看作者对结局的想象。</a:t>
            </a:r>
            <a:endParaRPr lang="zh-CN" altLang="en-US" sz="3000" b="1">
              <a:latin typeface="宋体" panose="02010600030101010101" pitchFamily="2" charset="-122"/>
              <a:ea typeface="Arial" panose="020B0604020202020204" pitchFamily="34" charset="0"/>
            </a:endParaRPr>
          </a:p>
        </p:txBody>
      </p:sp>
      <p:sp>
        <p:nvSpPr>
          <p:cNvPr id="25603" name="矩形 2"/>
          <p:cNvSpPr/>
          <p:nvPr/>
        </p:nvSpPr>
        <p:spPr>
          <a:xfrm>
            <a:off x="684213" y="1708150"/>
            <a:ext cx="6578600" cy="2616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10000"/>
              </a:lnSpc>
              <a:spcBef>
                <a:spcPts val="600"/>
              </a:spcBef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</a:rPr>
              <a:t>原文后续</a:t>
            </a:r>
            <a:endParaRPr lang="en-US" altLang="zh-CN" sz="2800" b="1">
              <a:latin typeface="宋体" panose="02010600030101010101" pitchFamily="2" charset="-122"/>
            </a:endParaRPr>
          </a:p>
          <a:p>
            <a:pPr marL="0" lvl="0" indent="0" eaLnBrk="1" hangingPunct="1">
              <a:lnSpc>
                <a:spcPct val="110000"/>
              </a:lnSpc>
              <a:spcBef>
                <a:spcPts val="600"/>
              </a:spcBef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10000"/>
              </a:lnSpc>
              <a:spcBef>
                <a:spcPts val="600"/>
              </a:spcBef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于是，鸟太太剪了长长的一段胡子，系在两根树枝的中间，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这下好了，我总算找到一根够长的绳子了。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矩形 18"/>
          <p:cNvSpPr/>
          <p:nvPr/>
        </p:nvSpPr>
        <p:spPr>
          <a:xfrm>
            <a:off x="695325" y="771525"/>
            <a:ext cx="7753350" cy="2678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胡萝卜先生就这样一直走，他的胡子一直长，当胡萝卜先生走进一家眼镜店的时候，他的胡子也就不再发疯一样长了。由于一路上胡子派了许多用处，已经不是那么长了，就刚好挂在他的肩膀上。胡萝卜先生开始掏钱为他的近视眼买眼镜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矩形 1"/>
          <p:cNvSpPr/>
          <p:nvPr/>
        </p:nvSpPr>
        <p:spPr>
          <a:xfrm>
            <a:off x="755650" y="987425"/>
            <a:ext cx="7921625" cy="28130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  <a:spcBef>
                <a:spcPts val="1200"/>
              </a:spcBef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眼镜店的白菜小姐是个非常机灵的女孩，她一边给胡萝卜先生戴上眼镜，一边说：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如果你怕不小心把眼镜摔了，那么就在眼镜框上系一根绳子，然后挂在脖子上。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白菜小姐说这些话的时候，用那根胡子系住了眼镜。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矩形 1"/>
          <p:cNvSpPr/>
          <p:nvPr/>
        </p:nvSpPr>
        <p:spPr>
          <a:xfrm>
            <a:off x="288925" y="339725"/>
            <a:ext cx="5326063" cy="4089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  <a:spcBef>
                <a:spcPts val="600"/>
              </a:spcBef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当胡萝卜先生的眼镜不小心从鼻子上滑落下来的时候，他的胡子稳稳地拉住了眼镜。胡萝卜先生说：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我的胡子真是太棒了。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>
              <a:lnSpc>
                <a:spcPct val="130000"/>
              </a:lnSpc>
              <a:spcBef>
                <a:spcPts val="600"/>
              </a:spcBef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是的，胡萝卜先生的胡子确实是太棒了，大家都这么说。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8675" name="组合 2"/>
          <p:cNvGrpSpPr/>
          <p:nvPr/>
        </p:nvGrpSpPr>
        <p:grpSpPr>
          <a:xfrm>
            <a:off x="5508625" y="842963"/>
            <a:ext cx="3533775" cy="2520950"/>
            <a:chOff x="4509073" y="1003244"/>
            <a:chExt cx="3951359" cy="1944695"/>
          </a:xfrm>
        </p:grpSpPr>
        <p:sp>
          <p:nvSpPr>
            <p:cNvPr id="28676" name="思想气泡: 云 3"/>
            <p:cNvSpPr/>
            <p:nvPr/>
          </p:nvSpPr>
          <p:spPr>
            <a:xfrm>
              <a:off x="4509073" y="1003244"/>
              <a:ext cx="3951359" cy="1944695"/>
            </a:xfrm>
            <a:prstGeom prst="cloudCallout">
              <a:avLst>
                <a:gd name="adj1" fmla="val -65000"/>
                <a:gd name="adj2" fmla="val 24755"/>
              </a:avLst>
            </a:prstGeom>
            <a:gradFill rotWithShape="1">
              <a:gsLst>
                <a:gs pos="0">
                  <a:srgbClr val="D2D2D2"/>
                </a:gs>
                <a:gs pos="50000">
                  <a:srgbClr val="C8C8C8"/>
                </a:gs>
                <a:gs pos="100000">
                  <a:srgbClr val="C0C0C0"/>
                </a:gs>
              </a:gsLst>
              <a:lin ang="5400000"/>
            </a:gradFill>
            <a:ln w="6350">
              <a:solidFill>
                <a:srgbClr val="A5A5A5"/>
              </a:solidFill>
              <a:miter lim="800000"/>
            </a:ln>
          </p:spPr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000000"/>
                </a:solidFill>
                <a:latin typeface="等线" pitchFamily="2" charset="-122"/>
                <a:ea typeface="等线" pitchFamily="2" charset="-122"/>
              </a:endParaRPr>
            </a:p>
          </p:txBody>
        </p:sp>
        <p:sp>
          <p:nvSpPr>
            <p:cNvPr id="28677" name="矩形 4"/>
            <p:cNvSpPr/>
            <p:nvPr/>
          </p:nvSpPr>
          <p:spPr>
            <a:xfrm>
              <a:off x="4747443" y="1075252"/>
              <a:ext cx="3474618" cy="157485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</a:pPr>
              <a:r>
                <a:rPr lang="zh-CN" altLang="en-US" sz="2800" b="1">
                  <a:latin typeface="宋体" panose="02010600030101010101" pitchFamily="2" charset="-122"/>
                  <a:ea typeface="Arial" panose="020B0604020202020204" pitchFamily="34" charset="0"/>
                </a:rPr>
                <a:t>    故事中哪个地方最让你惊喜又最有理？作者为什么这么写？</a:t>
              </a:r>
              <a:endParaRPr lang="zh-CN" altLang="en-US" sz="2800" b="1">
                <a:latin typeface="宋体" panose="02010600030101010101" pitchFamily="2" charset="-122"/>
                <a:ea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矩形 2"/>
          <p:cNvSpPr/>
          <p:nvPr/>
        </p:nvSpPr>
        <p:spPr>
          <a:xfrm>
            <a:off x="693738" y="984250"/>
            <a:ext cx="8137525" cy="1127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latin typeface="宋体" panose="02010600030101010101" pitchFamily="2" charset="-122"/>
                <a:ea typeface="Arial" panose="020B0604020202020204" pitchFamily="34" charset="0"/>
              </a:rPr>
              <a:t>    读读下面这些文章或书的题目，猜猜里面可能写了些什么。</a:t>
            </a:r>
            <a:endParaRPr lang="zh-CN" altLang="en-US" sz="3000" b="1">
              <a:latin typeface="宋体" panose="02010600030101010101" pitchFamily="2" charset="-122"/>
              <a:ea typeface="Arial" panose="020B0604020202020204" pitchFamily="34" charset="0"/>
            </a:endParaRPr>
          </a:p>
        </p:txBody>
      </p:sp>
      <p:sp>
        <p:nvSpPr>
          <p:cNvPr id="29699" name="矩形 3"/>
          <p:cNvSpPr/>
          <p:nvPr/>
        </p:nvSpPr>
        <p:spPr>
          <a:xfrm>
            <a:off x="1763713" y="2146300"/>
            <a:ext cx="6419850" cy="20304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ts val="600"/>
              </a:spcBef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躲猫猫大王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》   《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夏洛的网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》  《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帽子的秘密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》   《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柔软的阳光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》   《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团圆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》         《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小灵通漫游未来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700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0238" y="123825"/>
            <a:ext cx="2803525" cy="7937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9701" name="TextBox 13"/>
          <p:cNvSpPr txBox="1"/>
          <p:nvPr/>
        </p:nvSpPr>
        <p:spPr>
          <a:xfrm>
            <a:off x="3635896" y="189490"/>
            <a:ext cx="2026981" cy="58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eaLnBrk="1" fontAlgn="auto" hangingPunct="1">
              <a:spcBef>
                <a:spcPct val="0"/>
              </a:spcBef>
              <a:spcAft>
                <a:spcPct val="0"/>
              </a:spcAft>
              <a:defRPr sz="3600" b="1">
                <a:ln w="12700">
                  <a:noFill/>
                  <a:prstDash val="solid"/>
                </a:ln>
                <a:latin typeface="黑体" panose="02010609060101010101" pitchFamily="49" charset="-122"/>
                <a:ea typeface="黑体" panose="02010609060101010101" pitchFamily="49" charset="-122"/>
                <a:cs typeface="+mn-ea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 w="12700">
                  <a:noFill/>
                  <a:prstDash val="solid"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研读题目</a:t>
            </a:r>
            <a:endParaRPr kumimoji="0" lang="zh-CN" altLang="en-US" sz="3200" b="1" i="0" u="none" strike="noStrike" kern="1200" cap="none" spc="0" normalizeH="0" baseline="0" noProof="1">
              <a:ln w="12700">
                <a:noFill/>
                <a:prstDash val="solid"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  <p:bldP spid="2969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矩形 2"/>
          <p:cNvSpPr/>
          <p:nvPr/>
        </p:nvSpPr>
        <p:spPr>
          <a:xfrm>
            <a:off x="2700338" y="1058863"/>
            <a:ext cx="3743325" cy="573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latin typeface="宋体" panose="02010600030101010101" pitchFamily="2" charset="-122"/>
                <a:ea typeface="Arial" panose="020B0604020202020204" pitchFamily="34" charset="0"/>
              </a:rPr>
              <a:t>胡萝卜先生的长胡子</a:t>
            </a:r>
            <a:endParaRPr lang="zh-CN" altLang="en-US" sz="3000" b="1">
              <a:latin typeface="宋体" panose="02010600030101010101" pitchFamily="2" charset="-122"/>
              <a:ea typeface="Arial" panose="020B0604020202020204" pitchFamily="34" charset="0"/>
            </a:endParaRPr>
          </a:p>
        </p:txBody>
      </p:sp>
      <p:sp>
        <p:nvSpPr>
          <p:cNvPr id="30723" name="矩形 3"/>
          <p:cNvSpPr>
            <a:spLocks noChangeArrowheads="1"/>
          </p:cNvSpPr>
          <p:nvPr/>
        </p:nvSpPr>
        <p:spPr bwMode="auto">
          <a:xfrm>
            <a:off x="1725613" y="1982788"/>
            <a:ext cx="1417637" cy="184785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eaLnBrk="1" hangingPunct="0">
              <a:lnSpc>
                <a:spcPct val="130000"/>
              </a:lnSpc>
              <a:spcBef>
                <a:spcPts val="600"/>
              </a:spcBef>
            </a:pPr>
            <a:r>
              <a:rPr lang="zh-CN" altLang="en-US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男孩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0">
              <a:lnSpc>
                <a:spcPct val="130000"/>
              </a:lnSpc>
              <a:spcBef>
                <a:spcPts val="600"/>
              </a:spcBef>
            </a:pPr>
            <a:r>
              <a:rPr lang="zh-CN" altLang="en-US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鸟太太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0">
              <a:lnSpc>
                <a:spcPct val="130000"/>
              </a:lnSpc>
              <a:spcBef>
                <a:spcPts val="600"/>
              </a:spcBef>
            </a:pPr>
            <a:r>
              <a:rPr lang="en-US" altLang="zh-CN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24" name="箭头: 右 4"/>
          <p:cNvSpPr/>
          <p:nvPr/>
        </p:nvSpPr>
        <p:spPr>
          <a:xfrm>
            <a:off x="3325813" y="2774950"/>
            <a:ext cx="431800" cy="287338"/>
          </a:xfrm>
          <a:prstGeom prst="rightArrow">
            <a:avLst>
              <a:gd name="adj1" fmla="val 50000"/>
              <a:gd name="adj2" fmla="val 50002"/>
            </a:avLst>
          </a:prstGeom>
          <a:gradFill rotWithShape="1">
            <a:gsLst>
              <a:gs pos="0">
                <a:srgbClr val="D2D2D2"/>
              </a:gs>
              <a:gs pos="50000">
                <a:srgbClr val="C8C8C8"/>
              </a:gs>
              <a:gs pos="100000">
                <a:srgbClr val="C0C0C0"/>
              </a:gs>
            </a:gsLst>
            <a:lin ang="5400000"/>
          </a:gradFill>
          <a:ln w="6350">
            <a:solidFill>
              <a:srgbClr val="A5A5A5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000000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30725" name="矩形 5"/>
          <p:cNvSpPr>
            <a:spLocks noChangeArrowheads="1"/>
          </p:cNvSpPr>
          <p:nvPr/>
        </p:nvSpPr>
        <p:spPr bwMode="auto">
          <a:xfrm>
            <a:off x="3940175" y="1995488"/>
            <a:ext cx="1419225" cy="184785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eaLnBrk="1" hangingPunct="0">
              <a:lnSpc>
                <a:spcPct val="130000"/>
              </a:lnSpc>
              <a:spcBef>
                <a:spcPts val="600"/>
              </a:spcBef>
            </a:pPr>
            <a:r>
              <a:rPr lang="zh-CN" altLang="en-US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放风筝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0">
              <a:lnSpc>
                <a:spcPct val="130000"/>
              </a:lnSpc>
              <a:spcBef>
                <a:spcPts val="600"/>
              </a:spcBef>
            </a:pPr>
            <a:r>
              <a:rPr lang="zh-CN" altLang="en-US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晾尿布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0">
              <a:lnSpc>
                <a:spcPct val="130000"/>
              </a:lnSpc>
              <a:spcBef>
                <a:spcPts val="600"/>
              </a:spcBef>
            </a:pPr>
            <a:r>
              <a:rPr lang="en-US" altLang="zh-CN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26" name="箭头: 右 6"/>
          <p:cNvSpPr/>
          <p:nvPr/>
        </p:nvSpPr>
        <p:spPr>
          <a:xfrm>
            <a:off x="5568950" y="2762250"/>
            <a:ext cx="431800" cy="288925"/>
          </a:xfrm>
          <a:prstGeom prst="rightArrow">
            <a:avLst>
              <a:gd name="adj1" fmla="val 50000"/>
              <a:gd name="adj2" fmla="val 49997"/>
            </a:avLst>
          </a:prstGeom>
          <a:gradFill rotWithShape="1">
            <a:gsLst>
              <a:gs pos="0">
                <a:srgbClr val="D2D2D2"/>
              </a:gs>
              <a:gs pos="50000">
                <a:srgbClr val="C8C8C8"/>
              </a:gs>
              <a:gs pos="100000">
                <a:srgbClr val="C0C0C0"/>
              </a:gs>
            </a:gsLst>
            <a:lin ang="5400000"/>
          </a:gradFill>
          <a:ln w="6350">
            <a:solidFill>
              <a:srgbClr val="A5A5A5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000000"/>
              </a:solidFill>
              <a:latin typeface="等线" pitchFamily="2" charset="-122"/>
              <a:ea typeface="等线" pitchFamily="2" charset="-122"/>
            </a:endParaRPr>
          </a:p>
        </p:txBody>
      </p:sp>
      <p:grpSp>
        <p:nvGrpSpPr>
          <p:cNvPr id="30727" name="组合 9"/>
          <p:cNvGrpSpPr/>
          <p:nvPr/>
        </p:nvGrpSpPr>
        <p:grpSpPr>
          <a:xfrm>
            <a:off x="6156325" y="2125663"/>
            <a:ext cx="1844675" cy="1589087"/>
            <a:chOff x="5401814" y="1922141"/>
            <a:chExt cx="1845528" cy="1588992"/>
          </a:xfrm>
        </p:grpSpPr>
        <p:sp>
          <p:nvSpPr>
            <p:cNvPr id="30730" name="椭圆 8"/>
            <p:cNvSpPr/>
            <p:nvPr/>
          </p:nvSpPr>
          <p:spPr>
            <a:xfrm>
              <a:off x="5401814" y="1922141"/>
              <a:ext cx="1834411" cy="1588992"/>
            </a:xfrm>
            <a:prstGeom prst="ellipse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000000"/>
                </a:solidFill>
                <a:latin typeface="等线" pitchFamily="2" charset="-122"/>
                <a:ea typeface="等线" pitchFamily="2" charset="-122"/>
              </a:endParaRPr>
            </a:p>
          </p:txBody>
        </p:sp>
        <p:sp>
          <p:nvSpPr>
            <p:cNvPr id="30731" name="矩形 7"/>
            <p:cNvSpPr/>
            <p:nvPr/>
          </p:nvSpPr>
          <p:spPr>
            <a:xfrm>
              <a:off x="5474358" y="2139888"/>
              <a:ext cx="1772984" cy="112678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</a:pPr>
              <a:r>
                <a:rPr lang="zh-CN" altLang="en-US" sz="3000" b="1">
                  <a:latin typeface="楷体" panose="02010609060101010101" pitchFamily="49" charset="-122"/>
                  <a:ea typeface="楷体" panose="02010609060101010101" pitchFamily="49" charset="-122"/>
                </a:rPr>
                <a:t>帮助别人</a:t>
              </a:r>
              <a:endParaRPr lang="en-US" altLang="zh-CN" sz="3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marL="0" lvl="0" indent="0" eaLnBrk="1" hangingPunct="1">
                <a:lnSpc>
                  <a:spcPct val="120000"/>
                </a:lnSpc>
              </a:pPr>
              <a:r>
                <a:rPr lang="zh-CN" altLang="en-US" sz="3000" b="1">
                  <a:latin typeface="楷体" panose="02010609060101010101" pitchFamily="49" charset="-122"/>
                  <a:ea typeface="楷体" panose="02010609060101010101" pitchFamily="49" charset="-122"/>
                </a:rPr>
                <a:t>快乐自己</a:t>
              </a:r>
              <a:endParaRPr lang="zh-CN" altLang="en-US" sz="3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0728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0238" y="123825"/>
            <a:ext cx="2803525" cy="7937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0729" name="TextBox 13"/>
          <p:cNvSpPr txBox="1"/>
          <p:nvPr/>
        </p:nvSpPr>
        <p:spPr>
          <a:xfrm>
            <a:off x="3635896" y="189490"/>
            <a:ext cx="2026981" cy="58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eaLnBrk="1" fontAlgn="auto" hangingPunct="1">
              <a:spcBef>
                <a:spcPct val="0"/>
              </a:spcBef>
              <a:spcAft>
                <a:spcPct val="0"/>
              </a:spcAft>
              <a:defRPr sz="3600" b="1">
                <a:ln w="12700">
                  <a:noFill/>
                  <a:prstDash val="solid"/>
                </a:ln>
                <a:latin typeface="黑体" panose="02010609060101010101" pitchFamily="49" charset="-122"/>
                <a:ea typeface="黑体" panose="02010609060101010101" pitchFamily="49" charset="-122"/>
                <a:cs typeface="+mn-ea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 w="12700">
                  <a:noFill/>
                  <a:prstDash val="solid"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板书设计</a:t>
            </a:r>
            <a:endParaRPr kumimoji="0" lang="zh-CN" altLang="en-US" sz="3200" b="1" i="0" u="none" strike="noStrike" kern="1200" cap="none" spc="0" normalizeH="0" baseline="0" noProof="1">
              <a:ln w="12700">
                <a:noFill/>
                <a:prstDash val="solid"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animBg="1"/>
      <p:bldP spid="30724" grpId="0" animBg="1"/>
      <p:bldP spid="30725" grpId="0" animBg="1"/>
      <p:bldP spid="3072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3314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8" y="0"/>
            <a:ext cx="9140825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3315" name="矩形: 圆角 1"/>
          <p:cNvSpPr/>
          <p:nvPr/>
        </p:nvSpPr>
        <p:spPr>
          <a:xfrm>
            <a:off x="1052513" y="1192213"/>
            <a:ext cx="5040312" cy="2208212"/>
          </a:xfrm>
          <a:prstGeom prst="roundRect">
            <a:avLst/>
          </a:prstGeom>
          <a:solidFill>
            <a:srgbClr val="FFFFF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316" name="PA-文本框 7"/>
          <p:cNvSpPr txBox="1"/>
          <p:nvPr>
            <p:custDataLst>
              <p:tags r:id="rId3"/>
            </p:custDataLst>
          </p:nvPr>
        </p:nvSpPr>
        <p:spPr>
          <a:xfrm>
            <a:off x="1685925" y="1543050"/>
            <a:ext cx="1574800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胡萝卜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17" name="文本框 4"/>
          <p:cNvSpPr txBox="1"/>
          <p:nvPr/>
        </p:nvSpPr>
        <p:spPr>
          <a:xfrm>
            <a:off x="2098675" y="1192213"/>
            <a:ext cx="728663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2800" b="1">
                <a:latin typeface="宋体" panose="02010600030101010101" pitchFamily="2" charset="-122"/>
              </a:rPr>
              <a:t>lu</a:t>
            </a:r>
            <a:r>
              <a:rPr lang="en-US" altLang="zh-CN" sz="2800" b="1">
                <a:latin typeface="宋体" panose="02010600030101010101" pitchFamily="2" charset="-122"/>
              </a:rPr>
              <a:t>ó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3318" name="文本框 5"/>
          <p:cNvSpPr txBox="1"/>
          <p:nvPr/>
        </p:nvSpPr>
        <p:spPr>
          <a:xfrm>
            <a:off x="2697163" y="1192213"/>
            <a:ext cx="547687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2800" b="1">
                <a:latin typeface="宋体" panose="02010600030101010101" pitchFamily="2" charset="-122"/>
              </a:rPr>
              <a:t>bo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3319" name="椭圆 2"/>
          <p:cNvSpPr/>
          <p:nvPr/>
        </p:nvSpPr>
        <p:spPr>
          <a:xfrm>
            <a:off x="2657475" y="1628775"/>
            <a:ext cx="563563" cy="52228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3320" name="组合 7"/>
          <p:cNvGrpSpPr/>
          <p:nvPr/>
        </p:nvGrpSpPr>
        <p:grpSpPr>
          <a:xfrm>
            <a:off x="3492500" y="1347788"/>
            <a:ext cx="2508250" cy="560387"/>
            <a:chOff x="5519644" y="1010070"/>
            <a:chExt cx="2508740" cy="561073"/>
          </a:xfrm>
        </p:grpSpPr>
        <p:sp>
          <p:nvSpPr>
            <p:cNvPr id="13324" name="对话气泡: 椭圆形 6"/>
            <p:cNvSpPr/>
            <p:nvPr/>
          </p:nvSpPr>
          <p:spPr>
            <a:xfrm>
              <a:off x="5519644" y="1048217"/>
              <a:ext cx="2508740" cy="522926"/>
            </a:xfrm>
            <a:prstGeom prst="wedgeEllipseCallout">
              <a:avLst>
                <a:gd name="adj1" fmla="val -59685"/>
                <a:gd name="adj2" fmla="val 32713"/>
              </a:avLst>
            </a:prstGeom>
            <a:noFill/>
            <a:ln w="25400">
              <a:solidFill>
                <a:schemeClr val="tx1"/>
              </a:solidFill>
              <a:miter lim="800000"/>
            </a:ln>
          </p:spPr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3325" name="文本框 8"/>
            <p:cNvSpPr txBox="1"/>
            <p:nvPr/>
          </p:nvSpPr>
          <p:spPr>
            <a:xfrm>
              <a:off x="5600483" y="1010070"/>
              <a:ext cx="2170787" cy="52322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r>
                <a:rPr lang="en-US" altLang="zh-CN" sz="2800" b="1">
                  <a:latin typeface="宋体" panose="02010600030101010101" pitchFamily="2" charset="-122"/>
                </a:rPr>
                <a:t>bǔ </a:t>
              </a:r>
              <a:r>
                <a:rPr lang="zh-CN" altLang="en-US" sz="2800" b="1">
                  <a:latin typeface="宋体" panose="02010600030101010101" pitchFamily="2" charset="-122"/>
                </a:rPr>
                <a:t>未卜先知</a:t>
              </a:r>
              <a:endParaRPr lang="zh-CN" altLang="en-US" sz="2800" b="1">
                <a:latin typeface="宋体" panose="02010600030101010101" pitchFamily="2" charset="-122"/>
              </a:endParaRPr>
            </a:p>
          </p:txBody>
        </p:sp>
      </p:grpSp>
      <p:pic>
        <p:nvPicPr>
          <p:cNvPr id="13321" name="图片 10"/>
          <p:cNvPicPr>
            <a:picLocks noChangeAspect="1"/>
          </p:cNvPicPr>
          <p:nvPr/>
        </p:nvPicPr>
        <p:blipFill>
          <a:blip r:embed="rId4"/>
          <a:srcRect r="63307"/>
          <a:stretch>
            <a:fillRect/>
          </a:stretch>
        </p:blipFill>
        <p:spPr>
          <a:xfrm>
            <a:off x="1997075" y="2647950"/>
            <a:ext cx="630238" cy="8604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3322" name="箭头: 右 9"/>
          <p:cNvSpPr/>
          <p:nvPr/>
        </p:nvSpPr>
        <p:spPr>
          <a:xfrm rot="5400000">
            <a:off x="2108201" y="2420937"/>
            <a:ext cx="646112" cy="93663"/>
          </a:xfrm>
          <a:prstGeom prst="rightArrow">
            <a:avLst>
              <a:gd name="adj1" fmla="val 50000"/>
              <a:gd name="adj2" fmla="val 50012"/>
            </a:avLst>
          </a:prstGeom>
          <a:solidFill>
            <a:srgbClr val="110CEE"/>
          </a:solidFill>
          <a:ln w="25400">
            <a:solidFill>
              <a:srgbClr val="110CEE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323" name="矩形 12"/>
          <p:cNvSpPr/>
          <p:nvPr/>
        </p:nvSpPr>
        <p:spPr>
          <a:xfrm>
            <a:off x="2432050" y="2236788"/>
            <a:ext cx="1112838" cy="461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400" b="1">
                <a:solidFill>
                  <a:srgbClr val="110CE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形声字</a:t>
            </a:r>
            <a:endParaRPr lang="zh-CN" altLang="en-US" sz="2400" b="1">
              <a:solidFill>
                <a:srgbClr val="110CE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1.2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flt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animBg="1"/>
      <p:bldP spid="13316" grpId="0"/>
      <p:bldP spid="13317" grpId="0"/>
      <p:bldP spid="13318" grpId="0"/>
      <p:bldP spid="13319" grpId="0" animBg="1"/>
      <p:bldP spid="13322" grpId="0" animBg="1"/>
      <p:bldP spid="1332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4338" name="组合 2"/>
          <p:cNvGrpSpPr/>
          <p:nvPr/>
        </p:nvGrpSpPr>
        <p:grpSpPr>
          <a:xfrm>
            <a:off x="2555875" y="1417638"/>
            <a:ext cx="7038975" cy="973137"/>
            <a:chOff x="2443075" y="1338253"/>
            <a:chExt cx="7039064" cy="971115"/>
          </a:xfrm>
        </p:grpSpPr>
        <p:sp>
          <p:nvSpPr>
            <p:cNvPr id="14343" name="标题 1"/>
            <p:cNvSpPr txBox="1"/>
            <p:nvPr/>
          </p:nvSpPr>
          <p:spPr>
            <a:xfrm>
              <a:off x="2857403" y="1531493"/>
              <a:ext cx="6624736" cy="777875"/>
            </a:xfrm>
            <a:prstGeom prst="rect">
              <a:avLst/>
            </a:prstGeom>
            <a:noFill/>
            <a:ln w="12700">
              <a:noFill/>
              <a:miter lim="800000"/>
            </a:ln>
          </p:spPr>
          <p:txBody>
            <a:bodyPr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r>
                <a:rPr lang="zh-CN" altLang="en-US" sz="4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胡萝卜先生的长胡子</a:t>
              </a:r>
              <a:endParaRPr lang="zh-CN" altLang="en-US" sz="4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344" name="文本框 1"/>
            <p:cNvSpPr txBox="1"/>
            <p:nvPr/>
          </p:nvSpPr>
          <p:spPr>
            <a:xfrm>
              <a:off x="2443075" y="1338253"/>
              <a:ext cx="414343" cy="64476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hangingPunct="0"/>
              <a:r>
                <a:rPr lang="en-US" altLang="zh-CN" sz="3600" b="1" spc="0">
                  <a:latin typeface="宋体" panose="02010600030101010101" pitchFamily="2" charset="-122"/>
                </a:rPr>
                <a:t>*</a:t>
              </a:r>
              <a:endParaRPr lang="zh-CN" altLang="en-US" sz="3600" b="1">
                <a:latin typeface="宋体" panose="02010600030101010101" pitchFamily="2" charset="-122"/>
              </a:endParaRPr>
            </a:p>
          </p:txBody>
        </p:sp>
      </p:grpSp>
      <p:grpSp>
        <p:nvGrpSpPr>
          <p:cNvPr id="14339" name="组合 4"/>
          <p:cNvGrpSpPr/>
          <p:nvPr/>
        </p:nvGrpSpPr>
        <p:grpSpPr>
          <a:xfrm>
            <a:off x="1920875" y="1620838"/>
            <a:ext cx="752475" cy="769937"/>
            <a:chOff x="2594753" y="1454294"/>
            <a:chExt cx="753031" cy="768668"/>
          </a:xfrm>
        </p:grpSpPr>
        <p:sp>
          <p:nvSpPr>
            <p:cNvPr id="14341" name="椭圆 9"/>
            <p:cNvSpPr/>
            <p:nvPr/>
          </p:nvSpPr>
          <p:spPr bwMode="auto">
            <a:xfrm>
              <a:off x="2628116" y="1503425"/>
              <a:ext cx="719668" cy="719537"/>
            </a:xfrm>
            <a:prstGeom prst="ellipse">
              <a:avLst/>
            </a:prstGeom>
            <a:solidFill>
              <a:srgbClr val="E8333C"/>
            </a:solidFill>
            <a:ln w="15875">
              <a:noFill/>
              <a:prstDash val="lgDash"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kern="1200" baseline="0">
                  <a:solidFill>
                    <a:schemeClr val="dk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kern="1200" baseline="0">
                  <a:solidFill>
                    <a:schemeClr val="dk1"/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kern="1200" baseline="0">
                  <a:solidFill>
                    <a:schemeClr val="dk1"/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kern="1200" baseline="0">
                  <a:solidFill>
                    <a:schemeClr val="dk1"/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kern="1200" baseline="0">
                  <a:solidFill>
                    <a:schemeClr val="dk1"/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lang="zh-CN" altLang="en-US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lang="zh-CN" altLang="en-US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lang="zh-CN" altLang="en-US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lang="zh-CN" altLang="en-US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ctr" eaLnBrk="1" hangingPunct="0"/>
              <a:endParaRPr lang="zh-CN" altLang="en-US" sz="4400" b="1">
                <a:solidFill>
                  <a:srgbClr val="FFFF00"/>
                </a:solidFill>
                <a:latin typeface="楷体" panose="02010609060101010101" pitchFamily="49" charset="-122"/>
              </a:endParaRPr>
            </a:p>
          </p:txBody>
        </p:sp>
        <p:sp>
          <p:nvSpPr>
            <p:cNvPr id="14342" name="矩形 3"/>
            <p:cNvSpPr/>
            <p:nvPr/>
          </p:nvSpPr>
          <p:spPr>
            <a:xfrm>
              <a:off x="2594753" y="1454294"/>
              <a:ext cx="753031" cy="768668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r>
                <a:rPr lang="en-US" altLang="zh-CN" sz="44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13</a:t>
              </a:r>
              <a:endParaRPr lang="zh-CN" altLang="en-US" sz="4400">
                <a:solidFill>
                  <a:schemeClr val="bg1"/>
                </a:solidFill>
                <a:latin typeface="楷体" panose="02010609060101010101" pitchFamily="49" charset="-122"/>
              </a:endParaRPr>
            </a:p>
          </p:txBody>
        </p:sp>
      </p:grpSp>
      <p:pic>
        <p:nvPicPr>
          <p:cNvPr id="14340" name="图片 1"/>
          <p:cNvPicPr>
            <a:picLocks noChangeAspect="1"/>
          </p:cNvPicPr>
          <p:nvPr/>
        </p:nvPicPr>
        <p:blipFill>
          <a:blip r:embed="rId2"/>
          <a:srcRect l="31347" b="13013"/>
          <a:stretch>
            <a:fillRect/>
          </a:stretch>
        </p:blipFill>
        <p:spPr>
          <a:xfrm>
            <a:off x="325438" y="123825"/>
            <a:ext cx="2681287" cy="4032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文本框 9"/>
          <p:cNvSpPr txBox="1"/>
          <p:nvPr/>
        </p:nvSpPr>
        <p:spPr>
          <a:xfrm>
            <a:off x="568325" y="879475"/>
            <a:ext cx="700088" cy="708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愁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3" name="文本框 10"/>
          <p:cNvSpPr txBox="1"/>
          <p:nvPr/>
        </p:nvSpPr>
        <p:spPr>
          <a:xfrm>
            <a:off x="568325" y="2251075"/>
            <a:ext cx="700088" cy="708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沾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4" name="文本框 10"/>
          <p:cNvSpPr txBox="1"/>
          <p:nvPr/>
        </p:nvSpPr>
        <p:spPr>
          <a:xfrm>
            <a:off x="588963" y="3670300"/>
            <a:ext cx="700087" cy="706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晾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5" name="文本框 11"/>
          <p:cNvSpPr txBox="1"/>
          <p:nvPr/>
        </p:nvSpPr>
        <p:spPr>
          <a:xfrm>
            <a:off x="463550" y="452438"/>
            <a:ext cx="909638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2800" b="1">
                <a:latin typeface="宋体" panose="02010600030101010101" pitchFamily="2" charset="-122"/>
              </a:rPr>
              <a:t>ch</a:t>
            </a:r>
            <a:r>
              <a:rPr lang="en-US" altLang="zh-CN" sz="2800" b="1">
                <a:latin typeface="宋体" panose="02010600030101010101" pitchFamily="2" charset="-122"/>
              </a:rPr>
              <a:t>ó</a:t>
            </a:r>
            <a:r>
              <a:rPr lang="en-US" altLang="zh-CN" sz="2800" b="1">
                <a:latin typeface="宋体" panose="02010600030101010101" pitchFamily="2" charset="-122"/>
              </a:rPr>
              <a:t>u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5366" name="文本框 12"/>
          <p:cNvSpPr txBox="1"/>
          <p:nvPr/>
        </p:nvSpPr>
        <p:spPr>
          <a:xfrm>
            <a:off x="488950" y="1874838"/>
            <a:ext cx="909638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2800" b="1">
                <a:latin typeface="宋体" panose="02010600030101010101" pitchFamily="2" charset="-122"/>
              </a:rPr>
              <a:t>zhān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5367" name="文本框 13"/>
          <p:cNvSpPr txBox="1"/>
          <p:nvPr/>
        </p:nvSpPr>
        <p:spPr>
          <a:xfrm>
            <a:off x="419100" y="3236913"/>
            <a:ext cx="1089025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2800" b="1">
                <a:latin typeface="宋体" panose="02010600030101010101" pitchFamily="2" charset="-122"/>
              </a:rPr>
              <a:t>li</a:t>
            </a:r>
            <a:r>
              <a:rPr lang="en-US" altLang="zh-CN" sz="2800" b="1">
                <a:latin typeface="宋体" panose="02010600030101010101" pitchFamily="2" charset="-122"/>
              </a:rPr>
              <a:t>à</a:t>
            </a:r>
            <a:r>
              <a:rPr lang="en-US" altLang="zh-CN" sz="2800" b="1">
                <a:latin typeface="宋体" panose="02010600030101010101" pitchFamily="2" charset="-122"/>
              </a:rPr>
              <a:t>nɡ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5368" name="矩形 1"/>
          <p:cNvSpPr/>
          <p:nvPr/>
        </p:nvSpPr>
        <p:spPr>
          <a:xfrm>
            <a:off x="1628775" y="487363"/>
            <a:ext cx="6316663" cy="14557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10000"/>
              </a:lnSpc>
            </a:pP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上下结构，秋心为</a:t>
            </a: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愁</a:t>
            </a: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。秋天，草木凋零，令人感伤惆怅，所以，古人用</a:t>
            </a: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秋</a:t>
            </a: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</a:t>
            </a: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</a:t>
            </a: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表示内心感伤忧虑。</a:t>
            </a:r>
            <a:endParaRPr lang="zh-CN" altLang="en-US" sz="28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369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0213" y="2174875"/>
            <a:ext cx="1719262" cy="8604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5370" name="矩形 1"/>
          <p:cNvSpPr/>
          <p:nvPr/>
        </p:nvSpPr>
        <p:spPr>
          <a:xfrm>
            <a:off x="3446463" y="2293938"/>
            <a:ext cx="2813050" cy="508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10000"/>
              </a:lnSpc>
            </a:pP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沾湿、沾亲带故</a:t>
            </a:r>
            <a:endParaRPr lang="zh-CN" altLang="en-US" sz="28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371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7838" y="3498850"/>
            <a:ext cx="1719262" cy="8588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5372" name="矩形 1"/>
          <p:cNvSpPr/>
          <p:nvPr/>
        </p:nvSpPr>
        <p:spPr>
          <a:xfrm>
            <a:off x="3419475" y="3148013"/>
            <a:ext cx="5465763" cy="14557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10000"/>
              </a:lnSpc>
            </a:pP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偏旁代表它和太阳有关，意思为把衣物放在太阳下面晒或放在通风透气的地方使干。</a:t>
            </a:r>
            <a:endParaRPr lang="zh-CN" altLang="en-US" sz="28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/>
      <p:bldP spid="15366" grpId="0"/>
      <p:bldP spid="15367" grpId="0"/>
      <p:bldP spid="15368" grpId="0"/>
      <p:bldP spid="15370" grpId="0"/>
      <p:bldP spid="1537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0238" y="123825"/>
            <a:ext cx="2803525" cy="7937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6387" name="TextBox 13"/>
          <p:cNvSpPr txBox="1"/>
          <p:nvPr/>
        </p:nvSpPr>
        <p:spPr>
          <a:xfrm>
            <a:off x="3635896" y="189490"/>
            <a:ext cx="2026981" cy="58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eaLnBrk="1" fontAlgn="auto" hangingPunct="1">
              <a:spcBef>
                <a:spcPct val="0"/>
              </a:spcBef>
              <a:spcAft>
                <a:spcPct val="0"/>
              </a:spcAft>
              <a:defRPr sz="3600" b="1">
                <a:ln w="12700">
                  <a:noFill/>
                  <a:prstDash val="solid"/>
                </a:ln>
                <a:latin typeface="黑体" panose="02010609060101010101" pitchFamily="49" charset="-122"/>
                <a:ea typeface="黑体" panose="02010609060101010101" pitchFamily="49" charset="-122"/>
                <a:cs typeface="+mn-ea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 w="12700">
                  <a:noFill/>
                  <a:prstDash val="solid"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读题预测</a:t>
            </a:r>
            <a:endParaRPr kumimoji="0" lang="zh-CN" altLang="en-US" sz="3200" b="1" i="0" u="none" strike="noStrike" kern="1200" cap="none" spc="0" normalizeH="0" baseline="0" noProof="1">
              <a:ln w="12700">
                <a:noFill/>
                <a:prstDash val="solid"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  <p:sp>
        <p:nvSpPr>
          <p:cNvPr id="16388" name="矩形 1"/>
          <p:cNvSpPr/>
          <p:nvPr/>
        </p:nvSpPr>
        <p:spPr>
          <a:xfrm>
            <a:off x="827088" y="987425"/>
            <a:ext cx="7727950" cy="1127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ea typeface="Arial" panose="020B0604020202020204" pitchFamily="34" charset="0"/>
              </a:rPr>
              <a:t>    从上一篇课文的学习中，你掌握了哪些预测故事情节的方法？</a:t>
            </a:r>
            <a:endParaRPr lang="zh-CN" altLang="en-US" sz="2800" b="1">
              <a:latin typeface="宋体" panose="02010600030101010101" pitchFamily="2" charset="-122"/>
              <a:ea typeface="Arial" panose="020B0604020202020204" pitchFamily="34" charset="0"/>
            </a:endParaRPr>
          </a:p>
        </p:txBody>
      </p:sp>
      <p:sp>
        <p:nvSpPr>
          <p:cNvPr id="16389" name="矩形 1"/>
          <p:cNvSpPr/>
          <p:nvPr/>
        </p:nvSpPr>
        <p:spPr>
          <a:xfrm>
            <a:off x="1763713" y="2114550"/>
            <a:ext cx="6934200" cy="21605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文章的题目和插图，文章内容里的一些线索，都可以帮助我们预测。</a:t>
            </a:r>
            <a:endParaRPr lang="en-US" altLang="zh-CN" sz="28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过去的阅读经验可以帮我们预测。</a:t>
            </a:r>
            <a:endParaRPr lang="en-US" altLang="zh-CN" sz="28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平时的生活常识也可以帮助我们预测。</a:t>
            </a:r>
            <a:endParaRPr lang="zh-CN" altLang="en-US" sz="28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  <p:bldP spid="1638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矩形 1"/>
          <p:cNvSpPr/>
          <p:nvPr/>
        </p:nvSpPr>
        <p:spPr>
          <a:xfrm>
            <a:off x="728663" y="754063"/>
            <a:ext cx="7686675" cy="1127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ea typeface="Arial" panose="020B0604020202020204" pitchFamily="34" charset="0"/>
              </a:rPr>
              <a:t>    齐读课题，你们觉得这篇课文会写些什么故事呢？你们来预测一下吧？</a:t>
            </a:r>
            <a:endParaRPr lang="zh-CN" altLang="en-US" sz="2800" b="1">
              <a:latin typeface="宋体" panose="02010600030101010101" pitchFamily="2" charset="-122"/>
              <a:ea typeface="Arial" panose="020B0604020202020204" pitchFamily="34" charset="0"/>
            </a:endParaRPr>
          </a:p>
        </p:txBody>
      </p:sp>
      <p:sp>
        <p:nvSpPr>
          <p:cNvPr id="17411" name="矩形 1"/>
          <p:cNvSpPr/>
          <p:nvPr/>
        </p:nvSpPr>
        <p:spPr>
          <a:xfrm>
            <a:off x="684213" y="2185988"/>
            <a:ext cx="5021262" cy="21605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可能他的胡子断了。</a:t>
            </a:r>
            <a:endParaRPr lang="en-US" altLang="zh-CN" sz="28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我认为他可能生病了。</a:t>
            </a:r>
            <a:endParaRPr lang="en-US" altLang="zh-CN" sz="28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我觉得，也许是他的家长要他去理发店刮胡子。</a:t>
            </a:r>
            <a:endParaRPr lang="zh-CN" altLang="en-US" sz="28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412" name="组合 5"/>
          <p:cNvGrpSpPr/>
          <p:nvPr/>
        </p:nvGrpSpPr>
        <p:grpSpPr>
          <a:xfrm>
            <a:off x="5481638" y="1576388"/>
            <a:ext cx="3168650" cy="1990725"/>
            <a:chOff x="4788024" y="1373084"/>
            <a:chExt cx="3672408" cy="1574855"/>
          </a:xfrm>
        </p:grpSpPr>
        <p:sp>
          <p:nvSpPr>
            <p:cNvPr id="17413" name="思想气泡: 云 3"/>
            <p:cNvSpPr/>
            <p:nvPr/>
          </p:nvSpPr>
          <p:spPr>
            <a:xfrm>
              <a:off x="4788024" y="1373084"/>
              <a:ext cx="3672408" cy="1574855"/>
            </a:xfrm>
            <a:prstGeom prst="cloudCallout">
              <a:avLst>
                <a:gd name="adj1" fmla="val -61454"/>
                <a:gd name="adj2" fmla="val 22981"/>
              </a:avLst>
            </a:prstGeom>
            <a:gradFill rotWithShape="1">
              <a:gsLst>
                <a:gs pos="0">
                  <a:srgbClr val="D2D2D2"/>
                </a:gs>
                <a:gs pos="50000">
                  <a:srgbClr val="C8C8C8"/>
                </a:gs>
                <a:gs pos="100000">
                  <a:srgbClr val="C0C0C0"/>
                </a:gs>
              </a:gsLst>
              <a:lin ang="5400000"/>
            </a:gradFill>
            <a:ln w="6350">
              <a:solidFill>
                <a:srgbClr val="A5A5A5"/>
              </a:solidFill>
              <a:miter lim="800000"/>
            </a:ln>
          </p:spPr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000000"/>
                </a:solidFill>
                <a:latin typeface="等线" pitchFamily="2" charset="-122"/>
                <a:ea typeface="等线" pitchFamily="2" charset="-122"/>
              </a:endParaRPr>
            </a:p>
          </p:txBody>
        </p:sp>
        <p:sp>
          <p:nvSpPr>
            <p:cNvPr id="17414" name="矩形 4"/>
            <p:cNvSpPr/>
            <p:nvPr/>
          </p:nvSpPr>
          <p:spPr>
            <a:xfrm>
              <a:off x="4886919" y="1513960"/>
              <a:ext cx="3474618" cy="105779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</a:pPr>
              <a:r>
                <a:rPr lang="zh-CN" altLang="en-US" sz="2800" b="1">
                  <a:latin typeface="宋体" panose="02010600030101010101" pitchFamily="2" charset="-122"/>
                  <a:ea typeface="Arial" panose="020B0604020202020204" pitchFamily="34" charset="0"/>
                </a:rPr>
                <a:t>    到底谁的猜测与课文内容最接近呢？</a:t>
              </a:r>
              <a:endParaRPr lang="zh-CN" altLang="en-US" sz="2800" b="1">
                <a:latin typeface="宋体" panose="02010600030101010101" pitchFamily="2" charset="-122"/>
                <a:ea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0238" y="123825"/>
            <a:ext cx="2803525" cy="7937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8435" name="TextBox 13"/>
          <p:cNvSpPr txBox="1"/>
          <p:nvPr/>
        </p:nvSpPr>
        <p:spPr>
          <a:xfrm>
            <a:off x="3635896" y="189490"/>
            <a:ext cx="2026981" cy="58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eaLnBrk="1" fontAlgn="auto" hangingPunct="1">
              <a:spcBef>
                <a:spcPct val="0"/>
              </a:spcBef>
              <a:spcAft>
                <a:spcPct val="0"/>
              </a:spcAft>
              <a:defRPr sz="3600" b="1">
                <a:ln w="12700">
                  <a:noFill/>
                  <a:prstDash val="solid"/>
                </a:ln>
                <a:latin typeface="黑体" panose="02010609060101010101" pitchFamily="49" charset="-122"/>
                <a:ea typeface="黑体" panose="02010609060101010101" pitchFamily="49" charset="-122"/>
                <a:cs typeface="+mn-ea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 w="12700">
                  <a:noFill/>
                  <a:prstDash val="solid"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初读课文</a:t>
            </a:r>
            <a:endParaRPr kumimoji="0" lang="zh-CN" altLang="en-US" sz="3200" b="1" i="0" u="none" strike="noStrike" kern="1200" cap="none" spc="0" normalizeH="0" baseline="0" noProof="1">
              <a:ln w="12700">
                <a:noFill/>
                <a:prstDash val="solid"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  <p:sp>
        <p:nvSpPr>
          <p:cNvPr id="18436" name="矩形 2"/>
          <p:cNvSpPr/>
          <p:nvPr/>
        </p:nvSpPr>
        <p:spPr>
          <a:xfrm>
            <a:off x="485775" y="879475"/>
            <a:ext cx="8334375" cy="5095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600" b="1">
                <a:latin typeface="宋体" panose="02010600030101010101" pitchFamily="2" charset="-122"/>
                <a:ea typeface="Arial" panose="020B0604020202020204" pitchFamily="34" charset="0"/>
              </a:rPr>
              <a:t>读课文第</a:t>
            </a:r>
            <a:r>
              <a:rPr lang="en-US" altLang="zh-CN" sz="2600" b="1">
                <a:latin typeface="宋体" panose="02010600030101010101" pitchFamily="2" charset="-122"/>
                <a:ea typeface="Arial" panose="020B0604020202020204" pitchFamily="34" charset="0"/>
              </a:rPr>
              <a:t>1</a:t>
            </a:r>
            <a:r>
              <a:rPr lang="en-US" altLang="zh-CN" sz="2600" b="1">
                <a:latin typeface="宋体" panose="02010600030101010101" pitchFamily="2" charset="-122"/>
                <a:ea typeface="Arial" panose="020B0604020202020204" pitchFamily="34" charset="0"/>
              </a:rPr>
              <a:t>—</a:t>
            </a:r>
            <a:r>
              <a:rPr lang="en-US" altLang="zh-CN" sz="2600" b="1">
                <a:latin typeface="宋体" panose="02010600030101010101" pitchFamily="2" charset="-122"/>
                <a:ea typeface="Arial" panose="020B0604020202020204" pitchFamily="34" charset="0"/>
              </a:rPr>
              <a:t>2</a:t>
            </a:r>
            <a:r>
              <a:rPr lang="zh-CN" altLang="en-US" sz="2600" b="1">
                <a:latin typeface="宋体" panose="02010600030101010101" pitchFamily="2" charset="-122"/>
                <a:ea typeface="Arial" panose="020B0604020202020204" pitchFamily="34" charset="0"/>
              </a:rPr>
              <a:t>自然段。预测与原文比照，找出异同。</a:t>
            </a:r>
            <a:endParaRPr lang="zh-CN" altLang="en-US" sz="2600" b="1">
              <a:latin typeface="宋体" panose="02010600030101010101" pitchFamily="2" charset="-122"/>
              <a:ea typeface="Arial" panose="020B0604020202020204" pitchFamily="34" charset="0"/>
            </a:endParaRPr>
          </a:p>
        </p:txBody>
      </p:sp>
      <p:sp>
        <p:nvSpPr>
          <p:cNvPr id="18437" name="矩形 3"/>
          <p:cNvSpPr/>
          <p:nvPr/>
        </p:nvSpPr>
        <p:spPr>
          <a:xfrm>
            <a:off x="485775" y="1347788"/>
            <a:ext cx="8172450" cy="33893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    胡萝卜先生常常为胡子发愁，因为他长着浓密的胡子，必须每天刮。</a:t>
            </a:r>
            <a:endParaRPr lang="en-US" altLang="zh-CN" sz="2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    有一天，胡萝卜先生匆匆忙忙刮了胡子，就吃着果酱面包上街去了。因为他近视，就没有发现漏刮了一根胡子。这根胡子长在下巴的右边，胡萝卜先生吃果酱面包的时候，胡子沾到了甜甜的果酱。对一根胡子来说，果酱是多么好的营养品啊！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  <p:bldP spid="1843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矩形 1"/>
          <p:cNvSpPr/>
          <p:nvPr/>
        </p:nvSpPr>
        <p:spPr>
          <a:xfrm>
            <a:off x="827088" y="735013"/>
            <a:ext cx="6318250" cy="541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课文题目为</a:t>
            </a:r>
            <a:r>
              <a:rPr lang="en-US" altLang="zh-CN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胡萝卜先生的长胡子</a:t>
            </a:r>
            <a:r>
              <a:rPr lang="en-US" altLang="zh-CN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59" name="矩形 2"/>
          <p:cNvSpPr/>
          <p:nvPr/>
        </p:nvSpPr>
        <p:spPr>
          <a:xfrm>
            <a:off x="827088" y="1296988"/>
            <a:ext cx="6318250" cy="609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关键词：长胡子。</a:t>
            </a:r>
            <a:endParaRPr lang="zh-CN" altLang="en-US" sz="28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0" name="矩形 3"/>
          <p:cNvSpPr/>
          <p:nvPr/>
        </p:nvSpPr>
        <p:spPr>
          <a:xfrm>
            <a:off x="827088" y="1906588"/>
            <a:ext cx="7561262" cy="609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课文肯定会写长胡子是怎么来的，到底有多长。</a:t>
            </a:r>
            <a:endParaRPr lang="zh-CN" altLang="en-US" sz="28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1" name="矩形 4"/>
          <p:cNvSpPr/>
          <p:nvPr/>
        </p:nvSpPr>
        <p:spPr>
          <a:xfrm>
            <a:off x="827088" y="2511425"/>
            <a:ext cx="6265862" cy="21605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结合生活经验来预测，爸爸的胡子一长长就要刮，总嫌麻烦，所以我肯定课文应该写了胡子给胡萝卜先生带来的烦恼。</a:t>
            </a:r>
            <a:endParaRPr lang="zh-CN" altLang="en-US" sz="28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  <p:bldP spid="19460" grpId="0"/>
      <p:bldP spid="1946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矩形 1"/>
          <p:cNvSpPr/>
          <p:nvPr/>
        </p:nvSpPr>
        <p:spPr>
          <a:xfrm>
            <a:off x="611188" y="771525"/>
            <a:ext cx="4968875" cy="28622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latin typeface="宋体" panose="02010600030101010101" pitchFamily="2" charset="-122"/>
                <a:ea typeface="Arial" panose="020B0604020202020204" pitchFamily="34" charset="0"/>
              </a:rPr>
              <a:t>    只要你抓住课文重点词，结合生活实际和常识进行分析、想象，你就一定能像刚才的几位同学一样，能对故事进行有根据地预测。</a:t>
            </a:r>
            <a:endParaRPr lang="zh-CN" altLang="en-US" sz="3000" b="1">
              <a:latin typeface="宋体" panose="02010600030101010101" pitchFamily="2" charset="-122"/>
              <a:ea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PA" val="v5.2.6"/>
  <p:tag name="RESOURCELIBID_ANIM" val="447"/>
</p:tagLst>
</file>

<file path=ppt/tags/tag2.xml><?xml version="1.0" encoding="utf-8"?>
<p:tagLst xmlns:p="http://schemas.openxmlformats.org/presentationml/2006/main">
  <p:tag name="COLORS" val="1,12419407|2,5385211|3,15594532"/>
  <p:tag name="LINKREPLACED" val="True"/>
</p:tagLst>
</file>

<file path=ppt/tags/tag3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7.14"/>
  <p:tag name="AS_TITLE" val="Aspose.Slides for .NET 4.0 Client Profile"/>
  <p:tag name="AS_VERSION" val="23.7"/>
  <p:tag name="commondata" val="eyJoZGlkIjoiM2FjN2UwN2E2YzY1YjRlYmUzNjBlODY5NmUzYmRkZWYifQ==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1695</Words>
  <Application>WPS 演示</Application>
  <PresentationFormat>全屏显示(16:9)</PresentationFormat>
  <Paragraphs>127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20</vt:i4>
      </vt:variant>
    </vt:vector>
  </HeadingPairs>
  <TitlesOfParts>
    <vt:vector size="35" baseType="lpstr">
      <vt:lpstr>Arial</vt:lpstr>
      <vt:lpstr>宋体</vt:lpstr>
      <vt:lpstr>Wingdings</vt:lpstr>
      <vt:lpstr>Calibri</vt:lpstr>
      <vt:lpstr>楷体</vt:lpstr>
      <vt:lpstr>等线 Light</vt:lpstr>
      <vt:lpstr>等线</vt:lpstr>
      <vt:lpstr>黑体</vt:lpstr>
      <vt:lpstr>微软雅黑</vt:lpstr>
      <vt:lpstr>Arial Unicode MS</vt:lpstr>
      <vt:lpstr>Cambria</vt:lpstr>
      <vt:lpstr>Arial</vt:lpstr>
      <vt:lpstr>1_Office 主题​​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 yitifen.tmall.com</Company>
  <LinksUpToDate>false</LinksUpToDate>
  <SharedDoc>false</SharedDoc>
  <HyperlinksChanged>false</HyperlinksChanged>
  <AppVersion>14.0000</AppVersion>
  <Manager>易提分旗舰店 yitifen.tmall.com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 yitifen.tmall.com</dc:creator>
  <cp:lastModifiedBy>上帝掷骰子吗</cp:lastModifiedBy>
  <cp:revision>1</cp:revision>
  <dcterms:created xsi:type="dcterms:W3CDTF">2016-10-29T08:56:00Z</dcterms:created>
  <dcterms:modified xsi:type="dcterms:W3CDTF">2023-09-25T16:49:20Z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������">
    <vt:lpwstr>状元成才路</vt:lpwstr>
  </property>
  <property fmtid="{D5CDD505-2E9C-101B-9397-08002B2CF9AE}" pid="3" name="ICV">
    <vt:lpwstr>B565ABBE31DB498BAF61F250B50CDE40_12</vt:lpwstr>
  </property>
  <property fmtid="{D5CDD505-2E9C-101B-9397-08002B2CF9AE}" pid="4" name="KSOProductBuildVer">
    <vt:lpwstr>2052-12.1.0.15374</vt:lpwstr>
  </property>
</Properties>
</file>