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8"/>
  </p:notesMasterIdLst>
  <p:sldIdLst>
    <p:sldId id="256" r:id="rId4"/>
    <p:sldId id="257" r:id="rId5"/>
    <p:sldId id="273" r:id="rId6"/>
    <p:sldId id="274" r:id="rId7"/>
    <p:sldId id="275" r:id="rId8"/>
    <p:sldId id="276" r:id="rId9"/>
    <p:sldId id="278" r:id="rId10"/>
    <p:sldId id="281" r:id="rId11"/>
    <p:sldId id="267" r:id="rId12"/>
    <p:sldId id="284" r:id="rId13"/>
    <p:sldId id="285" r:id="rId14"/>
    <p:sldId id="286" r:id="rId15"/>
    <p:sldId id="263" r:id="rId16"/>
    <p:sldId id="290"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4B4B"/>
    <a:srgbClr val="DBDCDC"/>
    <a:srgbClr val="D7ECEF"/>
    <a:srgbClr val="00B4FF"/>
    <a:srgbClr val="ECECEC"/>
    <a:srgbClr val="FFFFFF"/>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2"/>
        <p:guide pos="386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4.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tags" Target="../tags/tag1.xml"/><Relationship Id="rId11" Type="http://schemas.openxmlformats.org/officeDocument/2006/relationships/slideLayout" Target="../slideLayouts/slideLayout3.xml"/><Relationship Id="rId10" Type="http://schemas.openxmlformats.org/officeDocument/2006/relationships/image" Target="../media/image24.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964612" y="2169041"/>
            <a:ext cx="6355080" cy="922020"/>
          </a:xfrm>
          <a:prstGeom prst="rect">
            <a:avLst/>
          </a:prstGeom>
          <a:noFill/>
        </p:spPr>
        <p:txBody>
          <a:bodyPr wrap="none" rtlCol="0">
            <a:spAutoFit/>
          </a:bodyPr>
          <a:lstStyle/>
          <a:p>
            <a:r>
              <a:rPr kumimoji="1" lang="zh-CN" altLang="en-US" sz="5400" b="1" dirty="0">
                <a:solidFill>
                  <a:srgbClr val="00B4FF"/>
                </a:solidFill>
              </a:rPr>
              <a:t>计算器的认识和应用</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3" name="图片 2"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t="5687" b="5294"/>
          <a:stretch>
            <a:fillRect/>
          </a:stretch>
        </p:blipFill>
        <p:spPr>
          <a:xfrm>
            <a:off x="857885" y="1913255"/>
            <a:ext cx="5384800" cy="4394200"/>
          </a:xfrm>
          <a:prstGeom prst="rect">
            <a:avLst/>
          </a:prstGeom>
        </p:spPr>
      </p:pic>
      <p:sp>
        <p:nvSpPr>
          <p:cNvPr id="5" name="Rectangle 2"/>
          <p:cNvSpPr>
            <a:spLocks noChangeArrowheads="1"/>
          </p:cNvSpPr>
          <p:nvPr/>
        </p:nvSpPr>
        <p:spPr bwMode="auto">
          <a:xfrm>
            <a:off x="1831340" y="2294890"/>
            <a:ext cx="2049780" cy="575945"/>
          </a:xfrm>
          <a:prstGeom prst="rect">
            <a:avLst/>
          </a:prstGeom>
          <a:noFill/>
          <a:ln w="9525">
            <a:noFill/>
            <a:miter lim="800000"/>
          </a:ln>
        </p:spPr>
        <p:txBody>
          <a:bodyPr anchor="ctr"/>
          <a:p>
            <a:pPr>
              <a:lnSpc>
                <a:spcPct val="100000"/>
              </a:lnSpc>
            </a:pP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99999÷9=</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12"/>
          <p:cNvSpPr/>
          <p:nvPr/>
        </p:nvSpPr>
        <p:spPr>
          <a:xfrm>
            <a:off x="3785641" y="2322083"/>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11111</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9" name="Rectangle 2"/>
          <p:cNvSpPr>
            <a:spLocks noChangeArrowheads="1"/>
          </p:cNvSpPr>
          <p:nvPr/>
        </p:nvSpPr>
        <p:spPr bwMode="auto">
          <a:xfrm>
            <a:off x="1746885" y="3321050"/>
            <a:ext cx="2274570" cy="575945"/>
          </a:xfrm>
          <a:prstGeom prst="rect">
            <a:avLst/>
          </a:prstGeom>
          <a:noFill/>
          <a:ln w="9525">
            <a:noFill/>
            <a:miter lim="800000"/>
          </a:ln>
        </p:spPr>
        <p:txBody>
          <a:bodyPr anchor="ctr"/>
          <a:p>
            <a:pPr>
              <a:lnSpc>
                <a:spcPct val="100000"/>
              </a:lnSpc>
            </a:pP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199998÷9=</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nvSpPr>
        <p:spPr>
          <a:xfrm>
            <a:off x="3792650" y="3347524"/>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22222</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6" name="Rectangle 2"/>
          <p:cNvSpPr>
            <a:spLocks noChangeArrowheads="1"/>
          </p:cNvSpPr>
          <p:nvPr/>
        </p:nvSpPr>
        <p:spPr bwMode="auto">
          <a:xfrm>
            <a:off x="1800860" y="4407535"/>
            <a:ext cx="2349500" cy="575945"/>
          </a:xfrm>
          <a:prstGeom prst="rect">
            <a:avLst/>
          </a:prstGeom>
          <a:noFill/>
          <a:ln w="9525">
            <a:noFill/>
            <a:miter lim="800000"/>
          </a:ln>
        </p:spPr>
        <p:txBody>
          <a:bodyPr anchor="ctr"/>
          <a:p>
            <a:pPr>
              <a:lnSpc>
                <a:spcPct val="10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299997÷9=</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a:xfrm>
            <a:off x="3790804" y="4458610"/>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33333</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0" name="Rectangle 2"/>
          <p:cNvSpPr>
            <a:spLocks noChangeArrowheads="1"/>
          </p:cNvSpPr>
          <p:nvPr/>
        </p:nvSpPr>
        <p:spPr bwMode="auto">
          <a:xfrm>
            <a:off x="1821180" y="5397500"/>
            <a:ext cx="2308860" cy="575945"/>
          </a:xfrm>
          <a:prstGeom prst="rect">
            <a:avLst/>
          </a:prstGeom>
          <a:noFill/>
          <a:ln w="9525">
            <a:noFill/>
            <a:miter lim="800000"/>
          </a:ln>
        </p:spPr>
        <p:txBody>
          <a:bodyPr anchor="ctr"/>
          <a:p>
            <a:pPr>
              <a:lnSpc>
                <a:spcPct val="100000"/>
              </a:lnSpc>
            </a:pP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399996÷9=</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矩形 15"/>
          <p:cNvSpPr/>
          <p:nvPr/>
        </p:nvSpPr>
        <p:spPr>
          <a:xfrm>
            <a:off x="3866945" y="5424964"/>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44444</a:t>
            </a:r>
            <a:endParaRPr lang="en-US" altLang="zh-CN" sz="2800" dirty="0">
              <a:solidFill>
                <a:schemeClr val="tx1"/>
              </a:solidFill>
              <a:latin typeface="微软雅黑" panose="020B0503020204020204" pitchFamily="34" charset="-122"/>
              <a:ea typeface="微软雅黑" panose="020B0503020204020204" pitchFamily="34" charset="-122"/>
            </a:endParaRPr>
          </a:p>
        </p:txBody>
      </p:sp>
      <p:pic>
        <p:nvPicPr>
          <p:cNvPr id="4" name="图片 3"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t="5687" b="5294"/>
          <a:stretch>
            <a:fillRect/>
          </a:stretch>
        </p:blipFill>
        <p:spPr>
          <a:xfrm>
            <a:off x="5744210" y="1913255"/>
            <a:ext cx="5384800" cy="4394200"/>
          </a:xfrm>
          <a:prstGeom prst="rect">
            <a:avLst/>
          </a:prstGeom>
        </p:spPr>
      </p:pic>
      <p:sp>
        <p:nvSpPr>
          <p:cNvPr id="7" name="Rectangle 2"/>
          <p:cNvSpPr>
            <a:spLocks noChangeArrowheads="1"/>
          </p:cNvSpPr>
          <p:nvPr/>
        </p:nvSpPr>
        <p:spPr bwMode="auto">
          <a:xfrm>
            <a:off x="6645066" y="2295147"/>
            <a:ext cx="3036834" cy="576262"/>
          </a:xfrm>
          <a:prstGeom prst="rect">
            <a:avLst/>
          </a:prstGeom>
          <a:noFill/>
          <a:ln w="9525">
            <a:noFill/>
            <a:miter lim="800000"/>
          </a:ln>
        </p:spPr>
        <p:txBody>
          <a:bodyPr anchor="ctr"/>
          <a:p>
            <a:pPr>
              <a:lnSpc>
                <a:spcPct val="10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_________÷9=</a:t>
            </a:r>
            <a:endParaRPr lang="zh-CN" altLang="en-US" sz="2800" baseline="-25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矩形 16"/>
          <p:cNvSpPr/>
          <p:nvPr/>
        </p:nvSpPr>
        <p:spPr>
          <a:xfrm>
            <a:off x="8977484" y="2294638"/>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55555</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1" name="Rectangle 2"/>
          <p:cNvSpPr>
            <a:spLocks noChangeArrowheads="1"/>
          </p:cNvSpPr>
          <p:nvPr/>
        </p:nvSpPr>
        <p:spPr bwMode="auto">
          <a:xfrm>
            <a:off x="6645090" y="3294002"/>
            <a:ext cx="3036834" cy="576262"/>
          </a:xfrm>
          <a:prstGeom prst="rect">
            <a:avLst/>
          </a:prstGeom>
          <a:noFill/>
          <a:ln w="9525">
            <a:noFill/>
            <a:miter lim="800000"/>
          </a:ln>
        </p:spPr>
        <p:txBody>
          <a:bodyPr anchor="ctr"/>
          <a:p>
            <a:pPr>
              <a:lnSpc>
                <a:spcPct val="100000"/>
              </a:lnSpc>
            </a:pP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_________</a:t>
            </a:r>
            <a:r>
              <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endParaRPr lang="en-US" altLang="zh-CN"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8977439" y="3354173"/>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66666</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6645275" y="4416425"/>
            <a:ext cx="2649855" cy="575945"/>
          </a:xfrm>
          <a:prstGeom prst="rect">
            <a:avLst/>
          </a:prstGeom>
          <a:noFill/>
          <a:ln w="9525">
            <a:noFill/>
            <a:miter lim="800000"/>
          </a:ln>
        </p:spPr>
        <p:txBody>
          <a:bodyPr anchor="ctr"/>
          <a:p>
            <a:pPr>
              <a:lnSpc>
                <a:spcPct val="10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_________÷9=</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矩形 26"/>
          <p:cNvSpPr/>
          <p:nvPr/>
        </p:nvSpPr>
        <p:spPr>
          <a:xfrm>
            <a:off x="8977652" y="4435704"/>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77777</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2" name="Rectangle 2"/>
          <p:cNvSpPr>
            <a:spLocks noChangeArrowheads="1"/>
          </p:cNvSpPr>
          <p:nvPr/>
        </p:nvSpPr>
        <p:spPr bwMode="auto">
          <a:xfrm>
            <a:off x="6644961" y="5424504"/>
            <a:ext cx="3036834" cy="576262"/>
          </a:xfrm>
          <a:prstGeom prst="rect">
            <a:avLst/>
          </a:prstGeom>
          <a:noFill/>
          <a:ln w="9525">
            <a:noFill/>
            <a:miter lim="800000"/>
          </a:ln>
        </p:spPr>
        <p:txBody>
          <a:bodyPr anchor="ctr"/>
          <a:p>
            <a:pPr>
              <a:lnSpc>
                <a:spcPct val="10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_________</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÷9=</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矩形 27"/>
          <p:cNvSpPr/>
          <p:nvPr/>
        </p:nvSpPr>
        <p:spPr>
          <a:xfrm>
            <a:off x="8977607" y="5441899"/>
            <a:ext cx="122428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88888</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6736231" y="2239947"/>
            <a:ext cx="143256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499995</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6712224" y="4378754"/>
            <a:ext cx="143256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699993</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p:nvSpPr>
        <p:spPr>
          <a:xfrm>
            <a:off x="6705676" y="3257918"/>
            <a:ext cx="143256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599994</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24" name="矩形 23"/>
          <p:cNvSpPr/>
          <p:nvPr/>
        </p:nvSpPr>
        <p:spPr>
          <a:xfrm>
            <a:off x="6700084" y="5397605"/>
            <a:ext cx="1432560" cy="521970"/>
          </a:xfrm>
          <a:prstGeom prst="rect">
            <a:avLst/>
          </a:prstGeom>
        </p:spPr>
        <p:txBody>
          <a:bodyPr wrap="none">
            <a:spAutoFit/>
          </a:bodyPr>
          <a:p>
            <a:r>
              <a:rPr lang="en-US" altLang="zh-CN" sz="2800" dirty="0">
                <a:solidFill>
                  <a:schemeClr val="tx1"/>
                </a:solidFill>
                <a:latin typeface="微软雅黑" panose="020B0503020204020204" pitchFamily="34" charset="-122"/>
                <a:ea typeface="微软雅黑" panose="020B0503020204020204" pitchFamily="34" charset="-122"/>
              </a:rPr>
              <a:t>799992</a:t>
            </a:r>
            <a:endParaRPr lang="en-US" altLang="zh-CN" sz="2800" dirty="0">
              <a:solidFill>
                <a:schemeClr val="tx1"/>
              </a:solidFill>
              <a:latin typeface="微软雅黑" panose="020B0503020204020204" pitchFamily="34" charset="-122"/>
              <a:ea typeface="微软雅黑" panose="020B0503020204020204" pitchFamily="34" charset="-122"/>
            </a:endParaRPr>
          </a:p>
        </p:txBody>
      </p:sp>
      <p:sp>
        <p:nvSpPr>
          <p:cNvPr id="18" name="TextBox 1"/>
          <p:cNvSpPr txBox="1"/>
          <p:nvPr/>
        </p:nvSpPr>
        <p:spPr>
          <a:xfrm>
            <a:off x="1374140" y="1101090"/>
            <a:ext cx="9444355" cy="521970"/>
          </a:xfrm>
          <a:prstGeom prst="rect">
            <a:avLst/>
          </a:prstGeom>
          <a:noFill/>
        </p:spPr>
        <p:txBody>
          <a:bodyPr wrap="square" rtlCol="0">
            <a:spAutoFit/>
          </a:bodyPr>
          <a:p>
            <a:pPr>
              <a:spcBef>
                <a:spcPct val="0"/>
              </a:spcBef>
              <a:defRPr/>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先用计算器计算前</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个式子，按规律将后面</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个式子写完整。</a:t>
            </a:r>
            <a:endParaRPr lang="en-US" altLang="zh-CN" sz="2800" kern="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
                                        </p:tgtEl>
                                        <p:attrNameLst>
                                          <p:attrName>style.visibility</p:attrName>
                                        </p:attrNameLst>
                                      </p:cBhvr>
                                      <p:to>
                                        <p:strVal val="visible"/>
                                      </p:to>
                                    </p:set>
                                    <p:anim calcmode="discrete" valueType="clr">
                                      <p:cBhvr override="childStyle">
                                        <p:cTn id="7"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
                                        </p:tgtEl>
                                        <p:attrNameLst>
                                          <p:attrName>fillcolor</p:attrName>
                                        </p:attrNameLst>
                                      </p:cBhvr>
                                      <p:tavLst>
                                        <p:tav tm="0">
                                          <p:val>
                                            <p:clrVal>
                                              <a:schemeClr val="accent2"/>
                                            </p:clrVal>
                                          </p:val>
                                        </p:tav>
                                        <p:tav tm="50000">
                                          <p:val>
                                            <p:clrVal>
                                              <a:schemeClr val="hlink"/>
                                            </p:clrVal>
                                          </p:val>
                                        </p:tav>
                                      </p:tavLst>
                                    </p:anim>
                                    <p:set>
                                      <p:cBhvr>
                                        <p:cTn id="9" dur="80"/>
                                        <p:tgtEl>
                                          <p:spTgt spid="1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4"/>
                                        </p:tgtEl>
                                        <p:attrNameLst>
                                          <p:attrName>style.visibility</p:attrName>
                                        </p:attrNameLst>
                                      </p:cBhvr>
                                      <p:to>
                                        <p:strVal val="visible"/>
                                      </p:to>
                                    </p:set>
                                    <p:anim calcmode="discrete" valueType="clr">
                                      <p:cBhvr override="childStyle">
                                        <p:cTn id="14"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
                                        </p:tgtEl>
                                        <p:attrNameLst>
                                          <p:attrName>fillcolor</p:attrName>
                                        </p:attrNameLst>
                                      </p:cBhvr>
                                      <p:tavLst>
                                        <p:tav tm="0">
                                          <p:val>
                                            <p:clrVal>
                                              <a:schemeClr val="accent2"/>
                                            </p:clrVal>
                                          </p:val>
                                        </p:tav>
                                        <p:tav tm="50000">
                                          <p:val>
                                            <p:clrVal>
                                              <a:schemeClr val="hlink"/>
                                            </p:clrVal>
                                          </p:val>
                                        </p:tav>
                                      </p:tavLst>
                                    </p:anim>
                                    <p:set>
                                      <p:cBhvr>
                                        <p:cTn id="16" dur="80"/>
                                        <p:tgtEl>
                                          <p:spTgt spid="1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5"/>
                                        </p:tgtEl>
                                        <p:attrNameLst>
                                          <p:attrName>style.visibility</p:attrName>
                                        </p:attrNameLst>
                                      </p:cBhvr>
                                      <p:to>
                                        <p:strVal val="visible"/>
                                      </p:to>
                                    </p:set>
                                    <p:anim calcmode="discrete" valueType="clr">
                                      <p:cBhvr override="childStyle">
                                        <p:cTn id="21"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5"/>
                                        </p:tgtEl>
                                        <p:attrNameLst>
                                          <p:attrName>fillcolor</p:attrName>
                                        </p:attrNameLst>
                                      </p:cBhvr>
                                      <p:tavLst>
                                        <p:tav tm="0">
                                          <p:val>
                                            <p:clrVal>
                                              <a:schemeClr val="accent2"/>
                                            </p:clrVal>
                                          </p:val>
                                        </p:tav>
                                        <p:tav tm="50000">
                                          <p:val>
                                            <p:clrVal>
                                              <a:schemeClr val="hlink"/>
                                            </p:clrVal>
                                          </p:val>
                                        </p:tav>
                                      </p:tavLst>
                                    </p:anim>
                                    <p:set>
                                      <p:cBhvr>
                                        <p:cTn id="23" dur="80"/>
                                        <p:tgtEl>
                                          <p:spTgt spid="15"/>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6"/>
                                        </p:tgtEl>
                                        <p:attrNameLst>
                                          <p:attrName>style.visibility</p:attrName>
                                        </p:attrNameLst>
                                      </p:cBhvr>
                                      <p:to>
                                        <p:strVal val="visible"/>
                                      </p:to>
                                    </p:set>
                                    <p:anim calcmode="discrete" valueType="clr">
                                      <p:cBhvr override="childStyle">
                                        <p:cTn id="28"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6"/>
                                        </p:tgtEl>
                                        <p:attrNameLst>
                                          <p:attrName>fillcolor</p:attrName>
                                        </p:attrNameLst>
                                      </p:cBhvr>
                                      <p:tavLst>
                                        <p:tav tm="0">
                                          <p:val>
                                            <p:clrVal>
                                              <a:schemeClr val="accent2"/>
                                            </p:clrVal>
                                          </p:val>
                                        </p:tav>
                                        <p:tav tm="50000">
                                          <p:val>
                                            <p:clrVal>
                                              <a:schemeClr val="hlink"/>
                                            </p:clrVal>
                                          </p:val>
                                        </p:tav>
                                      </p:tavLst>
                                    </p:anim>
                                    <p:set>
                                      <p:cBhvr>
                                        <p:cTn id="30" dur="80"/>
                                        <p:tgtEl>
                                          <p:spTgt spid="16"/>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9" grpId="0"/>
      <p:bldP spid="27" grpId="0"/>
      <p:bldP spid="28"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5" name="图片 4" descr="79w58PIC2t5xiaG7b3Nc5_PIC2018"/>
          <p:cNvPicPr>
            <a:picLocks noChangeAspect="1"/>
          </p:cNvPicPr>
          <p:nvPr/>
        </p:nvPicPr>
        <p:blipFill>
          <a:blip r:embed="rId2"/>
          <a:srcRect t="23721"/>
          <a:stretch>
            <a:fillRect/>
          </a:stretch>
        </p:blipFill>
        <p:spPr>
          <a:xfrm>
            <a:off x="1036955" y="1071245"/>
            <a:ext cx="4740910" cy="3616325"/>
          </a:xfrm>
          <a:prstGeom prst="rect">
            <a:avLst/>
          </a:prstGeom>
        </p:spPr>
      </p:pic>
      <p:pic>
        <p:nvPicPr>
          <p:cNvPr id="6" name="图片 5" descr="79w58PIC2t5xiaG7b3Nc5_PIC2018"/>
          <p:cNvPicPr>
            <a:picLocks noChangeAspect="1"/>
          </p:cNvPicPr>
          <p:nvPr/>
        </p:nvPicPr>
        <p:blipFill>
          <a:blip r:embed="rId2"/>
          <a:srcRect b="26614"/>
          <a:stretch>
            <a:fillRect/>
          </a:stretch>
        </p:blipFill>
        <p:spPr>
          <a:xfrm>
            <a:off x="6235700" y="2266950"/>
            <a:ext cx="4740910" cy="3479165"/>
          </a:xfrm>
          <a:prstGeom prst="rect">
            <a:avLst/>
          </a:prstGeom>
        </p:spPr>
      </p:pic>
      <p:sp>
        <p:nvSpPr>
          <p:cNvPr id="20" name="Rectangle 2"/>
          <p:cNvSpPr>
            <a:spLocks noChangeArrowheads="1"/>
          </p:cNvSpPr>
          <p:nvPr/>
        </p:nvSpPr>
        <p:spPr bwMode="auto">
          <a:xfrm>
            <a:off x="1983463" y="1476453"/>
            <a:ext cx="3408841" cy="790575"/>
          </a:xfrm>
          <a:prstGeom prst="rect">
            <a:avLst/>
          </a:prstGeom>
          <a:noFill/>
          <a:ln w="9525">
            <a:noFill/>
            <a:miter lim="800000"/>
          </a:ln>
        </p:spPr>
        <p:txBody>
          <a:bodyPr anchor="ctr"/>
          <a:p>
            <a:pPr>
              <a:lnSpc>
                <a:spcPct val="100000"/>
              </a:lnSpc>
              <a:defRPr/>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55846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7646</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Rectangle 2"/>
          <p:cNvSpPr>
            <a:spLocks noChangeArrowheads="1"/>
          </p:cNvSpPr>
          <p:nvPr/>
        </p:nvSpPr>
        <p:spPr bwMode="auto">
          <a:xfrm>
            <a:off x="4544946" y="1476599"/>
            <a:ext cx="1341073" cy="790575"/>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63492</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6" name="Rectangle 2"/>
          <p:cNvSpPr>
            <a:spLocks noChangeArrowheads="1"/>
          </p:cNvSpPr>
          <p:nvPr/>
        </p:nvSpPr>
        <p:spPr bwMode="auto">
          <a:xfrm>
            <a:off x="7185167" y="2757419"/>
            <a:ext cx="2092660" cy="553820"/>
          </a:xfrm>
          <a:prstGeom prst="rect">
            <a:avLst/>
          </a:prstGeom>
          <a:noFill/>
          <a:ln w="9525">
            <a:noFill/>
            <a:miter lim="800000"/>
          </a:ln>
        </p:spPr>
        <p:txBody>
          <a:bodyPr anchor="ctr"/>
          <a:p>
            <a:pPr>
              <a:lnSpc>
                <a:spcPct val="100000"/>
              </a:lnSpc>
              <a:defRPr/>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6908×37</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Rectangle 2"/>
          <p:cNvSpPr>
            <a:spLocks noChangeArrowheads="1"/>
          </p:cNvSpPr>
          <p:nvPr/>
        </p:nvSpPr>
        <p:spPr bwMode="auto">
          <a:xfrm>
            <a:off x="8986520" y="2628265"/>
            <a:ext cx="1907540" cy="790575"/>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255596</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1" name="Rectangle 2"/>
          <p:cNvSpPr>
            <a:spLocks noChangeArrowheads="1"/>
          </p:cNvSpPr>
          <p:nvPr/>
        </p:nvSpPr>
        <p:spPr bwMode="auto">
          <a:xfrm>
            <a:off x="2038073" y="2629500"/>
            <a:ext cx="3408841" cy="790575"/>
          </a:xfrm>
          <a:prstGeom prst="rect">
            <a:avLst/>
          </a:prstGeom>
          <a:noFill/>
          <a:ln w="9525">
            <a:noFill/>
            <a:miter lim="800000"/>
          </a:ln>
        </p:spPr>
        <p:txBody>
          <a:bodyPr anchor="ctr"/>
          <a:p>
            <a:pPr>
              <a:lnSpc>
                <a:spcPct val="100000"/>
              </a:lnSpc>
              <a:defRPr/>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13027</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8934</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Rectangle 2"/>
          <p:cNvSpPr>
            <a:spLocks noChangeArrowheads="1"/>
          </p:cNvSpPr>
          <p:nvPr/>
        </p:nvSpPr>
        <p:spPr bwMode="auto">
          <a:xfrm>
            <a:off x="4619579" y="2634277"/>
            <a:ext cx="1060747" cy="790575"/>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4093</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27" name="Rectangle 2"/>
          <p:cNvSpPr>
            <a:spLocks noChangeArrowheads="1"/>
          </p:cNvSpPr>
          <p:nvPr/>
        </p:nvSpPr>
        <p:spPr bwMode="auto">
          <a:xfrm>
            <a:off x="6753225" y="3840480"/>
            <a:ext cx="3389630" cy="790575"/>
          </a:xfrm>
          <a:prstGeom prst="rect">
            <a:avLst/>
          </a:prstGeom>
          <a:noFill/>
          <a:ln w="9525">
            <a:noFill/>
            <a:miter lim="800000"/>
          </a:ln>
        </p:spPr>
        <p:txBody>
          <a:bodyPr anchor="ctr"/>
          <a:p>
            <a:pPr>
              <a:lnSpc>
                <a:spcPct val="100000"/>
              </a:lnSpc>
              <a:defRPr/>
            </a:pPr>
            <a:r>
              <a:rPr lang="en-US" altLang="zh-CN" sz="2800" spc="-18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111111111÷9</a:t>
            </a:r>
            <a:r>
              <a:rPr lang="zh-CN" altLang="en-US" sz="2800" spc="-18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spc="-18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Rectangle 2"/>
          <p:cNvSpPr>
            <a:spLocks noChangeArrowheads="1"/>
          </p:cNvSpPr>
          <p:nvPr/>
        </p:nvSpPr>
        <p:spPr bwMode="auto">
          <a:xfrm>
            <a:off x="9575800" y="3840480"/>
            <a:ext cx="2059940" cy="790575"/>
          </a:xfrm>
          <a:prstGeom prst="rect">
            <a:avLst/>
          </a:prstGeom>
          <a:noFill/>
          <a:ln w="9525">
            <a:noFill/>
            <a:miter lim="800000"/>
          </a:ln>
        </p:spPr>
        <p:txBody>
          <a:bodyPr anchor="ctr"/>
          <a:p>
            <a:pPr>
              <a:lnSpc>
                <a:spcPct val="100000"/>
              </a:lnSpc>
              <a:defRPr/>
            </a:pPr>
            <a:r>
              <a:rPr lang="en-US" altLang="zh-CN" sz="2800" spc="-170" dirty="0">
                <a:solidFill>
                  <a:srgbClr val="FF0000"/>
                </a:solidFill>
                <a:uFillTx/>
                <a:latin typeface="微软雅黑" panose="020B0503020204020204" pitchFamily="34" charset="-122"/>
                <a:ea typeface="微软雅黑" panose="020B0503020204020204" pitchFamily="34" charset="-122"/>
              </a:rPr>
              <a:t>12345679</a:t>
            </a:r>
            <a:endParaRPr lang="en-US" altLang="zh-CN" sz="2800" spc="-170" dirty="0">
              <a:solidFill>
                <a:srgbClr val="FF0000"/>
              </a:solidFill>
              <a:uFillTx/>
              <a:latin typeface="微软雅黑" panose="020B0503020204020204" pitchFamily="34" charset="-122"/>
              <a:ea typeface="微软雅黑" panose="020B0503020204020204" pitchFamily="34" charset="-122"/>
            </a:endParaRPr>
          </a:p>
        </p:txBody>
      </p:sp>
      <p:sp>
        <p:nvSpPr>
          <p:cNvPr id="22" name="Rectangle 2"/>
          <p:cNvSpPr>
            <a:spLocks noChangeArrowheads="1"/>
          </p:cNvSpPr>
          <p:nvPr/>
        </p:nvSpPr>
        <p:spPr bwMode="auto">
          <a:xfrm>
            <a:off x="2022475" y="3810635"/>
            <a:ext cx="2889885" cy="790575"/>
          </a:xfrm>
          <a:prstGeom prst="rect">
            <a:avLst/>
          </a:prstGeom>
          <a:noFill/>
          <a:ln w="9525">
            <a:noFill/>
            <a:miter lim="800000"/>
          </a:ln>
        </p:spPr>
        <p:txBody>
          <a:bodyPr anchor="ctr"/>
          <a:p>
            <a:pPr>
              <a:lnSpc>
                <a:spcPct val="100000"/>
              </a:lnSpc>
              <a:defRPr/>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66280×23</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Rectangle 2"/>
          <p:cNvSpPr>
            <a:spLocks noChangeArrowheads="1"/>
          </p:cNvSpPr>
          <p:nvPr/>
        </p:nvSpPr>
        <p:spPr bwMode="auto">
          <a:xfrm>
            <a:off x="4119245" y="3804285"/>
            <a:ext cx="1720215" cy="790575"/>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1524440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39" name="Rectangle 2"/>
          <p:cNvSpPr>
            <a:spLocks noChangeArrowheads="1"/>
          </p:cNvSpPr>
          <p:nvPr/>
        </p:nvSpPr>
        <p:spPr bwMode="auto">
          <a:xfrm>
            <a:off x="7035858" y="4955311"/>
            <a:ext cx="3857946" cy="790575"/>
          </a:xfrm>
          <a:prstGeom prst="rect">
            <a:avLst/>
          </a:prstGeom>
          <a:noFill/>
          <a:ln w="9525">
            <a:noFill/>
            <a:miter lim="800000"/>
          </a:ln>
        </p:spPr>
        <p:txBody>
          <a:bodyPr anchor="ctr"/>
          <a:p>
            <a:pPr>
              <a:lnSpc>
                <a:spcPct val="100000"/>
              </a:lnSpc>
              <a:defRPr/>
            </a:pPr>
            <a:r>
              <a:rPr lang="en-US" altLang="zh-CN" sz="2800" spc="-160" dirty="0">
                <a:latin typeface="微软雅黑" panose="020B0503020204020204" pitchFamily="34" charset="-122"/>
                <a:ea typeface="微软雅黑" panose="020B0503020204020204" pitchFamily="34" charset="-122"/>
                <a:cs typeface="微软雅黑" panose="020B0503020204020204" pitchFamily="34" charset="-122"/>
              </a:rPr>
              <a:t>395412</a:t>
            </a:r>
            <a:r>
              <a:rPr lang="zh-CN" altLang="en-US" sz="2800" spc="-16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60" dirty="0">
                <a:latin typeface="微软雅黑" panose="020B0503020204020204" pitchFamily="34" charset="-122"/>
                <a:ea typeface="微软雅黑" panose="020B0503020204020204" pitchFamily="34" charset="-122"/>
                <a:cs typeface="微软雅黑" panose="020B0503020204020204" pitchFamily="34" charset="-122"/>
              </a:rPr>
              <a:t>10589</a:t>
            </a:r>
            <a:r>
              <a:rPr lang="zh-CN" altLang="en-US" sz="2800" spc="-16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spc="-16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Rectangle 2"/>
          <p:cNvSpPr>
            <a:spLocks noChangeArrowheads="1"/>
          </p:cNvSpPr>
          <p:nvPr/>
        </p:nvSpPr>
        <p:spPr bwMode="auto">
          <a:xfrm>
            <a:off x="9753600" y="4949190"/>
            <a:ext cx="1625600" cy="790575"/>
          </a:xfrm>
          <a:prstGeom prst="rect">
            <a:avLst/>
          </a:prstGeom>
          <a:noFill/>
          <a:ln w="9525">
            <a:noFill/>
            <a:miter lim="800000"/>
          </a:ln>
        </p:spPr>
        <p:txBody>
          <a:bodyPr anchor="ctr"/>
          <a:p>
            <a:pPr>
              <a:lnSpc>
                <a:spcPct val="100000"/>
              </a:lnSpc>
              <a:defRPr/>
            </a:pPr>
            <a:r>
              <a:rPr lang="en-US" altLang="zh-CN" sz="2800" spc="-160" dirty="0">
                <a:solidFill>
                  <a:srgbClr val="FF0000"/>
                </a:solidFill>
                <a:latin typeface="微软雅黑" panose="020B0503020204020204" pitchFamily="34" charset="-122"/>
                <a:ea typeface="微软雅黑" panose="020B0503020204020204" pitchFamily="34" charset="-122"/>
              </a:rPr>
              <a:t>406001</a:t>
            </a:r>
            <a:endParaRPr lang="en-US" altLang="zh-CN" sz="2800" spc="-160" dirty="0">
              <a:solidFill>
                <a:srgbClr val="FF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235700" y="697865"/>
            <a:ext cx="3517900" cy="1009650"/>
            <a:chOff x="9820" y="1099"/>
            <a:chExt cx="5540" cy="1590"/>
          </a:xfrm>
        </p:grpSpPr>
        <p:pic>
          <p:nvPicPr>
            <p:cNvPr id="8" name="图片 7" descr="87a6fe05-c87e-415d-8e54-bc6f530c1bbb"/>
            <p:cNvPicPr>
              <a:picLocks noChangeAspect="1"/>
            </p:cNvPicPr>
            <p:nvPr/>
          </p:nvPicPr>
          <p:blipFill>
            <a:blip r:embed="rId3"/>
            <a:stretch>
              <a:fillRect/>
            </a:stretch>
          </p:blipFill>
          <p:spPr>
            <a:xfrm>
              <a:off x="9820" y="1099"/>
              <a:ext cx="5540" cy="1590"/>
            </a:xfrm>
            <a:prstGeom prst="rect">
              <a:avLst/>
            </a:prstGeom>
          </p:spPr>
        </p:pic>
        <p:sp>
          <p:nvSpPr>
            <p:cNvPr id="7" name="TextBox 1"/>
            <p:cNvSpPr txBox="1"/>
            <p:nvPr/>
          </p:nvSpPr>
          <p:spPr>
            <a:xfrm>
              <a:off x="10635" y="1503"/>
              <a:ext cx="4349" cy="822"/>
            </a:xfrm>
            <a:prstGeom prst="rect">
              <a:avLst/>
            </a:prstGeom>
            <a:noFill/>
          </p:spPr>
          <p:txBody>
            <a:bodyPr wrap="square" rtlCol="0">
              <a:spAutoFit/>
            </a:bodyPr>
            <a:p>
              <a:pPr>
                <a:spcBef>
                  <a:spcPct val="0"/>
                </a:spcBef>
                <a:defRPr/>
              </a:pPr>
              <a:r>
                <a:rPr lang="zh-CN" altLang="en-US" sz="2800" kern="0" dirty="0">
                  <a:latin typeface="微软雅黑" panose="020B0503020204020204" pitchFamily="34" charset="-122"/>
                  <a:ea typeface="微软雅黑" panose="020B0503020204020204" pitchFamily="34" charset="-122"/>
                </a:rPr>
                <a:t>用计算器计算</a:t>
              </a:r>
              <a:endParaRPr lang="zh-CN" altLang="en-US" sz="2800" kern="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up)">
                                      <p:cBhvr>
                                        <p:cTn id="8" dur="500"/>
                                        <p:tgtEl>
                                          <p:spTgt spid="4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ppt_y</p:attrName>
                                        </p:attrNameLst>
                                      </p:cBhvr>
                                      <p:tavLst>
                                        <p:tav tm="0">
                                          <p:val>
                                            <p:strVal val="#ppt_y+#ppt_h*1.125000"/>
                                          </p:val>
                                        </p:tav>
                                        <p:tav tm="100000">
                                          <p:val>
                                            <p:strVal val="#ppt_y"/>
                                          </p:val>
                                        </p:tav>
                                      </p:tavLst>
                                    </p:anim>
                                    <p:animEffect transition="in" filter="wipe(up)">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ppt_y</p:attrName>
                                        </p:attrNameLst>
                                      </p:cBhvr>
                                      <p:tavLst>
                                        <p:tav tm="0">
                                          <p:val>
                                            <p:strVal val="#ppt_y+#ppt_h*1.125000"/>
                                          </p:val>
                                        </p:tav>
                                        <p:tav tm="100000">
                                          <p:val>
                                            <p:strVal val="#ppt_y"/>
                                          </p:val>
                                        </p:tav>
                                      </p:tavLst>
                                    </p:anim>
                                    <p:animEffect transition="in" filter="wipe(up)">
                                      <p:cBhvr>
                                        <p:cTn id="20" dur="500"/>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4" grpId="0"/>
      <p:bldP spid="41" grpId="0"/>
      <p:bldP spid="43" grpId="0"/>
      <p:bldP spid="42"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4" name="TextBox 56"/>
          <p:cNvSpPr txBox="1">
            <a:spLocks noChangeArrowheads="1"/>
          </p:cNvSpPr>
          <p:nvPr/>
        </p:nvSpPr>
        <p:spPr bwMode="auto">
          <a:xfrm>
            <a:off x="4071089" y="1476387"/>
            <a:ext cx="30516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用计算器进行计算</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1662857" y="2407476"/>
            <a:ext cx="8154164" cy="568325"/>
          </a:xfrm>
          <a:prstGeom prst="rect">
            <a:avLst/>
          </a:prstGeom>
        </p:spPr>
        <p:txBody>
          <a:bodyPr wrap="square" lIns="68580" tIns="34290" rIns="68580" bIns="34290">
            <a:spAutoFit/>
          </a:bodyPr>
          <a:lstStyle/>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按照算式的顺序依次在计算器上按出就可以算出得数。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2713649" y="3209632"/>
            <a:ext cx="6264696" cy="437515"/>
          </a:xfrm>
          <a:prstGeom prst="rect">
            <a:avLst/>
          </a:prstGeom>
        </p:spPr>
        <p:txBody>
          <a:bodyPr wrap="square" lIns="68580" tIns="34290" rIns="68580" bIns="34290">
            <a:spAutoFit/>
          </a:bodyPr>
          <a:lstStyle/>
          <a:p>
            <a:r>
              <a:rPr lang="zh-CN" altLang="en-US" sz="2400" dirty="0">
                <a:latin typeface="微软雅黑" panose="020B0503020204020204" pitchFamily="34" charset="-122"/>
                <a:ea typeface="微软雅黑" panose="020B0503020204020204" pitchFamily="34" charset="-122"/>
              </a:rPr>
              <a:t>我们可以计算器来进行验证我们的计算。</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1690385" y="3834643"/>
            <a:ext cx="8176209" cy="568325"/>
          </a:xfrm>
          <a:prstGeom prst="rect">
            <a:avLst/>
          </a:prstGeom>
        </p:spPr>
        <p:txBody>
          <a:bodyPr wrap="square" lIns="68580" tIns="34290" rIns="68580" bIns="34290">
            <a:spAutoFit/>
          </a:bodyPr>
          <a:lstStyle/>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利用计算器计算较复杂的计算题，在根据结果找到规律。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7"/>
          <p:cNvSpPr/>
          <p:nvPr/>
        </p:nvSpPr>
        <p:spPr>
          <a:xfrm>
            <a:off x="1739286" y="4539664"/>
            <a:ext cx="8109460" cy="568325"/>
          </a:xfrm>
          <a:prstGeom prst="rect">
            <a:avLst/>
          </a:prstGeom>
        </p:spPr>
        <p:txBody>
          <a:bodyPr wrap="square" lIns="68580" tIns="34290" rIns="68580" bIns="34290">
            <a:spAutoFit/>
          </a:bodyPr>
          <a:lstStyle/>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最后利用计算器来进行验证我们的规律是否正确。</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rot="21300000">
            <a:off x="1392555" y="1864995"/>
            <a:ext cx="854710" cy="3666490"/>
            <a:chOff x="2193" y="2937"/>
            <a:chExt cx="1346" cy="5774"/>
          </a:xfrm>
        </p:grpSpPr>
        <p:cxnSp>
          <p:nvCxnSpPr>
            <p:cNvPr id="9" name="直接连接符 8"/>
            <p:cNvCxnSpPr/>
            <p:nvPr/>
          </p:nvCxnSpPr>
          <p:spPr>
            <a:xfrm flipH="1">
              <a:off x="2313" y="2937"/>
              <a:ext cx="1227" cy="1147"/>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313" y="4044"/>
              <a:ext cx="1147" cy="1187"/>
            </a:xfrm>
            <a:prstGeom prst="line">
              <a:avLst/>
            </a:prstGeom>
            <a:ln w="444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233" y="5231"/>
              <a:ext cx="1227" cy="1147"/>
            </a:xfrm>
            <a:prstGeom prst="line">
              <a:avLst/>
            </a:prstGeom>
            <a:ln w="444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33" y="6378"/>
              <a:ext cx="1147" cy="1187"/>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193" y="7565"/>
              <a:ext cx="1227" cy="1147"/>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rot="180000" flipH="1">
            <a:off x="9284335" y="1771650"/>
            <a:ext cx="821055" cy="3666490"/>
            <a:chOff x="2193" y="2937"/>
            <a:chExt cx="1346" cy="5774"/>
          </a:xfrm>
        </p:grpSpPr>
        <p:cxnSp>
          <p:nvCxnSpPr>
            <p:cNvPr id="16" name="直接连接符 15"/>
            <p:cNvCxnSpPr/>
            <p:nvPr/>
          </p:nvCxnSpPr>
          <p:spPr>
            <a:xfrm flipH="1">
              <a:off x="2313" y="2937"/>
              <a:ext cx="1227" cy="1147"/>
            </a:xfrm>
            <a:prstGeom prst="line">
              <a:avLst/>
            </a:prstGeom>
            <a:ln w="444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313" y="4044"/>
              <a:ext cx="1147" cy="1187"/>
            </a:xfrm>
            <a:prstGeom prst="line">
              <a:avLst/>
            </a:prstGeom>
            <a:ln w="444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233" y="5231"/>
              <a:ext cx="1227" cy="1147"/>
            </a:xfrm>
            <a:prstGeom prst="line">
              <a:avLst/>
            </a:prstGeom>
            <a:ln w="444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233" y="6378"/>
              <a:ext cx="1147" cy="1187"/>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193" y="7565"/>
              <a:ext cx="1227" cy="1147"/>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1" name="椭圆 20"/>
          <p:cNvSpPr/>
          <p:nvPr/>
        </p:nvSpPr>
        <p:spPr>
          <a:xfrm>
            <a:off x="1717040" y="2477770"/>
            <a:ext cx="180000" cy="18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9564370" y="2400300"/>
            <a:ext cx="180000" cy="180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nvSpPr>
        <p:spPr>
          <a:xfrm>
            <a:off x="9631680" y="3117215"/>
            <a:ext cx="180000" cy="18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9617710" y="3828415"/>
            <a:ext cx="180000" cy="180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椭圆 24"/>
          <p:cNvSpPr/>
          <p:nvPr/>
        </p:nvSpPr>
        <p:spPr>
          <a:xfrm>
            <a:off x="9564370" y="4654550"/>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椭圆 25"/>
          <p:cNvSpPr/>
          <p:nvPr/>
        </p:nvSpPr>
        <p:spPr>
          <a:xfrm>
            <a:off x="1820545" y="4745355"/>
            <a:ext cx="180000"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椭圆 26"/>
          <p:cNvSpPr/>
          <p:nvPr/>
        </p:nvSpPr>
        <p:spPr>
          <a:xfrm>
            <a:off x="1739265" y="3990340"/>
            <a:ext cx="180000" cy="18000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椭圆 27"/>
          <p:cNvSpPr/>
          <p:nvPr/>
        </p:nvSpPr>
        <p:spPr>
          <a:xfrm>
            <a:off x="1716405" y="3181985"/>
            <a:ext cx="180000" cy="18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left)">
                                      <p:cBhvr>
                                        <p:cTn id="21" dur="500"/>
                                        <p:tgtEl>
                                          <p:spTgt spid="7">
                                            <p:txEl>
                                              <p:pRg st="0" end="0"/>
                                            </p:txEl>
                                          </p:spTgt>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wipe(left)">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7" name="图片 6" descr="微信图片_20220826163638"/>
          <p:cNvPicPr>
            <a:picLocks noChangeAspect="1"/>
          </p:cNvPicPr>
          <p:nvPr/>
        </p:nvPicPr>
        <p:blipFill>
          <a:blip r:embed="rId2"/>
          <a:srcRect l="16758" t="15269" r="5158" b="54704"/>
          <a:stretch>
            <a:fillRect/>
          </a:stretch>
        </p:blipFill>
        <p:spPr>
          <a:xfrm>
            <a:off x="3168015" y="2000250"/>
            <a:ext cx="6459855" cy="3512820"/>
          </a:xfrm>
          <a:prstGeom prst="rect">
            <a:avLst/>
          </a:prstGeom>
        </p:spPr>
      </p:pic>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Text Box 3"/>
          <p:cNvSpPr txBox="1">
            <a:spLocks noChangeArrowheads="1"/>
          </p:cNvSpPr>
          <p:nvPr/>
        </p:nvSpPr>
        <p:spPr bwMode="auto">
          <a:xfrm>
            <a:off x="2135294" y="1247701"/>
            <a:ext cx="812381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100000"/>
              </a:lnSpc>
            </a:pPr>
            <a:r>
              <a:rPr lang="zh-CN" altLang="en-US" dirty="0">
                <a:latin typeface="微软雅黑" panose="020B0503020204020204" pitchFamily="34" charset="-122"/>
                <a:ea typeface="微软雅黑" panose="020B0503020204020204" pitchFamily="34" charset="-122"/>
              </a:rPr>
              <a:t>生活中我们在计算总价时通常利用什么计算工具？</a:t>
            </a:r>
            <a:endParaRPr lang="zh-CN" altLang="en-US" dirty="0">
              <a:latin typeface="微软雅黑" panose="020B0503020204020204" pitchFamily="34" charset="-122"/>
              <a:ea typeface="微软雅黑" panose="020B0503020204020204" pitchFamily="34" charset="-122"/>
            </a:endParaRPr>
          </a:p>
        </p:txBody>
      </p:sp>
      <p:sp>
        <p:nvSpPr>
          <p:cNvPr id="5" name="椭圆 4"/>
          <p:cNvSpPr/>
          <p:nvPr/>
        </p:nvSpPr>
        <p:spPr>
          <a:xfrm>
            <a:off x="6525895" y="3035935"/>
            <a:ext cx="431165" cy="4286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 name="圆角矩形标注 41"/>
          <p:cNvSpPr/>
          <p:nvPr/>
        </p:nvSpPr>
        <p:spPr>
          <a:xfrm>
            <a:off x="7289614" y="2000072"/>
            <a:ext cx="1369373" cy="564240"/>
          </a:xfrm>
          <a:prstGeom prst="wedgeRoundRectCallout">
            <a:avLst>
              <a:gd name="adj1" fmla="val -72575"/>
              <a:gd name="adj2" fmla="val 32119"/>
              <a:gd name="adj3" fmla="val 16667"/>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atinLnBrk="1">
              <a:spcBef>
                <a:spcPct val="50000"/>
              </a:spcBef>
              <a:defRPr/>
            </a:pPr>
            <a:r>
              <a:rPr lang="zh-CN" altLang="en-US" sz="2400" dirty="0">
                <a:solidFill>
                  <a:schemeClr val="tx1"/>
                </a:solidFill>
                <a:latin typeface="微软雅黑" panose="020B0503020204020204" pitchFamily="34" charset="-122"/>
                <a:ea typeface="微软雅黑" panose="020B0503020204020204" pitchFamily="34" charset="-122"/>
              </a:rPr>
              <a:t>计算器</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微信图片_20220826163638"/>
          <p:cNvPicPr>
            <a:picLocks noChangeAspect="1"/>
          </p:cNvPicPr>
          <p:nvPr/>
        </p:nvPicPr>
        <p:blipFill>
          <a:blip r:embed="rId2">
            <a:clrChange>
              <a:clrFrom>
                <a:srgbClr val="FAFAFA">
                  <a:alpha val="100000"/>
                </a:srgbClr>
              </a:clrFrom>
              <a:clrTo>
                <a:srgbClr val="FAFAFA">
                  <a:alpha val="100000"/>
                  <a:alpha val="0"/>
                </a:srgbClr>
              </a:clrTo>
            </a:clrChange>
          </a:blip>
          <a:srcRect l="17727" t="47861" r="38675" b="12306"/>
          <a:stretch>
            <a:fillRect/>
          </a:stretch>
        </p:blipFill>
        <p:spPr>
          <a:xfrm>
            <a:off x="4288790" y="1692910"/>
            <a:ext cx="3412490" cy="440944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3" name="Rectangle 2"/>
          <p:cNvSpPr>
            <a:spLocks noChangeArrowheads="1"/>
          </p:cNvSpPr>
          <p:nvPr/>
        </p:nvSpPr>
        <p:spPr bwMode="auto">
          <a:xfrm>
            <a:off x="7806147" y="2413004"/>
            <a:ext cx="1263331" cy="524176"/>
          </a:xfrm>
          <a:prstGeom prst="rect">
            <a:avLst/>
          </a:prstGeom>
          <a:solidFill>
            <a:srgbClr val="92D050"/>
          </a:solidFill>
          <a:ln w="9525">
            <a:noFill/>
            <a:miter lim="800000"/>
          </a:ln>
        </p:spPr>
        <p:txBody>
          <a:bodyPr anchor="ctr"/>
          <a:lstStyle/>
          <a:p>
            <a:pPr>
              <a:lnSpc>
                <a:spcPct val="100000"/>
              </a:lnSpc>
            </a:pPr>
            <a:r>
              <a:rPr lang="zh-CN" altLang="en-US" sz="2800" dirty="0">
                <a:latin typeface="微软雅黑" panose="020B0503020204020204" pitchFamily="34" charset="-122"/>
                <a:ea typeface="微软雅黑" panose="020B0503020204020204" pitchFamily="34" charset="-122"/>
              </a:rPr>
              <a:t>显示屏</a:t>
            </a:r>
            <a:endParaRPr lang="zh-CN" altLang="en-US" sz="2800" dirty="0">
              <a:latin typeface="微软雅黑" panose="020B0503020204020204" pitchFamily="34" charset="-122"/>
              <a:ea typeface="微软雅黑" panose="020B0503020204020204" pitchFamily="34" charset="-122"/>
            </a:endParaRPr>
          </a:p>
        </p:txBody>
      </p:sp>
      <p:sp>
        <p:nvSpPr>
          <p:cNvPr id="24" name="Rectangle 2"/>
          <p:cNvSpPr>
            <a:spLocks noChangeArrowheads="1"/>
          </p:cNvSpPr>
          <p:nvPr/>
        </p:nvSpPr>
        <p:spPr bwMode="auto">
          <a:xfrm>
            <a:off x="4288790" y="6087745"/>
            <a:ext cx="1344930" cy="520700"/>
          </a:xfrm>
          <a:prstGeom prst="rect">
            <a:avLst/>
          </a:prstGeom>
          <a:solidFill>
            <a:srgbClr val="92D050"/>
          </a:solidFill>
          <a:ln w="9525">
            <a:noFill/>
            <a:miter lim="800000"/>
          </a:ln>
        </p:spPr>
        <p:txBody>
          <a:bodyPr anchor="ctr"/>
          <a:lstStyle/>
          <a:p>
            <a:pPr algn="ctr">
              <a:lnSpc>
                <a:spcPct val="100000"/>
              </a:lnSpc>
            </a:pPr>
            <a:r>
              <a:rPr lang="zh-CN" altLang="en-US" sz="2800" dirty="0">
                <a:latin typeface="微软雅黑" panose="020B0503020204020204" pitchFamily="34" charset="-122"/>
                <a:ea typeface="微软雅黑" panose="020B0503020204020204" pitchFamily="34" charset="-122"/>
              </a:rPr>
              <a:t>开机键</a:t>
            </a:r>
            <a:endParaRPr lang="zh-CN" altLang="en-US" sz="2800" dirty="0">
              <a:latin typeface="微软雅黑" panose="020B0503020204020204" pitchFamily="34" charset="-122"/>
              <a:ea typeface="微软雅黑" panose="020B0503020204020204" pitchFamily="34" charset="-122"/>
            </a:endParaRPr>
          </a:p>
        </p:txBody>
      </p:sp>
      <p:sp>
        <p:nvSpPr>
          <p:cNvPr id="25" name="Rectangle 2"/>
          <p:cNvSpPr>
            <a:spLocks noChangeArrowheads="1"/>
          </p:cNvSpPr>
          <p:nvPr/>
        </p:nvSpPr>
        <p:spPr bwMode="auto">
          <a:xfrm>
            <a:off x="2836350" y="3156231"/>
            <a:ext cx="1347657" cy="486418"/>
          </a:xfrm>
          <a:prstGeom prst="rect">
            <a:avLst/>
          </a:prstGeom>
          <a:solidFill>
            <a:srgbClr val="92D050"/>
          </a:solidFill>
          <a:ln w="9525">
            <a:noFill/>
            <a:miter lim="800000"/>
          </a:ln>
        </p:spPr>
        <p:txBody>
          <a:bodyPr anchor="ctr"/>
          <a:lstStyle/>
          <a:p>
            <a:pPr algn="ctr">
              <a:lnSpc>
                <a:spcPct val="100000"/>
              </a:lnSpc>
            </a:pPr>
            <a:r>
              <a:rPr lang="zh-CN" altLang="en-US" sz="2800" dirty="0">
                <a:latin typeface="微软雅黑" panose="020B0503020204020204" pitchFamily="34" charset="-122"/>
                <a:ea typeface="微软雅黑" panose="020B0503020204020204" pitchFamily="34" charset="-122"/>
              </a:rPr>
              <a:t>清除键</a:t>
            </a:r>
            <a:endParaRPr lang="zh-CN" altLang="en-US" sz="2800" dirty="0">
              <a:latin typeface="微软雅黑" panose="020B0503020204020204" pitchFamily="34" charset="-122"/>
              <a:ea typeface="微软雅黑" panose="020B0503020204020204" pitchFamily="34" charset="-122"/>
            </a:endParaRPr>
          </a:p>
        </p:txBody>
      </p:sp>
      <p:cxnSp>
        <p:nvCxnSpPr>
          <p:cNvPr id="26" name="直接箭头连接符 25"/>
          <p:cNvCxnSpPr/>
          <p:nvPr/>
        </p:nvCxnSpPr>
        <p:spPr>
          <a:xfrm flipH="1">
            <a:off x="7278370" y="3642360"/>
            <a:ext cx="968375" cy="1143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
          <p:cNvSpPr>
            <a:spLocks noChangeArrowheads="1"/>
          </p:cNvSpPr>
          <p:nvPr/>
        </p:nvSpPr>
        <p:spPr bwMode="auto">
          <a:xfrm>
            <a:off x="8595472" y="3394536"/>
            <a:ext cx="1279800" cy="506146"/>
          </a:xfrm>
          <a:prstGeom prst="rect">
            <a:avLst/>
          </a:prstGeom>
          <a:solidFill>
            <a:srgbClr val="92D050"/>
          </a:solidFill>
          <a:ln w="9525">
            <a:noFill/>
            <a:miter lim="800000"/>
          </a:ln>
        </p:spPr>
        <p:txBody>
          <a:bodyPr anchor="ctr"/>
          <a:lstStyle/>
          <a:p>
            <a:pPr algn="ctr">
              <a:lnSpc>
                <a:spcPct val="100000"/>
              </a:lnSpc>
            </a:pPr>
            <a:r>
              <a:rPr lang="zh-CN" altLang="en-US" sz="2800" dirty="0">
                <a:latin typeface="微软雅黑" panose="020B0503020204020204" pitchFamily="34" charset="-122"/>
                <a:ea typeface="微软雅黑" panose="020B0503020204020204" pitchFamily="34" charset="-122"/>
              </a:rPr>
              <a:t>关机键</a:t>
            </a:r>
            <a:endParaRPr lang="zh-CN" altLang="en-US" sz="2800" dirty="0">
              <a:latin typeface="微软雅黑" panose="020B0503020204020204" pitchFamily="34" charset="-122"/>
              <a:ea typeface="微软雅黑" panose="020B0503020204020204" pitchFamily="34" charset="-122"/>
            </a:endParaRPr>
          </a:p>
        </p:txBody>
      </p:sp>
      <p:sp>
        <p:nvSpPr>
          <p:cNvPr id="33" name="Rectangle 2"/>
          <p:cNvSpPr>
            <a:spLocks noChangeArrowheads="1"/>
          </p:cNvSpPr>
          <p:nvPr/>
        </p:nvSpPr>
        <p:spPr bwMode="auto">
          <a:xfrm>
            <a:off x="2539509" y="4818833"/>
            <a:ext cx="1347657" cy="486418"/>
          </a:xfrm>
          <a:prstGeom prst="rect">
            <a:avLst/>
          </a:prstGeom>
          <a:solidFill>
            <a:srgbClr val="92D050"/>
          </a:solidFill>
          <a:ln w="9525">
            <a:noFill/>
            <a:miter lim="800000"/>
          </a:ln>
        </p:spPr>
        <p:txBody>
          <a:bodyPr anchor="ctr"/>
          <a:lstStyle/>
          <a:p>
            <a:pPr algn="ctr">
              <a:lnSpc>
                <a:spcPct val="100000"/>
              </a:lnSpc>
            </a:pPr>
            <a:r>
              <a:rPr lang="zh-CN" altLang="en-US" sz="2800" dirty="0">
                <a:latin typeface="微软雅黑" panose="020B0503020204020204" pitchFamily="34" charset="-122"/>
                <a:ea typeface="微软雅黑" panose="020B0503020204020204" pitchFamily="34" charset="-122"/>
              </a:rPr>
              <a:t>数字键</a:t>
            </a:r>
            <a:endParaRPr lang="zh-CN" altLang="en-US" sz="2800" dirty="0">
              <a:latin typeface="微软雅黑" panose="020B0503020204020204" pitchFamily="34" charset="-122"/>
              <a:ea typeface="微软雅黑" panose="020B0503020204020204" pitchFamily="34" charset="-122"/>
            </a:endParaRPr>
          </a:p>
        </p:txBody>
      </p:sp>
      <p:sp>
        <p:nvSpPr>
          <p:cNvPr id="34" name="矩形 33"/>
          <p:cNvSpPr/>
          <p:nvPr/>
        </p:nvSpPr>
        <p:spPr>
          <a:xfrm>
            <a:off x="6444615" y="4712335"/>
            <a:ext cx="868680" cy="10674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cxnSp>
        <p:nvCxnSpPr>
          <p:cNvPr id="54" name="直接箭头连接符 53"/>
          <p:cNvCxnSpPr/>
          <p:nvPr/>
        </p:nvCxnSpPr>
        <p:spPr>
          <a:xfrm flipH="1" flipV="1">
            <a:off x="6955568" y="5187389"/>
            <a:ext cx="1061122" cy="11824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5" name="Rectangle 2"/>
          <p:cNvSpPr>
            <a:spLocks noChangeArrowheads="1"/>
          </p:cNvSpPr>
          <p:nvPr/>
        </p:nvSpPr>
        <p:spPr bwMode="auto">
          <a:xfrm>
            <a:off x="8246973" y="5134400"/>
            <a:ext cx="2191444" cy="486418"/>
          </a:xfrm>
          <a:prstGeom prst="rect">
            <a:avLst/>
          </a:prstGeom>
          <a:solidFill>
            <a:srgbClr val="92D050"/>
          </a:solidFill>
          <a:ln w="9525">
            <a:noFill/>
            <a:miter lim="800000"/>
          </a:ln>
        </p:spPr>
        <p:txBody>
          <a:bodyPr anchor="ctr"/>
          <a:lstStyle/>
          <a:p>
            <a:pPr algn="ctr">
              <a:lnSpc>
                <a:spcPct val="100000"/>
              </a:lnSpc>
            </a:pPr>
            <a:r>
              <a:rPr lang="zh-CN" altLang="en-US" sz="2800" dirty="0">
                <a:latin typeface="微软雅黑" panose="020B0503020204020204" pitchFamily="34" charset="-122"/>
                <a:ea typeface="微软雅黑" panose="020B0503020204020204" pitchFamily="34" charset="-122"/>
              </a:rPr>
              <a:t>运算符号键</a:t>
            </a:r>
            <a:endParaRPr lang="zh-CN" altLang="en-US" sz="2800" dirty="0">
              <a:latin typeface="微软雅黑" panose="020B0503020204020204" pitchFamily="34" charset="-122"/>
              <a:ea typeface="微软雅黑" panose="020B0503020204020204" pitchFamily="34" charset="-122"/>
            </a:endParaRPr>
          </a:p>
        </p:txBody>
      </p:sp>
      <p:pic>
        <p:nvPicPr>
          <p:cNvPr id="3" name="图片 2" descr="图片102"/>
          <p:cNvPicPr>
            <a:picLocks noChangeAspect="1"/>
          </p:cNvPicPr>
          <p:nvPr/>
        </p:nvPicPr>
        <p:blipFill>
          <a:blip r:embed="rId3"/>
          <a:stretch>
            <a:fillRect/>
          </a:stretch>
        </p:blipFill>
        <p:spPr>
          <a:xfrm flipH="1">
            <a:off x="857885" y="1356360"/>
            <a:ext cx="1176655" cy="1597025"/>
          </a:xfrm>
          <a:prstGeom prst="rect">
            <a:avLst/>
          </a:prstGeom>
        </p:spPr>
      </p:pic>
      <p:grpSp>
        <p:nvGrpSpPr>
          <p:cNvPr id="42" name="组合 41"/>
          <p:cNvGrpSpPr/>
          <p:nvPr/>
        </p:nvGrpSpPr>
        <p:grpSpPr>
          <a:xfrm>
            <a:off x="2035175" y="1059180"/>
            <a:ext cx="3350895" cy="541020"/>
            <a:chOff x="3834" y="5428"/>
            <a:chExt cx="6271" cy="1239"/>
          </a:xfrm>
        </p:grpSpPr>
        <p:sp>
          <p:nvSpPr>
            <p:cNvPr id="43" name="圆角矩形标注 42"/>
            <p:cNvSpPr/>
            <p:nvPr/>
          </p:nvSpPr>
          <p:spPr>
            <a:xfrm>
              <a:off x="3834" y="5428"/>
              <a:ext cx="6271" cy="1239"/>
            </a:xfrm>
            <a:prstGeom prst="wedgeRoundRectCallout">
              <a:avLst>
                <a:gd name="adj1" fmla="val -42500"/>
                <a:gd name="adj2" fmla="val 78329"/>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3911" y="5598"/>
              <a:ext cx="6080" cy="1002"/>
            </a:xfrm>
            <a:prstGeom prst="rect">
              <a:avLst/>
            </a:prstGeom>
            <a:noFill/>
          </p:spPr>
          <p:txBody>
            <a:bodyPr wrap="square" lIns="68580" tIns="34290" rIns="68580" bIns="34290" anchor="ctr">
              <a:spAutoFit/>
            </a:bodyPr>
            <a:p>
              <a:pPr algn="ctr">
                <a:defRPr/>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你知道哪些键的功能</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sp>
        <p:nvSpPr>
          <p:cNvPr id="5" name="矩形 4"/>
          <p:cNvSpPr/>
          <p:nvPr/>
        </p:nvSpPr>
        <p:spPr>
          <a:xfrm>
            <a:off x="5110480" y="4204335"/>
            <a:ext cx="1344295" cy="1640840"/>
          </a:xfrm>
          <a:prstGeom prst="rect">
            <a:avLst/>
          </a:prstGeom>
          <a:noFill/>
          <a:ln w="412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2" name="直接箭头连接符 31"/>
          <p:cNvCxnSpPr/>
          <p:nvPr/>
        </p:nvCxnSpPr>
        <p:spPr>
          <a:xfrm flipV="1">
            <a:off x="4187629" y="5075750"/>
            <a:ext cx="1147313" cy="5912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4313555" y="3453765"/>
            <a:ext cx="890905" cy="4533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3" name="Rectangle 2"/>
          <p:cNvSpPr>
            <a:spLocks noChangeArrowheads="1"/>
          </p:cNvSpPr>
          <p:nvPr/>
        </p:nvSpPr>
        <p:spPr bwMode="auto">
          <a:xfrm>
            <a:off x="2885440" y="1148080"/>
            <a:ext cx="6249670" cy="1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用计算器算一算：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386</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179</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4" name="表格 13"/>
          <p:cNvGraphicFramePr>
            <a:graphicFrameLocks noGrp="1"/>
          </p:cNvGraphicFramePr>
          <p:nvPr>
            <p:custDataLst>
              <p:tags r:id="rId2"/>
            </p:custDataLst>
          </p:nvPr>
        </p:nvGraphicFramePr>
        <p:xfrm>
          <a:off x="1384935" y="2546985"/>
          <a:ext cx="8963025" cy="2766060"/>
        </p:xfrm>
        <a:graphic>
          <a:graphicData uri="http://schemas.openxmlformats.org/drawingml/2006/table">
            <a:tbl>
              <a:tblPr firstRow="1" bandRow="1">
                <a:tableStyleId>{5940675A-B579-460E-94D1-54222C63F5DA}</a:tableStyleId>
              </a:tblPr>
              <a:tblGrid>
                <a:gridCol w="1792605"/>
                <a:gridCol w="1792605"/>
                <a:gridCol w="1792605"/>
                <a:gridCol w="1792605"/>
                <a:gridCol w="1792605"/>
              </a:tblGrid>
              <a:tr h="1383030">
                <a:tc>
                  <a:txBody>
                    <a:bodyPr/>
                    <a:lstStyle/>
                    <a:p>
                      <a:r>
                        <a:rPr lang="zh-CN" altLang="en-US" sz="2400" b="0" dirty="0">
                          <a:latin typeface="微软雅黑" panose="020B0503020204020204" pitchFamily="34" charset="-122"/>
                          <a:ea typeface="微软雅黑" panose="020B0503020204020204" pitchFamily="34" charset="-122"/>
                        </a:rPr>
                        <a:t>按键</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r>
              <a:tr h="1383030">
                <a:tc>
                  <a:txBody>
                    <a:bodyPr/>
                    <a:lstStyle/>
                    <a:p>
                      <a:r>
                        <a:rPr lang="zh-CN" altLang="en-US" sz="2400" b="0" dirty="0">
                          <a:latin typeface="微软雅黑" panose="020B0503020204020204" pitchFamily="34" charset="-122"/>
                          <a:ea typeface="微软雅黑" panose="020B0503020204020204" pitchFamily="34" charset="-122"/>
                        </a:rPr>
                        <a:t>屏幕显示</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a:latin typeface="微软雅黑" panose="020B0503020204020204" pitchFamily="34" charset="-122"/>
                        <a:ea typeface="微软雅黑" panose="020B0503020204020204" pitchFamily="34" charset="-122"/>
                      </a:endParaRPr>
                    </a:p>
                  </a:txBody>
                  <a:tcPr anchor="ctr" anchorCtr="1"/>
                </a:tc>
                <a:tc>
                  <a:txBody>
                    <a:bodyPr/>
                    <a:lstStyle/>
                    <a:p>
                      <a:endParaRPr lang="zh-CN" altLang="en-US" sz="2400" b="0" dirty="0">
                        <a:latin typeface="微软雅黑" panose="020B0503020204020204" pitchFamily="34" charset="-122"/>
                        <a:ea typeface="微软雅黑" panose="020B0503020204020204" pitchFamily="34" charset="-122"/>
                      </a:endParaRPr>
                    </a:p>
                  </a:txBody>
                  <a:tcPr anchor="ctr" anchorCtr="1"/>
                </a:tc>
              </a:tr>
            </a:tbl>
          </a:graphicData>
        </a:graphic>
      </p:graphicFrame>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3420" y="3062605"/>
            <a:ext cx="1693545" cy="45847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7835" y="2776855"/>
            <a:ext cx="831215" cy="869315"/>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9580" y="3088005"/>
            <a:ext cx="1740535" cy="516255"/>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35110" y="2740660"/>
            <a:ext cx="905510" cy="905510"/>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9615" y="4275455"/>
            <a:ext cx="1692000" cy="614959"/>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7930" y="4291330"/>
            <a:ext cx="1692000" cy="615426"/>
          </a:xfrm>
          <a:prstGeom prst="rect">
            <a:avLst/>
          </a:prstGeom>
        </p:spPr>
      </p:pic>
      <p:pic>
        <p:nvPicPr>
          <p:cNvPr id="21" name="图片 2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86245" y="4281805"/>
            <a:ext cx="1767365" cy="612000"/>
          </a:xfrm>
          <a:prstGeom prst="rect">
            <a:avLst/>
          </a:prstGeom>
        </p:spPr>
      </p:pic>
      <p:pic>
        <p:nvPicPr>
          <p:cNvPr id="22" name="图片 2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81390" y="4281805"/>
            <a:ext cx="1766763" cy="612000"/>
          </a:xfrm>
          <a:prstGeom prst="rect">
            <a:avLst/>
          </a:prstGeom>
        </p:spPr>
      </p:pic>
      <p:sp>
        <p:nvSpPr>
          <p:cNvPr id="23" name="文本框 17"/>
          <p:cNvSpPr txBox="1"/>
          <p:nvPr/>
        </p:nvSpPr>
        <p:spPr>
          <a:xfrm>
            <a:off x="7143115" y="1497965"/>
            <a:ext cx="900430" cy="460375"/>
          </a:xfrm>
          <a:prstGeom prst="rect">
            <a:avLst/>
          </a:prstGeom>
          <a:noFill/>
        </p:spPr>
        <p:txBody>
          <a:bodyPr wrap="square" rtlCol="0">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565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5" name="组合 54"/>
          <p:cNvGrpSpPr/>
          <p:nvPr/>
        </p:nvGrpSpPr>
        <p:grpSpPr>
          <a:xfrm>
            <a:off x="3820160" y="3013710"/>
            <a:ext cx="431800" cy="398780"/>
            <a:chOff x="8766" y="1117"/>
            <a:chExt cx="680" cy="628"/>
          </a:xfrm>
        </p:grpSpPr>
        <p:grpSp>
          <p:nvGrpSpPr>
            <p:cNvPr id="45" name="组合 44"/>
            <p:cNvGrpSpPr/>
            <p:nvPr/>
          </p:nvGrpSpPr>
          <p:grpSpPr>
            <a:xfrm>
              <a:off x="8766" y="1157"/>
              <a:ext cx="680" cy="567"/>
              <a:chOff x="15717" y="1267"/>
              <a:chExt cx="680" cy="567"/>
            </a:xfrm>
          </p:grpSpPr>
          <p:sp>
            <p:nvSpPr>
              <p:cNvPr id="46" name="圆角矩形 45"/>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8827" y="1117"/>
              <a:ext cx="510" cy="628"/>
            </a:xfrm>
            <a:prstGeom prst="rect">
              <a:avLst/>
            </a:prstGeom>
            <a:noFill/>
          </p:spPr>
          <p:txBody>
            <a:bodyPr wrap="none" rtlCol="0">
              <a:spAutoFit/>
            </a:bodyPr>
            <a:p>
              <a:r>
                <a:rPr lang="en-US" altLang="zh-CN" sz="2000"/>
                <a:t>2</a:t>
              </a:r>
              <a:endParaRPr lang="en-US" altLang="zh-CN" sz="20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3" name="Rectangle 2"/>
          <p:cNvSpPr>
            <a:spLocks noChangeArrowheads="1"/>
          </p:cNvSpPr>
          <p:nvPr/>
        </p:nvSpPr>
        <p:spPr bwMode="auto">
          <a:xfrm>
            <a:off x="2885440" y="1148080"/>
            <a:ext cx="6249670" cy="1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用计算器算一算：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825－138=</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17"/>
          <p:cNvSpPr txBox="1"/>
          <p:nvPr/>
        </p:nvSpPr>
        <p:spPr>
          <a:xfrm>
            <a:off x="7143115" y="1497965"/>
            <a:ext cx="900430" cy="460375"/>
          </a:xfrm>
          <a:prstGeom prst="rect">
            <a:avLst/>
          </a:prstGeom>
          <a:noFill/>
        </p:spPr>
        <p:txBody>
          <a:bodyPr wrap="square" rtlCol="0">
            <a:spAutoFit/>
          </a:bodyPr>
          <a:p>
            <a:r>
              <a:rPr lang="en-US" altLang="zh-CN" sz="2400" dirty="0">
                <a:solidFill>
                  <a:srgbClr val="FF0000"/>
                </a:solidFill>
                <a:latin typeface="微软雅黑" panose="020B0503020204020204" pitchFamily="34" charset="-122"/>
                <a:ea typeface="微软雅黑" panose="020B0503020204020204" pitchFamily="34" charset="-122"/>
              </a:rPr>
              <a:t>687</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9220200" y="3044190"/>
            <a:ext cx="432000" cy="398780"/>
            <a:chOff x="13854" y="1290"/>
            <a:chExt cx="680" cy="628"/>
          </a:xfrm>
        </p:grpSpPr>
        <p:grpSp>
          <p:nvGrpSpPr>
            <p:cNvPr id="10" name="组合 9"/>
            <p:cNvGrpSpPr/>
            <p:nvPr/>
          </p:nvGrpSpPr>
          <p:grpSpPr>
            <a:xfrm>
              <a:off x="13854" y="1303"/>
              <a:ext cx="680" cy="567"/>
              <a:chOff x="15717" y="1267"/>
              <a:chExt cx="680" cy="567"/>
            </a:xfrm>
          </p:grpSpPr>
          <p:sp>
            <p:nvSpPr>
              <p:cNvPr id="11" name="圆角矩形 10"/>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13933" y="1290"/>
              <a:ext cx="522" cy="628"/>
            </a:xfrm>
            <a:prstGeom prst="rect">
              <a:avLst/>
            </a:prstGeom>
            <a:noFill/>
          </p:spPr>
          <p:txBody>
            <a:bodyPr wrap="none" rtlCol="0">
              <a:spAutoFit/>
            </a:bodyPr>
            <a:p>
              <a:r>
                <a:rPr lang="en-US" altLang="zh-CN" sz="2000"/>
                <a:t>=</a:t>
              </a:r>
              <a:endParaRPr lang="en-US" altLang="zh-CN" sz="2000"/>
            </a:p>
          </p:txBody>
        </p:sp>
      </p:grpSp>
      <p:grpSp>
        <p:nvGrpSpPr>
          <p:cNvPr id="64" name="组合 63"/>
          <p:cNvGrpSpPr/>
          <p:nvPr/>
        </p:nvGrpSpPr>
        <p:grpSpPr>
          <a:xfrm>
            <a:off x="5606415" y="3051175"/>
            <a:ext cx="461210" cy="398780"/>
            <a:chOff x="12248" y="1240"/>
            <a:chExt cx="726" cy="628"/>
          </a:xfrm>
        </p:grpSpPr>
        <p:grpSp>
          <p:nvGrpSpPr>
            <p:cNvPr id="7" name="组合 6"/>
            <p:cNvGrpSpPr/>
            <p:nvPr/>
          </p:nvGrpSpPr>
          <p:grpSpPr>
            <a:xfrm>
              <a:off x="12294" y="1267"/>
              <a:ext cx="680" cy="567"/>
              <a:chOff x="15717" y="1267"/>
              <a:chExt cx="680" cy="567"/>
            </a:xfrm>
          </p:grpSpPr>
          <p:sp>
            <p:nvSpPr>
              <p:cNvPr id="8" name="圆角矩形 7"/>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文本框 47"/>
            <p:cNvSpPr txBox="1"/>
            <p:nvPr/>
          </p:nvSpPr>
          <p:spPr>
            <a:xfrm>
              <a:off x="12248" y="1240"/>
              <a:ext cx="690" cy="628"/>
            </a:xfrm>
            <a:prstGeom prst="rect">
              <a:avLst/>
            </a:prstGeom>
            <a:noFill/>
          </p:spPr>
          <p:txBody>
            <a:bodyPr wrap="none" rtlCol="0">
              <a:spAutoFit/>
            </a:bodyPr>
            <a:p>
              <a:r>
                <a:rPr lang="en-US" altLang="zh-CN" sz="2000" b="1">
                  <a:latin typeface="宋体" panose="02010600030101010101" pitchFamily="2" charset="-122"/>
                  <a:ea typeface="宋体" panose="02010600030101010101" pitchFamily="2" charset="-122"/>
                </a:rPr>
                <a:t>－</a:t>
              </a:r>
              <a:endParaRPr lang="en-US" altLang="zh-CN" sz="2000" b="1">
                <a:latin typeface="宋体" panose="02010600030101010101" pitchFamily="2" charset="-122"/>
                <a:ea typeface="宋体" panose="02010600030101010101" pitchFamily="2" charset="-122"/>
              </a:endParaRPr>
            </a:p>
          </p:txBody>
        </p:sp>
      </p:grpSp>
      <p:grpSp>
        <p:nvGrpSpPr>
          <p:cNvPr id="58" name="组合 57"/>
          <p:cNvGrpSpPr/>
          <p:nvPr/>
        </p:nvGrpSpPr>
        <p:grpSpPr>
          <a:xfrm>
            <a:off x="7397115" y="3027045"/>
            <a:ext cx="432000" cy="398780"/>
            <a:chOff x="12494" y="1426"/>
            <a:chExt cx="680" cy="628"/>
          </a:xfrm>
        </p:grpSpPr>
        <p:grpSp>
          <p:nvGrpSpPr>
            <p:cNvPr id="33" name="组合 32"/>
            <p:cNvGrpSpPr/>
            <p:nvPr/>
          </p:nvGrpSpPr>
          <p:grpSpPr>
            <a:xfrm>
              <a:off x="12494" y="1467"/>
              <a:ext cx="680" cy="567"/>
              <a:chOff x="15717" y="1267"/>
              <a:chExt cx="680" cy="567"/>
            </a:xfrm>
          </p:grpSpPr>
          <p:sp>
            <p:nvSpPr>
              <p:cNvPr id="34" name="圆角矩形 33"/>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文本框 48"/>
            <p:cNvSpPr txBox="1"/>
            <p:nvPr/>
          </p:nvSpPr>
          <p:spPr>
            <a:xfrm>
              <a:off x="12553" y="1426"/>
              <a:ext cx="510" cy="628"/>
            </a:xfrm>
            <a:prstGeom prst="rect">
              <a:avLst/>
            </a:prstGeom>
            <a:noFill/>
          </p:spPr>
          <p:txBody>
            <a:bodyPr wrap="none" rtlCol="0">
              <a:spAutoFit/>
            </a:bodyPr>
            <a:p>
              <a:r>
                <a:rPr lang="en-US" altLang="zh-CN" sz="2000"/>
                <a:t>3</a:t>
              </a:r>
              <a:endParaRPr lang="en-US" altLang="zh-CN" sz="2000"/>
            </a:p>
          </p:txBody>
        </p:sp>
      </p:grpSp>
      <p:grpSp>
        <p:nvGrpSpPr>
          <p:cNvPr id="3" name="组合 2"/>
          <p:cNvGrpSpPr/>
          <p:nvPr/>
        </p:nvGrpSpPr>
        <p:grpSpPr>
          <a:xfrm>
            <a:off x="6851015" y="3021965"/>
            <a:ext cx="431800" cy="398780"/>
            <a:chOff x="10789" y="4759"/>
            <a:chExt cx="680" cy="628"/>
          </a:xfrm>
        </p:grpSpPr>
        <p:grpSp>
          <p:nvGrpSpPr>
            <p:cNvPr id="36" name="组合 35"/>
            <p:cNvGrpSpPr/>
            <p:nvPr/>
          </p:nvGrpSpPr>
          <p:grpSpPr>
            <a:xfrm rot="0">
              <a:off x="10789" y="4797"/>
              <a:ext cx="680" cy="567"/>
              <a:chOff x="15717" y="1267"/>
              <a:chExt cx="680" cy="567"/>
            </a:xfrm>
          </p:grpSpPr>
          <p:sp>
            <p:nvSpPr>
              <p:cNvPr id="37" name="圆角矩形 36"/>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10857" y="4759"/>
              <a:ext cx="510" cy="628"/>
            </a:xfrm>
            <a:prstGeom prst="rect">
              <a:avLst/>
            </a:prstGeom>
            <a:noFill/>
          </p:spPr>
          <p:txBody>
            <a:bodyPr wrap="none" rtlCol="0">
              <a:spAutoFit/>
            </a:bodyPr>
            <a:p>
              <a:r>
                <a:rPr lang="en-US" altLang="zh-CN" sz="2000"/>
                <a:t>1</a:t>
              </a:r>
              <a:endParaRPr lang="en-US" altLang="zh-CN" sz="2000"/>
            </a:p>
          </p:txBody>
        </p:sp>
      </p:grpSp>
      <p:grpSp>
        <p:nvGrpSpPr>
          <p:cNvPr id="56" name="组合 55"/>
          <p:cNvGrpSpPr/>
          <p:nvPr/>
        </p:nvGrpSpPr>
        <p:grpSpPr>
          <a:xfrm>
            <a:off x="4385310" y="3039110"/>
            <a:ext cx="432000" cy="398780"/>
            <a:chOff x="9945" y="1346"/>
            <a:chExt cx="680" cy="628"/>
          </a:xfrm>
        </p:grpSpPr>
        <p:grpSp>
          <p:nvGrpSpPr>
            <p:cNvPr id="39" name="组合 38"/>
            <p:cNvGrpSpPr/>
            <p:nvPr/>
          </p:nvGrpSpPr>
          <p:grpSpPr>
            <a:xfrm>
              <a:off x="9945" y="1357"/>
              <a:ext cx="680" cy="567"/>
              <a:chOff x="15717" y="1267"/>
              <a:chExt cx="680" cy="567"/>
            </a:xfrm>
          </p:grpSpPr>
          <p:sp>
            <p:nvSpPr>
              <p:cNvPr id="40" name="圆角矩形 39"/>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9992" y="1346"/>
              <a:ext cx="510" cy="628"/>
            </a:xfrm>
            <a:prstGeom prst="rect">
              <a:avLst/>
            </a:prstGeom>
            <a:noFill/>
          </p:spPr>
          <p:txBody>
            <a:bodyPr wrap="none" rtlCol="0">
              <a:spAutoFit/>
            </a:bodyPr>
            <a:p>
              <a:r>
                <a:rPr lang="en-US" altLang="zh-CN" sz="2000"/>
                <a:t>5</a:t>
              </a:r>
              <a:endParaRPr lang="en-US" altLang="zh-CN" sz="2000"/>
            </a:p>
          </p:txBody>
        </p:sp>
      </p:grpSp>
      <p:grpSp>
        <p:nvGrpSpPr>
          <p:cNvPr id="54" name="组合 53"/>
          <p:cNvGrpSpPr/>
          <p:nvPr/>
        </p:nvGrpSpPr>
        <p:grpSpPr>
          <a:xfrm>
            <a:off x="3318510" y="3026410"/>
            <a:ext cx="431800" cy="398780"/>
            <a:chOff x="9995" y="1570"/>
            <a:chExt cx="680" cy="628"/>
          </a:xfrm>
        </p:grpSpPr>
        <p:grpSp>
          <p:nvGrpSpPr>
            <p:cNvPr id="42" name="组合 41"/>
            <p:cNvGrpSpPr/>
            <p:nvPr/>
          </p:nvGrpSpPr>
          <p:grpSpPr>
            <a:xfrm>
              <a:off x="9995" y="1588"/>
              <a:ext cx="680" cy="567"/>
              <a:chOff x="15717" y="1267"/>
              <a:chExt cx="680" cy="567"/>
            </a:xfrm>
          </p:grpSpPr>
          <p:sp>
            <p:nvSpPr>
              <p:cNvPr id="43" name="圆角矩形 42"/>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3" name="文本框 52"/>
            <p:cNvSpPr txBox="1"/>
            <p:nvPr/>
          </p:nvSpPr>
          <p:spPr>
            <a:xfrm>
              <a:off x="10073" y="1570"/>
              <a:ext cx="510" cy="628"/>
            </a:xfrm>
            <a:prstGeom prst="rect">
              <a:avLst/>
            </a:prstGeom>
            <a:noFill/>
          </p:spPr>
          <p:txBody>
            <a:bodyPr wrap="none" rtlCol="0">
              <a:spAutoFit/>
            </a:bodyPr>
            <a:p>
              <a:r>
                <a:rPr lang="en-US" altLang="zh-CN" sz="2000"/>
                <a:t>8</a:t>
              </a:r>
              <a:endParaRPr lang="en-US" altLang="zh-CN" sz="2000"/>
            </a:p>
          </p:txBody>
        </p:sp>
      </p:grpSp>
      <p:grpSp>
        <p:nvGrpSpPr>
          <p:cNvPr id="59" name="组合 58"/>
          <p:cNvGrpSpPr/>
          <p:nvPr/>
        </p:nvGrpSpPr>
        <p:grpSpPr>
          <a:xfrm>
            <a:off x="7954645" y="3034030"/>
            <a:ext cx="431800" cy="398780"/>
            <a:chOff x="9995" y="1570"/>
            <a:chExt cx="680" cy="628"/>
          </a:xfrm>
        </p:grpSpPr>
        <p:grpSp>
          <p:nvGrpSpPr>
            <p:cNvPr id="60" name="组合 59"/>
            <p:cNvGrpSpPr/>
            <p:nvPr/>
          </p:nvGrpSpPr>
          <p:grpSpPr>
            <a:xfrm>
              <a:off x="9995" y="1588"/>
              <a:ext cx="680" cy="567"/>
              <a:chOff x="15717" y="1267"/>
              <a:chExt cx="680" cy="567"/>
            </a:xfrm>
          </p:grpSpPr>
          <p:sp>
            <p:nvSpPr>
              <p:cNvPr id="61" name="圆角矩形 60"/>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文本框 62"/>
            <p:cNvSpPr txBox="1"/>
            <p:nvPr/>
          </p:nvSpPr>
          <p:spPr>
            <a:xfrm>
              <a:off x="10073" y="1570"/>
              <a:ext cx="510" cy="628"/>
            </a:xfrm>
            <a:prstGeom prst="rect">
              <a:avLst/>
            </a:prstGeom>
            <a:noFill/>
          </p:spPr>
          <p:txBody>
            <a:bodyPr wrap="none" rtlCol="0">
              <a:spAutoFit/>
            </a:bodyPr>
            <a:p>
              <a:r>
                <a:rPr lang="en-US" altLang="zh-CN" sz="2000"/>
                <a:t>8</a:t>
              </a:r>
              <a:endParaRPr lang="en-US" altLang="zh-CN" sz="2000"/>
            </a:p>
          </p:txBody>
        </p:sp>
      </p:grpSp>
      <p:sp>
        <p:nvSpPr>
          <p:cNvPr id="66" name="矩形 65"/>
          <p:cNvSpPr/>
          <p:nvPr/>
        </p:nvSpPr>
        <p:spPr>
          <a:xfrm>
            <a:off x="3429000" y="4421505"/>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825</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7" name="矩形 66"/>
          <p:cNvSpPr/>
          <p:nvPr/>
        </p:nvSpPr>
        <p:spPr>
          <a:xfrm>
            <a:off x="5259705" y="4421505"/>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825</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8" name="矩形 67"/>
          <p:cNvSpPr/>
          <p:nvPr/>
        </p:nvSpPr>
        <p:spPr>
          <a:xfrm>
            <a:off x="7124700" y="4420870"/>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138</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9" name="矩形 68"/>
          <p:cNvSpPr/>
          <p:nvPr/>
        </p:nvSpPr>
        <p:spPr>
          <a:xfrm>
            <a:off x="8989695" y="4420870"/>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687</a:t>
            </a:r>
            <a:endParaRPr lang="en-US" altLang="zh-CN" sz="3200">
              <a:solidFill>
                <a:schemeClr val="tx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custDataLst>
              <p:tags r:id="rId2"/>
            </p:custDataLst>
          </p:nvPr>
        </p:nvGraphicFramePr>
        <p:xfrm>
          <a:off x="1384935" y="2546985"/>
          <a:ext cx="8963025" cy="2766060"/>
        </p:xfrm>
        <a:graphic>
          <a:graphicData uri="http://schemas.openxmlformats.org/drawingml/2006/table">
            <a:tbl>
              <a:tblPr firstRow="1" bandRow="1">
                <a:tableStyleId>{5940675A-B579-460E-94D1-54222C63F5DA}</a:tableStyleId>
              </a:tblPr>
              <a:tblGrid>
                <a:gridCol w="1792605"/>
                <a:gridCol w="1792605"/>
                <a:gridCol w="1792605"/>
                <a:gridCol w="1792605"/>
                <a:gridCol w="1792605"/>
              </a:tblGrid>
              <a:tr h="1383030">
                <a:tc>
                  <a:txBody>
                    <a:bodyPr/>
                    <a:p>
                      <a:r>
                        <a:rPr lang="zh-CN" altLang="en-US" sz="2400" b="0" dirty="0">
                          <a:latin typeface="微软雅黑" panose="020B0503020204020204" pitchFamily="34" charset="-122"/>
                          <a:ea typeface="微软雅黑" panose="020B0503020204020204" pitchFamily="34" charset="-122"/>
                        </a:rPr>
                        <a:t>按键</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r>
              <a:tr h="1383030">
                <a:tc>
                  <a:txBody>
                    <a:bodyPr/>
                    <a:p>
                      <a:r>
                        <a:rPr lang="zh-CN" altLang="en-US" sz="2400" b="0" dirty="0">
                          <a:latin typeface="微软雅黑" panose="020B0503020204020204" pitchFamily="34" charset="-122"/>
                          <a:ea typeface="微软雅黑" panose="020B0503020204020204" pitchFamily="34" charset="-122"/>
                        </a:rPr>
                        <a:t>屏幕显示</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dirty="0">
                        <a:latin typeface="微软雅黑" panose="020B0503020204020204" pitchFamily="34" charset="-122"/>
                        <a:ea typeface="微软雅黑" panose="020B0503020204020204" pitchFamily="34" charset="-122"/>
                      </a:endParaRPr>
                    </a:p>
                  </a:txBody>
                  <a:tcPr anchor="ctr" anchorCtr="1"/>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500"/>
                                        <p:tgtEl>
                                          <p:spTgt spid="56"/>
                                        </p:tgtEl>
                                        <p:attrNameLst>
                                          <p:attrName>ppt_y</p:attrName>
                                        </p:attrNameLst>
                                      </p:cBhvr>
                                      <p:tavLst>
                                        <p:tav tm="0">
                                          <p:val>
                                            <p:strVal val="#ppt_y+#ppt_h*1.125000"/>
                                          </p:val>
                                        </p:tav>
                                        <p:tav tm="100000">
                                          <p:val>
                                            <p:strVal val="#ppt_y"/>
                                          </p:val>
                                        </p:tav>
                                      </p:tavLst>
                                    </p:anim>
                                    <p:animEffect transition="in" filter="wipe(up)">
                                      <p:cBhvr>
                                        <p:cTn id="15" dur="500"/>
                                        <p:tgtEl>
                                          <p:spTgt spid="56"/>
                                        </p:tgtEl>
                                      </p:cBhvr>
                                    </p:animEffect>
                                  </p:childTnLst>
                                </p:cTn>
                              </p:par>
                              <p:par>
                                <p:cTn id="16" presetID="12" presetClass="entr" presetSubtype="4"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ppt_y</p:attrName>
                                        </p:attrNameLst>
                                      </p:cBhvr>
                                      <p:tavLst>
                                        <p:tav tm="0">
                                          <p:val>
                                            <p:strVal val="#ppt_y+#ppt_h*1.125000"/>
                                          </p:val>
                                        </p:tav>
                                        <p:tav tm="100000">
                                          <p:val>
                                            <p:strVal val="#ppt_y"/>
                                          </p:val>
                                        </p:tav>
                                      </p:tavLst>
                                    </p:anim>
                                    <p:animEffect transition="in" filter="wipe(up)">
                                      <p:cBhvr>
                                        <p:cTn id="19" dur="500"/>
                                        <p:tgtEl>
                                          <p:spTgt spid="55"/>
                                        </p:tgtEl>
                                      </p:cBhvr>
                                    </p:animEffect>
                                  </p:childTnLst>
                                </p:cTn>
                              </p:par>
                              <p:par>
                                <p:cTn id="20" presetID="12" presetClass="entr" presetSubtype="4"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p:tgtEl>
                                          <p:spTgt spid="54"/>
                                        </p:tgtEl>
                                        <p:attrNameLst>
                                          <p:attrName>ppt_y</p:attrName>
                                        </p:attrNameLst>
                                      </p:cBhvr>
                                      <p:tavLst>
                                        <p:tav tm="0">
                                          <p:val>
                                            <p:strVal val="#ppt_y+#ppt_h*1.125000"/>
                                          </p:val>
                                        </p:tav>
                                        <p:tav tm="100000">
                                          <p:val>
                                            <p:strVal val="#ppt_y"/>
                                          </p:val>
                                        </p:tav>
                                      </p:tavLst>
                                    </p:anim>
                                    <p:animEffect transition="in" filter="wipe(up)">
                                      <p:cBhvr>
                                        <p:cTn id="23" dur="500"/>
                                        <p:tgtEl>
                                          <p:spTgt spid="54"/>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p:tgtEl>
                                          <p:spTgt spid="66"/>
                                        </p:tgtEl>
                                        <p:attrNameLst>
                                          <p:attrName>ppt_y</p:attrName>
                                        </p:attrNameLst>
                                      </p:cBhvr>
                                      <p:tavLst>
                                        <p:tav tm="0">
                                          <p:val>
                                            <p:strVal val="#ppt_y+#ppt_h*1.125000"/>
                                          </p:val>
                                        </p:tav>
                                        <p:tav tm="100000">
                                          <p:val>
                                            <p:strVal val="#ppt_y"/>
                                          </p:val>
                                        </p:tav>
                                      </p:tavLst>
                                    </p:anim>
                                    <p:animEffect transition="in" filter="wipe(up)">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p:tgtEl>
                                          <p:spTgt spid="64"/>
                                        </p:tgtEl>
                                        <p:attrNameLst>
                                          <p:attrName>ppt_y</p:attrName>
                                        </p:attrNameLst>
                                      </p:cBhvr>
                                      <p:tavLst>
                                        <p:tav tm="0">
                                          <p:val>
                                            <p:strVal val="#ppt_y+#ppt_h*1.125000"/>
                                          </p:val>
                                        </p:tav>
                                        <p:tav tm="100000">
                                          <p:val>
                                            <p:strVal val="#ppt_y"/>
                                          </p:val>
                                        </p:tav>
                                      </p:tavLst>
                                    </p:anim>
                                    <p:animEffect transition="in" filter="wipe(up)">
                                      <p:cBhvr>
                                        <p:cTn id="35" dur="500"/>
                                        <p:tgtEl>
                                          <p:spTgt spid="64"/>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p:tgtEl>
                                          <p:spTgt spid="67"/>
                                        </p:tgtEl>
                                        <p:attrNameLst>
                                          <p:attrName>ppt_y</p:attrName>
                                        </p:attrNameLst>
                                      </p:cBhvr>
                                      <p:tavLst>
                                        <p:tav tm="0">
                                          <p:val>
                                            <p:strVal val="#ppt_y+#ppt_h*1.125000"/>
                                          </p:val>
                                        </p:tav>
                                        <p:tav tm="100000">
                                          <p:val>
                                            <p:strVal val="#ppt_y"/>
                                          </p:val>
                                        </p:tav>
                                      </p:tavLst>
                                    </p:anim>
                                    <p:animEffect transition="in" filter="wipe(up)">
                                      <p:cBhvr>
                                        <p:cTn id="41" dur="500"/>
                                        <p:tgtEl>
                                          <p:spTgt spid="67"/>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p:tgtEl>
                                          <p:spTgt spid="59"/>
                                        </p:tgtEl>
                                        <p:attrNameLst>
                                          <p:attrName>ppt_y</p:attrName>
                                        </p:attrNameLst>
                                      </p:cBhvr>
                                      <p:tavLst>
                                        <p:tav tm="0">
                                          <p:val>
                                            <p:strVal val="#ppt_y+#ppt_h*1.125000"/>
                                          </p:val>
                                        </p:tav>
                                        <p:tav tm="100000">
                                          <p:val>
                                            <p:strVal val="#ppt_y"/>
                                          </p:val>
                                        </p:tav>
                                      </p:tavLst>
                                    </p:anim>
                                    <p:animEffect transition="in" filter="wipe(up)">
                                      <p:cBhvr>
                                        <p:cTn id="47" dur="500"/>
                                        <p:tgtEl>
                                          <p:spTgt spid="59"/>
                                        </p:tgtEl>
                                      </p:cBhvr>
                                    </p:animEffect>
                                  </p:childTnLst>
                                </p:cTn>
                              </p:par>
                              <p:par>
                                <p:cTn id="48" presetID="12" presetClass="entr" presetSubtype="4" fill="hold" nodeType="withEffect">
                                  <p:stCondLst>
                                    <p:cond delay="0"/>
                                  </p:stCondLst>
                                  <p:childTnLst>
                                    <p:set>
                                      <p:cBhvr>
                                        <p:cTn id="49" dur="1" fill="hold">
                                          <p:stCondLst>
                                            <p:cond delay="0"/>
                                          </p:stCondLst>
                                        </p:cTn>
                                        <p:tgtEl>
                                          <p:spTgt spid="58"/>
                                        </p:tgtEl>
                                        <p:attrNameLst>
                                          <p:attrName>style.visibility</p:attrName>
                                        </p:attrNameLst>
                                      </p:cBhvr>
                                      <p:to>
                                        <p:strVal val="visible"/>
                                      </p:to>
                                    </p:set>
                                    <p:anim calcmode="lin" valueType="num">
                                      <p:cBhvr additive="base">
                                        <p:cTn id="50" dur="500"/>
                                        <p:tgtEl>
                                          <p:spTgt spid="58"/>
                                        </p:tgtEl>
                                        <p:attrNameLst>
                                          <p:attrName>ppt_y</p:attrName>
                                        </p:attrNameLst>
                                      </p:cBhvr>
                                      <p:tavLst>
                                        <p:tav tm="0">
                                          <p:val>
                                            <p:strVal val="#ppt_y+#ppt_h*1.125000"/>
                                          </p:val>
                                        </p:tav>
                                        <p:tav tm="100000">
                                          <p:val>
                                            <p:strVal val="#ppt_y"/>
                                          </p:val>
                                        </p:tav>
                                      </p:tavLst>
                                    </p:anim>
                                    <p:animEffect transition="in" filter="wipe(up)">
                                      <p:cBhvr>
                                        <p:cTn id="51" dur="500"/>
                                        <p:tgtEl>
                                          <p:spTgt spid="58"/>
                                        </p:tgtEl>
                                      </p:cBhvr>
                                    </p:animEffect>
                                  </p:childTnLst>
                                </p:cTn>
                              </p:par>
                              <p:par>
                                <p:cTn id="52" presetID="12" presetClass="entr" presetSubtype="4" fill="hold" nodeType="with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p:tgtEl>
                                          <p:spTgt spid="3"/>
                                        </p:tgtEl>
                                        <p:attrNameLst>
                                          <p:attrName>ppt_y</p:attrName>
                                        </p:attrNameLst>
                                      </p:cBhvr>
                                      <p:tavLst>
                                        <p:tav tm="0">
                                          <p:val>
                                            <p:strVal val="#ppt_y+#ppt_h*1.125000"/>
                                          </p:val>
                                        </p:tav>
                                        <p:tav tm="100000">
                                          <p:val>
                                            <p:strVal val="#ppt_y"/>
                                          </p:val>
                                        </p:tav>
                                      </p:tavLst>
                                    </p:anim>
                                    <p:animEffect transition="in" filter="wipe(up)">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68"/>
                                        </p:tgtEl>
                                        <p:attrNameLst>
                                          <p:attrName>style.visibility</p:attrName>
                                        </p:attrNameLst>
                                      </p:cBhvr>
                                      <p:to>
                                        <p:strVal val="visible"/>
                                      </p:to>
                                    </p:set>
                                    <p:anim calcmode="lin" valueType="num">
                                      <p:cBhvr additive="base">
                                        <p:cTn id="60" dur="500"/>
                                        <p:tgtEl>
                                          <p:spTgt spid="68"/>
                                        </p:tgtEl>
                                        <p:attrNameLst>
                                          <p:attrName>ppt_y</p:attrName>
                                        </p:attrNameLst>
                                      </p:cBhvr>
                                      <p:tavLst>
                                        <p:tav tm="0">
                                          <p:val>
                                            <p:strVal val="#ppt_y+#ppt_h*1.125000"/>
                                          </p:val>
                                        </p:tav>
                                        <p:tav tm="100000">
                                          <p:val>
                                            <p:strVal val="#ppt_y"/>
                                          </p:val>
                                        </p:tav>
                                      </p:tavLst>
                                    </p:anim>
                                    <p:animEffect transition="in" filter="wipe(up)">
                                      <p:cBhvr>
                                        <p:cTn id="61" dur="500"/>
                                        <p:tgtEl>
                                          <p:spTgt spid="68"/>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nodeType="click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p:tgtEl>
                                          <p:spTgt spid="65"/>
                                        </p:tgtEl>
                                        <p:attrNameLst>
                                          <p:attrName>ppt_y</p:attrName>
                                        </p:attrNameLst>
                                      </p:cBhvr>
                                      <p:tavLst>
                                        <p:tav tm="0">
                                          <p:val>
                                            <p:strVal val="#ppt_y+#ppt_h*1.125000"/>
                                          </p:val>
                                        </p:tav>
                                        <p:tav tm="100000">
                                          <p:val>
                                            <p:strVal val="#ppt_y"/>
                                          </p:val>
                                        </p:tav>
                                      </p:tavLst>
                                    </p:anim>
                                    <p:animEffect transition="in" filter="wipe(up)">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p:tgtEl>
                                          <p:spTgt spid="69"/>
                                        </p:tgtEl>
                                        <p:attrNameLst>
                                          <p:attrName>ppt_y</p:attrName>
                                        </p:attrNameLst>
                                      </p:cBhvr>
                                      <p:tavLst>
                                        <p:tav tm="0">
                                          <p:val>
                                            <p:strVal val="#ppt_y+#ppt_h*1.125000"/>
                                          </p:val>
                                        </p:tav>
                                        <p:tav tm="100000">
                                          <p:val>
                                            <p:strVal val="#ppt_y"/>
                                          </p:val>
                                        </p:tav>
                                      </p:tavLst>
                                    </p:anim>
                                    <p:animEffect transition="in" filter="wipe(up)">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6" grpId="0" animBg="1"/>
      <p:bldP spid="67" grpId="0" animBg="1"/>
      <p:bldP spid="68" grpId="0" animBg="1"/>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5" name="组合 54"/>
          <p:cNvGrpSpPr/>
          <p:nvPr/>
        </p:nvGrpSpPr>
        <p:grpSpPr>
          <a:xfrm>
            <a:off x="3820160" y="3013710"/>
            <a:ext cx="431800" cy="398780"/>
            <a:chOff x="8766" y="1117"/>
            <a:chExt cx="680" cy="628"/>
          </a:xfrm>
        </p:grpSpPr>
        <p:grpSp>
          <p:nvGrpSpPr>
            <p:cNvPr id="45" name="组合 44"/>
            <p:cNvGrpSpPr/>
            <p:nvPr/>
          </p:nvGrpSpPr>
          <p:grpSpPr>
            <a:xfrm>
              <a:off x="8766" y="1157"/>
              <a:ext cx="680" cy="567"/>
              <a:chOff x="15717" y="1267"/>
              <a:chExt cx="680" cy="567"/>
            </a:xfrm>
          </p:grpSpPr>
          <p:sp>
            <p:nvSpPr>
              <p:cNvPr id="46" name="圆角矩形 45"/>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2" name="文本框 51"/>
            <p:cNvSpPr txBox="1"/>
            <p:nvPr/>
          </p:nvSpPr>
          <p:spPr>
            <a:xfrm>
              <a:off x="8827" y="1117"/>
              <a:ext cx="510" cy="628"/>
            </a:xfrm>
            <a:prstGeom prst="rect">
              <a:avLst/>
            </a:prstGeom>
            <a:noFill/>
          </p:spPr>
          <p:txBody>
            <a:bodyPr wrap="none" rtlCol="0">
              <a:spAutoFit/>
            </a:bodyPr>
            <a:p>
              <a:r>
                <a:rPr lang="en-US" altLang="zh-CN" sz="2000"/>
                <a:t>1</a:t>
              </a:r>
              <a:endParaRPr lang="en-US" altLang="zh-CN" sz="2000"/>
            </a:p>
          </p:txBody>
        </p:sp>
      </p:grpSp>
      <p:sp>
        <p:nvSpPr>
          <p:cNvPr id="13" name="Rectangle 2"/>
          <p:cNvSpPr>
            <a:spLocks noChangeArrowheads="1"/>
          </p:cNvSpPr>
          <p:nvPr/>
        </p:nvSpPr>
        <p:spPr bwMode="auto">
          <a:xfrm>
            <a:off x="2885440" y="1148080"/>
            <a:ext cx="4489450" cy="116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用计算器算一算：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312</a:t>
            </a:r>
            <a:r>
              <a:rPr lang="en-US" altLang="zh-CN" sz="2400" dirty="0">
                <a:latin typeface="Arial" panose="020B0604020202020204" pitchFamily="34" charset="0"/>
                <a:ea typeface="微软雅黑" panose="020B0503020204020204" pitchFamily="34" charset="-122"/>
                <a:cs typeface="微软雅黑" panose="020B0503020204020204" pitchFamily="34" charset="-122"/>
              </a:rPr>
              <a:t>÷8</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17"/>
          <p:cNvSpPr txBox="1"/>
          <p:nvPr/>
        </p:nvSpPr>
        <p:spPr>
          <a:xfrm>
            <a:off x="6734175" y="1497965"/>
            <a:ext cx="900430" cy="460375"/>
          </a:xfrm>
          <a:prstGeom prst="rect">
            <a:avLst/>
          </a:prstGeom>
          <a:noFill/>
        </p:spPr>
        <p:txBody>
          <a:bodyPr wrap="square" rtlCol="0">
            <a:spAutoFit/>
          </a:bodyPr>
          <a:p>
            <a:r>
              <a:rPr lang="en-US" altLang="zh-CN" sz="2400" dirty="0">
                <a:solidFill>
                  <a:srgbClr val="FF0000"/>
                </a:solidFill>
                <a:latin typeface="微软雅黑" panose="020B0503020204020204" pitchFamily="34" charset="-122"/>
                <a:ea typeface="微软雅黑" panose="020B0503020204020204" pitchFamily="34" charset="-122"/>
              </a:rPr>
              <a:t>39</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9220200" y="3044190"/>
            <a:ext cx="432000" cy="398780"/>
            <a:chOff x="13854" y="1290"/>
            <a:chExt cx="680" cy="628"/>
          </a:xfrm>
        </p:grpSpPr>
        <p:grpSp>
          <p:nvGrpSpPr>
            <p:cNvPr id="10" name="组合 9"/>
            <p:cNvGrpSpPr/>
            <p:nvPr/>
          </p:nvGrpSpPr>
          <p:grpSpPr>
            <a:xfrm>
              <a:off x="13854" y="1303"/>
              <a:ext cx="680" cy="567"/>
              <a:chOff x="15717" y="1267"/>
              <a:chExt cx="680" cy="567"/>
            </a:xfrm>
          </p:grpSpPr>
          <p:sp>
            <p:nvSpPr>
              <p:cNvPr id="11" name="圆角矩形 10"/>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13933" y="1290"/>
              <a:ext cx="522" cy="628"/>
            </a:xfrm>
            <a:prstGeom prst="rect">
              <a:avLst/>
            </a:prstGeom>
            <a:noFill/>
          </p:spPr>
          <p:txBody>
            <a:bodyPr wrap="none" rtlCol="0">
              <a:spAutoFit/>
            </a:bodyPr>
            <a:p>
              <a:r>
                <a:rPr lang="en-US" altLang="zh-CN" sz="2000"/>
                <a:t>=</a:t>
              </a:r>
              <a:endParaRPr lang="en-US" altLang="zh-CN" sz="2000"/>
            </a:p>
          </p:txBody>
        </p:sp>
      </p:grpSp>
      <p:grpSp>
        <p:nvGrpSpPr>
          <p:cNvPr id="64" name="组合 63"/>
          <p:cNvGrpSpPr/>
          <p:nvPr/>
        </p:nvGrpSpPr>
        <p:grpSpPr>
          <a:xfrm>
            <a:off x="5635638" y="3025775"/>
            <a:ext cx="431987" cy="402590"/>
            <a:chOff x="12294" y="1200"/>
            <a:chExt cx="680" cy="634"/>
          </a:xfrm>
        </p:grpSpPr>
        <p:grpSp>
          <p:nvGrpSpPr>
            <p:cNvPr id="7" name="组合 6"/>
            <p:cNvGrpSpPr/>
            <p:nvPr/>
          </p:nvGrpSpPr>
          <p:grpSpPr>
            <a:xfrm>
              <a:off x="12294" y="1267"/>
              <a:ext cx="680" cy="567"/>
              <a:chOff x="15717" y="1267"/>
              <a:chExt cx="680" cy="567"/>
            </a:xfrm>
          </p:grpSpPr>
          <p:sp>
            <p:nvSpPr>
              <p:cNvPr id="8" name="圆角矩形 7"/>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8" name="文本框 47"/>
            <p:cNvSpPr txBox="1"/>
            <p:nvPr/>
          </p:nvSpPr>
          <p:spPr>
            <a:xfrm>
              <a:off x="12308" y="1200"/>
              <a:ext cx="585" cy="628"/>
            </a:xfrm>
            <a:prstGeom prst="rect">
              <a:avLst/>
            </a:prstGeom>
            <a:noFill/>
          </p:spPr>
          <p:txBody>
            <a:bodyPr wrap="none" rtlCol="0">
              <a:spAutoFit/>
            </a:bodyPr>
            <a:p>
              <a:pPr algn="l"/>
              <a:r>
                <a:rPr lang="en-US" altLang="zh-CN" sz="2000" dirty="0">
                  <a:latin typeface="Arial" panose="020B0604020202020204" pitchFamily="34" charset="0"/>
                  <a:ea typeface="微软雅黑" panose="020B0503020204020204" pitchFamily="34" charset="-122"/>
                  <a:cs typeface="微软雅黑" panose="020B0503020204020204" pitchFamily="34" charset="-122"/>
                  <a:sym typeface="+mn-ea"/>
                </a:rPr>
                <a:t>÷</a:t>
              </a:r>
              <a:endParaRPr lang="en-US" altLang="zh-CN" sz="2000" b="1">
                <a:latin typeface="宋体" panose="02010600030101010101" pitchFamily="2" charset="-122"/>
                <a:ea typeface="宋体" panose="02010600030101010101" pitchFamily="2" charset="-122"/>
              </a:endParaRPr>
            </a:p>
          </p:txBody>
        </p:sp>
      </p:grpSp>
      <p:grpSp>
        <p:nvGrpSpPr>
          <p:cNvPr id="56" name="组合 55"/>
          <p:cNvGrpSpPr/>
          <p:nvPr/>
        </p:nvGrpSpPr>
        <p:grpSpPr>
          <a:xfrm>
            <a:off x="4385310" y="3039110"/>
            <a:ext cx="432000" cy="398780"/>
            <a:chOff x="9945" y="1346"/>
            <a:chExt cx="680" cy="628"/>
          </a:xfrm>
        </p:grpSpPr>
        <p:grpSp>
          <p:nvGrpSpPr>
            <p:cNvPr id="39" name="组合 38"/>
            <p:cNvGrpSpPr/>
            <p:nvPr/>
          </p:nvGrpSpPr>
          <p:grpSpPr>
            <a:xfrm>
              <a:off x="9945" y="1357"/>
              <a:ext cx="680" cy="567"/>
              <a:chOff x="15717" y="1267"/>
              <a:chExt cx="680" cy="567"/>
            </a:xfrm>
          </p:grpSpPr>
          <p:sp>
            <p:nvSpPr>
              <p:cNvPr id="40" name="圆角矩形 39"/>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 40"/>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1" name="文本框 50"/>
            <p:cNvSpPr txBox="1"/>
            <p:nvPr/>
          </p:nvSpPr>
          <p:spPr>
            <a:xfrm>
              <a:off x="9992" y="1346"/>
              <a:ext cx="510" cy="628"/>
            </a:xfrm>
            <a:prstGeom prst="rect">
              <a:avLst/>
            </a:prstGeom>
            <a:noFill/>
          </p:spPr>
          <p:txBody>
            <a:bodyPr wrap="none" rtlCol="0">
              <a:spAutoFit/>
            </a:bodyPr>
            <a:p>
              <a:r>
                <a:rPr lang="en-US" altLang="zh-CN" sz="2000"/>
                <a:t>2</a:t>
              </a:r>
              <a:endParaRPr lang="en-US" altLang="zh-CN" sz="2000"/>
            </a:p>
          </p:txBody>
        </p:sp>
      </p:grpSp>
      <p:grpSp>
        <p:nvGrpSpPr>
          <p:cNvPr id="59" name="组合 58"/>
          <p:cNvGrpSpPr/>
          <p:nvPr/>
        </p:nvGrpSpPr>
        <p:grpSpPr>
          <a:xfrm>
            <a:off x="7497445" y="3034030"/>
            <a:ext cx="431800" cy="398780"/>
            <a:chOff x="9995" y="1570"/>
            <a:chExt cx="680" cy="628"/>
          </a:xfrm>
        </p:grpSpPr>
        <p:grpSp>
          <p:nvGrpSpPr>
            <p:cNvPr id="60" name="组合 59"/>
            <p:cNvGrpSpPr/>
            <p:nvPr/>
          </p:nvGrpSpPr>
          <p:grpSpPr>
            <a:xfrm>
              <a:off x="9995" y="1588"/>
              <a:ext cx="680" cy="567"/>
              <a:chOff x="15717" y="1267"/>
              <a:chExt cx="680" cy="567"/>
            </a:xfrm>
          </p:grpSpPr>
          <p:sp>
            <p:nvSpPr>
              <p:cNvPr id="61" name="圆角矩形 60"/>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文本框 62"/>
            <p:cNvSpPr txBox="1"/>
            <p:nvPr/>
          </p:nvSpPr>
          <p:spPr>
            <a:xfrm>
              <a:off x="10073" y="1570"/>
              <a:ext cx="510" cy="628"/>
            </a:xfrm>
            <a:prstGeom prst="rect">
              <a:avLst/>
            </a:prstGeom>
            <a:noFill/>
          </p:spPr>
          <p:txBody>
            <a:bodyPr wrap="none" rtlCol="0">
              <a:spAutoFit/>
            </a:bodyPr>
            <a:p>
              <a:r>
                <a:rPr lang="en-US" altLang="zh-CN" sz="2000"/>
                <a:t>8</a:t>
              </a:r>
              <a:endParaRPr lang="en-US" altLang="zh-CN" sz="2000"/>
            </a:p>
          </p:txBody>
        </p:sp>
      </p:grpSp>
      <p:sp>
        <p:nvSpPr>
          <p:cNvPr id="66" name="矩形 65"/>
          <p:cNvSpPr/>
          <p:nvPr/>
        </p:nvSpPr>
        <p:spPr>
          <a:xfrm>
            <a:off x="3429000" y="4421505"/>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312</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7" name="矩形 66"/>
          <p:cNvSpPr/>
          <p:nvPr/>
        </p:nvSpPr>
        <p:spPr>
          <a:xfrm>
            <a:off x="5259705" y="4421505"/>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312</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8" name="矩形 67"/>
          <p:cNvSpPr/>
          <p:nvPr/>
        </p:nvSpPr>
        <p:spPr>
          <a:xfrm>
            <a:off x="7124700" y="4420870"/>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8</a:t>
            </a:r>
            <a:endParaRPr lang="en-US" altLang="zh-CN" sz="3200">
              <a:solidFill>
                <a:schemeClr val="tx1"/>
              </a:solidFill>
              <a:latin typeface="微软雅黑" panose="020B0503020204020204" pitchFamily="34" charset="-122"/>
              <a:ea typeface="微软雅黑" panose="020B0503020204020204" pitchFamily="34" charset="-122"/>
            </a:endParaRPr>
          </a:p>
        </p:txBody>
      </p:sp>
      <p:sp>
        <p:nvSpPr>
          <p:cNvPr id="69" name="矩形 68"/>
          <p:cNvSpPr/>
          <p:nvPr/>
        </p:nvSpPr>
        <p:spPr>
          <a:xfrm>
            <a:off x="8989695" y="4420870"/>
            <a:ext cx="1214120" cy="485140"/>
          </a:xfrm>
          <a:prstGeom prst="rect">
            <a:avLst/>
          </a:prstGeom>
          <a:solidFill>
            <a:srgbClr val="DBDCDC"/>
          </a:solidFill>
          <a:ln w="38100">
            <a:solidFill>
              <a:srgbClr val="4E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p>
            <a:pPr algn="ctr"/>
            <a:r>
              <a:rPr lang="en-US" altLang="zh-CN" sz="3200">
                <a:solidFill>
                  <a:schemeClr val="tx1"/>
                </a:solidFill>
                <a:latin typeface="微软雅黑" panose="020B0503020204020204" pitchFamily="34" charset="-122"/>
                <a:ea typeface="微软雅黑" panose="020B0503020204020204" pitchFamily="34" charset="-122"/>
              </a:rPr>
              <a:t>39</a:t>
            </a:r>
            <a:endParaRPr lang="en-US" altLang="zh-CN" sz="3200">
              <a:solidFill>
                <a:schemeClr val="tx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245485" y="3013710"/>
            <a:ext cx="432000" cy="398780"/>
            <a:chOff x="9945" y="1346"/>
            <a:chExt cx="680" cy="628"/>
          </a:xfrm>
        </p:grpSpPr>
        <p:grpSp>
          <p:nvGrpSpPr>
            <p:cNvPr id="4" name="组合 3"/>
            <p:cNvGrpSpPr/>
            <p:nvPr/>
          </p:nvGrpSpPr>
          <p:grpSpPr>
            <a:xfrm>
              <a:off x="9945" y="1357"/>
              <a:ext cx="680" cy="567"/>
              <a:chOff x="15717" y="1267"/>
              <a:chExt cx="680" cy="567"/>
            </a:xfrm>
          </p:grpSpPr>
          <p:sp>
            <p:nvSpPr>
              <p:cNvPr id="5" name="圆角矩形 4"/>
              <p:cNvSpPr/>
              <p:nvPr/>
            </p:nvSpPr>
            <p:spPr>
              <a:xfrm>
                <a:off x="15717" y="1267"/>
                <a:ext cx="680" cy="567"/>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5732" y="1288"/>
                <a:ext cx="624" cy="510"/>
              </a:xfrm>
              <a:prstGeom prst="roundRect">
                <a:avLst/>
              </a:prstGeom>
              <a:solidFill>
                <a:srgbClr val="D7ECE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9992" y="1346"/>
              <a:ext cx="510" cy="628"/>
            </a:xfrm>
            <a:prstGeom prst="rect">
              <a:avLst/>
            </a:prstGeom>
            <a:noFill/>
          </p:spPr>
          <p:txBody>
            <a:bodyPr wrap="none" rtlCol="0">
              <a:spAutoFit/>
            </a:bodyPr>
            <a:p>
              <a:r>
                <a:rPr lang="en-US" altLang="zh-CN" sz="2000"/>
                <a:t>3</a:t>
              </a:r>
              <a:endParaRPr lang="en-US" altLang="zh-CN" sz="2000"/>
            </a:p>
          </p:txBody>
        </p:sp>
      </p:grpSp>
      <p:graphicFrame>
        <p:nvGraphicFramePr>
          <p:cNvPr id="17" name="表格 16"/>
          <p:cNvGraphicFramePr>
            <a:graphicFrameLocks noGrp="1"/>
          </p:cNvGraphicFramePr>
          <p:nvPr>
            <p:custDataLst>
              <p:tags r:id="rId2"/>
            </p:custDataLst>
          </p:nvPr>
        </p:nvGraphicFramePr>
        <p:xfrm>
          <a:off x="1384935" y="2546985"/>
          <a:ext cx="8963025" cy="2766060"/>
        </p:xfrm>
        <a:graphic>
          <a:graphicData uri="http://schemas.openxmlformats.org/drawingml/2006/table">
            <a:tbl>
              <a:tblPr firstRow="1" bandRow="1">
                <a:tableStyleId>{5940675A-B579-460E-94D1-54222C63F5DA}</a:tableStyleId>
              </a:tblPr>
              <a:tblGrid>
                <a:gridCol w="1792605"/>
                <a:gridCol w="1792605"/>
                <a:gridCol w="1792605"/>
                <a:gridCol w="1792605"/>
                <a:gridCol w="1792605"/>
              </a:tblGrid>
              <a:tr h="1383030">
                <a:tc>
                  <a:txBody>
                    <a:bodyPr/>
                    <a:p>
                      <a:r>
                        <a:rPr lang="zh-CN" altLang="en-US" sz="2400" b="0" dirty="0">
                          <a:latin typeface="微软雅黑" panose="020B0503020204020204" pitchFamily="34" charset="-122"/>
                          <a:ea typeface="微软雅黑" panose="020B0503020204020204" pitchFamily="34" charset="-122"/>
                        </a:rPr>
                        <a:t>按键</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r>
              <a:tr h="1383030">
                <a:tc>
                  <a:txBody>
                    <a:bodyPr/>
                    <a:p>
                      <a:r>
                        <a:rPr lang="zh-CN" altLang="en-US" sz="2400" b="0" dirty="0">
                          <a:latin typeface="微软雅黑" panose="020B0503020204020204" pitchFamily="34" charset="-122"/>
                          <a:ea typeface="微软雅黑" panose="020B0503020204020204" pitchFamily="34" charset="-122"/>
                        </a:rPr>
                        <a:t>屏幕显示</a:t>
                      </a:r>
                      <a:endParaRPr lang="zh-CN" altLang="en-US" sz="2400" b="0" dirty="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a:latin typeface="微软雅黑" panose="020B0503020204020204" pitchFamily="34" charset="-122"/>
                        <a:ea typeface="微软雅黑" panose="020B0503020204020204" pitchFamily="34" charset="-122"/>
                      </a:endParaRPr>
                    </a:p>
                  </a:txBody>
                  <a:tcPr anchor="ctr" anchorCtr="1"/>
                </a:tc>
                <a:tc>
                  <a:txBody>
                    <a:bodyPr/>
                    <a:p>
                      <a:endParaRPr lang="zh-CN" altLang="en-US" sz="2400" b="0" dirty="0">
                        <a:latin typeface="微软雅黑" panose="020B0503020204020204" pitchFamily="34" charset="-122"/>
                        <a:ea typeface="微软雅黑" panose="020B0503020204020204" pitchFamily="34" charset="-122"/>
                      </a:endParaRPr>
                    </a:p>
                  </a:txBody>
                  <a:tcPr anchor="ctr" anchorCtr="1"/>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500"/>
                                        <p:tgtEl>
                                          <p:spTgt spid="56"/>
                                        </p:tgtEl>
                                        <p:attrNameLst>
                                          <p:attrName>ppt_y</p:attrName>
                                        </p:attrNameLst>
                                      </p:cBhvr>
                                      <p:tavLst>
                                        <p:tav tm="0">
                                          <p:val>
                                            <p:strVal val="#ppt_y+#ppt_h*1.125000"/>
                                          </p:val>
                                        </p:tav>
                                        <p:tav tm="100000">
                                          <p:val>
                                            <p:strVal val="#ppt_y"/>
                                          </p:val>
                                        </p:tav>
                                      </p:tavLst>
                                    </p:anim>
                                    <p:animEffect transition="in" filter="wipe(up)">
                                      <p:cBhvr>
                                        <p:cTn id="15" dur="500"/>
                                        <p:tgtEl>
                                          <p:spTgt spid="56"/>
                                        </p:tgtEl>
                                      </p:cBhvr>
                                    </p:animEffect>
                                  </p:childTnLst>
                                </p:cTn>
                              </p:par>
                              <p:par>
                                <p:cTn id="16" presetID="12" presetClass="entr" presetSubtype="4"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ppt_y</p:attrName>
                                        </p:attrNameLst>
                                      </p:cBhvr>
                                      <p:tavLst>
                                        <p:tav tm="0">
                                          <p:val>
                                            <p:strVal val="#ppt_y+#ppt_h*1.125000"/>
                                          </p:val>
                                        </p:tav>
                                        <p:tav tm="100000">
                                          <p:val>
                                            <p:strVal val="#ppt_y"/>
                                          </p:val>
                                        </p:tav>
                                      </p:tavLst>
                                    </p:anim>
                                    <p:animEffect transition="in" filter="wipe(up)">
                                      <p:cBhvr>
                                        <p:cTn id="19" dur="500"/>
                                        <p:tgtEl>
                                          <p:spTgt spid="55"/>
                                        </p:tgtEl>
                                      </p:cBhvr>
                                    </p:animEffect>
                                  </p:childTnLst>
                                </p:cTn>
                              </p:par>
                              <p:par>
                                <p:cTn id="20" presetID="1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p:tgtEl>
                                          <p:spTgt spid="66"/>
                                        </p:tgtEl>
                                        <p:attrNameLst>
                                          <p:attrName>ppt_y</p:attrName>
                                        </p:attrNameLst>
                                      </p:cBhvr>
                                      <p:tavLst>
                                        <p:tav tm="0">
                                          <p:val>
                                            <p:strVal val="#ppt_y+#ppt_h*1.125000"/>
                                          </p:val>
                                        </p:tav>
                                        <p:tav tm="100000">
                                          <p:val>
                                            <p:strVal val="#ppt_y"/>
                                          </p:val>
                                        </p:tav>
                                      </p:tavLst>
                                    </p:anim>
                                    <p:animEffect transition="in" filter="wipe(up)">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p:tgtEl>
                                          <p:spTgt spid="64"/>
                                        </p:tgtEl>
                                        <p:attrNameLst>
                                          <p:attrName>ppt_y</p:attrName>
                                        </p:attrNameLst>
                                      </p:cBhvr>
                                      <p:tavLst>
                                        <p:tav tm="0">
                                          <p:val>
                                            <p:strVal val="#ppt_y+#ppt_h*1.125000"/>
                                          </p:val>
                                        </p:tav>
                                        <p:tav tm="100000">
                                          <p:val>
                                            <p:strVal val="#ppt_y"/>
                                          </p:val>
                                        </p:tav>
                                      </p:tavLst>
                                    </p:anim>
                                    <p:animEffect transition="in" filter="wipe(up)">
                                      <p:cBhvr>
                                        <p:cTn id="35" dur="500"/>
                                        <p:tgtEl>
                                          <p:spTgt spid="64"/>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p:tgtEl>
                                          <p:spTgt spid="67"/>
                                        </p:tgtEl>
                                        <p:attrNameLst>
                                          <p:attrName>ppt_y</p:attrName>
                                        </p:attrNameLst>
                                      </p:cBhvr>
                                      <p:tavLst>
                                        <p:tav tm="0">
                                          <p:val>
                                            <p:strVal val="#ppt_y+#ppt_h*1.125000"/>
                                          </p:val>
                                        </p:tav>
                                        <p:tav tm="100000">
                                          <p:val>
                                            <p:strVal val="#ppt_y"/>
                                          </p:val>
                                        </p:tav>
                                      </p:tavLst>
                                    </p:anim>
                                    <p:animEffect transition="in" filter="wipe(up)">
                                      <p:cBhvr>
                                        <p:cTn id="41" dur="500"/>
                                        <p:tgtEl>
                                          <p:spTgt spid="67"/>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p:tgtEl>
                                          <p:spTgt spid="59"/>
                                        </p:tgtEl>
                                        <p:attrNameLst>
                                          <p:attrName>ppt_y</p:attrName>
                                        </p:attrNameLst>
                                      </p:cBhvr>
                                      <p:tavLst>
                                        <p:tav tm="0">
                                          <p:val>
                                            <p:strVal val="#ppt_y+#ppt_h*1.125000"/>
                                          </p:val>
                                        </p:tav>
                                        <p:tav tm="100000">
                                          <p:val>
                                            <p:strVal val="#ppt_y"/>
                                          </p:val>
                                        </p:tav>
                                      </p:tavLst>
                                    </p:anim>
                                    <p:animEffect transition="in" filter="wipe(up)">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500"/>
                                        <p:tgtEl>
                                          <p:spTgt spid="68"/>
                                        </p:tgtEl>
                                        <p:attrNameLst>
                                          <p:attrName>ppt_y</p:attrName>
                                        </p:attrNameLst>
                                      </p:cBhvr>
                                      <p:tavLst>
                                        <p:tav tm="0">
                                          <p:val>
                                            <p:strVal val="#ppt_y+#ppt_h*1.125000"/>
                                          </p:val>
                                        </p:tav>
                                        <p:tav tm="100000">
                                          <p:val>
                                            <p:strVal val="#ppt_y"/>
                                          </p:val>
                                        </p:tav>
                                      </p:tavLst>
                                    </p:anim>
                                    <p:animEffect transition="in" filter="wipe(up)">
                                      <p:cBhvr>
                                        <p:cTn id="53" dur="500"/>
                                        <p:tgtEl>
                                          <p:spTgt spid="68"/>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nodeType="click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p:tgtEl>
                                          <p:spTgt spid="65"/>
                                        </p:tgtEl>
                                        <p:attrNameLst>
                                          <p:attrName>ppt_y</p:attrName>
                                        </p:attrNameLst>
                                      </p:cBhvr>
                                      <p:tavLst>
                                        <p:tav tm="0">
                                          <p:val>
                                            <p:strVal val="#ppt_y+#ppt_h*1.125000"/>
                                          </p:val>
                                        </p:tav>
                                        <p:tav tm="100000">
                                          <p:val>
                                            <p:strVal val="#ppt_y"/>
                                          </p:val>
                                        </p:tav>
                                      </p:tavLst>
                                    </p:anim>
                                    <p:animEffect transition="in" filter="wipe(up)">
                                      <p:cBhvr>
                                        <p:cTn id="59" dur="500"/>
                                        <p:tgtEl>
                                          <p:spTgt spid="65"/>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grpId="0" nodeType="click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500"/>
                                        <p:tgtEl>
                                          <p:spTgt spid="69"/>
                                        </p:tgtEl>
                                        <p:attrNameLst>
                                          <p:attrName>ppt_y</p:attrName>
                                        </p:attrNameLst>
                                      </p:cBhvr>
                                      <p:tavLst>
                                        <p:tav tm="0">
                                          <p:val>
                                            <p:strVal val="#ppt_y+#ppt_h*1.125000"/>
                                          </p:val>
                                        </p:tav>
                                        <p:tav tm="100000">
                                          <p:val>
                                            <p:strVal val="#ppt_y"/>
                                          </p:val>
                                        </p:tav>
                                      </p:tavLst>
                                    </p:anim>
                                    <p:animEffect transition="in" filter="wipe(up)">
                                      <p:cBhvr>
                                        <p:cTn id="65" dur="500"/>
                                        <p:tgtEl>
                                          <p:spTgt spid="6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6" grpId="0" animBg="1"/>
      <p:bldP spid="67" grpId="0" animBg="1"/>
      <p:bldP spid="68" grpId="0" animBg="1"/>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1994999" y="1158957"/>
            <a:ext cx="5492842" cy="610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800" dirty="0">
                <a:latin typeface="微软雅黑" panose="020B0503020204020204" pitchFamily="34" charset="-122"/>
                <a:ea typeface="微软雅黑" panose="020B0503020204020204" pitchFamily="34" charset="-122"/>
              </a:rPr>
              <a:t>用计算器计算下面左边各题。</a:t>
            </a:r>
            <a:endParaRPr lang="zh-CN" altLang="en-US" sz="2800" dirty="0">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2136775" y="1760855"/>
            <a:ext cx="7995285" cy="2676525"/>
          </a:xfrm>
          <a:prstGeom prst="rect">
            <a:avLst/>
          </a:prstGeom>
          <a:noFill/>
          <a:ln w="12700" algn="ctr">
            <a:noFill/>
            <a:miter lim="800000"/>
          </a:ln>
          <a:effectLst/>
        </p:spPr>
        <p:txBody>
          <a:bodyPr wrap="square">
            <a:spAutoFit/>
          </a:bodyPr>
          <a:lstStyle/>
          <a:p>
            <a:pPr>
              <a:lnSpc>
                <a:spcPct val="150000"/>
              </a:lnSpc>
            </a:pP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9999×1</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9999</a:t>
            </a:r>
            <a:endPar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9999×2</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        9999×5</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a:t>
            </a:r>
            <a:endPar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9999×3</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        9999×7</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a:t>
            </a:r>
            <a:endPar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9999×4</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        9999×9</a:t>
            </a:r>
            <a:r>
              <a:rPr lang="zh-CN" altLang="en-US"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________</a:t>
            </a:r>
            <a:endParaRPr lang="en-US" altLang="zh-CN" sz="2800" spc="140"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4064614" y="2530408"/>
            <a:ext cx="1313180" cy="521970"/>
          </a:xfrm>
          <a:prstGeom prst="rect">
            <a:avLst/>
          </a:prstGeom>
        </p:spPr>
        <p:txBody>
          <a:bodyPr wrap="none">
            <a:spAutoFit/>
          </a:bodyPr>
          <a:lstStyle/>
          <a:p>
            <a:r>
              <a:rPr lang="en-US" altLang="zh-CN" sz="2800" spc="140" dirty="0">
                <a:solidFill>
                  <a:srgbClr val="FF0000"/>
                </a:solidFill>
                <a:uFillTx/>
                <a:latin typeface="微软雅黑" panose="020B0503020204020204" pitchFamily="34" charset="-122"/>
                <a:ea typeface="微软雅黑" panose="020B0503020204020204" pitchFamily="34" charset="-122"/>
              </a:rPr>
              <a:t>19998</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sp>
        <p:nvSpPr>
          <p:cNvPr id="7" name="矩形 6"/>
          <p:cNvSpPr/>
          <p:nvPr/>
        </p:nvSpPr>
        <p:spPr>
          <a:xfrm>
            <a:off x="4064614" y="3190713"/>
            <a:ext cx="1313180" cy="521970"/>
          </a:xfrm>
          <a:prstGeom prst="rect">
            <a:avLst/>
          </a:prstGeom>
        </p:spPr>
        <p:txBody>
          <a:bodyPr wrap="none">
            <a:spAutoFit/>
          </a:bodyPr>
          <a:lstStyle/>
          <a:p>
            <a:r>
              <a:rPr lang="en-US" altLang="zh-CN" sz="2800" spc="140" dirty="0">
                <a:solidFill>
                  <a:srgbClr val="FF0000"/>
                </a:solidFill>
                <a:uFillTx/>
                <a:latin typeface="微软雅黑" panose="020B0503020204020204" pitchFamily="34" charset="-122"/>
                <a:ea typeface="微软雅黑" panose="020B0503020204020204" pitchFamily="34" charset="-122"/>
              </a:rPr>
              <a:t>29997</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sp>
        <p:nvSpPr>
          <p:cNvPr id="8" name="矩形 7"/>
          <p:cNvSpPr/>
          <p:nvPr/>
        </p:nvSpPr>
        <p:spPr>
          <a:xfrm>
            <a:off x="4064325" y="3812974"/>
            <a:ext cx="1313180" cy="521970"/>
          </a:xfrm>
          <a:prstGeom prst="rect">
            <a:avLst/>
          </a:prstGeom>
        </p:spPr>
        <p:txBody>
          <a:bodyPr wrap="none">
            <a:spAutoFit/>
          </a:bodyPr>
          <a:lstStyle/>
          <a:p>
            <a:r>
              <a:rPr lang="en-US" altLang="zh-CN" sz="2800" spc="140" dirty="0">
                <a:solidFill>
                  <a:srgbClr val="FF0000"/>
                </a:solidFill>
                <a:uFillTx/>
                <a:latin typeface="微软雅黑" panose="020B0503020204020204" pitchFamily="34" charset="-122"/>
                <a:ea typeface="微软雅黑" panose="020B0503020204020204" pitchFamily="34" charset="-122"/>
              </a:rPr>
              <a:t>39996</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grpSp>
        <p:nvGrpSpPr>
          <p:cNvPr id="12" name="组合 11"/>
          <p:cNvGrpSpPr/>
          <p:nvPr/>
        </p:nvGrpSpPr>
        <p:grpSpPr>
          <a:xfrm>
            <a:off x="7658100" y="742315"/>
            <a:ext cx="3151505" cy="1443990"/>
            <a:chOff x="11792" y="1347"/>
            <a:chExt cx="4963" cy="2274"/>
          </a:xfrm>
        </p:grpSpPr>
        <p:sp>
          <p:nvSpPr>
            <p:cNvPr id="11" name="圆角矩形 10"/>
            <p:cNvSpPr/>
            <p:nvPr/>
          </p:nvSpPr>
          <p:spPr>
            <a:xfrm>
              <a:off x="11993" y="1528"/>
              <a:ext cx="4468" cy="1892"/>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Text Box 3"/>
            <p:cNvSpPr txBox="1">
              <a:spLocks noChangeArrowheads="1"/>
            </p:cNvSpPr>
            <p:nvPr/>
          </p:nvSpPr>
          <p:spPr bwMode="auto">
            <a:xfrm>
              <a:off x="12031" y="1731"/>
              <a:ext cx="4725" cy="1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latin typeface="微软雅黑" panose="020B0503020204020204" pitchFamily="34" charset="-122"/>
                  <a:ea typeface="微软雅黑" panose="020B0503020204020204" pitchFamily="34" charset="-122"/>
                </a:rPr>
                <a:t>观察左边的算式，</a:t>
              </a:r>
              <a:endParaRPr lang="zh-CN" altLang="en-US" dirty="0">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latin typeface="微软雅黑" panose="020B0503020204020204" pitchFamily="34" charset="-122"/>
                  <a:ea typeface="微软雅黑" panose="020B0503020204020204" pitchFamily="34" charset="-122"/>
                </a:rPr>
                <a:t>你发现了什么规律？</a:t>
              </a:r>
              <a:endParaRPr lang="zh-CN" altLang="en-US" dirty="0">
                <a:latin typeface="微软雅黑" panose="020B0503020204020204" pitchFamily="34" charset="-122"/>
                <a:ea typeface="微软雅黑" panose="020B0503020204020204" pitchFamily="34" charset="-122"/>
              </a:endParaRPr>
            </a:p>
          </p:txBody>
        </p:sp>
        <p:sp>
          <p:nvSpPr>
            <p:cNvPr id="10" name="圆角矩形标注 9"/>
            <p:cNvSpPr/>
            <p:nvPr/>
          </p:nvSpPr>
          <p:spPr>
            <a:xfrm>
              <a:off x="11792" y="1347"/>
              <a:ext cx="4870" cy="2274"/>
            </a:xfrm>
            <a:prstGeom prst="wedgeRoundRectCallout">
              <a:avLst>
                <a:gd name="adj1" fmla="val 37002"/>
                <a:gd name="adj2" fmla="val 70448"/>
                <a:gd name="adj3" fmla="val 16667"/>
              </a:avLst>
            </a:prstGeom>
            <a:noFill/>
            <a:ln w="190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圆角矩形 12"/>
          <p:cNvSpPr/>
          <p:nvPr/>
        </p:nvSpPr>
        <p:spPr>
          <a:xfrm>
            <a:off x="3398520" y="2582545"/>
            <a:ext cx="255270" cy="178943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4102735" y="2569845"/>
            <a:ext cx="255270" cy="1789430"/>
          </a:xfrm>
          <a:prstGeom prst="roundRect">
            <a:avLst/>
          </a:pr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5046345" y="2568575"/>
            <a:ext cx="255270" cy="1789430"/>
          </a:xfrm>
          <a:prstGeom prst="roundRect">
            <a:avLst/>
          </a:prstGeom>
          <a:noFill/>
          <a:ln w="254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nvGrpSpPr>
        <p:grpSpPr>
          <a:xfrm>
            <a:off x="2947670" y="4836160"/>
            <a:ext cx="5635538" cy="1684470"/>
            <a:chOff x="7701" y="7938"/>
            <a:chExt cx="6620" cy="2274"/>
          </a:xfrm>
        </p:grpSpPr>
        <p:grpSp>
          <p:nvGrpSpPr>
            <p:cNvPr id="24" name="组合 23"/>
            <p:cNvGrpSpPr/>
            <p:nvPr/>
          </p:nvGrpSpPr>
          <p:grpSpPr>
            <a:xfrm rot="0">
              <a:off x="7701" y="7938"/>
              <a:ext cx="6619" cy="2274"/>
              <a:chOff x="11792" y="1347"/>
              <a:chExt cx="6619" cy="2274"/>
            </a:xfrm>
          </p:grpSpPr>
          <p:sp>
            <p:nvSpPr>
              <p:cNvPr id="25" name="圆角矩形 24"/>
              <p:cNvSpPr/>
              <p:nvPr/>
            </p:nvSpPr>
            <p:spPr>
              <a:xfrm>
                <a:off x="11933" y="1488"/>
                <a:ext cx="6348" cy="1984"/>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标注 25"/>
              <p:cNvSpPr/>
              <p:nvPr/>
            </p:nvSpPr>
            <p:spPr>
              <a:xfrm>
                <a:off x="11792" y="1347"/>
                <a:ext cx="6619" cy="2274"/>
              </a:xfrm>
              <a:prstGeom prst="wedgeRoundRectCallout">
                <a:avLst>
                  <a:gd name="adj1" fmla="val -34928"/>
                  <a:gd name="adj2" fmla="val -64951"/>
                  <a:gd name="adj3" fmla="val 16667"/>
                </a:avLst>
              </a:prstGeom>
              <a:noFill/>
              <a:ln w="190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7951" y="8121"/>
              <a:ext cx="6370" cy="1918"/>
            </a:xfrm>
            <a:prstGeom prst="rect">
              <a:avLst/>
            </a:prstGeom>
            <a:noFill/>
          </p:spPr>
          <p:txBody>
            <a:bodyPr wrap="square" rtlCol="0" anchor="t">
              <a:spAutoFit/>
            </a:bodyPr>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9999乘9以内的自然数（0和1除外），</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结果都是五位数，最高位和个位就是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自然数与9的乘积，中间三位都是9。</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29" name="图片 28" descr="图片61"/>
          <p:cNvPicPr>
            <a:picLocks noChangeAspect="1"/>
          </p:cNvPicPr>
          <p:nvPr/>
        </p:nvPicPr>
        <p:blipFill>
          <a:blip r:embed="rId2"/>
          <a:stretch>
            <a:fillRect/>
          </a:stretch>
        </p:blipFill>
        <p:spPr>
          <a:xfrm>
            <a:off x="10452735" y="2298065"/>
            <a:ext cx="1176655" cy="1196340"/>
          </a:xfrm>
          <a:prstGeom prst="rect">
            <a:avLst/>
          </a:prstGeom>
        </p:spPr>
      </p:pic>
      <p:sp>
        <p:nvSpPr>
          <p:cNvPr id="30" name="矩形 29"/>
          <p:cNvSpPr/>
          <p:nvPr/>
        </p:nvSpPr>
        <p:spPr>
          <a:xfrm>
            <a:off x="8204179" y="2543108"/>
            <a:ext cx="1313180" cy="521970"/>
          </a:xfrm>
          <a:prstGeom prst="rect">
            <a:avLst/>
          </a:prstGeom>
        </p:spPr>
        <p:txBody>
          <a:bodyPr wrap="none">
            <a:spAutoFit/>
          </a:bodyPr>
          <a:p>
            <a:r>
              <a:rPr lang="en-US" altLang="zh-CN" sz="2800" spc="140" dirty="0">
                <a:solidFill>
                  <a:srgbClr val="FF0000"/>
                </a:solidFill>
                <a:uFillTx/>
                <a:latin typeface="微软雅黑" panose="020B0503020204020204" pitchFamily="34" charset="-122"/>
                <a:ea typeface="微软雅黑" panose="020B0503020204020204" pitchFamily="34" charset="-122"/>
              </a:rPr>
              <a:t>49995</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sp>
        <p:nvSpPr>
          <p:cNvPr id="31" name="矩形 30"/>
          <p:cNvSpPr/>
          <p:nvPr/>
        </p:nvSpPr>
        <p:spPr>
          <a:xfrm>
            <a:off x="8212434" y="3190808"/>
            <a:ext cx="1313180" cy="521970"/>
          </a:xfrm>
          <a:prstGeom prst="rect">
            <a:avLst/>
          </a:prstGeom>
        </p:spPr>
        <p:txBody>
          <a:bodyPr wrap="none">
            <a:spAutoFit/>
          </a:bodyPr>
          <a:p>
            <a:r>
              <a:rPr lang="en-US" altLang="zh-CN" sz="2800" spc="140" dirty="0">
                <a:solidFill>
                  <a:srgbClr val="FF0000"/>
                </a:solidFill>
                <a:uFillTx/>
                <a:latin typeface="微软雅黑" panose="020B0503020204020204" pitchFamily="34" charset="-122"/>
                <a:ea typeface="微软雅黑" panose="020B0503020204020204" pitchFamily="34" charset="-122"/>
              </a:rPr>
              <a:t>69993</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sp>
        <p:nvSpPr>
          <p:cNvPr id="32" name="矩形 31"/>
          <p:cNvSpPr/>
          <p:nvPr/>
        </p:nvSpPr>
        <p:spPr>
          <a:xfrm>
            <a:off x="8225134" y="3863908"/>
            <a:ext cx="1313180" cy="521970"/>
          </a:xfrm>
          <a:prstGeom prst="rect">
            <a:avLst/>
          </a:prstGeom>
        </p:spPr>
        <p:txBody>
          <a:bodyPr wrap="none">
            <a:spAutoFit/>
          </a:bodyPr>
          <a:p>
            <a:r>
              <a:rPr lang="en-US" altLang="zh-CN" sz="2800" spc="140" dirty="0">
                <a:solidFill>
                  <a:srgbClr val="FF0000"/>
                </a:solidFill>
                <a:uFillTx/>
                <a:latin typeface="微软雅黑" panose="020B0503020204020204" pitchFamily="34" charset="-122"/>
                <a:ea typeface="微软雅黑" panose="020B0503020204020204" pitchFamily="34" charset="-122"/>
              </a:rPr>
              <a:t>89991</a:t>
            </a:r>
            <a:endParaRPr lang="en-US" altLang="zh-CN" sz="2800" spc="140" dirty="0">
              <a:solidFill>
                <a:srgbClr val="FF0000"/>
              </a:solidFill>
              <a:uFillTx/>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heel(1)">
                                      <p:cBhvr>
                                        <p:cTn id="37" dur="2000"/>
                                        <p:tgtEl>
                                          <p:spTgt spid="14"/>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heel(1)">
                                      <p:cBhvr>
                                        <p:cTn id="40" dur="20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p:tgtEl>
                                          <p:spTgt spid="28"/>
                                        </p:tgtEl>
                                        <p:attrNameLst>
                                          <p:attrName>ppt_y</p:attrName>
                                        </p:attrNameLst>
                                      </p:cBhvr>
                                      <p:tavLst>
                                        <p:tav tm="0">
                                          <p:val>
                                            <p:strVal val="#ppt_y+#ppt_h*1.125000"/>
                                          </p:val>
                                        </p:tav>
                                        <p:tav tm="100000">
                                          <p:val>
                                            <p:strVal val="#ppt_y"/>
                                          </p:val>
                                        </p:tav>
                                      </p:tavLst>
                                    </p:anim>
                                    <p:animEffect transition="in" filter="wipe(up)">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0" grpId="0"/>
      <p:bldP spid="31" grpId="0"/>
      <p:bldP spid="32" grpId="0"/>
      <p:bldP spid="13" grpId="0" bldLvl="0" animBg="1"/>
      <p:bldP spid="14" grpId="0" bldLvl="0" animBg="1"/>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558800" y="1121410"/>
            <a:ext cx="5076825" cy="999490"/>
            <a:chOff x="880" y="1766"/>
            <a:chExt cx="7995" cy="1574"/>
          </a:xfrm>
        </p:grpSpPr>
        <p:sp>
          <p:nvSpPr>
            <p:cNvPr id="17" name="圆角矩形 16"/>
            <p:cNvSpPr/>
            <p:nvPr/>
          </p:nvSpPr>
          <p:spPr>
            <a:xfrm>
              <a:off x="880" y="1766"/>
              <a:ext cx="7652" cy="1574"/>
            </a:xfrm>
            <a:prstGeom prst="roundRect">
              <a:avLst/>
            </a:prstGeom>
            <a:solidFill>
              <a:schemeClr val="accent4">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Rectangle 2"/>
            <p:cNvSpPr>
              <a:spLocks noChangeArrowheads="1"/>
            </p:cNvSpPr>
            <p:nvPr/>
          </p:nvSpPr>
          <p:spPr bwMode="auto">
            <a:xfrm>
              <a:off x="1351" y="1779"/>
              <a:ext cx="7525" cy="1474"/>
            </a:xfrm>
            <a:prstGeom prst="rect">
              <a:avLst/>
            </a:prstGeom>
            <a:noFill/>
            <a:ln w="9525">
              <a:noFill/>
              <a:miter lim="800000"/>
            </a:ln>
          </p:spPr>
          <p:txBody>
            <a:bodyPr anchor="ctr"/>
            <a:p>
              <a:pPr>
                <a:lnSpc>
                  <a:spcPts val="3900"/>
                </a:lnSpc>
              </a:pPr>
              <a:r>
                <a:rPr lang="zh-CN" altLang="en-US" sz="2400" dirty="0">
                  <a:latin typeface="微软雅黑" panose="020B0503020204020204" pitchFamily="34" charset="-122"/>
                  <a:ea typeface="微软雅黑" panose="020B0503020204020204" pitchFamily="34" charset="-122"/>
                </a:rPr>
                <a:t>不用计算，试写出上面右边各题</a:t>
              </a:r>
              <a:endParaRPr lang="zh-CN" altLang="en-US" sz="2400" dirty="0">
                <a:latin typeface="微软雅黑" panose="020B0503020204020204" pitchFamily="34" charset="-122"/>
                <a:ea typeface="微软雅黑" panose="020B0503020204020204" pitchFamily="34" charset="-122"/>
              </a:endParaRPr>
            </a:p>
            <a:p>
              <a:pPr>
                <a:lnSpc>
                  <a:spcPts val="3900"/>
                </a:lnSpc>
              </a:pPr>
              <a:r>
                <a:rPr lang="zh-CN" altLang="en-US" sz="2400" dirty="0">
                  <a:latin typeface="微软雅黑" panose="020B0503020204020204" pitchFamily="34" charset="-122"/>
                  <a:ea typeface="微软雅黑" panose="020B0503020204020204" pitchFamily="34" charset="-122"/>
                </a:rPr>
                <a:t>的结果，并用计算器进行检验。</a:t>
              </a:r>
              <a:endParaRPr lang="zh-CN" altLang="en-US" sz="2400" dirty="0">
                <a:latin typeface="微软雅黑" panose="020B0503020204020204" pitchFamily="34" charset="-122"/>
                <a:ea typeface="微软雅黑" panose="020B0503020204020204" pitchFamily="34" charset="-122"/>
              </a:endParaRPr>
            </a:p>
          </p:txBody>
        </p:sp>
      </p:grpSp>
      <p:sp>
        <p:nvSpPr>
          <p:cNvPr id="3" name="TextBox 1"/>
          <p:cNvSpPr txBox="1"/>
          <p:nvPr/>
        </p:nvSpPr>
        <p:spPr>
          <a:xfrm>
            <a:off x="3732530" y="661035"/>
            <a:ext cx="4585335" cy="460375"/>
          </a:xfrm>
          <a:prstGeom prst="rect">
            <a:avLst/>
          </a:prstGeom>
          <a:noFill/>
        </p:spPr>
        <p:txBody>
          <a:bodyPr wrap="square" rtlCol="0">
            <a:spAutoFit/>
          </a:bodyPr>
          <a:p>
            <a:pPr>
              <a:spcBef>
                <a:spcPct val="0"/>
              </a:spcBef>
              <a:defRPr/>
            </a:pPr>
            <a:r>
              <a:rPr lang="zh-CN" altLang="en-US" sz="2400" kern="0" dirty="0">
                <a:latin typeface="微软雅黑" panose="020B0503020204020204" pitchFamily="34" charset="-122"/>
                <a:ea typeface="微软雅黑" panose="020B0503020204020204" pitchFamily="34" charset="-122"/>
              </a:rPr>
              <a:t>先用计算器计算下面左边各题。</a:t>
            </a:r>
            <a:endParaRPr lang="zh-CN" altLang="en-US" sz="2400" kern="0" dirty="0">
              <a:latin typeface="微软雅黑" panose="020B0503020204020204" pitchFamily="34" charset="-122"/>
              <a:ea typeface="微软雅黑" panose="020B0503020204020204" pitchFamily="34" charset="-122"/>
            </a:endParaRPr>
          </a:p>
        </p:txBody>
      </p:sp>
      <p:sp>
        <p:nvSpPr>
          <p:cNvPr id="5" name="Rectangle 7"/>
          <p:cNvSpPr>
            <a:spLocks noChangeArrowheads="1"/>
          </p:cNvSpPr>
          <p:nvPr/>
        </p:nvSpPr>
        <p:spPr bwMode="auto">
          <a:xfrm>
            <a:off x="1272540" y="1350645"/>
            <a:ext cx="9067165" cy="3666490"/>
          </a:xfrm>
          <a:prstGeom prst="rect">
            <a:avLst/>
          </a:prstGeom>
          <a:noFill/>
          <a:ln w="12700" algn="ctr">
            <a:noFill/>
            <a:miter lim="800000"/>
          </a:ln>
          <a:effectLst/>
        </p:spPr>
        <p:txBody>
          <a:bodyPr wrap="square">
            <a:spAutoFit/>
          </a:bodyPr>
          <a:p>
            <a:pPr>
              <a:lnSpc>
                <a:spcPct val="150000"/>
              </a:lnSpc>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111105÷9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__________</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9÷9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                        1111104÷9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__________</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108÷9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             11111103÷9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__________</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1107÷9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           111111102÷9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__________</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20000"/>
              </a:spcBef>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11106÷9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         1111111101÷9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__________</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nvSpPr>
        <p:spPr>
          <a:xfrm>
            <a:off x="3413674" y="2955226"/>
            <a:ext cx="59944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7" name="矩形 6"/>
          <p:cNvSpPr/>
          <p:nvPr/>
        </p:nvSpPr>
        <p:spPr>
          <a:xfrm>
            <a:off x="3357873" y="3679724"/>
            <a:ext cx="80772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3253936" y="4415989"/>
            <a:ext cx="101600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8268416" y="1507398"/>
            <a:ext cx="122428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12345</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8212504" y="2231152"/>
            <a:ext cx="143256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123456</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p:nvPr/>
        </p:nvSpPr>
        <p:spPr>
          <a:xfrm>
            <a:off x="8168346" y="2943161"/>
            <a:ext cx="164084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1234567</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2" name="矩形 11"/>
          <p:cNvSpPr/>
          <p:nvPr/>
        </p:nvSpPr>
        <p:spPr>
          <a:xfrm>
            <a:off x="8138860" y="3667659"/>
            <a:ext cx="184912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12345678</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8180871" y="4391846"/>
            <a:ext cx="2057400" cy="521970"/>
          </a:xfrm>
          <a:prstGeom prst="rect">
            <a:avLst/>
          </a:prstGeom>
        </p:spPr>
        <p:txBody>
          <a:bodyPr wrap="none">
            <a:spAutoFit/>
          </a:bodyPr>
          <a:p>
            <a:r>
              <a:rPr lang="en-US" altLang="zh-CN" sz="2800" dirty="0">
                <a:solidFill>
                  <a:srgbClr val="FF0000"/>
                </a:solidFill>
                <a:latin typeface="微软雅黑" panose="020B0503020204020204" pitchFamily="34" charset="-122"/>
                <a:ea typeface="微软雅黑" panose="020B0503020204020204" pitchFamily="34" charset="-122"/>
              </a:rPr>
              <a:t>123456789</a:t>
            </a:r>
            <a:endParaRPr lang="en-US" altLang="zh-CN" sz="2800" dirty="0">
              <a:solidFill>
                <a:srgbClr val="FF000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41955" y="5246370"/>
            <a:ext cx="5196840" cy="1149985"/>
            <a:chOff x="1375" y="8654"/>
            <a:chExt cx="8184" cy="1811"/>
          </a:xfrm>
        </p:grpSpPr>
        <p:sp>
          <p:nvSpPr>
            <p:cNvPr id="19" name="圆角矩形 18"/>
            <p:cNvSpPr/>
            <p:nvPr/>
          </p:nvSpPr>
          <p:spPr>
            <a:xfrm>
              <a:off x="1375" y="8654"/>
              <a:ext cx="8184" cy="1811"/>
            </a:xfrm>
            <a:prstGeom prst="roundRect">
              <a:avLst/>
            </a:prstGeom>
            <a:solidFill>
              <a:schemeClr val="accent6">
                <a:lumMod val="40000"/>
                <a:lumOff val="6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59" y="8750"/>
              <a:ext cx="7769" cy="1539"/>
            </a:xfrm>
            <a:prstGeom prst="rect">
              <a:avLst/>
            </a:prstGeom>
            <a:noFill/>
          </p:spPr>
          <p:txBody>
            <a:bodyPr wrap="none" rtlCol="0" anchor="t">
              <a:spAutoFit/>
            </a:bodyPr>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商比被除数少一位并且每一位上的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数字分别为从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开始的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相邻自然数</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1" name="文本框 2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7"/>
                                        </p:tgtEl>
                                        <p:attrNameLst>
                                          <p:attrName>style.visibility</p:attrName>
                                        </p:attrNameLst>
                                      </p:cBhvr>
                                      <p:to>
                                        <p:strVal val="visible"/>
                                      </p:to>
                                    </p:set>
                                    <p:anim calcmode="discrete" valueType="clr">
                                      <p:cBhvr override="childStyle">
                                        <p:cTn id="14"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7"/>
                                        </p:tgtEl>
                                        <p:attrNameLst>
                                          <p:attrName>fillcolor</p:attrName>
                                        </p:attrNameLst>
                                      </p:cBhvr>
                                      <p:tavLst>
                                        <p:tav tm="0">
                                          <p:val>
                                            <p:clrVal>
                                              <a:schemeClr val="accent2"/>
                                            </p:clrVal>
                                          </p:val>
                                        </p:tav>
                                        <p:tav tm="50000">
                                          <p:val>
                                            <p:clrVal>
                                              <a:schemeClr val="hlink"/>
                                            </p:clrVal>
                                          </p:val>
                                        </p:tav>
                                      </p:tavLst>
                                    </p:anim>
                                    <p:set>
                                      <p:cBhvr>
                                        <p:cTn id="16" dur="80"/>
                                        <p:tgtEl>
                                          <p:spTgt spid="7"/>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8"/>
                                        </p:tgtEl>
                                        <p:attrNameLst>
                                          <p:attrName>style.visibility</p:attrName>
                                        </p:attrNameLst>
                                      </p:cBhvr>
                                      <p:to>
                                        <p:strVal val="visible"/>
                                      </p:to>
                                    </p:set>
                                    <p:anim calcmode="discrete" valueType="clr">
                                      <p:cBhvr override="childStyle">
                                        <p:cTn id="2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8"/>
                                        </p:tgtEl>
                                        <p:attrNameLst>
                                          <p:attrName>fillcolor</p:attrName>
                                        </p:attrNameLst>
                                      </p:cBhvr>
                                      <p:tavLst>
                                        <p:tav tm="0">
                                          <p:val>
                                            <p:clrVal>
                                              <a:schemeClr val="accent2"/>
                                            </p:clrVal>
                                          </p:val>
                                        </p:tav>
                                        <p:tav tm="50000">
                                          <p:val>
                                            <p:clrVal>
                                              <a:schemeClr val="hlink"/>
                                            </p:clrVal>
                                          </p:val>
                                        </p:tav>
                                      </p:tavLst>
                                    </p:anim>
                                    <p:set>
                                      <p:cBhvr>
                                        <p:cTn id="23" dur="80"/>
                                        <p:tgtEl>
                                          <p:spTgt spid="8"/>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ppt_y</p:attrName>
                                        </p:attrNameLst>
                                      </p:cBhvr>
                                      <p:tavLst>
                                        <p:tav tm="0">
                                          <p:val>
                                            <p:strVal val="#ppt_y+#ppt_h*1.125000"/>
                                          </p:val>
                                        </p:tav>
                                        <p:tav tm="100000">
                                          <p:val>
                                            <p:strVal val="#ppt_y"/>
                                          </p:val>
                                        </p:tav>
                                      </p:tavLst>
                                    </p:anim>
                                    <p:animEffect transition="in" filter="wipe(up)">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9"/>
                                        </p:tgtEl>
                                        <p:attrNameLst>
                                          <p:attrName>style.visibility</p:attrName>
                                        </p:attrNameLst>
                                      </p:cBhvr>
                                      <p:to>
                                        <p:strVal val="visible"/>
                                      </p:to>
                                    </p:set>
                                    <p:anim calcmode="discrete" valueType="clr">
                                      <p:cBhvr override="childStyle">
                                        <p:cTn id="34"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9"/>
                                        </p:tgtEl>
                                        <p:attrNameLst>
                                          <p:attrName>fillcolor</p:attrName>
                                        </p:attrNameLst>
                                      </p:cBhvr>
                                      <p:tavLst>
                                        <p:tav tm="0">
                                          <p:val>
                                            <p:clrVal>
                                              <a:schemeClr val="accent2"/>
                                            </p:clrVal>
                                          </p:val>
                                        </p:tav>
                                        <p:tav tm="50000">
                                          <p:val>
                                            <p:clrVal>
                                              <a:schemeClr val="hlink"/>
                                            </p:clrVal>
                                          </p:val>
                                        </p:tav>
                                      </p:tavLst>
                                    </p:anim>
                                    <p:set>
                                      <p:cBhvr>
                                        <p:cTn id="36" dur="80"/>
                                        <p:tgtEl>
                                          <p:spTgt spid="9"/>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0"/>
                                        </p:tgtEl>
                                        <p:attrNameLst>
                                          <p:attrName>style.visibility</p:attrName>
                                        </p:attrNameLst>
                                      </p:cBhvr>
                                      <p:to>
                                        <p:strVal val="visible"/>
                                      </p:to>
                                    </p:set>
                                    <p:anim calcmode="discrete" valueType="clr">
                                      <p:cBhvr override="childStyle">
                                        <p:cTn id="41"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0"/>
                                        </p:tgtEl>
                                        <p:attrNameLst>
                                          <p:attrName>fillcolor</p:attrName>
                                        </p:attrNameLst>
                                      </p:cBhvr>
                                      <p:tavLst>
                                        <p:tav tm="0">
                                          <p:val>
                                            <p:clrVal>
                                              <a:schemeClr val="accent2"/>
                                            </p:clrVal>
                                          </p:val>
                                        </p:tav>
                                        <p:tav tm="50000">
                                          <p:val>
                                            <p:clrVal>
                                              <a:schemeClr val="hlink"/>
                                            </p:clrVal>
                                          </p:val>
                                        </p:tav>
                                      </p:tavLst>
                                    </p:anim>
                                    <p:set>
                                      <p:cBhvr>
                                        <p:cTn id="43" dur="80"/>
                                        <p:tgtEl>
                                          <p:spTgt spid="10"/>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1"/>
                                        </p:tgtEl>
                                        <p:attrNameLst>
                                          <p:attrName>style.visibility</p:attrName>
                                        </p:attrNameLst>
                                      </p:cBhvr>
                                      <p:to>
                                        <p:strVal val="visible"/>
                                      </p:to>
                                    </p:set>
                                    <p:anim calcmode="discrete" valueType="clr">
                                      <p:cBhvr override="childStyle">
                                        <p:cTn id="48"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1"/>
                                        </p:tgtEl>
                                        <p:attrNameLst>
                                          <p:attrName>fillcolor</p:attrName>
                                        </p:attrNameLst>
                                      </p:cBhvr>
                                      <p:tavLst>
                                        <p:tav tm="0">
                                          <p:val>
                                            <p:clrVal>
                                              <a:schemeClr val="accent2"/>
                                            </p:clrVal>
                                          </p:val>
                                        </p:tav>
                                        <p:tav tm="50000">
                                          <p:val>
                                            <p:clrVal>
                                              <a:schemeClr val="hlink"/>
                                            </p:clrVal>
                                          </p:val>
                                        </p:tav>
                                      </p:tavLst>
                                    </p:anim>
                                    <p:set>
                                      <p:cBhvr>
                                        <p:cTn id="50" dur="80"/>
                                        <p:tgtEl>
                                          <p:spTgt spid="11"/>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12"/>
                                        </p:tgtEl>
                                        <p:attrNameLst>
                                          <p:attrName>style.visibility</p:attrName>
                                        </p:attrNameLst>
                                      </p:cBhvr>
                                      <p:to>
                                        <p:strVal val="visible"/>
                                      </p:to>
                                    </p:set>
                                    <p:anim calcmode="discrete" valueType="clr">
                                      <p:cBhvr override="childStyle">
                                        <p:cTn id="55"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12"/>
                                        </p:tgtEl>
                                        <p:attrNameLst>
                                          <p:attrName>fillcolor</p:attrName>
                                        </p:attrNameLst>
                                      </p:cBhvr>
                                      <p:tavLst>
                                        <p:tav tm="0">
                                          <p:val>
                                            <p:clrVal>
                                              <a:schemeClr val="accent2"/>
                                            </p:clrVal>
                                          </p:val>
                                        </p:tav>
                                        <p:tav tm="50000">
                                          <p:val>
                                            <p:clrVal>
                                              <a:schemeClr val="hlink"/>
                                            </p:clrVal>
                                          </p:val>
                                        </p:tav>
                                      </p:tavLst>
                                    </p:anim>
                                    <p:set>
                                      <p:cBhvr>
                                        <p:cTn id="57" dur="80"/>
                                        <p:tgtEl>
                                          <p:spTgt spid="12"/>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13"/>
                                        </p:tgtEl>
                                        <p:attrNameLst>
                                          <p:attrName>style.visibility</p:attrName>
                                        </p:attrNameLst>
                                      </p:cBhvr>
                                      <p:to>
                                        <p:strVal val="visible"/>
                                      </p:to>
                                    </p:set>
                                    <p:anim calcmode="discrete" valueType="clr">
                                      <p:cBhvr override="childStyle">
                                        <p:cTn id="62" dur="80"/>
                                        <p:tgtEl>
                                          <p:spTgt spid="13"/>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13"/>
                                        </p:tgtEl>
                                        <p:attrNameLst>
                                          <p:attrName>fillcolor</p:attrName>
                                        </p:attrNameLst>
                                      </p:cBhvr>
                                      <p:tavLst>
                                        <p:tav tm="0">
                                          <p:val>
                                            <p:clrVal>
                                              <a:schemeClr val="accent2"/>
                                            </p:clrVal>
                                          </p:val>
                                        </p:tav>
                                        <p:tav tm="50000">
                                          <p:val>
                                            <p:clrVal>
                                              <a:schemeClr val="hlink"/>
                                            </p:clrVal>
                                          </p:val>
                                        </p:tav>
                                      </p:tavLst>
                                    </p:anim>
                                    <p:set>
                                      <p:cBhvr>
                                        <p:cTn id="64" dur="80"/>
                                        <p:tgtEl>
                                          <p:spTgt spid="13"/>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p:tgtEl>
                                          <p:spTgt spid="20"/>
                                        </p:tgtEl>
                                        <p:attrNameLst>
                                          <p:attrName>ppt_y</p:attrName>
                                        </p:attrNameLst>
                                      </p:cBhvr>
                                      <p:tavLst>
                                        <p:tav tm="0">
                                          <p:val>
                                            <p:strVal val="#ppt_y+#ppt_h*1.125000"/>
                                          </p:val>
                                        </p:tav>
                                        <p:tav tm="100000">
                                          <p:val>
                                            <p:strVal val="#ppt_y"/>
                                          </p:val>
                                        </p:tav>
                                      </p:tavLst>
                                    </p:anim>
                                    <p:animEffect transition="in" filter="wipe(up)">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4" name="Rectangle 2"/>
          <p:cNvSpPr>
            <a:spLocks noChangeArrowheads="1"/>
          </p:cNvSpPr>
          <p:nvPr/>
        </p:nvSpPr>
        <p:spPr bwMode="auto">
          <a:xfrm>
            <a:off x="1944732" y="1468737"/>
            <a:ext cx="7752240" cy="1408310"/>
          </a:xfrm>
          <a:prstGeom prst="rect">
            <a:avLst/>
          </a:prstGeom>
          <a:noFill/>
          <a:ln w="9525">
            <a:noFill/>
            <a:miter lim="800000"/>
          </a:ln>
        </p:spPr>
        <p:txBody>
          <a:bodyPr anchor="ctr"/>
          <a:p>
            <a:pPr>
              <a:lnSpc>
                <a:spcPct val="15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小明的计算器上的数字</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键坏了，如果小明</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想用计算器计算</a:t>
            </a: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34×97</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，他可以怎样算呢？</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Rectangle 2"/>
          <p:cNvSpPr>
            <a:spLocks noChangeArrowheads="1"/>
          </p:cNvSpPr>
          <p:nvPr/>
        </p:nvSpPr>
        <p:spPr bwMode="auto">
          <a:xfrm>
            <a:off x="4445724" y="3524077"/>
            <a:ext cx="2611281" cy="674022"/>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34×100-34×3</a:t>
            </a:r>
            <a:endParaRPr lang="en-US" altLang="zh-CN"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2"/>
          <p:cNvSpPr>
            <a:spLocks noChangeArrowheads="1"/>
          </p:cNvSpPr>
          <p:nvPr/>
        </p:nvSpPr>
        <p:spPr bwMode="auto">
          <a:xfrm>
            <a:off x="4282886" y="4094009"/>
            <a:ext cx="2611281" cy="680287"/>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=3400-102</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
        <p:nvSpPr>
          <p:cNvPr id="7" name="Rectangle 2"/>
          <p:cNvSpPr>
            <a:spLocks noChangeArrowheads="1"/>
          </p:cNvSpPr>
          <p:nvPr/>
        </p:nvSpPr>
        <p:spPr bwMode="auto">
          <a:xfrm>
            <a:off x="4278711" y="4678556"/>
            <a:ext cx="2611281" cy="680287"/>
          </a:xfrm>
          <a:prstGeom prst="rect">
            <a:avLst/>
          </a:prstGeom>
          <a:noFill/>
          <a:ln w="9525">
            <a:noFill/>
            <a:miter lim="800000"/>
          </a:ln>
        </p:spPr>
        <p:txBody>
          <a:bodyPr anchor="ctr"/>
          <a:p>
            <a:pPr>
              <a:lnSpc>
                <a:spcPct val="100000"/>
              </a:lnSpc>
              <a:defRPr/>
            </a:pPr>
            <a:r>
              <a:rPr lang="en-US" altLang="zh-CN" sz="2800" dirty="0">
                <a:solidFill>
                  <a:srgbClr val="FF0000"/>
                </a:solidFill>
                <a:latin typeface="微软雅黑" panose="020B0503020204020204" pitchFamily="34" charset="-122"/>
                <a:ea typeface="微软雅黑" panose="020B0503020204020204" pitchFamily="34" charset="-122"/>
              </a:rPr>
              <a:t>=3298</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Lst>
  </p:timing>
</p:sld>
</file>

<file path=ppt/tags/tag1.xml><?xml version="1.0" encoding="utf-8"?>
<p:tagLst xmlns:p="http://schemas.openxmlformats.org/presentationml/2006/main">
  <p:tag name="KSO_WM_UNIT_TABLE_BEAUTIFY" val="smartTable{353924dd-90d9-4837-9ca9-45a7a1a276f3}"/>
</p:tagLst>
</file>

<file path=ppt/tags/tag2.xml><?xml version="1.0" encoding="utf-8"?>
<p:tagLst xmlns:p="http://schemas.openxmlformats.org/presentationml/2006/main">
  <p:tag name="KSO_WM_UNIT_TABLE_BEAUTIFY" val="smartTable{353924dd-90d9-4837-9ca9-45a7a1a276f3}"/>
</p:tagLst>
</file>

<file path=ppt/tags/tag3.xml><?xml version="1.0" encoding="utf-8"?>
<p:tagLst xmlns:p="http://schemas.openxmlformats.org/presentationml/2006/main">
  <p:tag name="KSO_WM_UNIT_TABLE_BEAUTIFY" val="smartTable{353924dd-90d9-4837-9ca9-45a7a1a276f3}"/>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1367</Words>
  <Application>WPS 演示</Application>
  <PresentationFormat>宽屏</PresentationFormat>
  <Paragraphs>259</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Arial</vt:lpstr>
      <vt:lpstr>宋体</vt:lpstr>
      <vt:lpstr>Wingdings</vt:lpstr>
      <vt:lpstr>微软雅黑</vt:lpstr>
      <vt:lpstr>Wingdings</vt:lpstr>
      <vt:lpstr>Times New Roman</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5D9BD71B6A6D461FBF8680A5B5DA7669</vt:lpwstr>
  </property>
</Properties>
</file>