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61" r:id="rId24"/>
    <p:sldId id="262" r:id="rId25"/>
    <p:sldId id="285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48369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数学广角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集合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练习二十三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"/>
          <p:cNvSpPr txBox="1"/>
          <p:nvPr/>
        </p:nvSpPr>
        <p:spPr>
          <a:xfrm>
            <a:off x="476323" y="672152"/>
            <a:ext cx="3534942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在圈中填上合适的数。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99890" y="2557681"/>
            <a:ext cx="3952875" cy="2085975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728315" y="1043941"/>
            <a:ext cx="7534275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两个圈中都有的数有多少个？请你用画图的方法表示出来。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749328" y="2557681"/>
            <a:ext cx="3952875" cy="2085975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723803" y="26576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2123728" y="2006818"/>
            <a:ext cx="26670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857403" y="2006818"/>
            <a:ext cx="26670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3323878" y="26576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2123728" y="30767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2628553" y="30767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2"/>
          <p:cNvSpPr txBox="1"/>
          <p:nvPr/>
        </p:nvSpPr>
        <p:spPr>
          <a:xfrm>
            <a:off x="3130203" y="30672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123728" y="359114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2628553" y="3589556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3130203" y="3580031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2811115" y="39816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7"/>
          <p:cNvSpPr txBox="1"/>
          <p:nvPr/>
        </p:nvSpPr>
        <p:spPr>
          <a:xfrm>
            <a:off x="3411190" y="39816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8"/>
          <p:cNvSpPr txBox="1"/>
          <p:nvPr/>
        </p:nvSpPr>
        <p:spPr>
          <a:xfrm>
            <a:off x="3990628" y="2929156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9"/>
          <p:cNvSpPr txBox="1"/>
          <p:nvPr/>
        </p:nvSpPr>
        <p:spPr>
          <a:xfrm>
            <a:off x="4495453" y="29275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4997103" y="291804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3981103" y="3319681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30"/>
          <p:cNvSpPr txBox="1"/>
          <p:nvPr/>
        </p:nvSpPr>
        <p:spPr>
          <a:xfrm>
            <a:off x="4495453" y="33180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31"/>
          <p:cNvSpPr txBox="1"/>
          <p:nvPr/>
        </p:nvSpPr>
        <p:spPr>
          <a:xfrm>
            <a:off x="4997103" y="33085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2"/>
          <p:cNvSpPr txBox="1"/>
          <p:nvPr/>
        </p:nvSpPr>
        <p:spPr>
          <a:xfrm>
            <a:off x="3985865" y="371814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3"/>
          <p:cNvSpPr txBox="1"/>
          <p:nvPr/>
        </p:nvSpPr>
        <p:spPr>
          <a:xfrm>
            <a:off x="4500215" y="371814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34"/>
          <p:cNvSpPr txBox="1"/>
          <p:nvPr/>
        </p:nvSpPr>
        <p:spPr>
          <a:xfrm>
            <a:off x="5011390" y="370861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5"/>
          <p:cNvSpPr txBox="1"/>
          <p:nvPr/>
        </p:nvSpPr>
        <p:spPr>
          <a:xfrm>
            <a:off x="5568603" y="26576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6"/>
          <p:cNvSpPr txBox="1"/>
          <p:nvPr/>
        </p:nvSpPr>
        <p:spPr>
          <a:xfrm>
            <a:off x="6168678" y="26576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37"/>
          <p:cNvSpPr txBox="1"/>
          <p:nvPr/>
        </p:nvSpPr>
        <p:spPr>
          <a:xfrm>
            <a:off x="5900390" y="3046631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8"/>
          <p:cNvSpPr txBox="1"/>
          <p:nvPr/>
        </p:nvSpPr>
        <p:spPr>
          <a:xfrm>
            <a:off x="6405215" y="3046631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6906865" y="3037106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40"/>
          <p:cNvSpPr txBox="1"/>
          <p:nvPr/>
        </p:nvSpPr>
        <p:spPr>
          <a:xfrm>
            <a:off x="5924203" y="353081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1"/>
          <p:cNvSpPr txBox="1"/>
          <p:nvPr/>
        </p:nvSpPr>
        <p:spPr>
          <a:xfrm>
            <a:off x="6429028" y="353081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42"/>
          <p:cNvSpPr txBox="1"/>
          <p:nvPr/>
        </p:nvSpPr>
        <p:spPr>
          <a:xfrm>
            <a:off x="6930678" y="3521293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43"/>
          <p:cNvSpPr txBox="1"/>
          <p:nvPr/>
        </p:nvSpPr>
        <p:spPr>
          <a:xfrm>
            <a:off x="5600353" y="40070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44"/>
          <p:cNvSpPr txBox="1"/>
          <p:nvPr/>
        </p:nvSpPr>
        <p:spPr>
          <a:xfrm>
            <a:off x="6200428" y="4007068"/>
            <a:ext cx="60007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26982"/>
            <a:ext cx="7200900" cy="16927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小雨一家去采摘。爷爷、爸爸、外公、姨妈、小雨、叔叔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人采摘了圣女果，奶奶、妈妈、爷爷、小雨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人采摘了草莓，姑姑、舅舅、外婆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人采摘了小黄瓜。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93" y="1548450"/>
            <a:ext cx="4027047" cy="4027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93342" y="1036813"/>
            <a:ext cx="3143250" cy="1504950"/>
          </a:xfrm>
          <a:prstGeom prst="ellipse">
            <a:avLst/>
          </a:prstGeom>
          <a:solidFill>
            <a:schemeClr val="bg1">
              <a:alpha val="45098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07867" y="979661"/>
            <a:ext cx="3143250" cy="1504950"/>
          </a:xfrm>
          <a:prstGeom prst="ellipse">
            <a:avLst/>
          </a:prstGeom>
          <a:solidFill>
            <a:schemeClr val="bg1">
              <a:alpha val="45098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45842" y="2141711"/>
            <a:ext cx="3143250" cy="1504950"/>
          </a:xfrm>
          <a:prstGeom prst="ellipse">
            <a:avLst/>
          </a:prstGeom>
          <a:solidFill>
            <a:schemeClr val="bg1">
              <a:alpha val="45098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53237" y="628669"/>
            <a:ext cx="219483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采摘圣女果的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76367" y="614542"/>
            <a:ext cx="18598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采摘草莓的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20842" y="2662411"/>
            <a:ext cx="219483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采摘小黄瓜的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795886"/>
            <a:ext cx="7056740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）采摘圣女果和小黄瓜的共有（    ）人。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4830" y="4262611"/>
            <a:ext cx="6721712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）采摘圣女果和草莓的共有（    ）人。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1692" y="120826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爷爷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1692" y="1617836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小雨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17192" y="1122536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17292" y="113206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外公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7342" y="1670224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姨妈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60142" y="164641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叔叔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90592" y="113206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奶奶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09642" y="158926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37942" y="266241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姑姑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2342" y="266241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舅舅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03242" y="2662411"/>
            <a:ext cx="9715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外婆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49106" y="3789793"/>
            <a:ext cx="31432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09316" y="4262611"/>
            <a:ext cx="31432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9662"/>
            <a:ext cx="4887912" cy="236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95313" y="735966"/>
            <a:ext cx="7572375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同学们到动物园游玩，参观熊猫馆的有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人，参观大象馆的有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人，两个馆都参观的有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313" y="2197100"/>
            <a:ext cx="303480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填写下边的图。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313" y="2735263"/>
            <a:ext cx="3690937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去动物园的一共有（     ）人。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36568" y="2716922"/>
            <a:ext cx="5715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4579243" y="2716922"/>
            <a:ext cx="5715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517706" y="2716922"/>
            <a:ext cx="5715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148720" y="3160494"/>
            <a:ext cx="5715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675" y="706438"/>
            <a:ext cx="57150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你能提出其他数学问题并解答吗？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9592" y="1692275"/>
            <a:ext cx="765251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问题：只参观熊猫馆的比只参观大象馆的少多少人？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8891" y="2505869"/>
            <a:ext cx="186621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12-7=5(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616" y="3319463"/>
            <a:ext cx="7291387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答：只参观熊猫馆的比只参观大象馆的少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2352" y="694893"/>
            <a:ext cx="819929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万众一心，抗击疫情！为战胜新冠病毒，某市计划抽调一批医护人员到疫情严重地区支援，这些医护人员中，有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人曾参加过“非典”的医疗救护队伍，有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人参加过汶川地震的医疗救护队伍，已知这支医疗队伍总共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人，参加过两次医疗救护队伍的医护人员有多少人？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29598" y="2787774"/>
            <a:ext cx="180641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25+36-45</a:t>
            </a:r>
            <a:endParaRPr lang="en-US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=61-45</a:t>
            </a:r>
            <a:endParaRPr lang="en-US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69875" y="4080436"/>
            <a:ext cx="410445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答：两次都参加的有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87774"/>
            <a:ext cx="1878306" cy="192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17360"/>
            <a:ext cx="806489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三个小朋友比赛，看谁写出带“春”字的成语多，小刚写出了15个，小佳写出了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个，小红写出了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个，小佳写出的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个成语小刚都写出来了，小红写出的成语中有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个小刚也写出来了。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211" y="2400996"/>
            <a:ext cx="60132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）小刚和小佳一共写出了多少个成语？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）小刚和小红一共写出了多少个成语？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6300192" y="2277885"/>
            <a:ext cx="2576508" cy="1887340"/>
            <a:chOff x="908564" y="2090094"/>
            <a:chExt cx="2234743" cy="1887340"/>
          </a:xfrm>
        </p:grpSpPr>
        <p:sp>
          <p:nvSpPr>
            <p:cNvPr id="8" name="圆角矩形标注 1"/>
            <p:cNvSpPr/>
            <p:nvPr/>
          </p:nvSpPr>
          <p:spPr>
            <a:xfrm>
              <a:off x="1242054" y="2090094"/>
              <a:ext cx="1856191" cy="442271"/>
            </a:xfrm>
            <a:prstGeom prst="wedgeRoundRectCallout">
              <a:avLst>
                <a:gd name="adj1" fmla="val -7885"/>
                <a:gd name="adj2" fmla="val 8818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16139" y="2383959"/>
              <a:ext cx="1382106" cy="1593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4"/>
            <p:cNvSpPr>
              <a:spLocks noChangeArrowheads="1"/>
            </p:cNvSpPr>
            <p:nvPr/>
          </p:nvSpPr>
          <p:spPr bwMode="auto">
            <a:xfrm>
              <a:off x="908564" y="2111691"/>
              <a:ext cx="2234743" cy="4247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先用图试一试。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49549" y="1275606"/>
            <a:ext cx="3143250" cy="1504950"/>
            <a:chOff x="1547391" y="1479520"/>
            <a:chExt cx="3143250" cy="1504950"/>
          </a:xfrm>
        </p:grpSpPr>
        <p:sp>
          <p:nvSpPr>
            <p:cNvPr id="21" name="椭圆 20"/>
            <p:cNvSpPr/>
            <p:nvPr/>
          </p:nvSpPr>
          <p:spPr>
            <a:xfrm>
              <a:off x="1547391" y="1479520"/>
              <a:ext cx="3143250" cy="1504950"/>
            </a:xfrm>
            <a:prstGeom prst="ellipse">
              <a:avLst/>
            </a:prstGeom>
            <a:solidFill>
              <a:schemeClr val="bg1">
                <a:alpha val="45098"/>
              </a:schemeClr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4"/>
            <p:cNvSpPr txBox="1">
              <a:spLocks noChangeArrowheads="1"/>
            </p:cNvSpPr>
            <p:nvPr/>
          </p:nvSpPr>
          <p:spPr bwMode="auto">
            <a:xfrm>
              <a:off x="2382751" y="1493080"/>
              <a:ext cx="85472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小刚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11"/>
            <p:cNvSpPr txBox="1"/>
            <p:nvPr/>
          </p:nvSpPr>
          <p:spPr>
            <a:xfrm>
              <a:off x="2525083" y="2018911"/>
              <a:ext cx="97155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74854" y="1635646"/>
            <a:ext cx="1973932" cy="936104"/>
            <a:chOff x="5004048" y="1563638"/>
            <a:chExt cx="1973932" cy="936104"/>
          </a:xfrm>
        </p:grpSpPr>
        <p:sp>
          <p:nvSpPr>
            <p:cNvPr id="25" name="椭圆 24"/>
            <p:cNvSpPr/>
            <p:nvPr/>
          </p:nvSpPr>
          <p:spPr>
            <a:xfrm>
              <a:off x="5004048" y="1563638"/>
              <a:ext cx="1627536" cy="936104"/>
            </a:xfrm>
            <a:prstGeom prst="ellipse">
              <a:avLst/>
            </a:prstGeom>
            <a:solidFill>
              <a:schemeClr val="bg1">
                <a:alpha val="45098"/>
              </a:schemeClr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5"/>
            <p:cNvSpPr txBox="1">
              <a:spLocks noChangeArrowheads="1"/>
            </p:cNvSpPr>
            <p:nvPr/>
          </p:nvSpPr>
          <p:spPr bwMode="auto">
            <a:xfrm>
              <a:off x="5151709" y="1758379"/>
              <a:ext cx="85472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小佳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15"/>
            <p:cNvSpPr txBox="1"/>
            <p:nvPr/>
          </p:nvSpPr>
          <p:spPr>
            <a:xfrm>
              <a:off x="6006430" y="1712212"/>
              <a:ext cx="97155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286530" y="3899992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小刚和小佳的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3200" y="738093"/>
            <a:ext cx="2232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3899992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99685" y="3899992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98791" y="2351637"/>
            <a:ext cx="3070071" cy="1304258"/>
            <a:chOff x="3032331" y="2253568"/>
            <a:chExt cx="3070071" cy="1304258"/>
          </a:xfrm>
        </p:grpSpPr>
        <p:sp>
          <p:nvSpPr>
            <p:cNvPr id="16" name="矩形 15"/>
            <p:cNvSpPr/>
            <p:nvPr/>
          </p:nvSpPr>
          <p:spPr>
            <a:xfrm>
              <a:off x="3032331" y="3034606"/>
              <a:ext cx="30700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小刚和小佳都写的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箭头连接符 16"/>
            <p:cNvCxnSpPr>
              <a:stCxn id="16" idx="0"/>
            </p:cNvCxnSpPr>
            <p:nvPr/>
          </p:nvCxnSpPr>
          <p:spPr>
            <a:xfrm flipH="1" flipV="1">
              <a:off x="4552563" y="2253568"/>
              <a:ext cx="14804" cy="781038"/>
            </a:xfrm>
            <a:prstGeom prst="straightConnector1">
              <a:avLst/>
            </a:prstGeom>
            <a:ln w="28575">
              <a:solidFill>
                <a:srgbClr val="357B6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11927 0.007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-0.13056 -0.007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8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5616" y="1182172"/>
            <a:ext cx="3143250" cy="1584918"/>
            <a:chOff x="1093020" y="1339654"/>
            <a:chExt cx="3143250" cy="1584918"/>
          </a:xfrm>
        </p:grpSpPr>
        <p:grpSp>
          <p:nvGrpSpPr>
            <p:cNvPr id="12" name="组合 11"/>
            <p:cNvGrpSpPr/>
            <p:nvPr/>
          </p:nvGrpSpPr>
          <p:grpSpPr>
            <a:xfrm>
              <a:off x="1093020" y="1339654"/>
              <a:ext cx="3143250" cy="1584918"/>
              <a:chOff x="1547391" y="1399552"/>
              <a:chExt cx="3143250" cy="158491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547391" y="1479520"/>
                <a:ext cx="3143250" cy="1504950"/>
              </a:xfrm>
              <a:prstGeom prst="ellipse">
                <a:avLst/>
              </a:prstGeom>
              <a:solidFill>
                <a:schemeClr val="bg1">
                  <a:alpha val="45098"/>
                </a:schemeClr>
              </a:solidFill>
              <a:ln>
                <a:solidFill>
                  <a:srgbClr val="357B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TextBox 4"/>
              <p:cNvSpPr txBox="1">
                <a:spLocks noChangeArrowheads="1"/>
              </p:cNvSpPr>
              <p:nvPr/>
            </p:nvSpPr>
            <p:spPr bwMode="auto">
              <a:xfrm>
                <a:off x="2544727" y="1407778"/>
                <a:ext cx="854721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zh-CN" altLang="en-US" sz="2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小刚</a:t>
                </a:r>
                <a:endPara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3222782" y="1399552"/>
                <a:ext cx="971550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097913" y="1704045"/>
              <a:ext cx="1627536" cy="936104"/>
              <a:chOff x="3493227" y="1560372"/>
              <a:chExt cx="1627536" cy="93610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493227" y="1560372"/>
                <a:ext cx="1627536" cy="936104"/>
              </a:xfrm>
              <a:prstGeom prst="ellipse">
                <a:avLst/>
              </a:prstGeom>
              <a:solidFill>
                <a:schemeClr val="bg1">
                  <a:alpha val="45098"/>
                </a:schemeClr>
              </a:solidFill>
              <a:ln>
                <a:solidFill>
                  <a:srgbClr val="357B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TextBox 5"/>
              <p:cNvSpPr txBox="1">
                <a:spLocks noChangeArrowheads="1"/>
              </p:cNvSpPr>
              <p:nvPr/>
            </p:nvSpPr>
            <p:spPr bwMode="auto">
              <a:xfrm>
                <a:off x="3802336" y="1560372"/>
                <a:ext cx="854721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zh-CN" altLang="en-US" sz="2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小佳</a:t>
                </a:r>
                <a:endPara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4066246" y="1852759"/>
                <a:ext cx="971550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31885" y="1366543"/>
            <a:ext cx="2903315" cy="1400547"/>
            <a:chOff x="2939726" y="3742952"/>
            <a:chExt cx="2903315" cy="1400547"/>
          </a:xfrm>
        </p:grpSpPr>
        <p:sp>
          <p:nvSpPr>
            <p:cNvPr id="5" name="椭圆 4"/>
            <p:cNvSpPr/>
            <p:nvPr/>
          </p:nvSpPr>
          <p:spPr>
            <a:xfrm>
              <a:off x="2939726" y="3742952"/>
              <a:ext cx="2903315" cy="1400547"/>
            </a:xfrm>
            <a:prstGeom prst="ellipse">
              <a:avLst/>
            </a:prstGeom>
            <a:solidFill>
              <a:schemeClr val="bg1">
                <a:alpha val="45098"/>
              </a:schemeClr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4391383" y="3805111"/>
              <a:ext cx="85472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小红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73023" y="4169193"/>
              <a:ext cx="971550" cy="4924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157660" y="365767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14556" y="173034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6782" y="3657748"/>
            <a:ext cx="1811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78789" y="3657674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533200" y="738093"/>
            <a:ext cx="2232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77227" y="2253568"/>
            <a:ext cx="3070071" cy="1304258"/>
            <a:chOff x="3032331" y="2253568"/>
            <a:chExt cx="3070071" cy="1304258"/>
          </a:xfrm>
        </p:grpSpPr>
        <p:sp>
          <p:nvSpPr>
            <p:cNvPr id="18" name="矩形 17"/>
            <p:cNvSpPr/>
            <p:nvPr/>
          </p:nvSpPr>
          <p:spPr>
            <a:xfrm>
              <a:off x="3032331" y="3034606"/>
              <a:ext cx="30700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小刚和小红都写的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箭头连接符 9"/>
            <p:cNvCxnSpPr>
              <a:stCxn id="18" idx="0"/>
              <a:endCxn id="20" idx="2"/>
            </p:cNvCxnSpPr>
            <p:nvPr/>
          </p:nvCxnSpPr>
          <p:spPr>
            <a:xfrm flipH="1" flipV="1">
              <a:off x="4552563" y="2253568"/>
              <a:ext cx="14804" cy="781038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-0.06718 -0.012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8" y="-64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6.17284E-7 L 0.10625 0.004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63829"/>
            <a:ext cx="806489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三个小朋友比赛，看谁写出带“春”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字的成语多，小刚写出了15个，小佳写出了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个，小红写出了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个，小佳写出的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个成语小刚都写出来了，小红写出的成语中有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个小刚也写出来了。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427734"/>
            <a:ext cx="60132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）小刚和小佳一共写出了多少个成语？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）小刚和小红一共写出了多少个成语？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07704" y="4018006"/>
            <a:ext cx="23762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-5=2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51720" y="2955296"/>
            <a:ext cx="23762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15619" y="827930"/>
            <a:ext cx="4075607" cy="638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理解集合图的各部分名称</a:t>
            </a:r>
            <a:endParaRPr lang="zh-CN" altLang="en-US" sz="2600" b="1" dirty="0">
              <a:solidFill>
                <a:schemeClr val="tx1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675482" y="2143871"/>
            <a:ext cx="3838575" cy="1533525"/>
          </a:xfrm>
          <a:prstGeom prst="ellipse">
            <a:avLst/>
          </a:prstGeom>
          <a:solidFill>
            <a:srgbClr val="FA8544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07444" y="2143871"/>
            <a:ext cx="3838575" cy="1533525"/>
          </a:xfrm>
          <a:prstGeom prst="ellipse">
            <a:avLst/>
          </a:prstGeom>
          <a:solidFill>
            <a:srgbClr val="FA8544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2216819" y="2432796"/>
            <a:ext cx="13081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只参加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5588669" y="2432796"/>
            <a:ext cx="13081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只参加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3696369" y="2432796"/>
            <a:ext cx="1658938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都参加的人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603" y="1851670"/>
            <a:ext cx="7560840" cy="2044112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4631" y="2283718"/>
            <a:ext cx="7056784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SimSun-ExtB" panose="02010609060101010101" pitchFamily="49" charset="-122"/>
                <a:ea typeface="楷体" panose="02010609060101010101" pitchFamily="49" charset="-122"/>
              </a:rPr>
              <a:t>   解决重叠问题时，要弄清要求对象是在哪两个集合里重复的。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9552" y="771550"/>
            <a:ext cx="3246487" cy="638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解决重叠问题的方法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787942" y="1774169"/>
            <a:ext cx="184328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解题方法：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3504915" y="1923678"/>
            <a:ext cx="240165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只参加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的人数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3504915" y="2727380"/>
            <a:ext cx="240165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只参加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的人数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3504915" y="3609896"/>
            <a:ext cx="26177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都参加的人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4355976" y="2313751"/>
            <a:ext cx="43204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1818155" y="2780564"/>
            <a:ext cx="162613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总人数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4392259" y="3168638"/>
            <a:ext cx="43204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224132" y="2169899"/>
            <a:ext cx="267257" cy="1790513"/>
          </a:xfrm>
          <a:prstGeom prst="leftBrace">
            <a:avLst>
              <a:gd name="adj1" fmla="val 5070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7" grpId="0"/>
      <p:bldP spid="18" grpId="0"/>
      <p:bldP spid="19" grpId="0"/>
      <p:bldP spid="20" grpId="0"/>
      <p:bldP spid="22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9552" y="771550"/>
            <a:ext cx="3246487" cy="638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解决重叠问题的方法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787942" y="1774169"/>
            <a:ext cx="184328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解题方法：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081656" y="2079307"/>
            <a:ext cx="240165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的人数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3068130" y="3735491"/>
            <a:ext cx="240165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的人数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5748900" y="2936193"/>
            <a:ext cx="26177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都参加的人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3778567" y="2910226"/>
            <a:ext cx="43204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1394896" y="2936193"/>
            <a:ext cx="162613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总人数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5303326" y="2961823"/>
            <a:ext cx="43204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800873" y="2325528"/>
            <a:ext cx="267257" cy="1790513"/>
          </a:xfrm>
          <a:prstGeom prst="leftBrace">
            <a:avLst>
              <a:gd name="adj1" fmla="val 5070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rot="10800000">
            <a:off x="5022543" y="2323363"/>
            <a:ext cx="267257" cy="1790513"/>
          </a:xfrm>
          <a:prstGeom prst="leftBrace">
            <a:avLst>
              <a:gd name="adj1" fmla="val 5070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  <p:bldP spid="14" grpId="0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26" y="1256221"/>
            <a:ext cx="7534091" cy="243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椭圆 25"/>
          <p:cNvSpPr/>
          <p:nvPr/>
        </p:nvSpPr>
        <p:spPr>
          <a:xfrm>
            <a:off x="1302773" y="1758685"/>
            <a:ext cx="1012239" cy="764541"/>
          </a:xfrm>
          <a:prstGeom prst="ellipse">
            <a:avLst/>
          </a:prstGeom>
          <a:noFill/>
          <a:ln>
            <a:solidFill>
              <a:srgbClr val="FF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7" name="椭圆 26"/>
          <p:cNvSpPr/>
          <p:nvPr/>
        </p:nvSpPr>
        <p:spPr>
          <a:xfrm>
            <a:off x="5305379" y="1870993"/>
            <a:ext cx="695741" cy="816260"/>
          </a:xfrm>
          <a:prstGeom prst="ellipse">
            <a:avLst/>
          </a:prstGeom>
          <a:noFill/>
          <a:ln>
            <a:solidFill>
              <a:srgbClr val="FF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8" name="椭圆 27"/>
          <p:cNvSpPr/>
          <p:nvPr/>
        </p:nvSpPr>
        <p:spPr>
          <a:xfrm>
            <a:off x="3043140" y="1763401"/>
            <a:ext cx="695741" cy="611633"/>
          </a:xfrm>
          <a:prstGeom prst="ellipse">
            <a:avLst/>
          </a:prstGeom>
          <a:noFill/>
          <a:ln>
            <a:solidFill>
              <a:srgbClr val="7030A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9" name="椭圆 28"/>
          <p:cNvSpPr/>
          <p:nvPr/>
        </p:nvSpPr>
        <p:spPr>
          <a:xfrm>
            <a:off x="4651694" y="1892305"/>
            <a:ext cx="695741" cy="611633"/>
          </a:xfrm>
          <a:prstGeom prst="ellipse">
            <a:avLst/>
          </a:prstGeom>
          <a:noFill/>
          <a:ln>
            <a:solidFill>
              <a:srgbClr val="7030A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0" name="椭圆 29"/>
          <p:cNvSpPr/>
          <p:nvPr/>
        </p:nvSpPr>
        <p:spPr>
          <a:xfrm rot="18951652">
            <a:off x="2124937" y="2548916"/>
            <a:ext cx="1201860" cy="81626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1" name="椭圆 30"/>
          <p:cNvSpPr/>
          <p:nvPr/>
        </p:nvSpPr>
        <p:spPr>
          <a:xfrm rot="3690703">
            <a:off x="6117637" y="2589274"/>
            <a:ext cx="1137723" cy="81626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2" name="椭圆 31"/>
          <p:cNvSpPr/>
          <p:nvPr/>
        </p:nvSpPr>
        <p:spPr>
          <a:xfrm>
            <a:off x="2394645" y="1792310"/>
            <a:ext cx="568862" cy="510443"/>
          </a:xfrm>
          <a:prstGeom prst="ellipse">
            <a:avLst/>
          </a:prstGeom>
          <a:noFill/>
          <a:ln>
            <a:solidFill>
              <a:srgbClr val="00B05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4" name="椭圆 33"/>
          <p:cNvSpPr/>
          <p:nvPr/>
        </p:nvSpPr>
        <p:spPr>
          <a:xfrm>
            <a:off x="5589743" y="2791582"/>
            <a:ext cx="568862" cy="510443"/>
          </a:xfrm>
          <a:prstGeom prst="ellipse">
            <a:avLst/>
          </a:prstGeom>
          <a:noFill/>
          <a:ln>
            <a:solidFill>
              <a:srgbClr val="00B05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803" y="1052120"/>
            <a:ext cx="1637746" cy="163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矩形 40"/>
          <p:cNvSpPr/>
          <p:nvPr/>
        </p:nvSpPr>
        <p:spPr>
          <a:xfrm>
            <a:off x="1255416" y="3874572"/>
            <a:ext cx="7021512" cy="50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）两天一共进了（     ）种水果。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8"/>
          <p:cNvSpPr txBox="1">
            <a:spLocks noChangeArrowheads="1"/>
          </p:cNvSpPr>
          <p:nvPr/>
        </p:nvSpPr>
        <p:spPr bwMode="auto">
          <a:xfrm>
            <a:off x="4537572" y="3908688"/>
            <a:ext cx="592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675" y="749302"/>
            <a:ext cx="57150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你能提出其他数学问题并解答吗？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07704" y="1692275"/>
            <a:ext cx="41764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问题：应该怎么进货合理？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2583362"/>
            <a:ext cx="57150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因为香蕉、菠萝、橙子、梨卖得快。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3555085"/>
            <a:ext cx="57150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答：多进一些香蕉、菠萝、橙子、梨。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683568" y="655542"/>
            <a:ext cx="7477125" cy="16927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学校歌舞小组中会唱歌的有魏东、马晓军、孙晓明、黄阳、崔美兰、王哲、罗红、宋玲玲、沈欢，会跳舞的有高新、郑虹、马晓军、胡霞、黄阳、万大林、宋玲玲、姜旭、罗红、徐丽娟。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83568" y="2634539"/>
            <a:ext cx="4724400" cy="2286000"/>
          </a:xfrm>
          <a:prstGeom prst="ellipse">
            <a:avLst/>
          </a:prstGeom>
          <a:solidFill>
            <a:schemeClr val="bg1">
              <a:alpha val="49020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36268" y="2634539"/>
            <a:ext cx="4724400" cy="2286000"/>
          </a:xfrm>
          <a:prstGeom prst="ellipse">
            <a:avLst/>
          </a:prstGeom>
          <a:solidFill>
            <a:schemeClr val="bg1">
              <a:alpha val="49020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741093" y="3072689"/>
            <a:ext cx="1533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马晓军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741093" y="4025189"/>
            <a:ext cx="14382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宋玲玲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426768" y="3547352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黄阳</a:t>
            </a:r>
            <a:endParaRPr lang="zh-CN" altLang="en-US" sz="2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341168" y="3547352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罗红</a:t>
            </a:r>
            <a:endParaRPr lang="zh-CN" altLang="en-US" sz="2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1426518" y="3063164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魏东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236143" y="2820018"/>
            <a:ext cx="14382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孙晓明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950492" y="3554336"/>
            <a:ext cx="15621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崔美兰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2293293" y="3542589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王哲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593206" y="4001377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沈欢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5407968" y="2966327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高新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6274743" y="2966327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郑虹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5512743" y="3425114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胡霞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6512868" y="3421939"/>
            <a:ext cx="1552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万大林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5417493" y="3941052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姜旭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6274743" y="3941052"/>
            <a:ext cx="1552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徐丽娟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1950393" y="2178929"/>
            <a:ext cx="1524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会唱歌的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4771381" y="2171785"/>
            <a:ext cx="1524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会跳舞的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28911" y="1082576"/>
            <a:ext cx="4724400" cy="2286000"/>
          </a:xfrm>
          <a:prstGeom prst="ellipse">
            <a:avLst/>
          </a:prstGeom>
          <a:solidFill>
            <a:schemeClr val="bg1">
              <a:alpha val="49020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81611" y="1082576"/>
            <a:ext cx="4724400" cy="2286000"/>
          </a:xfrm>
          <a:prstGeom prst="ellipse">
            <a:avLst/>
          </a:prstGeom>
          <a:solidFill>
            <a:schemeClr val="bg1">
              <a:alpha val="49020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86436" y="1520726"/>
            <a:ext cx="1533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马晓军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86436" y="2473226"/>
            <a:ext cx="14382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宋玲玲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72111" y="1995389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黄阳</a:t>
            </a:r>
            <a:endParaRPr lang="zh-CN" altLang="en-US" sz="2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86511" y="1995389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罗红</a:t>
            </a:r>
            <a:endParaRPr lang="zh-CN" altLang="en-US" sz="2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71861" y="1511201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魏东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81486" y="1268055"/>
            <a:ext cx="14382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孙晓明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95835" y="2002373"/>
            <a:ext cx="15621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崔美兰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38636" y="1990626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王哲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38549" y="2449414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沈欢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653311" y="1414364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高新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20086" y="1414364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郑虹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58086" y="1873151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胡霞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58211" y="1869976"/>
            <a:ext cx="1552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万大林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662836" y="2389089"/>
            <a:ext cx="1171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姜旭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20086" y="2389089"/>
            <a:ext cx="1552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徐丽娟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911" y="3528914"/>
            <a:ext cx="6891630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）既会唱歌又会跳舞的有（       ）人。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911" y="4048026"/>
            <a:ext cx="6556603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）学校歌舞小组一共有（       ）人。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80336" y="3513039"/>
            <a:ext cx="31750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9011" y="4044851"/>
            <a:ext cx="577850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195736" y="555526"/>
            <a:ext cx="1524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会唱歌的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016724" y="555526"/>
            <a:ext cx="1524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会跳舞的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675" y="706438"/>
            <a:ext cx="57150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你能提出其他数学问题并解答吗？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9592" y="1692275"/>
            <a:ext cx="765251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问题：会唱歌的人数比会跳舞的人数少多少人？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7324" y="2559081"/>
            <a:ext cx="186621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10-9=1(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8085" y="3481284"/>
            <a:ext cx="626469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答：会唱歌的人数比会跳舞的人数少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1507</Words>
  <Application>WPS 演示</Application>
  <PresentationFormat>全屏显示(16:9)</PresentationFormat>
  <Paragraphs>348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SimSun-ExtB</vt:lpstr>
      <vt:lpstr>等线 Light</vt:lpstr>
      <vt:lpstr>微软雅黑</vt:lpstr>
      <vt:lpstr>Arial Unicode MS</vt:lpstr>
      <vt:lpstr>Calibri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53</cp:revision>
  <dcterms:created xsi:type="dcterms:W3CDTF">2019-09-02T08:53:00Z</dcterms:created>
  <dcterms:modified xsi:type="dcterms:W3CDTF">2023-09-28T13:32:39Z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979D097A9EFC4A4F8571568B9F0D7F09_12</vt:lpwstr>
  </property>
  <property fmtid="{D5CDD505-2E9C-101B-9397-08002B2CF9AE}" pid="3" name="KSOProductBuildVer">
    <vt:lpwstr>2052-12.1.0.15374</vt:lpwstr>
  </property>
</Properties>
</file>