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9" r:id="rId16"/>
    <p:sldId id="272" r:id="rId17"/>
    <p:sldId id="273" r:id="rId18"/>
    <p:sldId id="274" r:id="rId19"/>
    <p:sldId id="258" r:id="rId20"/>
    <p:sldId id="276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81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8195" name="日期占位符 81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8196" name="幻灯片图像占位符 819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文本占位符 819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 anchorCtr="0"/>
          <a:p>
            <a:pPr lvl="0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en-US" altLang="zh-CN" dirty="0"/>
          </a:p>
        </p:txBody>
      </p:sp>
      <p:sp>
        <p:nvSpPr>
          <p:cNvPr id="92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2.emf"/><Relationship Id="rId6" Type="http://schemas.microsoft.com/office/2007/relationships/media" Target="file:///G:\&#29579;&#26446;&#24196;\winter%20fun\part1.mp3" TargetMode="External"/><Relationship Id="rId5" Type="http://schemas.openxmlformats.org/officeDocument/2006/relationships/audio" Target="file:///G:\&#29579;&#26446;&#24196;\winter%20fun\part1.mp3" TargetMode="Externa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emf"/><Relationship Id="rId2" Type="http://schemas.microsoft.com/office/2007/relationships/media" Target="file:///G:\&#29579;&#26446;&#24196;\winter%20fun\song.mp3" TargetMode="External"/><Relationship Id="rId1" Type="http://schemas.openxmlformats.org/officeDocument/2006/relationships/audio" Target="file:///G:\&#29579;&#26446;&#24196;\winter%20fun\song.mp3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4" name="Rectangle 10"/>
          <p:cNvSpPr txBox="1"/>
          <p:nvPr/>
        </p:nvSpPr>
        <p:spPr>
          <a:xfrm>
            <a:off x="1187450" y="1484313"/>
            <a:ext cx="6624638" cy="838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b" anchorCtr="0"/>
          <a:p>
            <a:pPr algn="ctr"/>
            <a:r>
              <a:rPr lang="en-US" altLang="zh-CN" sz="4000" b="1">
                <a:latin typeface="Comic Sans MS" panose="030F0702030302020204" pitchFamily="66" charset="0"/>
              </a:rPr>
              <a:t>Unit </a:t>
            </a:r>
            <a:r>
              <a:rPr lang="en-US" altLang="zh-CN" sz="4000" b="1" dirty="0">
                <a:latin typeface="Comic Sans MS" panose="030F0702030302020204" pitchFamily="66" charset="0"/>
              </a:rPr>
              <a:t>3 </a:t>
            </a:r>
            <a:r>
              <a:rPr lang="en-US" altLang="zh-CN" sz="4000" b="1">
                <a:latin typeface="Comic Sans MS" panose="030F0702030302020204" pitchFamily="66" charset="0"/>
              </a:rPr>
              <a:t>Winter in Canada</a:t>
            </a:r>
            <a:endParaRPr lang="en-US" altLang="zh-CN" sz="4000" b="1" dirty="0">
              <a:latin typeface="Comic Sans MS" panose="030F0702030302020204" pitchFamily="66" charset="0"/>
            </a:endParaRPr>
          </a:p>
        </p:txBody>
      </p:sp>
      <p:sp>
        <p:nvSpPr>
          <p:cNvPr id="2055" name="Rectangle 10"/>
          <p:cNvSpPr txBox="1"/>
          <p:nvPr/>
        </p:nvSpPr>
        <p:spPr>
          <a:xfrm>
            <a:off x="1258888" y="2852738"/>
            <a:ext cx="6626225" cy="838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b" anchorCtr="0"/>
          <a:p>
            <a:pPr algn="ctr"/>
            <a:r>
              <a:rPr lang="en-US" altLang="zh-CN" sz="4000" b="1">
                <a:latin typeface="Comic Sans MS" panose="030F0702030302020204" pitchFamily="66" charset="0"/>
              </a:rPr>
              <a:t>Lesson</a:t>
            </a:r>
            <a:r>
              <a:rPr lang="en-US" altLang="zh-CN" b="1">
                <a:latin typeface="Arial" panose="020B0604020202020204" pitchFamily="34" charset="0"/>
              </a:rPr>
              <a:t> </a:t>
            </a:r>
            <a:r>
              <a:rPr lang="en-US" altLang="zh-CN" sz="4000" b="1">
                <a:latin typeface="Comic Sans MS" panose="030F0702030302020204" pitchFamily="66" charset="0"/>
              </a:rPr>
              <a:t>15</a:t>
            </a:r>
            <a:r>
              <a:rPr lang="en-US" altLang="zh-CN" b="1">
                <a:latin typeface="Arial" panose="020B0604020202020204" pitchFamily="34" charset="0"/>
              </a:rPr>
              <a:t> </a:t>
            </a:r>
            <a:r>
              <a:rPr lang="en-US" altLang="zh-CN" sz="4000" b="1">
                <a:latin typeface="Comic Sans MS" panose="030F0702030302020204" pitchFamily="66" charset="0"/>
              </a:rPr>
              <a:t>Winter</a:t>
            </a:r>
            <a:r>
              <a:rPr lang="en-US" altLang="zh-CN" b="1">
                <a:latin typeface="Arial" panose="020B0604020202020204" pitchFamily="34" charset="0"/>
              </a:rPr>
              <a:t> </a:t>
            </a:r>
            <a:r>
              <a:rPr lang="en-US" altLang="zh-CN" sz="4000" b="1">
                <a:latin typeface="Comic Sans MS" panose="030F0702030302020204" pitchFamily="66" charset="0"/>
              </a:rPr>
              <a:t>Fun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 descr="huluobo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08200"/>
            <a:ext cx="5048250" cy="474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7" descr="huluobo1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938"/>
            <a:ext cx="5334000" cy="501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9222"/>
          <p:cNvSpPr txBox="1"/>
          <p:nvPr/>
        </p:nvSpPr>
        <p:spPr>
          <a:xfrm>
            <a:off x="684213" y="188913"/>
            <a:ext cx="86407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Calibri" panose="020F0502020204030204" pitchFamily="34" charset="0"/>
              </a:rPr>
              <a:t>What's for snowman’s nose?</a:t>
            </a:r>
            <a:endParaRPr lang="en-US" altLang="zh-CN" sz="4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名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565400"/>
            <a:ext cx="4878388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9222"/>
          <p:cNvSpPr txBox="1"/>
          <p:nvPr/>
        </p:nvSpPr>
        <p:spPr>
          <a:xfrm>
            <a:off x="503238" y="404813"/>
            <a:ext cx="86407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Calibri" panose="020F0502020204030204" pitchFamily="34" charset="0"/>
              </a:rPr>
              <a:t>What's for snowman’s mouth and eyes?</a:t>
            </a:r>
            <a:endParaRPr lang="en-US" altLang="zh-CN" sz="4000">
              <a:latin typeface="Calibri" panose="020F0502020204030204" pitchFamily="34" charset="0"/>
            </a:endParaRPr>
          </a:p>
        </p:txBody>
      </p:sp>
      <p:pic>
        <p:nvPicPr>
          <p:cNvPr id="14341" name="图片 2" descr="香蕉2"/>
          <p:cNvPicPr>
            <a:picLocks noChangeAspect="1"/>
          </p:cNvPicPr>
          <p:nvPr/>
        </p:nvPicPr>
        <p:blipFill>
          <a:blip r:embed="rId2"/>
          <a:srcRect l="9616" t="45485" r="19905" b="15636"/>
          <a:stretch>
            <a:fillRect/>
          </a:stretch>
        </p:blipFill>
        <p:spPr>
          <a:xfrm>
            <a:off x="2051050" y="4581525"/>
            <a:ext cx="514350" cy="18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8" descr="tudou2"/>
          <p:cNvPicPr>
            <a:picLocks noChangeAspect="1"/>
          </p:cNvPicPr>
          <p:nvPr/>
        </p:nvPicPr>
        <p:blipFill>
          <a:blip r:embed="rId3"/>
          <a:srcRect l="8904" t="8759" r="13744" b="17332"/>
          <a:stretch>
            <a:fillRect/>
          </a:stretch>
        </p:blipFill>
        <p:spPr>
          <a:xfrm>
            <a:off x="1476375" y="3789363"/>
            <a:ext cx="273050" cy="395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3789363"/>
            <a:ext cx="285750" cy="41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文本框 15369"/>
          <p:cNvSpPr txBox="1"/>
          <p:nvPr/>
        </p:nvSpPr>
        <p:spPr>
          <a:xfrm>
            <a:off x="1835150" y="1484313"/>
            <a:ext cx="662463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We have two stones for his eyes, a banana for his mouth and two potatoes for his ears.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70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0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3" descr="shuzh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7913"/>
            <a:ext cx="5276850" cy="433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5" descr="shuzh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2375"/>
            <a:ext cx="5072063" cy="43037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5365" name="直接箭头连接符 7"/>
          <p:cNvCxnSpPr/>
          <p:nvPr/>
        </p:nvCxnSpPr>
        <p:spPr>
          <a:xfrm>
            <a:off x="4143375" y="4714875"/>
            <a:ext cx="1643063" cy="1588"/>
          </a:xfrm>
          <a:prstGeom prst="straightConnector1">
            <a:avLst/>
          </a:prstGeom>
          <a:ln w="38100" cap="flat" cmpd="sng">
            <a:solidFill>
              <a:srgbClr val="000000"/>
            </a:solidFill>
            <a:prstDash val="solid"/>
            <a:bevel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5366" name="TextBox 9"/>
          <p:cNvSpPr txBox="1"/>
          <p:nvPr/>
        </p:nvSpPr>
        <p:spPr>
          <a:xfrm>
            <a:off x="5786438" y="4214813"/>
            <a:ext cx="14795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Calibri" panose="020F0502020204030204" pitchFamily="34" charset="0"/>
              </a:rPr>
              <a:t>stick</a:t>
            </a:r>
            <a:endParaRPr lang="en-US" altLang="zh-CN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843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3" y="4076700"/>
            <a:ext cx="522287" cy="18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675" y="3573463"/>
            <a:ext cx="242888" cy="35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150" y="3573463"/>
            <a:ext cx="234950" cy="34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文本框 15369"/>
          <p:cNvSpPr txBox="1"/>
          <p:nvPr/>
        </p:nvSpPr>
        <p:spPr>
          <a:xfrm>
            <a:off x="323850" y="1052513"/>
            <a:ext cx="42814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It doesn't need legs or feet.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42" name="文本框 1"/>
          <p:cNvSpPr txBox="1"/>
          <p:nvPr/>
        </p:nvSpPr>
        <p:spPr>
          <a:xfrm>
            <a:off x="827088" y="188913"/>
            <a:ext cx="57610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>
                <a:latin typeface="Calibri" panose="020F0502020204030204" pitchFamily="34" charset="0"/>
              </a:rPr>
              <a:t>What's for his arms?</a:t>
            </a:r>
            <a:endParaRPr lang="en-US" altLang="zh-CN" sz="400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 rot="960000">
            <a:off x="4493895" y="1596390"/>
            <a:ext cx="5231130" cy="1737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54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I think he's wonderful!</a:t>
            </a:r>
            <a:endParaRPr lang="en-US" altLang="zh-CN" sz="54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part1.mp3">
            <a:hlinkClick r:id="" action="ppaction://media"/>
          </p:cNvPr>
          <p:cNvPicPr>
            <a:picLocks noRo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83525" y="6021388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0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0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08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536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686800" cy="1143000"/>
          </a:xfrm>
        </p:spPr>
        <p:txBody>
          <a:bodyPr anchor="ctr" anchorCtr="0"/>
          <a:p>
            <a:pPr algn="l"/>
            <a:r>
              <a:rPr lang="en-US" altLang="zh-CN" sz="3600" b="1"/>
              <a:t>Read part 1 and answer the questions.</a:t>
            </a:r>
            <a:endParaRPr lang="en-US" altLang="zh-CN" sz="3600" b="1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 anchor="t" anchorCtr="0"/>
          <a:p>
            <a:pPr marL="85725" indent="0">
              <a:buNone/>
            </a:pPr>
            <a:r>
              <a:rPr lang="en-US" altLang="zh-CN" sz="2800" b="1"/>
              <a:t>1</a:t>
            </a:r>
            <a:r>
              <a:rPr lang="zh-CN" altLang="en-US" sz="2800" b="1" dirty="0"/>
              <a:t>、</a:t>
            </a:r>
            <a:r>
              <a:rPr lang="en-US" altLang="zh-CN" sz="2800" b="1"/>
              <a:t>Ho</a:t>
            </a:r>
            <a:r>
              <a:rPr lang="en-US" altLang="zh-CN" sz="2800" b="1" dirty="0"/>
              <a:t>w</a:t>
            </a:r>
            <a:r>
              <a:rPr lang="en-US" altLang="zh-CN" sz="2800" b="1"/>
              <a:t> many snowballs do Jenny and Li Ming make?</a:t>
            </a:r>
            <a:endParaRPr lang="en-US" altLang="zh-CN" sz="2800" b="1"/>
          </a:p>
          <a:p>
            <a:pPr marL="85725" indent="0">
              <a:buNone/>
            </a:pPr>
            <a:endParaRPr lang="en-US" altLang="zh-CN" sz="2800" b="1"/>
          </a:p>
          <a:p>
            <a:pPr marL="85725" indent="0">
              <a:buNone/>
            </a:pPr>
            <a:r>
              <a:rPr lang="en-US" altLang="zh-CN" sz="2800" b="1"/>
              <a:t>2</a:t>
            </a:r>
            <a:r>
              <a:rPr lang="zh-CN" altLang="en-US" sz="2800" b="1" dirty="0"/>
              <a:t>、</a:t>
            </a:r>
            <a:r>
              <a:rPr lang="en-US" altLang="zh-CN" sz="2800" b="1"/>
              <a:t>What do they use for the snowman's mouth?</a:t>
            </a:r>
            <a:endParaRPr lang="en-US" altLang="zh-CN" sz="2800" b="1"/>
          </a:p>
          <a:p>
            <a:pPr marL="85725" indent="0">
              <a:buNone/>
            </a:pPr>
            <a:endParaRPr lang="en-US" altLang="zh-CN" sz="2800" b="1"/>
          </a:p>
          <a:p>
            <a:pPr marL="85725" indent="0">
              <a:buNone/>
            </a:pPr>
            <a:r>
              <a:rPr lang="en-US" altLang="zh-CN" sz="2800" b="1"/>
              <a:t>3</a:t>
            </a:r>
            <a:r>
              <a:rPr lang="zh-CN" altLang="en-US" sz="2800" b="1" dirty="0"/>
              <a:t>、</a:t>
            </a:r>
            <a:r>
              <a:rPr lang="en-US" altLang="zh-CN" sz="2800" b="1"/>
              <a:t>What do they use for his ears?</a:t>
            </a:r>
            <a:endParaRPr lang="en-US" altLang="zh-CN" sz="2800" b="1"/>
          </a:p>
          <a:p>
            <a:pPr marL="85725" indent="0">
              <a:buNone/>
            </a:pPr>
            <a:endParaRPr lang="en-US" altLang="zh-CN" sz="2800" b="1"/>
          </a:p>
          <a:p>
            <a:pPr marL="85725" indent="0">
              <a:buNone/>
            </a:pPr>
            <a:r>
              <a:rPr lang="en-US" altLang="zh-CN" sz="2800" b="1"/>
              <a:t>4</a:t>
            </a:r>
            <a:r>
              <a:rPr lang="zh-CN" altLang="en-US" sz="2800" b="1" dirty="0"/>
              <a:t>、</a:t>
            </a:r>
            <a:r>
              <a:rPr lang="en-US" altLang="zh-CN" sz="2800" b="1"/>
              <a:t>Does the snowman have any legs or feet?</a:t>
            </a:r>
            <a:endParaRPr lang="en-US" altLang="zh-CN" sz="2800" b="1"/>
          </a:p>
          <a:p>
            <a:pPr marL="85725" indent="0">
              <a:buNone/>
            </a:pPr>
            <a:endParaRPr lang="en-US" altLang="zh-CN" sz="2800" b="1"/>
          </a:p>
        </p:txBody>
      </p:sp>
      <p:sp>
        <p:nvSpPr>
          <p:cNvPr id="16388" name="文本框 3"/>
          <p:cNvSpPr txBox="1"/>
          <p:nvPr/>
        </p:nvSpPr>
        <p:spPr>
          <a:xfrm>
            <a:off x="0" y="2565400"/>
            <a:ext cx="46053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They make two snowballs.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0" y="3573463"/>
            <a:ext cx="5140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A banana is for his mouth.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文本框 5"/>
          <p:cNvSpPr txBox="1"/>
          <p:nvPr/>
        </p:nvSpPr>
        <p:spPr>
          <a:xfrm>
            <a:off x="0" y="4652963"/>
            <a:ext cx="4892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Two potatoes for his ears.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文本框 6"/>
          <p:cNvSpPr txBox="1"/>
          <p:nvPr/>
        </p:nvSpPr>
        <p:spPr>
          <a:xfrm>
            <a:off x="0" y="5661025"/>
            <a:ext cx="4838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No, it doesn't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need 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legs or feet.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5121"/>
          <p:cNvSpPr>
            <a:spLocks noGrp="1"/>
          </p:cNvSpPr>
          <p:nvPr>
            <p:ph type="title" idx="4294967295"/>
          </p:nvPr>
        </p:nvSpPr>
        <p:spPr/>
        <p:txBody>
          <a:bodyPr anchor="ctr" anchorCtr="0"/>
          <a:p>
            <a:r>
              <a:rPr lang="en-US" altLang="zh-CN" sz="6600" b="1">
                <a:solidFill>
                  <a:srgbClr val="000000"/>
                </a:solidFill>
              </a:rPr>
              <a:t>Let's sing!</a:t>
            </a:r>
            <a:endParaRPr lang="en-US" altLang="zh-CN" sz="6600" b="1">
              <a:solidFill>
                <a:srgbClr val="000000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idx="1"/>
          </p:nvPr>
        </p:nvSpPr>
        <p:spPr>
          <a:xfrm>
            <a:off x="0" y="1412875"/>
            <a:ext cx="8229600" cy="4525963"/>
          </a:xfrm>
          <a:ln>
            <a:miter/>
          </a:ln>
        </p:spPr>
        <p:txBody>
          <a:bodyPr anchor="t"/>
          <a:p>
            <a:pPr marL="1905" indent="83820">
              <a:lnSpc>
                <a:spcPct val="80000"/>
              </a:lnSpc>
            </a:pPr>
            <a:endParaRPr lang="en-US" altLang="zh-CN" sz="3600"/>
          </a:p>
          <a:p>
            <a:pPr marL="1905" indent="83820">
              <a:lnSpc>
                <a:spcPct val="80000"/>
              </a:lnSpc>
              <a:buNone/>
            </a:pPr>
            <a:r>
              <a:rPr lang="en-US" altLang="zh-CN" sz="3600"/>
              <a:t>Skating, skating, please come along,</a:t>
            </a:r>
            <a:endParaRPr lang="en-US" altLang="zh-CN" sz="3600"/>
          </a:p>
          <a:p>
            <a:pPr marL="1905" indent="83820">
              <a:lnSpc>
                <a:spcPct val="80000"/>
              </a:lnSpc>
              <a:buNone/>
            </a:pPr>
            <a:endParaRPr lang="en-US" altLang="zh-CN" sz="3600"/>
          </a:p>
          <a:p>
            <a:pPr marL="1905" indent="83820">
              <a:lnSpc>
                <a:spcPct val="80000"/>
              </a:lnSpc>
              <a:buNone/>
            </a:pPr>
            <a:r>
              <a:rPr lang="en-US" altLang="zh-CN" sz="3600"/>
              <a:t>Playing in this lovely snow all day long.</a:t>
            </a:r>
            <a:endParaRPr lang="en-US" altLang="zh-CN" sz="3600"/>
          </a:p>
          <a:p>
            <a:pPr marL="1905" indent="83820">
              <a:lnSpc>
                <a:spcPct val="80000"/>
              </a:lnSpc>
              <a:buNone/>
            </a:pPr>
            <a:endParaRPr lang="en-US" altLang="zh-CN" sz="3600"/>
          </a:p>
          <a:p>
            <a:pPr marL="1905" indent="83820">
              <a:lnSpc>
                <a:spcPct val="80000"/>
              </a:lnSpc>
              <a:buNone/>
            </a:pPr>
            <a:r>
              <a:rPr lang="en-US" altLang="zh-CN" sz="3600"/>
              <a:t>Boys and girls, young and old,</a:t>
            </a:r>
            <a:endParaRPr lang="en-US" altLang="zh-CN" sz="3600"/>
          </a:p>
          <a:p>
            <a:pPr marL="1905" indent="83820">
              <a:lnSpc>
                <a:spcPct val="80000"/>
              </a:lnSpc>
              <a:buNone/>
            </a:pPr>
            <a:endParaRPr lang="en-US" altLang="zh-CN" sz="3600"/>
          </a:p>
          <a:p>
            <a:pPr marL="1905" indent="83820">
              <a:lnSpc>
                <a:spcPct val="80000"/>
              </a:lnSpc>
              <a:buNone/>
            </a:pPr>
            <a:r>
              <a:rPr lang="en-US" altLang="zh-CN" sz="3600"/>
              <a:t>Don't be afraid of this winter cold.</a:t>
            </a:r>
            <a:endParaRPr lang="en-US" altLang="zh-CN" sz="3600"/>
          </a:p>
          <a:p>
            <a:pPr marL="1905" indent="83820">
              <a:lnSpc>
                <a:spcPct val="80000"/>
              </a:lnSpc>
            </a:pPr>
            <a:endParaRPr lang="en-US" altLang="zh-CN" sz="3600"/>
          </a:p>
        </p:txBody>
      </p:sp>
      <p:pic>
        <p:nvPicPr>
          <p:cNvPr id="2" name="song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732588" y="57340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23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TextBox 4"/>
          <p:cNvSpPr txBox="1"/>
          <p:nvPr/>
        </p:nvSpPr>
        <p:spPr>
          <a:xfrm>
            <a:off x="323850" y="2492375"/>
            <a:ext cx="6305550" cy="22875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x-none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听录音，歌唱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part3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的儿歌。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用橡皮泥堆雪人。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用英语来说出制作雪人的步骤。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16234" y="1267778"/>
            <a:ext cx="3651887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en-US" altLang="zh-CN" sz="5400" strike="noStrike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Home work</a:t>
            </a:r>
            <a:endParaRPr lang="en-US" altLang="zh-CN" sz="5400" strike="noStrike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7"/>
          <p:cNvSpPr txBox="1"/>
          <p:nvPr/>
        </p:nvSpPr>
        <p:spPr>
          <a:xfrm>
            <a:off x="684213" y="227647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9600">
                <a:solidFill>
                  <a:schemeClr val="tx2"/>
                </a:solidFill>
                <a:latin typeface="Arial" panose="020B0604020202020204" pitchFamily="34" charset="0"/>
              </a:rPr>
              <a:t>Thank you!</a:t>
            </a:r>
            <a:endParaRPr lang="en-US" altLang="zh-CN" sz="96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250825" y="692150"/>
            <a:ext cx="8789988" cy="2041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---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What’s your </a:t>
            </a: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season? Why?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---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My </a:t>
            </a: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season is... 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   Because I can…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图片 6146" descr="y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708275"/>
            <a:ext cx="3671887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夏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2636838"/>
            <a:ext cx="3673475" cy="194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200391184530295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650" y="2636838"/>
            <a:ext cx="863600" cy="85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8" y="4797425"/>
            <a:ext cx="3673475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150" descr="xu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800" y="4797425"/>
            <a:ext cx="3671888" cy="1900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文本框 6151"/>
          <p:cNvSpPr txBox="1"/>
          <p:nvPr/>
        </p:nvSpPr>
        <p:spPr>
          <a:xfrm>
            <a:off x="2700338" y="4149725"/>
            <a:ext cx="1584325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   spring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5003800" y="4149725"/>
            <a:ext cx="1584325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 summer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2700338" y="4797425"/>
            <a:ext cx="1584325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autumn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5003800" y="4797425"/>
            <a:ext cx="1584325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  winter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10"/>
          <p:cNvSpPr/>
          <p:nvPr/>
        </p:nvSpPr>
        <p:spPr>
          <a:xfrm>
            <a:off x="5972175" y="1557338"/>
            <a:ext cx="1160463" cy="896937"/>
          </a:xfrm>
          <a:prstGeom prst="wedgeEllipseCallout">
            <a:avLst>
              <a:gd name="adj1" fmla="val -40343"/>
              <a:gd name="adj2" fmla="val 64444"/>
            </a:avLst>
          </a:prstGeom>
          <a:solidFill>
            <a:schemeClr val="accent1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ts val="2000"/>
              </a:spcBef>
              <a:buFont typeface="Wingdings" panose="05000000000000000000" pitchFamily="2" charset="2"/>
              <a:buNone/>
            </a:pPr>
            <a:endParaRPr sz="2400" dirty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0" y="1052513"/>
            <a:ext cx="7118350" cy="5035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读一读，试着翻译下面单词短语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snowman---snowm</a:t>
            </a:r>
            <a:r>
              <a:rPr lang="en-US" altLang="zh-CN" sz="3600">
                <a:solidFill>
                  <a:srgbClr val="E60838"/>
                </a:solidFill>
                <a:latin typeface="Arial" panose="020B0604020202020204" pitchFamily="34" charset="0"/>
              </a:rPr>
              <a:t>e</a:t>
            </a:r>
            <a:r>
              <a:rPr lang="en-US" altLang="zh-CN" sz="3600">
                <a:latin typeface="Arial" panose="020B0604020202020204" pitchFamily="34" charset="0"/>
              </a:rPr>
              <a:t>n _______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snowball _______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stone _____     stick ______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mouth ______     foot---feet _____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wonderful ______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make a snowman     make a face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___________           __________</a:t>
            </a:r>
            <a:endParaRPr lang="en-US" altLang="zh-CN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图片 10243" descr="u=1746368221,354796502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981075"/>
            <a:ext cx="4886325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0244"/>
          <p:cNvSpPr txBox="1"/>
          <p:nvPr/>
        </p:nvSpPr>
        <p:spPr>
          <a:xfrm>
            <a:off x="539750" y="2924175"/>
            <a:ext cx="917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ear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矩形 10245"/>
          <p:cNvSpPr/>
          <p:nvPr/>
        </p:nvSpPr>
        <p:spPr>
          <a:xfrm>
            <a:off x="6804025" y="3573463"/>
            <a:ext cx="127476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(t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ee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th)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矩形 10246"/>
          <p:cNvSpPr/>
          <p:nvPr/>
        </p:nvSpPr>
        <p:spPr>
          <a:xfrm>
            <a:off x="2700338" y="5445125"/>
            <a:ext cx="8969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leg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直接连接符 10247"/>
          <p:cNvSpPr/>
          <p:nvPr/>
        </p:nvSpPr>
        <p:spPr>
          <a:xfrm flipH="1">
            <a:off x="4932363" y="1341438"/>
            <a:ext cx="792162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9" name="直接连接符 10248"/>
          <p:cNvSpPr/>
          <p:nvPr/>
        </p:nvSpPr>
        <p:spPr>
          <a:xfrm flipV="1">
            <a:off x="1619250" y="3068638"/>
            <a:ext cx="1223963" cy="142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50" name="文本框 10249"/>
          <p:cNvSpPr txBox="1"/>
          <p:nvPr/>
        </p:nvSpPr>
        <p:spPr>
          <a:xfrm>
            <a:off x="5724525" y="1052513"/>
            <a:ext cx="10160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head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1" name="直接连接符 10250"/>
          <p:cNvSpPr/>
          <p:nvPr/>
        </p:nvSpPr>
        <p:spPr>
          <a:xfrm flipH="1">
            <a:off x="5292725" y="2565400"/>
            <a:ext cx="647700" cy="1444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52" name="文本框 10251"/>
          <p:cNvSpPr txBox="1"/>
          <p:nvPr/>
        </p:nvSpPr>
        <p:spPr>
          <a:xfrm>
            <a:off x="5940425" y="220503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face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直接连接符 10252"/>
          <p:cNvSpPr/>
          <p:nvPr/>
        </p:nvSpPr>
        <p:spPr>
          <a:xfrm>
            <a:off x="2411413" y="1844675"/>
            <a:ext cx="1655762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54" name="文本框 10253"/>
          <p:cNvSpPr txBox="1"/>
          <p:nvPr/>
        </p:nvSpPr>
        <p:spPr>
          <a:xfrm>
            <a:off x="1331913" y="1484313"/>
            <a:ext cx="977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eye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5" name="直接连接符 10254"/>
          <p:cNvSpPr/>
          <p:nvPr/>
        </p:nvSpPr>
        <p:spPr>
          <a:xfrm flipH="1" flipV="1">
            <a:off x="4716463" y="2781300"/>
            <a:ext cx="1295400" cy="503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56" name="文本框 10255"/>
          <p:cNvSpPr txBox="1"/>
          <p:nvPr/>
        </p:nvSpPr>
        <p:spPr>
          <a:xfrm>
            <a:off x="5940425" y="2997200"/>
            <a:ext cx="10160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nose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57" name="文本框 10256"/>
          <p:cNvSpPr txBox="1"/>
          <p:nvPr/>
        </p:nvSpPr>
        <p:spPr>
          <a:xfrm>
            <a:off x="3851275" y="3357563"/>
            <a:ext cx="12715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mouth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8" name="直接连接符 10257"/>
          <p:cNvSpPr/>
          <p:nvPr/>
        </p:nvSpPr>
        <p:spPr>
          <a:xfrm flipH="1" flipV="1">
            <a:off x="4716463" y="3429000"/>
            <a:ext cx="1223962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59" name="文本框 10258"/>
          <p:cNvSpPr txBox="1"/>
          <p:nvPr/>
        </p:nvSpPr>
        <p:spPr>
          <a:xfrm>
            <a:off x="5867400" y="3573463"/>
            <a:ext cx="10747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tooth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60" name="直接连接符 10259"/>
          <p:cNvSpPr/>
          <p:nvPr/>
        </p:nvSpPr>
        <p:spPr>
          <a:xfrm>
            <a:off x="3276600" y="4365625"/>
            <a:ext cx="1008063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61" name="文本框 10260"/>
          <p:cNvSpPr txBox="1"/>
          <p:nvPr/>
        </p:nvSpPr>
        <p:spPr>
          <a:xfrm>
            <a:off x="2268538" y="4005263"/>
            <a:ext cx="10350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arm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62" name="直接连接符 10261"/>
          <p:cNvSpPr/>
          <p:nvPr/>
        </p:nvSpPr>
        <p:spPr>
          <a:xfrm>
            <a:off x="2268538" y="4941888"/>
            <a:ext cx="16573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63" name="文本框 10262"/>
          <p:cNvSpPr txBox="1"/>
          <p:nvPr/>
        </p:nvSpPr>
        <p:spPr>
          <a:xfrm>
            <a:off x="900113" y="4652963"/>
            <a:ext cx="12334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hand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64" name="直接连接符 10263"/>
          <p:cNvSpPr/>
          <p:nvPr/>
        </p:nvSpPr>
        <p:spPr>
          <a:xfrm flipH="1" flipV="1">
            <a:off x="5076825" y="4652963"/>
            <a:ext cx="792163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65" name="文本框 10264"/>
          <p:cNvSpPr txBox="1"/>
          <p:nvPr/>
        </p:nvSpPr>
        <p:spPr>
          <a:xfrm>
            <a:off x="5867400" y="4437063"/>
            <a:ext cx="16494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stomach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66" name="直接连接符 10265"/>
          <p:cNvSpPr/>
          <p:nvPr/>
        </p:nvSpPr>
        <p:spPr>
          <a:xfrm flipV="1">
            <a:off x="3635375" y="5300663"/>
            <a:ext cx="792163" cy="3603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67" name="直接连接符 10266"/>
          <p:cNvSpPr/>
          <p:nvPr/>
        </p:nvSpPr>
        <p:spPr>
          <a:xfrm flipH="1" flipV="1">
            <a:off x="4859338" y="5661025"/>
            <a:ext cx="1008062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68" name="文本框 10267"/>
          <p:cNvSpPr txBox="1"/>
          <p:nvPr/>
        </p:nvSpPr>
        <p:spPr>
          <a:xfrm>
            <a:off x="5867400" y="5445125"/>
            <a:ext cx="857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foot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69" name="文本框 10268"/>
          <p:cNvSpPr txBox="1"/>
          <p:nvPr/>
        </p:nvSpPr>
        <p:spPr>
          <a:xfrm>
            <a:off x="5795963" y="5876925"/>
            <a:ext cx="105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(f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ee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t)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70" name="直接连接符 10269"/>
          <p:cNvSpPr/>
          <p:nvPr/>
        </p:nvSpPr>
        <p:spPr>
          <a:xfrm flipV="1">
            <a:off x="4140200" y="3789363"/>
            <a:ext cx="360363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50" grpId="0"/>
      <p:bldP spid="10252" grpId="0"/>
      <p:bldP spid="10254" grpId="0"/>
      <p:bldP spid="10256" grpId="0"/>
      <p:bldP spid="10259" grpId="0"/>
      <p:bldP spid="10261" grpId="0"/>
      <p:bldP spid="10263" grpId="0"/>
      <p:bldP spid="10265" grpId="0"/>
      <p:bldP spid="10268" grpId="0"/>
      <p:bldP spid="102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/>
        <p:txBody>
          <a:bodyPr anchor="ctr" anchorCtr="0"/>
          <a:p>
            <a:r>
              <a:rPr lang="en-US" altLang="zh-CN" b="1"/>
              <a:t> You say, I say</a:t>
            </a:r>
            <a:endParaRPr lang="en-US" altLang="zh-CN" b="1"/>
          </a:p>
        </p:txBody>
      </p:sp>
      <p:pic>
        <p:nvPicPr>
          <p:cNvPr id="11267" name="内容占位符 5" descr="xueren "/>
          <p:cNvPicPr>
            <a:picLocks noGrp="1" noChangeAspect="1"/>
          </p:cNvPicPr>
          <p:nvPr>
            <p:ph idx="1"/>
          </p:nvPr>
        </p:nvPicPr>
        <p:blipFill>
          <a:blip r:embed="rId1"/>
          <a:srcRect r="4761"/>
          <a:stretch>
            <a:fillRect/>
          </a:stretch>
        </p:blipFill>
        <p:spPr>
          <a:xfrm>
            <a:off x="250825" y="1916113"/>
            <a:ext cx="3779838" cy="4745037"/>
          </a:xfrm>
        </p:spPr>
      </p:pic>
      <p:sp>
        <p:nvSpPr>
          <p:cNvPr id="11268" name="文本框 6"/>
          <p:cNvSpPr txBox="1"/>
          <p:nvPr/>
        </p:nvSpPr>
        <p:spPr>
          <a:xfrm>
            <a:off x="4284663" y="2997200"/>
            <a:ext cx="3392487" cy="1309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How to make a snowman?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4" descr="daxueqiu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39963"/>
            <a:ext cx="5551488" cy="4618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"/>
          <p:cNvSpPr txBox="1"/>
          <p:nvPr/>
        </p:nvSpPr>
        <p:spPr>
          <a:xfrm>
            <a:off x="4140200" y="2205038"/>
            <a:ext cx="44704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</a:rPr>
              <a:t>First, we make a big snowball </a:t>
            </a:r>
            <a:r>
              <a:rPr lang="en-US" altLang="zh-CN" sz="4400" b="1">
                <a:solidFill>
                  <a:schemeClr val="tx2"/>
                </a:solidFill>
                <a:latin typeface="Calibri" panose="020F0502020204030204" pitchFamily="34" charset="0"/>
              </a:rPr>
              <a:t>for</a:t>
            </a:r>
            <a:r>
              <a:rPr lang="en-US" altLang="zh-CN" sz="44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his body.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292" name="矩形 8195"/>
          <p:cNvSpPr/>
          <p:nvPr/>
        </p:nvSpPr>
        <p:spPr>
          <a:xfrm>
            <a:off x="827088" y="188913"/>
            <a:ext cx="633730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What do we do first ?</a:t>
            </a:r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2950" y="3500438"/>
            <a:ext cx="12842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latin typeface="Arial" panose="020B0604020202020204" pitchFamily="34" charset="0"/>
              </a:rPr>
              <a:t>作为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5" name="内容占位符 7" descr="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6375" y="404813"/>
            <a:ext cx="5597525" cy="3730625"/>
          </a:xfrm>
        </p:spPr>
      </p:pic>
      <p:sp>
        <p:nvSpPr>
          <p:cNvPr id="9220" name="文本框 8"/>
          <p:cNvSpPr txBox="1"/>
          <p:nvPr/>
        </p:nvSpPr>
        <p:spPr>
          <a:xfrm>
            <a:off x="250825" y="4437063"/>
            <a:ext cx="6624638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Then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we make a small           snowball for his head.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9" name="内容占位符 3" descr="4"/>
          <p:cNvPicPr>
            <a:picLocks noGrp="1" noChangeAspect="1"/>
          </p:cNvPicPr>
          <p:nvPr>
            <p:ph idx="1"/>
          </p:nvPr>
        </p:nvPicPr>
        <p:blipFill>
          <a:blip r:embed="rId1"/>
          <a:srcRect b="5887"/>
          <a:stretch>
            <a:fillRect/>
          </a:stretch>
        </p:blipFill>
        <p:spPr>
          <a:xfrm>
            <a:off x="1763713" y="0"/>
            <a:ext cx="5829300" cy="4111625"/>
          </a:xfrm>
        </p:spPr>
      </p:pic>
      <p:sp>
        <p:nvSpPr>
          <p:cNvPr id="10244" name="文本框 4"/>
          <p:cNvSpPr txBox="1"/>
          <p:nvPr/>
        </p:nvSpPr>
        <p:spPr>
          <a:xfrm>
            <a:off x="0" y="4005263"/>
            <a:ext cx="712946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Can you p</a:t>
            </a: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</a:rPr>
              <a:t>ut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this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 snowball</a:t>
            </a:r>
            <a:r>
              <a:rPr lang="en-US" altLang="zh-CN" sz="4400" b="1">
                <a:solidFill>
                  <a:srgbClr val="000000"/>
                </a:solidFill>
                <a:latin typeface="Arial" panose="020B0604020202020204" pitchFamily="34" charset="0"/>
              </a:rPr>
              <a:t> on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that 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snowball 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?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0" y="5445125"/>
            <a:ext cx="36591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I </a:t>
            </a:r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</a:rPr>
              <a:t>think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 I can.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文本框 1"/>
          <p:cNvSpPr txBox="1"/>
          <p:nvPr/>
        </p:nvSpPr>
        <p:spPr>
          <a:xfrm>
            <a:off x="539750" y="6021388"/>
            <a:ext cx="11525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认为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/>
      <p:bldP spid="10245" grpId="0" bldLvl="0"/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文本占位符 11266"/>
          <p:cNvSpPr>
            <a:spLocks noGrp="1"/>
          </p:cNvSpPr>
          <p:nvPr>
            <p:ph idx="1"/>
          </p:nvPr>
        </p:nvSpPr>
        <p:spPr>
          <a:xfrm>
            <a:off x="900113" y="549275"/>
            <a:ext cx="7643813" cy="2116138"/>
          </a:xfrm>
          <a:ln>
            <a:miter/>
          </a:ln>
        </p:spPr>
        <p:txBody>
          <a:bodyPr anchor="t"/>
          <a:p>
            <a:pPr marL="1905" indent="83820">
              <a:buNone/>
            </a:pPr>
            <a:r>
              <a:rPr lang="en-US" altLang="zh-CN" sz="5400"/>
              <a:t>Let's make a face </a:t>
            </a:r>
            <a:r>
              <a:rPr lang="en-US" altLang="zh-CN" sz="5400">
                <a:solidFill>
                  <a:srgbClr val="000000"/>
                </a:solidFill>
              </a:rPr>
              <a:t>on </a:t>
            </a:r>
            <a:r>
              <a:rPr lang="en-US" altLang="zh-CN" sz="5400"/>
              <a:t> the snowman.</a:t>
            </a:r>
            <a:endParaRPr lang="en-US" altLang="zh-CN" sz="5400"/>
          </a:p>
        </p:txBody>
      </p:sp>
      <p:pic>
        <p:nvPicPr>
          <p:cNvPr id="15364" name="图片 15363" descr="QQ图片201410242057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2276475"/>
            <a:ext cx="3311525" cy="413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1465</Words>
  <Application>WPS 演示</Application>
  <PresentationFormat>在屏幕上显示</PresentationFormat>
  <Paragraphs>130</Paragraphs>
  <Slides>17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Comic Sans MS</vt:lpstr>
      <vt:lpstr>Times New Roman</vt:lpstr>
      <vt:lpstr>方正舒体</vt:lpstr>
      <vt:lpstr>Calibri</vt:lpstr>
      <vt:lpstr>黑体</vt:lpstr>
      <vt:lpstr>微软雅黑</vt:lpstr>
      <vt:lpstr>Arial Unicode MS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 You say, I say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 part 1 and answer the questions.</vt:lpstr>
      <vt:lpstr>Let's sing!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4</cp:revision>
  <dcterms:created xsi:type="dcterms:W3CDTF">2016-10-20T12:18:00Z</dcterms:created>
  <dcterms:modified xsi:type="dcterms:W3CDTF">2023-09-30T11:54:45Z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BEAE674982CD46A0B1E277354CE49CF5_13</vt:lpwstr>
  </property>
  <property fmtid="{D5CDD505-2E9C-101B-9397-08002B2CF9AE}" pid="3" name="KSOProductBuildVer">
    <vt:lpwstr>2052-12.1.0.15374</vt:lpwstr>
  </property>
</Properties>
</file>