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4"/>
  </p:notesMasterIdLst>
  <p:handoutMasterIdLst>
    <p:handoutMasterId r:id="rId35"/>
  </p:handoutMasterIdLst>
  <p:sldIdLst>
    <p:sldId id="480" r:id="rId4"/>
    <p:sldId id="463" r:id="rId5"/>
    <p:sldId id="465" r:id="rId6"/>
    <p:sldId id="482" r:id="rId7"/>
    <p:sldId id="364" r:id="rId8"/>
    <p:sldId id="467" r:id="rId9"/>
    <p:sldId id="483" r:id="rId10"/>
    <p:sldId id="484" r:id="rId11"/>
    <p:sldId id="485" r:id="rId12"/>
    <p:sldId id="486" r:id="rId13"/>
    <p:sldId id="487" r:id="rId14"/>
    <p:sldId id="494" r:id="rId15"/>
    <p:sldId id="495" r:id="rId16"/>
    <p:sldId id="488" r:id="rId17"/>
    <p:sldId id="489" r:id="rId18"/>
    <p:sldId id="490" r:id="rId19"/>
    <p:sldId id="491" r:id="rId20"/>
    <p:sldId id="492" r:id="rId21"/>
    <p:sldId id="493" r:id="rId22"/>
    <p:sldId id="496" r:id="rId23"/>
    <p:sldId id="497" r:id="rId24"/>
    <p:sldId id="498" r:id="rId25"/>
    <p:sldId id="500" r:id="rId26"/>
    <p:sldId id="502" r:id="rId27"/>
    <p:sldId id="503" r:id="rId28"/>
    <p:sldId id="504" r:id="rId29"/>
    <p:sldId id="505" r:id="rId30"/>
    <p:sldId id="506" r:id="rId31"/>
    <p:sldId id="507" r:id="rId32"/>
    <p:sldId id="512" r:id="rId33"/>
  </p:sldIdLst>
  <p:sldSz cx="9144000" cy="5143500"/>
  <p:notesSz cx="6858000" cy="9144000"/>
  <p:custDataLst>
    <p:tags r:id="rId3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4660" autoAdjust="0"/>
  </p:normalViewPr>
  <p:slideViewPr>
    <p:cSldViewPr>
      <p:cViewPr varScale="1">
        <p:scale>
          <a:sx n="126" d="100"/>
          <a:sy n="12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9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8967A91-C47D-4052-AA5D-65BD03EDFB72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1E48A9A-66EA-4823-932A-AD37507AAA4D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292174C-70EE-4AED-BFFE-28C940B0B129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96D5FA5-555B-4761-8ACE-6F431DD3F71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3"/>
          <p:cNvPicPr>
            <a:picLocks noChangeAspect="1"/>
          </p:cNvPicPr>
          <p:nvPr/>
        </p:nvPicPr>
        <p:blipFill>
          <a:blip r:embed="rId2"/>
          <a:srcRect t="1434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6" name="图片 3"/>
          <p:cNvPicPr>
            <a:picLocks noChangeAspect="1"/>
          </p:cNvPicPr>
          <p:nvPr/>
        </p:nvPicPr>
        <p:blipFill>
          <a:blip r:embed="rId2"/>
          <a:srcRect l="1900" t="2617" r="1860" b="184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矩形 4"/>
          <p:cNvSpPr/>
          <p:nvPr/>
        </p:nvSpPr>
        <p:spPr>
          <a:xfrm>
            <a:off x="7800975" y="-20637"/>
            <a:ext cx="1343025" cy="720725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3078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8" y="1371600"/>
            <a:ext cx="3133725" cy="2400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7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0637"/>
            <a:ext cx="9140825" cy="5184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3"/>
          <p:cNvSpPr/>
          <p:nvPr/>
        </p:nvSpPr>
        <p:spPr>
          <a:xfrm>
            <a:off x="611188" y="1058863"/>
            <a:ext cx="8137525" cy="293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我是大自然的话语，大自然说出来，又收回去，藏在心间，然后又说一遍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我是诸元素之女：冬将我孕育，春使我开放，夏让我成长，秋令我昏昏睡去。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3"/>
          <p:cNvSpPr/>
          <p:nvPr/>
        </p:nvSpPr>
        <p:spPr>
          <a:xfrm>
            <a:off x="719138" y="1647825"/>
            <a:ext cx="784860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花是大自然给人类的馈赠，冬天蕴藏着生机，春天发芽，夏天生长，秋天枯萎。等到春天来临，鲜花又重新开放。在自然界周而复始，完成一个循环，然后再开始下一个循环。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矩形 3"/>
          <p:cNvSpPr/>
          <p:nvPr/>
        </p:nvSpPr>
        <p:spPr>
          <a:xfrm>
            <a:off x="719138" y="506413"/>
            <a:ext cx="788352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这两句话共同暗示了一个什么样的自然现象？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5148263" y="4073525"/>
            <a:ext cx="1152525" cy="585788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成长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MH_Text_1"/>
          <p:cNvSpPr/>
          <p:nvPr>
            <p:custDataLst>
              <p:tags r:id="rId2"/>
            </p:custDataLst>
          </p:nvPr>
        </p:nvSpPr>
        <p:spPr>
          <a:xfrm>
            <a:off x="6027738" y="0"/>
            <a:ext cx="3205162" cy="5140325"/>
          </a:xfrm>
          <a:prstGeom prst="rect">
            <a:avLst/>
          </a:prstGeom>
          <a:solidFill>
            <a:srgbClr val="43756C"/>
          </a:solidFill>
          <a:ln>
            <a:noFill/>
            <a:miter lim="800000"/>
          </a:ln>
        </p:spPr>
        <p:txBody>
          <a:bodyPr lIns="108000" rIns="10800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9BCED"/>
              </a:buClr>
              <a:buSzPct val="80000"/>
            </a:pPr>
            <a:endParaRPr lang="en-US" altLang="zh-CN" sz="9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1" name="矩形 4"/>
          <p:cNvSpPr/>
          <p:nvPr/>
        </p:nvSpPr>
        <p:spPr>
          <a:xfrm>
            <a:off x="6156325" y="411163"/>
            <a:ext cx="2808288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我是星星，从苍穹坠落在绿茵中。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5"/>
          <p:cNvSpPr/>
          <p:nvPr/>
        </p:nvSpPr>
        <p:spPr>
          <a:xfrm>
            <a:off x="6119813" y="2635250"/>
            <a:ext cx="2844800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想象：你眼前出现什么样的画面？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413" name="直接连接符 6"/>
          <p:cNvCxnSpPr/>
          <p:nvPr/>
        </p:nvCxnSpPr>
        <p:spPr>
          <a:xfrm>
            <a:off x="6156325" y="2571750"/>
            <a:ext cx="2808288" cy="0"/>
          </a:xfrm>
          <a:prstGeom prst="line">
            <a:avLst/>
          </a:prstGeom>
          <a:ln w="3810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674688" y="523875"/>
            <a:ext cx="7634287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我是亲友之间交往的礼品，我是婚礼的冠冕，我是生者赠予死者最后的祭献。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4" name="组合 2"/>
          <p:cNvGrpSpPr/>
          <p:nvPr/>
        </p:nvGrpSpPr>
        <p:grpSpPr>
          <a:xfrm>
            <a:off x="877888" y="2066925"/>
            <a:ext cx="3435350" cy="2085975"/>
            <a:chOff x="538965" y="2611249"/>
            <a:chExt cx="3612649" cy="2194486"/>
          </a:xfrm>
        </p:grpSpPr>
        <p:pic>
          <p:nvPicPr>
            <p:cNvPr id="18435" name="图片 3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42383" y="2553067"/>
              <a:ext cx="2652703" cy="446787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36" name="矩形 4"/>
            <p:cNvSpPr/>
            <p:nvPr/>
          </p:nvSpPr>
          <p:spPr>
            <a:xfrm>
              <a:off x="538965" y="2637069"/>
              <a:ext cx="576064" cy="21686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hangingPunct="1">
                <a:lnSpc>
                  <a:spcPct val="80000"/>
                </a:lnSpc>
              </a:pPr>
              <a:r>
                <a:rPr lang="zh-CN" altLang="en-US" sz="3200" b="1">
                  <a:solidFill>
                    <a:srgbClr val="9A004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婚礼的装饰</a:t>
              </a:r>
              <a:endParaRPr lang="zh-CN" altLang="en-US" sz="3200" b="1">
                <a:solidFill>
                  <a:srgbClr val="9A004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7" name="组合 5"/>
          <p:cNvGrpSpPr/>
          <p:nvPr/>
        </p:nvGrpSpPr>
        <p:grpSpPr>
          <a:xfrm>
            <a:off x="5072063" y="2074863"/>
            <a:ext cx="3230562" cy="2120900"/>
            <a:chOff x="4860032" y="2611249"/>
            <a:chExt cx="3398065" cy="2231486"/>
          </a:xfrm>
        </p:grpSpPr>
        <p:sp>
          <p:nvSpPr>
            <p:cNvPr id="18438" name="矩形 8"/>
            <p:cNvSpPr/>
            <p:nvPr/>
          </p:nvSpPr>
          <p:spPr>
            <a:xfrm>
              <a:off x="4860032" y="2672582"/>
              <a:ext cx="576064" cy="217015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hangingPunct="1">
                <a:lnSpc>
                  <a:spcPct val="80000"/>
                </a:lnSpc>
              </a:pPr>
              <a:r>
                <a:rPr lang="zh-CN" altLang="en-US" sz="3200" b="1">
                  <a:solidFill>
                    <a:srgbClr val="9A004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葬礼的祭献</a:t>
              </a:r>
              <a:endParaRPr lang="zh-CN" altLang="en-US" sz="3200" b="1">
                <a:solidFill>
                  <a:srgbClr val="9A004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439" name="图片 7"/>
            <p:cNvPicPr>
              <a:picLocks noGrp="1"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0075" y="2562801"/>
              <a:ext cx="2374216" cy="429370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3"/>
          <p:cNvSpPr/>
          <p:nvPr/>
        </p:nvSpPr>
        <p:spPr>
          <a:xfrm>
            <a:off x="503238" y="1563688"/>
            <a:ext cx="80295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合作读：分小组入情入境地朗读第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自然段，感受作者优美的语言。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638175" y="700088"/>
            <a:ext cx="8137525" cy="2930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小结：这部分写花是大自然的话语、星星、诸元素之女、亲友之间交往的礼品、婚礼的冠冕及生者赠予死者最后的祭献，讲述了花的成长及花对人类的奉献。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4067175" y="3940175"/>
            <a:ext cx="1277938" cy="584200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奉献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3"/>
          <p:cNvSpPr/>
          <p:nvPr/>
        </p:nvSpPr>
        <p:spPr>
          <a:xfrm>
            <a:off x="684213" y="700088"/>
            <a:ext cx="49688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学习课文第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矩形 3"/>
          <p:cNvSpPr/>
          <p:nvPr/>
        </p:nvSpPr>
        <p:spPr>
          <a:xfrm>
            <a:off x="611188" y="1474788"/>
            <a:ext cx="8064500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自读课文：请同学们自由读课文第二部分，边读边想象作者描写的花的形象，然后说说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每天都在做什么。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3"/>
          <p:cNvSpPr/>
          <p:nvPr/>
        </p:nvSpPr>
        <p:spPr>
          <a:xfrm>
            <a:off x="250825" y="627063"/>
            <a:ext cx="8453438" cy="4149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清早，我同晨风一道将光明欢迎；傍晚，我又与群鸟一起为它送行。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我在原野上摇曳，使原野风光更加旖旎；我在清风中呼吸，使清风芬芳馥郁。我微睡时，黑夜星空的千万颗亮晶晶的眼睛对我察看；我醒来时，白昼的那只硕大无朋的独眼向我凝视。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3"/>
          <p:cNvSpPr/>
          <p:nvPr/>
        </p:nvSpPr>
        <p:spPr>
          <a:xfrm>
            <a:off x="755650" y="1058863"/>
            <a:ext cx="7813675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想象：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在做什么？同学们从中感受到什么？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还会做什么呢？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54" name="矩形 3"/>
          <p:cNvSpPr/>
          <p:nvPr/>
        </p:nvSpPr>
        <p:spPr>
          <a:xfrm>
            <a:off x="3363913" y="3148013"/>
            <a:ext cx="2413000" cy="584200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美丽  芬芳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3"/>
          <p:cNvSpPr/>
          <p:nvPr/>
        </p:nvSpPr>
        <p:spPr>
          <a:xfrm>
            <a:off x="1047750" y="941388"/>
            <a:ext cx="7627938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千万颗亮晶晶的眼睛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硕大无朋的独眼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各指什么？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578" name="文本框 3"/>
          <p:cNvSpPr txBox="1"/>
          <p:nvPr/>
        </p:nvSpPr>
        <p:spPr>
          <a:xfrm>
            <a:off x="1047750" y="2603500"/>
            <a:ext cx="3660775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千万颗亮晶晶的眼睛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579" name="文本框 4"/>
          <p:cNvSpPr txBox="1"/>
          <p:nvPr/>
        </p:nvSpPr>
        <p:spPr>
          <a:xfrm>
            <a:off x="4708525" y="2614613"/>
            <a:ext cx="3344863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夜空中的星星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580" name="文本框 5"/>
          <p:cNvSpPr txBox="1"/>
          <p:nvPr/>
        </p:nvSpPr>
        <p:spPr>
          <a:xfrm>
            <a:off x="1047750" y="3389313"/>
            <a:ext cx="2889250" cy="78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硕大无朋的独眼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581" name="文本框 6"/>
          <p:cNvSpPr txBox="1"/>
          <p:nvPr/>
        </p:nvSpPr>
        <p:spPr>
          <a:xfrm>
            <a:off x="3924300" y="3363913"/>
            <a:ext cx="2041525" cy="78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太阳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6" descr="https://timgsa.baidu.com/timg?image&amp;quality=80&amp;size=b9999_10000&amp;sec=1558765868280&amp;di=5e15d02de40f2a1d041abbf350b89043&amp;imgtype=0&amp;src=http%3A%2F%2Fpic1.win4000.com%2Fwallpaper%2F2018-05-24%2F5b06245b43f7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7170" name="组合 2"/>
          <p:cNvGrpSpPr/>
          <p:nvPr/>
        </p:nvGrpSpPr>
        <p:grpSpPr>
          <a:xfrm>
            <a:off x="0" y="1347788"/>
            <a:ext cx="4211638" cy="3795712"/>
            <a:chOff x="4357020" y="937091"/>
            <a:chExt cx="3486162" cy="3141785"/>
          </a:xfrm>
        </p:grpSpPr>
        <p:cxnSp>
          <p:nvCxnSpPr>
            <p:cNvPr id="7171" name="MH_Other_1"/>
            <p:cNvCxnSpPr/>
            <p:nvPr>
              <p:custDataLst>
                <p:tags r:id="rId2"/>
              </p:custDataLst>
            </p:nvPr>
          </p:nvCxnSpPr>
          <p:spPr>
            <a:xfrm>
              <a:off x="4357020" y="937091"/>
              <a:ext cx="3486162" cy="3141785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72" name="MH_SubTitle_1"/>
            <p:cNvSpPr/>
            <p:nvPr>
              <p:custDataLst>
                <p:tags r:id="rId3"/>
              </p:custDataLst>
            </p:nvPr>
          </p:nvSpPr>
          <p:spPr>
            <a:xfrm>
              <a:off x="5029811" y="1529707"/>
              <a:ext cx="2085390" cy="20866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rm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spc="0">
                  <a:solidFill>
                    <a:srgbClr val="FD77B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桃花</a:t>
              </a:r>
              <a:endParaRPr lang="zh-CN" altLang="en-US" sz="6000">
                <a:solidFill>
                  <a:srgbClr val="FD77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3" name="MH_Other_3"/>
            <p:cNvSpPr/>
            <p:nvPr>
              <p:custDataLst>
                <p:tags r:id="rId4"/>
              </p:custDataLst>
            </p:nvPr>
          </p:nvSpPr>
          <p:spPr>
            <a:xfrm>
              <a:off x="5073175" y="1574383"/>
              <a:ext cx="1997349" cy="1997287"/>
            </a:xfrm>
            <a:prstGeom prst="ellipse">
              <a:avLst/>
            </a:prstGeom>
            <a:noFill/>
            <a:ln w="6350">
              <a:solidFill>
                <a:srgbClr val="C0C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3"/>
          <p:cNvSpPr/>
          <p:nvPr/>
        </p:nvSpPr>
        <p:spPr>
          <a:xfrm>
            <a:off x="915988" y="1096963"/>
            <a:ext cx="54006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你觉得这样写有什么好处？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2" name="文本框 2"/>
          <p:cNvSpPr txBox="1"/>
          <p:nvPr/>
        </p:nvSpPr>
        <p:spPr>
          <a:xfrm>
            <a:off x="900113" y="1924050"/>
            <a:ext cx="7504112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运用排比、比喻和拟人的修辞手法，生动形象地写出花的美丽芬芳和表现出昼夜更替的自然变化。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628650" y="520700"/>
            <a:ext cx="80803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我总是仰望高空，对光明心驰神往；我从不顾影自怜，也不孤芳自赏。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矩形 3"/>
          <p:cNvSpPr/>
          <p:nvPr/>
        </p:nvSpPr>
        <p:spPr>
          <a:xfrm>
            <a:off x="611188" y="1677988"/>
            <a:ext cx="7453312" cy="1203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从这句话中你读懂了什么？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讨论：你觉得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教会了我们什么？</a:t>
            </a:r>
            <a:endParaRPr lang="en-US" altLang="zh-CN" sz="3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611188" y="2889250"/>
            <a:ext cx="8080375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人生像花一样，失意时不顾影自怜，得意时不孤芳自赏。无论处于哪种境遇，总是积极地向往和追求光明。</a:t>
            </a:r>
            <a:endParaRPr lang="zh-CN" altLang="en-US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8" name="矩形 4"/>
          <p:cNvSpPr/>
          <p:nvPr/>
        </p:nvSpPr>
        <p:spPr>
          <a:xfrm>
            <a:off x="4168775" y="4046538"/>
            <a:ext cx="1944688" cy="523875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solidFill>
                  <a:schemeClr val="bg1"/>
                </a:solidFill>
                <a:latin typeface="宋体" panose="02010600030101010101" pitchFamily="2" charset="-122"/>
              </a:rPr>
              <a:t>积极乐观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矩形 5"/>
          <p:cNvSpPr/>
          <p:nvPr/>
        </p:nvSpPr>
        <p:spPr>
          <a:xfrm>
            <a:off x="6408738" y="4043363"/>
            <a:ext cx="1944688" cy="522288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2800" b="1" spc="0">
                <a:solidFill>
                  <a:schemeClr val="bg1"/>
                </a:solidFill>
                <a:latin typeface="宋体" panose="02010600030101010101" pitchFamily="2" charset="-122"/>
              </a:rPr>
              <a:t>追求光明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  <p:bldP spid="26627" grpId="0"/>
      <p:bldP spid="26628" grpId="0" animBg="1"/>
      <p:bldP spid="266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900113" y="2427288"/>
            <a:ext cx="7567612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我总是仰望高空，对光明心驰神往；我从不顾影自怜，也不孤芳自赏。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矩形 3"/>
          <p:cNvSpPr/>
          <p:nvPr/>
        </p:nvSpPr>
        <p:spPr>
          <a:xfrm>
            <a:off x="796925" y="955675"/>
            <a:ext cx="767080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齐读这句话，感受花向往光明、积极向上的精神。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3"/>
          <p:cNvSpPr/>
          <p:nvPr/>
        </p:nvSpPr>
        <p:spPr>
          <a:xfrm>
            <a:off x="755650" y="550863"/>
            <a:ext cx="7632700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思考：本文题目是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花之歌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，全文却未见一个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字，将文中的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改为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，行不行？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674" name="文本框 2"/>
          <p:cNvSpPr txBox="1"/>
          <p:nvPr/>
        </p:nvSpPr>
        <p:spPr>
          <a:xfrm>
            <a:off x="762000" y="2336800"/>
            <a:ext cx="7632700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作者其实是在借花的形象表达自己积极向往和追求光明的人生态度，用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来描述能使文章显得含蓄而有趣。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2124075" y="4198938"/>
            <a:ext cx="1944688" cy="585788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想象丰富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矩形 4"/>
          <p:cNvSpPr/>
          <p:nvPr/>
        </p:nvSpPr>
        <p:spPr>
          <a:xfrm>
            <a:off x="5148263" y="4198938"/>
            <a:ext cx="1944688" cy="585788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r>
              <a:rPr lang="zh-CN" altLang="en-US" sz="3200" b="1" spc="0">
                <a:solidFill>
                  <a:schemeClr val="bg1"/>
                </a:solidFill>
                <a:latin typeface="宋体" panose="02010600030101010101" pitchFamily="2" charset="-122"/>
              </a:rPr>
              <a:t>富含哲理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  <p:bldP spid="286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25"/>
          <p:cNvSpPr txBox="1"/>
          <p:nvPr/>
        </p:nvSpPr>
        <p:spPr>
          <a:xfrm>
            <a:off x="539750" y="484188"/>
            <a:ext cx="5111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solidFill>
                  <a:srgbClr val="9A00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类文阅读，感受想象之奇特</a:t>
            </a:r>
            <a:endParaRPr lang="zh-CN" altLang="en-US" sz="3200" b="1">
              <a:solidFill>
                <a:srgbClr val="9A00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矩形 3"/>
          <p:cNvSpPr/>
          <p:nvPr/>
        </p:nvSpPr>
        <p:spPr>
          <a:xfrm>
            <a:off x="322263" y="1563688"/>
            <a:ext cx="8499475" cy="2376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阅读链接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杨柳与水莲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，找出想象奇特的地方，并在小组内交流。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面对同样的夜，杨柳与水莲的感受为什么会不同？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3"/>
          <p:cNvSpPr/>
          <p:nvPr/>
        </p:nvSpPr>
        <p:spPr>
          <a:xfrm>
            <a:off x="900113" y="1347788"/>
            <a:ext cx="6588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讨论：作者想借此表达什么呢。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0722" name="文本框 2"/>
          <p:cNvSpPr txBox="1"/>
          <p:nvPr/>
        </p:nvSpPr>
        <p:spPr>
          <a:xfrm>
            <a:off x="900113" y="2139950"/>
            <a:ext cx="7345362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用充满爱和希望的态度去对待生活，生活才会美好。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3"/>
          <p:cNvSpPr/>
          <p:nvPr/>
        </p:nvSpPr>
        <p:spPr>
          <a:xfrm>
            <a:off x="250825" y="557213"/>
            <a:ext cx="856932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4000"/>
              </a:lnSpc>
              <a:spcBef>
                <a:spcPts val="1200"/>
              </a:spcBef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比较：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花之歌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杨柳与水莲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在写作上有什么相同点？</a:t>
            </a:r>
            <a:endParaRPr lang="en-US" altLang="zh-CN" sz="2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1746" name="矩形 3"/>
          <p:cNvSpPr/>
          <p:nvPr/>
        </p:nvSpPr>
        <p:spPr>
          <a:xfrm>
            <a:off x="323850" y="1501775"/>
            <a:ext cx="8297863" cy="2619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我微睡时，黑夜星空的千万颗亮晶晶的眼睛对我察看；我醒来时，白昼的那只硕大无朋的独眼向我凝视。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夜的幕上有繁星织就了的花园，园中有月神在徘徊着，有牛童织女在恋爱着，有夜莺啼着，有花香绕着，你何不从那绿叶的帘里，来到碧夜的幕中！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1366838" y="4325938"/>
            <a:ext cx="6408738" cy="520700"/>
          </a:xfrm>
          <a:prstGeom prst="rect">
            <a:avLst/>
          </a:prstGeom>
          <a:solidFill>
            <a:srgbClr val="9A004D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14000"/>
              </a:lnSpc>
              <a:spcBef>
                <a:spcPts val="1200"/>
              </a:spcBef>
            </a:pPr>
            <a:r>
              <a:rPr lang="zh-CN" altLang="en-US" sz="2800" b="1" spc="0">
                <a:solidFill>
                  <a:schemeClr val="bg1"/>
                </a:solidFill>
                <a:latin typeface="宋体" panose="02010600030101010101" pitchFamily="2" charset="-122"/>
              </a:rPr>
              <a:t>由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夜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想开去，分别都想到了什么？</a:t>
            </a:r>
            <a:endParaRPr lang="en-US" altLang="zh-CN" sz="2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3"/>
          <p:cNvSpPr/>
          <p:nvPr/>
        </p:nvSpPr>
        <p:spPr>
          <a:xfrm>
            <a:off x="719138" y="1276350"/>
            <a:ext cx="7705725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课后你还可以读读纪伯伦的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美之歌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浪之歌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雨之歌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》《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幸福之歌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，感受诗人的写作风格及情感。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3"/>
          <p:cNvSpPr/>
          <p:nvPr/>
        </p:nvSpPr>
        <p:spPr>
          <a:xfrm>
            <a:off x="755650" y="1058863"/>
            <a:ext cx="7704138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仿照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我是亲友之间交往的礼品，我是婚礼的冠冕，我是生者赠予死者最后的祭献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写一句话。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抄写文中你喜欢的语句。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Box 9"/>
          <p:cNvSpPr txBox="1"/>
          <p:nvPr/>
        </p:nvSpPr>
        <p:spPr>
          <a:xfrm>
            <a:off x="1431925" y="2917825"/>
            <a:ext cx="1001713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成长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TextBox 13"/>
          <p:cNvSpPr txBox="1"/>
          <p:nvPr/>
        </p:nvSpPr>
        <p:spPr>
          <a:xfrm>
            <a:off x="6964363" y="2808288"/>
            <a:ext cx="1976437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积极乐观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lvl="0"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追求光明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9" name="TextBox 9"/>
          <p:cNvSpPr txBox="1"/>
          <p:nvPr/>
        </p:nvSpPr>
        <p:spPr>
          <a:xfrm>
            <a:off x="4324350" y="2932113"/>
            <a:ext cx="1081088" cy="731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芬芳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左中括号 5"/>
          <p:cNvSpPr/>
          <p:nvPr/>
        </p:nvSpPr>
        <p:spPr>
          <a:xfrm>
            <a:off x="1341438" y="2573338"/>
            <a:ext cx="173037" cy="1584325"/>
          </a:xfrm>
          <a:prstGeom prst="leftBracket">
            <a:avLst>
              <a:gd name="adj" fmla="val 165571"/>
            </a:avLst>
          </a:prstGeom>
          <a:noFill/>
          <a:ln w="19050">
            <a:solidFill>
              <a:srgbClr val="9A004D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34821" name="直接连接符 6"/>
          <p:cNvCxnSpPr/>
          <p:nvPr/>
        </p:nvCxnSpPr>
        <p:spPr>
          <a:xfrm>
            <a:off x="2414588" y="3294063"/>
            <a:ext cx="503237" cy="0"/>
          </a:xfrm>
          <a:prstGeom prst="line">
            <a:avLst/>
          </a:prstGeom>
          <a:ln>
            <a:solidFill>
              <a:srgbClr val="9A004D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822" name="直接连接符 7"/>
          <p:cNvCxnSpPr/>
          <p:nvPr/>
        </p:nvCxnSpPr>
        <p:spPr>
          <a:xfrm>
            <a:off x="5334000" y="3294063"/>
            <a:ext cx="503238" cy="0"/>
          </a:xfrm>
          <a:prstGeom prst="line">
            <a:avLst/>
          </a:prstGeom>
          <a:ln>
            <a:solidFill>
              <a:srgbClr val="9A004D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823" name="TextBox 9"/>
          <p:cNvSpPr txBox="1"/>
          <p:nvPr/>
        </p:nvSpPr>
        <p:spPr>
          <a:xfrm>
            <a:off x="5873750" y="2917825"/>
            <a:ext cx="1079500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奉献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4" name="左中括号 9"/>
          <p:cNvSpPr/>
          <p:nvPr/>
        </p:nvSpPr>
        <p:spPr>
          <a:xfrm flipH="1">
            <a:off x="6710363" y="2643188"/>
            <a:ext cx="201612" cy="1584325"/>
          </a:xfrm>
          <a:prstGeom prst="leftBracket">
            <a:avLst>
              <a:gd name="adj" fmla="val 165570"/>
            </a:avLst>
          </a:prstGeom>
          <a:noFill/>
          <a:ln w="19050">
            <a:solidFill>
              <a:srgbClr val="9A004D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25" name="TextBox 9"/>
          <p:cNvSpPr txBox="1"/>
          <p:nvPr/>
        </p:nvSpPr>
        <p:spPr>
          <a:xfrm>
            <a:off x="3771900" y="641350"/>
            <a:ext cx="16986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花之歌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6" name="TextBox 9"/>
          <p:cNvSpPr txBox="1"/>
          <p:nvPr/>
        </p:nvSpPr>
        <p:spPr>
          <a:xfrm>
            <a:off x="1117600" y="1446213"/>
            <a:ext cx="14525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散文诗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7" name="TextBox 9"/>
          <p:cNvSpPr txBox="1"/>
          <p:nvPr/>
        </p:nvSpPr>
        <p:spPr>
          <a:xfrm>
            <a:off x="3575050" y="1412875"/>
            <a:ext cx="20939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想象丰富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8" name="TextBox 9"/>
          <p:cNvSpPr txBox="1"/>
          <p:nvPr/>
        </p:nvSpPr>
        <p:spPr>
          <a:xfrm>
            <a:off x="6440488" y="1412875"/>
            <a:ext cx="20939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富含哲理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9" name="TextBox 9"/>
          <p:cNvSpPr txBox="1"/>
          <p:nvPr/>
        </p:nvSpPr>
        <p:spPr>
          <a:xfrm>
            <a:off x="538163" y="2932113"/>
            <a:ext cx="7905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30" name="TextBox 9"/>
          <p:cNvSpPr txBox="1"/>
          <p:nvPr/>
        </p:nvSpPr>
        <p:spPr>
          <a:xfrm>
            <a:off x="2903538" y="2917825"/>
            <a:ext cx="10810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美丽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4831" name="直接连接符 16"/>
          <p:cNvCxnSpPr/>
          <p:nvPr/>
        </p:nvCxnSpPr>
        <p:spPr>
          <a:xfrm>
            <a:off x="3913188" y="3279775"/>
            <a:ext cx="503237" cy="0"/>
          </a:xfrm>
          <a:prstGeom prst="line">
            <a:avLst/>
          </a:prstGeom>
          <a:ln>
            <a:solidFill>
              <a:srgbClr val="9A004D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832" name="文本框 25"/>
          <p:cNvSpPr txBox="1"/>
          <p:nvPr/>
        </p:nvSpPr>
        <p:spPr>
          <a:xfrm>
            <a:off x="341313" y="123825"/>
            <a:ext cx="1944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solidFill>
                  <a:srgbClr val="9A00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9A00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 animBg="1"/>
      <p:bldP spid="348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rcRect t="11856" b="11550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4" name="MH_Other_1"/>
          <p:cNvSpPr/>
          <p:nvPr>
            <p:custDataLst>
              <p:tags r:id="rId2"/>
            </p:custDataLst>
          </p:nvPr>
        </p:nvSpPr>
        <p:spPr>
          <a:xfrm>
            <a:off x="0" y="3586163"/>
            <a:ext cx="9251950" cy="3249613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04212" h="2857500">
                <a:moveTo>
                  <a:pt x="0" y="0"/>
                </a:moveTo>
                <a:lnTo>
                  <a:pt x="8404212" y="1390650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195" name="矩形 2"/>
          <p:cNvSpPr/>
          <p:nvPr/>
        </p:nvSpPr>
        <p:spPr>
          <a:xfrm>
            <a:off x="684213" y="4227513"/>
            <a:ext cx="15684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zh-CN" altLang="en-US" sz="3600">
                <a:solidFill>
                  <a:srgbClr val="C7231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郁金香</a:t>
            </a:r>
            <a:endParaRPr lang="zh-CN" altLang="en-US" sz="3600">
              <a:solidFill>
                <a:srgbClr val="C7231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2"/>
          <p:cNvPicPr>
            <a:picLocks noChangeAspect="1"/>
          </p:cNvPicPr>
          <p:nvPr/>
        </p:nvPicPr>
        <p:blipFill>
          <a:blip r:embed="rId1"/>
          <a:srcRect l="32583" r="7546"/>
          <a:stretch>
            <a:fillRect/>
          </a:stretch>
        </p:blipFill>
        <p:spPr>
          <a:xfrm>
            <a:off x="107950" y="0"/>
            <a:ext cx="233997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8" name="文本框 5"/>
          <p:cNvSpPr txBox="1"/>
          <p:nvPr/>
        </p:nvSpPr>
        <p:spPr>
          <a:xfrm>
            <a:off x="3563938" y="1779588"/>
            <a:ext cx="2592387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花之歌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椭圆 16"/>
          <p:cNvSpPr/>
          <p:nvPr/>
        </p:nvSpPr>
        <p:spPr>
          <a:xfrm>
            <a:off x="2771775" y="1965325"/>
            <a:ext cx="615950" cy="550863"/>
          </a:xfrm>
          <a:prstGeom prst="ellipse">
            <a:avLst/>
          </a:prstGeom>
          <a:noFill/>
          <a:ln w="15875">
            <a:noFill/>
            <a:prstDash val="lgDash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5400" b="1" spc="0">
                <a:latin typeface="楷体" panose="02010609060101010101" pitchFamily="49" charset="-122"/>
                <a:ea typeface="等线" pitchFamily="2" charset="-122"/>
              </a:rPr>
              <a:t>4</a:t>
            </a:r>
            <a:endParaRPr lang="zh-CN" altLang="en-US" sz="5400" b="1">
              <a:latin typeface="楷体" panose="02010609060101010101" pitchFamily="49" charset="-122"/>
              <a:ea typeface="等线" pitchFamily="2" charset="-122"/>
            </a:endParaRPr>
          </a:p>
        </p:txBody>
      </p:sp>
      <p:sp>
        <p:nvSpPr>
          <p:cNvPr id="9220" name="矩形 2"/>
          <p:cNvSpPr/>
          <p:nvPr/>
        </p:nvSpPr>
        <p:spPr>
          <a:xfrm>
            <a:off x="3257550" y="1619250"/>
            <a:ext cx="41751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*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341313" y="987425"/>
            <a:ext cx="8551862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纪伯伦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，黎巴嫩诗人、画家、作家，被称为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艺术天才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黎巴嫩文坛骄子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，是阿拉伯文学的主要奠基人，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世纪阿拉伯文学道路的开拓者之一。主要作品有：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泪与笑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沙与沫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 与印度诗人泰戈尔齐名，被并称为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站在东西方文化桥梁上的两位巨人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。纪伯伦和鲁迅、泰戈尔一样，是推动近代东方文学走向世界的先驱者。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文本框 25"/>
          <p:cNvSpPr txBox="1"/>
          <p:nvPr/>
        </p:nvSpPr>
        <p:spPr>
          <a:xfrm>
            <a:off x="341313" y="123825"/>
            <a:ext cx="1944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solidFill>
                  <a:srgbClr val="9A00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>
              <a:solidFill>
                <a:srgbClr val="9A00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3"/>
          <p:cNvSpPr/>
          <p:nvPr/>
        </p:nvSpPr>
        <p:spPr>
          <a:xfrm>
            <a:off x="1403350" y="1058863"/>
            <a:ext cx="7062788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借助拼音读准字词，读通句子。通过查字典或联系上下文的方法理解字词的意思。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690563" y="1058863"/>
            <a:ext cx="712787" cy="839787"/>
          </a:xfrm>
          <a:custGeom>
            <a:avLst/>
            <a:gdLst/>
            <a:ahLst/>
            <a:cxnLst>
              <a:cxn ang="0">
                <a:pos x="149318793" y="280235453"/>
              </a:cxn>
              <a:cxn ang="0">
                <a:pos x="116193046" y="264579105"/>
              </a:cxn>
              <a:cxn ang="0">
                <a:pos x="83383444" y="242799181"/>
              </a:cxn>
              <a:cxn ang="0">
                <a:pos x="51964513" y="212559825"/>
              </a:cxn>
              <a:cxn ang="0">
                <a:pos x="25855748" y="172724470"/>
              </a:cxn>
              <a:cxn ang="0">
                <a:pos x="14223851" y="143179598"/>
              </a:cxn>
              <a:cxn ang="0">
                <a:pos x="7902121" y="115717846"/>
              </a:cxn>
              <a:cxn ang="0">
                <a:pos x="4614914" y="99745868"/>
              </a:cxn>
              <a:cxn ang="0">
                <a:pos x="126424" y="138571109"/>
              </a:cxn>
              <a:cxn ang="0">
                <a:pos x="1896535" y="176259785"/>
              </a:cxn>
              <a:cxn ang="0">
                <a:pos x="8471115" y="208708880"/>
              </a:cxn>
              <a:cxn ang="0">
                <a:pos x="21304129" y="243178037"/>
              </a:cxn>
              <a:cxn ang="0">
                <a:pos x="37930215" y="271712962"/>
              </a:cxn>
              <a:cxn ang="0">
                <a:pos x="55504568" y="291851513"/>
              </a:cxn>
              <a:cxn ang="0">
                <a:pos x="74280039" y="305676978"/>
              </a:cxn>
              <a:cxn ang="0">
                <a:pos x="93687800" y="313884007"/>
              </a:cxn>
              <a:cxn ang="0">
                <a:pos x="112968969" y="317482381"/>
              </a:cxn>
              <a:cxn ang="0">
                <a:pos x="140847678" y="315714724"/>
              </a:cxn>
              <a:cxn ang="0">
                <a:pos x="173467727" y="310096122"/>
              </a:cxn>
              <a:cxn ang="0">
                <a:pos x="220817325" y="306750151"/>
              </a:cxn>
              <a:cxn ang="0">
                <a:pos x="253184524" y="297785744"/>
              </a:cxn>
              <a:cxn ang="0">
                <a:pos x="263868154" y="292040857"/>
              </a:cxn>
              <a:cxn ang="0">
                <a:pos x="233587210" y="295449887"/>
              </a:cxn>
              <a:cxn ang="0">
                <a:pos x="193128336" y="292419546"/>
              </a:cxn>
              <a:cxn ang="0">
                <a:pos x="26235022" y="12184092"/>
              </a:cxn>
              <a:cxn ang="0">
                <a:pos x="21177704" y="46463904"/>
              </a:cxn>
              <a:cxn ang="0">
                <a:pos x="20166308" y="77902885"/>
              </a:cxn>
              <a:cxn ang="0">
                <a:pos x="22568542" y="106311525"/>
              </a:cxn>
              <a:cxn ang="0">
                <a:pos x="28637423" y="96147494"/>
              </a:cxn>
              <a:cxn ang="0">
                <a:pos x="39826751" y="76703260"/>
              </a:cxn>
              <a:cxn ang="0">
                <a:pos x="35022282" y="95389950"/>
              </a:cxn>
              <a:cxn ang="0">
                <a:pos x="32303903" y="123798590"/>
              </a:cxn>
              <a:cxn ang="0">
                <a:pos x="34958986" y="151891601"/>
              </a:cxn>
              <a:cxn ang="0">
                <a:pos x="47223173" y="176827984"/>
              </a:cxn>
              <a:cxn ang="0">
                <a:pos x="57085126" y="183393641"/>
              </a:cxn>
              <a:cxn ang="0">
                <a:pos x="61636745" y="152270289"/>
              </a:cxn>
              <a:cxn ang="0">
                <a:pos x="70297414" y="128028223"/>
              </a:cxn>
              <a:cxn ang="0">
                <a:pos x="71814676" y="136550882"/>
              </a:cxn>
              <a:cxn ang="0">
                <a:pos x="71498531" y="170641183"/>
              </a:cxn>
              <a:cxn ang="0">
                <a:pos x="77693837" y="208456310"/>
              </a:cxn>
              <a:cxn ang="0">
                <a:pos x="101969195" y="236233691"/>
              </a:cxn>
              <a:cxn ang="0">
                <a:pos x="111578131" y="221587457"/>
              </a:cxn>
              <a:cxn ang="0">
                <a:pos x="112020701" y="187118301"/>
              </a:cxn>
              <a:cxn ang="0">
                <a:pos x="117836733" y="160477318"/>
              </a:cxn>
              <a:cxn ang="0">
                <a:pos x="120112543" y="182004672"/>
              </a:cxn>
              <a:cxn ang="0">
                <a:pos x="127003100" y="216663173"/>
              </a:cxn>
              <a:cxn ang="0">
                <a:pos x="140405275" y="253847041"/>
              </a:cxn>
              <a:cxn ang="0">
                <a:pos x="172013760" y="272217935"/>
              </a:cxn>
              <a:cxn ang="0">
                <a:pos x="194392582" y="277205279"/>
              </a:cxn>
              <a:cxn ang="0">
                <a:pos x="200082190" y="245071812"/>
              </a:cxn>
              <a:cxn ang="0">
                <a:pos x="199766045" y="218494056"/>
              </a:cxn>
              <a:cxn ang="0">
                <a:pos x="193634035" y="187875844"/>
              </a:cxn>
              <a:cxn ang="0">
                <a:pos x="178904485" y="155363690"/>
              </a:cxn>
              <a:cxn ang="0">
                <a:pos x="152669295" y="123104105"/>
              </a:cxn>
              <a:cxn ang="0">
                <a:pos x="112716120" y="91602065"/>
              </a:cxn>
              <a:cxn ang="0">
                <a:pos x="67452610" y="49809875"/>
              </a:cxn>
              <a:cxn ang="0">
                <a:pos x="40079600" y="16982091"/>
              </a:cxn>
            </a:cxnLst>
            <a:rect l="l" t="t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rotWithShape="1">
            <a:gsLst>
              <a:gs pos="0">
                <a:srgbClr val="92D050"/>
              </a:gs>
              <a:gs pos="100000">
                <a:srgbClr val="097F9B"/>
              </a:gs>
            </a:gsLst>
            <a:lin ang="5400000"/>
          </a:gradFill>
          <a:ln>
            <a:noFill/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1267" name="MH_Other_2"/>
          <p:cNvSpPr/>
          <p:nvPr>
            <p:custDataLst>
              <p:tags r:id="rId2"/>
            </p:custDataLst>
          </p:nvPr>
        </p:nvSpPr>
        <p:spPr>
          <a:xfrm>
            <a:off x="709613" y="3098800"/>
            <a:ext cx="712787" cy="841375"/>
          </a:xfrm>
          <a:custGeom>
            <a:avLst/>
            <a:gdLst/>
            <a:ahLst/>
            <a:cxnLst>
              <a:cxn ang="0">
                <a:pos x="149318793" y="280765199"/>
              </a:cxn>
              <a:cxn ang="0">
                <a:pos x="116193046" y="265079255"/>
              </a:cxn>
              <a:cxn ang="0">
                <a:pos x="83383444" y="243258159"/>
              </a:cxn>
              <a:cxn ang="0">
                <a:pos x="51964513" y="212961639"/>
              </a:cxn>
              <a:cxn ang="0">
                <a:pos x="25855748" y="173050981"/>
              </a:cxn>
              <a:cxn ang="0">
                <a:pos x="14223851" y="143450259"/>
              </a:cxn>
              <a:cxn ang="0">
                <a:pos x="7902121" y="115936594"/>
              </a:cxn>
              <a:cxn ang="0">
                <a:pos x="4614914" y="99934424"/>
              </a:cxn>
              <a:cxn ang="0">
                <a:pos x="126424" y="138833059"/>
              </a:cxn>
              <a:cxn ang="0">
                <a:pos x="1896535" y="176592979"/>
              </a:cxn>
              <a:cxn ang="0">
                <a:pos x="8471115" y="209103415"/>
              </a:cxn>
              <a:cxn ang="0">
                <a:pos x="21304129" y="243637730"/>
              </a:cxn>
              <a:cxn ang="0">
                <a:pos x="37930215" y="272226597"/>
              </a:cxn>
              <a:cxn ang="0">
                <a:pos x="55504568" y="292403217"/>
              </a:cxn>
              <a:cxn ang="0">
                <a:pos x="74280039" y="306254817"/>
              </a:cxn>
              <a:cxn ang="0">
                <a:pos x="93687800" y="314477360"/>
              </a:cxn>
              <a:cxn ang="0">
                <a:pos x="112968969" y="318082537"/>
              </a:cxn>
              <a:cxn ang="0">
                <a:pos x="140847678" y="316311538"/>
              </a:cxn>
              <a:cxn ang="0">
                <a:pos x="173467727" y="310682315"/>
              </a:cxn>
              <a:cxn ang="0">
                <a:pos x="220817325" y="307330018"/>
              </a:cxn>
              <a:cxn ang="0">
                <a:pos x="253184524" y="298348666"/>
              </a:cxn>
              <a:cxn ang="0">
                <a:pos x="263868154" y="292592919"/>
              </a:cxn>
              <a:cxn ang="0">
                <a:pos x="233587210" y="296008394"/>
              </a:cxn>
              <a:cxn ang="0">
                <a:pos x="193128336" y="292972323"/>
              </a:cxn>
              <a:cxn ang="0">
                <a:pos x="26235022" y="12207124"/>
              </a:cxn>
              <a:cxn ang="0">
                <a:pos x="21177704" y="46551737"/>
              </a:cxn>
              <a:cxn ang="0">
                <a:pos x="20166308" y="78050150"/>
              </a:cxn>
              <a:cxn ang="0">
                <a:pos x="22568542" y="106512492"/>
              </a:cxn>
              <a:cxn ang="0">
                <a:pos x="28637423" y="96329247"/>
              </a:cxn>
              <a:cxn ang="0">
                <a:pos x="39826751" y="76848257"/>
              </a:cxn>
              <a:cxn ang="0">
                <a:pos x="35022282" y="95570271"/>
              </a:cxn>
              <a:cxn ang="0">
                <a:pos x="32303903" y="124032614"/>
              </a:cxn>
              <a:cxn ang="0">
                <a:pos x="34958986" y="152178730"/>
              </a:cxn>
              <a:cxn ang="0">
                <a:pos x="47223173" y="177162253"/>
              </a:cxn>
              <a:cxn ang="0">
                <a:pos x="57085126" y="183740321"/>
              </a:cxn>
              <a:cxn ang="0">
                <a:pos x="61636745" y="152558135"/>
              </a:cxn>
              <a:cxn ang="0">
                <a:pos x="70297414" y="128270242"/>
              </a:cxn>
              <a:cxn ang="0">
                <a:pos x="71814676" y="136809012"/>
              </a:cxn>
              <a:cxn ang="0">
                <a:pos x="71498531" y="170963756"/>
              </a:cxn>
              <a:cxn ang="0">
                <a:pos x="77693837" y="208850367"/>
              </a:cxn>
              <a:cxn ang="0">
                <a:pos x="101969195" y="236680258"/>
              </a:cxn>
              <a:cxn ang="0">
                <a:pos x="111578131" y="222006337"/>
              </a:cxn>
              <a:cxn ang="0">
                <a:pos x="112020701" y="187472021"/>
              </a:cxn>
              <a:cxn ang="0">
                <a:pos x="117836733" y="160780678"/>
              </a:cxn>
              <a:cxn ang="0">
                <a:pos x="120112543" y="182348726"/>
              </a:cxn>
              <a:cxn ang="0">
                <a:pos x="127003100" y="217072744"/>
              </a:cxn>
              <a:cxn ang="0">
                <a:pos x="140405275" y="254326903"/>
              </a:cxn>
              <a:cxn ang="0">
                <a:pos x="172013760" y="272732525"/>
              </a:cxn>
              <a:cxn ang="0">
                <a:pos x="194392582" y="277729296"/>
              </a:cxn>
              <a:cxn ang="0">
                <a:pos x="200082190" y="245535086"/>
              </a:cxn>
              <a:cxn ang="0">
                <a:pos x="199766045" y="218907088"/>
              </a:cxn>
              <a:cxn ang="0">
                <a:pos x="193634035" y="188230997"/>
              </a:cxn>
              <a:cxn ang="0">
                <a:pos x="178904485" y="155657383"/>
              </a:cxn>
              <a:cxn ang="0">
                <a:pos x="152669295" y="123336816"/>
              </a:cxn>
              <a:cxn ang="0">
                <a:pos x="112716120" y="91775226"/>
              </a:cxn>
              <a:cxn ang="0">
                <a:pos x="67452610" y="49904033"/>
              </a:cxn>
              <a:cxn ang="0">
                <a:pos x="40079600" y="17014193"/>
              </a:cxn>
            </a:cxnLst>
            <a:rect l="l" t="t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rotWithShape="1">
            <a:gsLst>
              <a:gs pos="0">
                <a:srgbClr val="92D050"/>
              </a:gs>
              <a:gs pos="100000">
                <a:srgbClr val="097F9B"/>
              </a:gs>
            </a:gsLst>
            <a:lin ang="5400000"/>
          </a:gradFill>
          <a:ln>
            <a:noFill/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1268" name="矩形 3"/>
          <p:cNvSpPr/>
          <p:nvPr/>
        </p:nvSpPr>
        <p:spPr>
          <a:xfrm>
            <a:off x="1450975" y="3497263"/>
            <a:ext cx="6276975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旖 旎    冠冕    婆娑    摇曳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矩形 3"/>
          <p:cNvSpPr/>
          <p:nvPr/>
        </p:nvSpPr>
        <p:spPr>
          <a:xfrm>
            <a:off x="1482725" y="3122613"/>
            <a:ext cx="12668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yǐ nǐ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0" name="矩形 3"/>
          <p:cNvSpPr/>
          <p:nvPr/>
        </p:nvSpPr>
        <p:spPr>
          <a:xfrm>
            <a:off x="3538538" y="3135313"/>
            <a:ext cx="113347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miǎn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1" name="矩形 3"/>
          <p:cNvSpPr/>
          <p:nvPr/>
        </p:nvSpPr>
        <p:spPr>
          <a:xfrm>
            <a:off x="5265738" y="3175000"/>
            <a:ext cx="9334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suō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矩形 3"/>
          <p:cNvSpPr/>
          <p:nvPr/>
        </p:nvSpPr>
        <p:spPr>
          <a:xfrm>
            <a:off x="6969125" y="3144838"/>
            <a:ext cx="6715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3" name="文本框 25"/>
          <p:cNvSpPr txBox="1"/>
          <p:nvPr/>
        </p:nvSpPr>
        <p:spPr>
          <a:xfrm>
            <a:off x="341313" y="123825"/>
            <a:ext cx="19446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solidFill>
                  <a:srgbClr val="9A00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9A00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3"/>
          <p:cNvSpPr/>
          <p:nvPr/>
        </p:nvSpPr>
        <p:spPr>
          <a:xfrm>
            <a:off x="522288" y="1703388"/>
            <a:ext cx="8370887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我微睡时，黑夜星空的千万颗 亮晶晶的眼睛 对我察看；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矩形 3"/>
          <p:cNvSpPr/>
          <p:nvPr/>
        </p:nvSpPr>
        <p:spPr>
          <a:xfrm>
            <a:off x="611188" y="950913"/>
            <a:ext cx="71278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读好长句子，注意停顿。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矩形 3"/>
          <p:cNvSpPr/>
          <p:nvPr/>
        </p:nvSpPr>
        <p:spPr>
          <a:xfrm>
            <a:off x="1331913" y="2287588"/>
            <a:ext cx="48418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文本框 5"/>
          <p:cNvSpPr txBox="1"/>
          <p:nvPr/>
        </p:nvSpPr>
        <p:spPr>
          <a:xfrm>
            <a:off x="522288" y="2933700"/>
            <a:ext cx="8226425" cy="1227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我醒来时，白昼的那只 硕大无朋的独眼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向我凝视。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矩形 6"/>
          <p:cNvSpPr/>
          <p:nvPr/>
        </p:nvSpPr>
        <p:spPr>
          <a:xfrm>
            <a:off x="6656388" y="1700213"/>
            <a:ext cx="4857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4" name="矩形 7"/>
          <p:cNvSpPr/>
          <p:nvPr/>
        </p:nvSpPr>
        <p:spPr>
          <a:xfrm>
            <a:off x="5422900" y="2932113"/>
            <a:ext cx="484188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295" name="矩形 8"/>
          <p:cNvSpPr/>
          <p:nvPr/>
        </p:nvSpPr>
        <p:spPr>
          <a:xfrm>
            <a:off x="8507413" y="2933700"/>
            <a:ext cx="4826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/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3" grpId="0"/>
      <p:bldP spid="12294" grpId="0"/>
      <p:bldP spid="122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3"/>
          <p:cNvSpPr/>
          <p:nvPr/>
        </p:nvSpPr>
        <p:spPr>
          <a:xfrm>
            <a:off x="431800" y="515938"/>
            <a:ext cx="8280400" cy="2082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快速浏览课文，说说文章主要讲了什么。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课文可以分成哪几个部分？每部分主要讲了什么内容？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314" name="矩形 3"/>
          <p:cNvSpPr/>
          <p:nvPr/>
        </p:nvSpPr>
        <p:spPr>
          <a:xfrm>
            <a:off x="827088" y="2859088"/>
            <a:ext cx="8101012" cy="1438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：写了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是什么。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：写了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每天都在做什么。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3"/>
          <p:cNvSpPr/>
          <p:nvPr/>
        </p:nvSpPr>
        <p:spPr>
          <a:xfrm>
            <a:off x="971550" y="1014413"/>
            <a:ext cx="64087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读课文第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38" name="矩形 3"/>
          <p:cNvSpPr/>
          <p:nvPr/>
        </p:nvSpPr>
        <p:spPr>
          <a:xfrm>
            <a:off x="684213" y="1925638"/>
            <a:ext cx="77755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默读课文第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自然段，想想从哪些地方可以看出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是花，并简单地写一写批注。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文本框 25"/>
          <p:cNvSpPr txBox="1"/>
          <p:nvPr/>
        </p:nvSpPr>
        <p:spPr>
          <a:xfrm>
            <a:off x="341313" y="123825"/>
            <a:ext cx="24304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3200" b="1">
                <a:solidFill>
                  <a:srgbClr val="9A00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感受花之形</a:t>
            </a:r>
            <a:endParaRPr lang="zh-CN" altLang="en-US" sz="3200" b="1">
              <a:solidFill>
                <a:srgbClr val="9A00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H" val="20190604153201"/>
  <p:tag name="MH_CATEGORY" val="#TuWHP#"/>
  <p:tag name="MH_LAYOUT" val="SubTitleText"/>
  <p:tag name="MH_LIBRARY" val="GRAPHIC"/>
  <p:tag name="MH_NUMBER" val="1"/>
  <p:tag name="MH_TYPE" val="#NeiR#"/>
</p:tagLst>
</file>

<file path=ppt/tags/tag2.xml><?xml version="1.0" encoding="utf-8"?>
<p:tagLst xmlns:p="http://schemas.openxmlformats.org/presentationml/2006/main">
  <p:tag name="MH" val="20190604153356"/>
  <p:tag name="MH_LIBRARY" val="GRAPHIC"/>
  <p:tag name="MH_ORDER" val="1"/>
  <p:tag name="MH_TYPE" val="Other"/>
</p:tagLst>
</file>

<file path=ppt/tags/tag3.xml><?xml version="1.0" encoding="utf-8"?>
<p:tagLst xmlns:p="http://schemas.openxmlformats.org/presentationml/2006/main">
  <p:tag name="MH" val="20190604153356"/>
  <p:tag name="MH_LIBRARY" val="GRAPHIC"/>
  <p:tag name="MH_ORDER" val="1"/>
  <p:tag name="MH_TYPE" val="SubTitle"/>
</p:tagLst>
</file>

<file path=ppt/tags/tag4.xml><?xml version="1.0" encoding="utf-8"?>
<p:tagLst xmlns:p="http://schemas.openxmlformats.org/presentationml/2006/main">
  <p:tag name="MH" val="20190604153356"/>
  <p:tag name="MH_LIBRARY" val="GRAPHIC"/>
  <p:tag name="MH_ORDER" val="3"/>
  <p:tag name="MH_TYPE" val="Other"/>
</p:tagLst>
</file>

<file path=ppt/tags/tag5.xml><?xml version="1.0" encoding="utf-8"?>
<p:tagLst xmlns:p="http://schemas.openxmlformats.org/presentationml/2006/main">
  <p:tag name="MH" val="20190604181251"/>
  <p:tag name="MH_LIBRARY" val="GRAPHIC"/>
  <p:tag name="MH_ORDER" val="1"/>
  <p:tag name="MH_TYPE" val="Other"/>
</p:tagLst>
</file>

<file path=ppt/tags/tag6.xml><?xml version="1.0" encoding="utf-8"?>
<p:tagLst xmlns:p="http://schemas.openxmlformats.org/presentationml/2006/main">
  <p:tag name="MH" val="20190604181441"/>
  <p:tag name="MH_LIBRARY" val="GRAPHIC"/>
  <p:tag name="MH_ORDER" val="1"/>
  <p:tag name="MH_TYPE" val="Other"/>
</p:tagLst>
</file>

<file path=ppt/tags/tag7.xml><?xml version="1.0" encoding="utf-8"?>
<p:tagLst xmlns:p="http://schemas.openxmlformats.org/presentationml/2006/main">
  <p:tag name="MH" val="20190604181441"/>
  <p:tag name="MH_LIBRARY" val="GRAPHIC"/>
  <p:tag name="MH_ORDER" val="2"/>
  <p:tag name="MH_TYPE" val="Other"/>
</p:tagLst>
</file>

<file path=ppt/tags/tag8.xml><?xml version="1.0" encoding="utf-8"?>
<p:tagLst xmlns:p="http://schemas.openxmlformats.org/presentationml/2006/main">
  <p:tag name="MH" val="20190604175712"/>
  <p:tag name="MH_LIBRARY" val="GRAPHIC"/>
  <p:tag name="MH_ORDER" val="1"/>
  <p:tag name="MH_TYPE" val="Text"/>
</p:tagLst>
</file>

<file path=ppt/tags/tag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</Words>
  <Application>WPS 演示</Application>
  <PresentationFormat>全屏显示(16:9)</PresentationFormat>
  <Paragraphs>176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等线</vt:lpstr>
      <vt:lpstr>等线 Light</vt:lpstr>
      <vt:lpstr>黑体</vt:lpstr>
      <vt:lpstr>楷体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9CF8E8E87BD941A09E6B13F163D8A248_12</vt:lpwstr>
  </property>
</Properties>
</file>