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61" r:id="rId23"/>
    <p:sldId id="262" r:id="rId24"/>
    <p:sldId id="284" r:id="rId25"/>
  </p:sldIdLst>
  <p:sldSz cx="9144000" cy="5143500" type="screen16x9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701" y="806"/>
      </p:cViewPr>
      <p:guideLst>
        <p:guide orient="horz" pos="159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122052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总复习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80812"/>
            <a:ext cx="516996" cy="511611"/>
            <a:chOff x="1395692" y="1577786"/>
            <a:chExt cx="516996" cy="51161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06482" y="1577786"/>
              <a:ext cx="5020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 b="1" dirty="0">
                  <a:solidFill>
                    <a:srgbClr val="0050AA"/>
                  </a:solidFill>
                  <a:latin typeface="+mj-ea"/>
                  <a:ea typeface="+mj-ea"/>
                </a:rPr>
                <a:t>10</a:t>
              </a:r>
              <a:endParaRPr kumimoji="1" lang="zh-CN" altLang="en-US" sz="24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时分秒、测量</a:t>
                  </a:r>
                  <a:endParaRPr lang="zh-CN" altLang="en-US" sz="4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03293" y="766723"/>
            <a:ext cx="5976664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长度单位以及它们之间的进率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7664" y="2165770"/>
            <a:ext cx="6480719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  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  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707466" y="703412"/>
            <a:ext cx="5976664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长度单位以及它们之间的进率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1835696" y="1333472"/>
            <a:ext cx="6624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在（  ）里填上合适的数。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87477" y="1778764"/>
            <a:ext cx="56166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毫米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）厘米        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）毫米        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200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厘米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）米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51397" y="2047732"/>
            <a:ext cx="1042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99992" y="2903767"/>
            <a:ext cx="978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28896" y="3759802"/>
            <a:ext cx="1077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标注 27"/>
          <p:cNvSpPr/>
          <p:nvPr/>
        </p:nvSpPr>
        <p:spPr>
          <a:xfrm>
            <a:off x="1321166" y="2500419"/>
            <a:ext cx="2016224" cy="449556"/>
          </a:xfrm>
          <a:prstGeom prst="wedgeRoundRectCallout">
            <a:avLst>
              <a:gd name="adj1" fmla="val 60373"/>
              <a:gd name="adj2" fmla="val -58512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1173470" y="3362594"/>
            <a:ext cx="2163920" cy="442930"/>
          </a:xfrm>
          <a:prstGeom prst="wedgeRoundRectCallout">
            <a:avLst>
              <a:gd name="adj1" fmla="val 60373"/>
              <a:gd name="adj2" fmla="val -58512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1321166" y="4280811"/>
            <a:ext cx="2341419" cy="438942"/>
          </a:xfrm>
          <a:prstGeom prst="wedgeRoundRectCallout">
            <a:avLst>
              <a:gd name="adj1" fmla="val 42473"/>
              <a:gd name="adj2" fmla="val -70860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8" grpId="0" animBg="1"/>
      <p:bldP spid="29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287" y="2630856"/>
            <a:ext cx="1928343" cy="1928343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656705" y="762953"/>
            <a:ext cx="59055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质量单位以及它们之间的进率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1831149" y="1849873"/>
            <a:ext cx="5481729" cy="2515619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562948" y="2766048"/>
            <a:ext cx="568829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克       千克       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43807" y="2619659"/>
            <a:ext cx="1440160" cy="456147"/>
            <a:chOff x="2843807" y="2619659"/>
            <a:chExt cx="1440160" cy="456147"/>
          </a:xfrm>
        </p:grpSpPr>
        <p:cxnSp>
          <p:nvCxnSpPr>
            <p:cNvPr id="4" name="直接箭头连接符 3"/>
            <p:cNvCxnSpPr/>
            <p:nvPr/>
          </p:nvCxnSpPr>
          <p:spPr>
            <a:xfrm>
              <a:off x="2843807" y="3075806"/>
              <a:ext cx="144016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矩形 4"/>
            <p:cNvSpPr/>
            <p:nvPr/>
          </p:nvSpPr>
          <p:spPr>
            <a:xfrm>
              <a:off x="2987824" y="2619659"/>
              <a:ext cx="96212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÷1000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22068" y="2614512"/>
            <a:ext cx="1440160" cy="456147"/>
            <a:chOff x="2843807" y="2619659"/>
            <a:chExt cx="1440160" cy="456147"/>
          </a:xfrm>
        </p:grpSpPr>
        <p:cxnSp>
          <p:nvCxnSpPr>
            <p:cNvPr id="15" name="直接箭头连接符 14"/>
            <p:cNvCxnSpPr/>
            <p:nvPr/>
          </p:nvCxnSpPr>
          <p:spPr>
            <a:xfrm>
              <a:off x="2843807" y="3075806"/>
              <a:ext cx="144016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2987824" y="2619659"/>
              <a:ext cx="96212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÷1000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11750" y="3187734"/>
            <a:ext cx="1450479" cy="400110"/>
            <a:chOff x="5111750" y="3187734"/>
            <a:chExt cx="1450479" cy="400110"/>
          </a:xfrm>
        </p:grpSpPr>
        <p:cxnSp>
          <p:nvCxnSpPr>
            <p:cNvPr id="18" name="直接箭头连接符 17"/>
            <p:cNvCxnSpPr/>
            <p:nvPr/>
          </p:nvCxnSpPr>
          <p:spPr>
            <a:xfrm flipH="1">
              <a:off x="5111750" y="3194918"/>
              <a:ext cx="1450479" cy="1183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/>
            <p:cNvSpPr/>
            <p:nvPr/>
          </p:nvSpPr>
          <p:spPr>
            <a:xfrm>
              <a:off x="5332352" y="3187734"/>
              <a:ext cx="96212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×1000</a:t>
              </a:r>
              <a:endPara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25731" y="3194918"/>
            <a:ext cx="1450479" cy="400110"/>
            <a:chOff x="5111750" y="3187734"/>
            <a:chExt cx="1450479" cy="400110"/>
          </a:xfrm>
        </p:grpSpPr>
        <p:cxnSp>
          <p:nvCxnSpPr>
            <p:cNvPr id="24" name="直接箭头连接符 23"/>
            <p:cNvCxnSpPr/>
            <p:nvPr/>
          </p:nvCxnSpPr>
          <p:spPr>
            <a:xfrm flipH="1">
              <a:off x="5111750" y="3194918"/>
              <a:ext cx="1450479" cy="1183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5332352" y="3187734"/>
              <a:ext cx="96212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×1000</a:t>
              </a:r>
              <a:endPara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3136" y="3219822"/>
            <a:ext cx="1280271" cy="1280271"/>
          </a:xfrm>
          <a:prstGeom prst="rect">
            <a:avLst/>
          </a:prstGeom>
        </p:spPr>
      </p:pic>
      <p:sp>
        <p:nvSpPr>
          <p:cNvPr id="60" name="文本框 59"/>
          <p:cNvSpPr txBox="1"/>
          <p:nvPr/>
        </p:nvSpPr>
        <p:spPr>
          <a:xfrm>
            <a:off x="634201" y="756738"/>
            <a:ext cx="59055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质量单位以及它们之间的进率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1"/>
          <p:cNvSpPr txBox="1">
            <a:spLocks noChangeArrowheads="1"/>
          </p:cNvSpPr>
          <p:nvPr/>
        </p:nvSpPr>
        <p:spPr bwMode="auto">
          <a:xfrm>
            <a:off x="2103178" y="1341513"/>
            <a:ext cx="6624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在（  ）里填上合适的数。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039282" y="1754132"/>
            <a:ext cx="56166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吨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）千克        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5000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）吨        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2300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千克－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300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）吨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407434" y="2012810"/>
            <a:ext cx="1042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461355" y="2872860"/>
            <a:ext cx="978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033744" y="3727482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圆角矩形标注 66"/>
          <p:cNvSpPr/>
          <p:nvPr/>
        </p:nvSpPr>
        <p:spPr>
          <a:xfrm>
            <a:off x="1671130" y="2536030"/>
            <a:ext cx="2016224" cy="449556"/>
          </a:xfrm>
          <a:prstGeom prst="wedgeRoundRectCallout">
            <a:avLst>
              <a:gd name="adj1" fmla="val 60373"/>
              <a:gd name="adj2" fmla="val -58512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吨＝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圆角矩形标注 67"/>
          <p:cNvSpPr/>
          <p:nvPr/>
        </p:nvSpPr>
        <p:spPr>
          <a:xfrm>
            <a:off x="1523434" y="3398205"/>
            <a:ext cx="2163920" cy="442930"/>
          </a:xfrm>
          <a:prstGeom prst="wedgeRoundRectCallout">
            <a:avLst>
              <a:gd name="adj1" fmla="val 60373"/>
              <a:gd name="adj2" fmla="val -58512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圆角矩形标注 68"/>
          <p:cNvSpPr/>
          <p:nvPr/>
        </p:nvSpPr>
        <p:spPr>
          <a:xfrm>
            <a:off x="1690223" y="4253754"/>
            <a:ext cx="2789219" cy="438942"/>
          </a:xfrm>
          <a:prstGeom prst="wedgeRoundRectCallout">
            <a:avLst>
              <a:gd name="adj1" fmla="val 42473"/>
              <a:gd name="adj2" fmla="val -70860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2300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7" grpId="0" animBg="1"/>
      <p:bldP spid="68" grpId="0" animBg="1"/>
      <p:bldP spid="6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5"/>
          <p:cNvSpPr txBox="1">
            <a:spLocks noChangeArrowheads="1"/>
          </p:cNvSpPr>
          <p:nvPr/>
        </p:nvSpPr>
        <p:spPr bwMode="auto">
          <a:xfrm>
            <a:off x="612963" y="684579"/>
            <a:ext cx="3841144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612963" y="1311884"/>
            <a:ext cx="8439738" cy="103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小时＝（    ）分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千克＝（     ）克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毫米＝（    ）厘米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分＝（     ）秒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15"/>
          <p:cNvSpPr txBox="1">
            <a:spLocks noChangeArrowheads="1"/>
          </p:cNvSpPr>
          <p:nvPr/>
        </p:nvSpPr>
        <p:spPr bwMode="auto">
          <a:xfrm>
            <a:off x="612963" y="2386604"/>
            <a:ext cx="7679843" cy="103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）下午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2:10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开始上第一节课，每节课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分钟，（   ）时（   ）分下第一节课。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247025" y="1329720"/>
            <a:ext cx="68191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190186" y="1333274"/>
            <a:ext cx="86305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15"/>
          <p:cNvSpPr txBox="1">
            <a:spLocks noChangeArrowheads="1"/>
          </p:cNvSpPr>
          <p:nvPr/>
        </p:nvSpPr>
        <p:spPr bwMode="auto">
          <a:xfrm>
            <a:off x="614185" y="3451706"/>
            <a:ext cx="7679843" cy="103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）小明的体重约为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），一辆卡车载重约为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508342" y="1780942"/>
            <a:ext cx="319639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164253" y="2942671"/>
            <a:ext cx="319639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674460" y="2921174"/>
            <a:ext cx="50077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824322" y="1833181"/>
            <a:ext cx="68191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704921" y="3463874"/>
            <a:ext cx="85985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310534" y="4001308"/>
            <a:ext cx="122863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5" grpId="0"/>
      <p:bldP spid="56" grpId="0"/>
      <p:bldP spid="57" grpId="0"/>
      <p:bldP spid="58" grpId="0"/>
      <p:bldP spid="59" grpId="0"/>
      <p:bldP spid="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5"/>
          <p:cNvSpPr txBox="1">
            <a:spLocks noChangeArrowheads="1"/>
          </p:cNvSpPr>
          <p:nvPr/>
        </p:nvSpPr>
        <p:spPr bwMode="auto">
          <a:xfrm>
            <a:off x="539552" y="638460"/>
            <a:ext cx="6984776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排一排。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0" name="TextBox 5"/>
          <p:cNvSpPr txBox="1">
            <a:spLocks noChangeArrowheads="1"/>
          </p:cNvSpPr>
          <p:nvPr/>
        </p:nvSpPr>
        <p:spPr bwMode="auto">
          <a:xfrm>
            <a:off x="682882" y="1116756"/>
            <a:ext cx="756084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分米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毫米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  ）＞（    ）＞（       ）＞（       ）＞（      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1" name="TextBox 5"/>
          <p:cNvSpPr txBox="1">
            <a:spLocks noChangeArrowheads="1"/>
          </p:cNvSpPr>
          <p:nvPr/>
        </p:nvSpPr>
        <p:spPr bwMode="auto">
          <a:xfrm>
            <a:off x="682881" y="3121386"/>
            <a:ext cx="8217837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克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千克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）＞（       ）＞（      ）＞（  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" name="标题 1"/>
          <p:cNvSpPr>
            <a:spLocks noGrp="1" noChangeArrowheads="1"/>
          </p:cNvSpPr>
          <p:nvPr/>
        </p:nvSpPr>
        <p:spPr bwMode="auto">
          <a:xfrm>
            <a:off x="1042922" y="1903965"/>
            <a:ext cx="118813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" name="标题 1"/>
          <p:cNvSpPr>
            <a:spLocks noGrp="1" noChangeArrowheads="1"/>
          </p:cNvSpPr>
          <p:nvPr/>
        </p:nvSpPr>
        <p:spPr bwMode="auto">
          <a:xfrm>
            <a:off x="3059146" y="1903964"/>
            <a:ext cx="118813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" name="标题 1"/>
          <p:cNvSpPr>
            <a:spLocks noGrp="1" noChangeArrowheads="1"/>
          </p:cNvSpPr>
          <p:nvPr/>
        </p:nvSpPr>
        <p:spPr bwMode="auto">
          <a:xfrm>
            <a:off x="4859346" y="1917311"/>
            <a:ext cx="1584176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5" name="标题 1"/>
          <p:cNvSpPr>
            <a:spLocks noGrp="1" noChangeArrowheads="1"/>
          </p:cNvSpPr>
          <p:nvPr/>
        </p:nvSpPr>
        <p:spPr bwMode="auto">
          <a:xfrm>
            <a:off x="1186938" y="2538683"/>
            <a:ext cx="136815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6" name="标题 1"/>
          <p:cNvSpPr>
            <a:spLocks noGrp="1" noChangeArrowheads="1"/>
          </p:cNvSpPr>
          <p:nvPr/>
        </p:nvSpPr>
        <p:spPr bwMode="auto">
          <a:xfrm>
            <a:off x="3419186" y="2527011"/>
            <a:ext cx="1440160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7" name="标题 1"/>
          <p:cNvSpPr>
            <a:spLocks noGrp="1" noChangeArrowheads="1"/>
          </p:cNvSpPr>
          <p:nvPr/>
        </p:nvSpPr>
        <p:spPr bwMode="auto">
          <a:xfrm>
            <a:off x="1026824" y="3681933"/>
            <a:ext cx="808186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8" name="标题 1"/>
          <p:cNvSpPr>
            <a:spLocks noGrp="1" noChangeArrowheads="1"/>
          </p:cNvSpPr>
          <p:nvPr/>
        </p:nvSpPr>
        <p:spPr bwMode="auto">
          <a:xfrm>
            <a:off x="2699106" y="3681932"/>
            <a:ext cx="1620180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9" name="标题 1"/>
          <p:cNvSpPr>
            <a:spLocks noGrp="1" noChangeArrowheads="1"/>
          </p:cNvSpPr>
          <p:nvPr/>
        </p:nvSpPr>
        <p:spPr bwMode="auto">
          <a:xfrm>
            <a:off x="5003362" y="3681931"/>
            <a:ext cx="133214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0" name="标题 1"/>
          <p:cNvSpPr>
            <a:spLocks noGrp="1" noChangeArrowheads="1"/>
          </p:cNvSpPr>
          <p:nvPr/>
        </p:nvSpPr>
        <p:spPr bwMode="auto">
          <a:xfrm>
            <a:off x="7260567" y="3688182"/>
            <a:ext cx="1460326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20" grpId="0"/>
      <p:bldP spid="121" grpId="0"/>
      <p:bldP spid="122" grpId="0" bldLvl="0" autoUpdateAnimBg="0"/>
      <p:bldP spid="123" grpId="0" bldLvl="0" autoUpdateAnimBg="0"/>
      <p:bldP spid="124" grpId="0" bldLvl="0" autoUpdateAnimBg="0"/>
      <p:bldP spid="125" grpId="0" bldLvl="0" autoUpdateAnimBg="0"/>
      <p:bldP spid="126" grpId="0" bldLvl="0" autoUpdateAnimBg="0"/>
      <p:bldP spid="127" grpId="0" bldLvl="0" autoUpdateAnimBg="0"/>
      <p:bldP spid="128" grpId="0" bldLvl="0" autoUpdateAnimBg="0"/>
      <p:bldP spid="129" grpId="0" bldLvl="0" autoUpdateAnimBg="0"/>
      <p:bldP spid="130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5"/>
          <p:cNvSpPr txBox="1">
            <a:spLocks noChangeArrowheads="1"/>
          </p:cNvSpPr>
          <p:nvPr/>
        </p:nvSpPr>
        <p:spPr bwMode="auto">
          <a:xfrm>
            <a:off x="539551" y="698651"/>
            <a:ext cx="7950107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李华每天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7:30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到校，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11:30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放学，李华上午在学校呆了多长时间？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7" name="圆角矩形 116"/>
          <p:cNvSpPr/>
          <p:nvPr/>
        </p:nvSpPr>
        <p:spPr>
          <a:xfrm>
            <a:off x="1763688" y="2067694"/>
            <a:ext cx="5544616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结束时刻－开始时刻＝经过时间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8" name="标题 1"/>
          <p:cNvSpPr>
            <a:spLocks noGrp="1" noChangeArrowheads="1"/>
          </p:cNvSpPr>
          <p:nvPr/>
        </p:nvSpPr>
        <p:spPr bwMode="auto">
          <a:xfrm>
            <a:off x="1907704" y="3722392"/>
            <a:ext cx="5616624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答：李华上午在学校呆了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" name="标题 1"/>
          <p:cNvSpPr>
            <a:spLocks noGrp="1" noChangeArrowheads="1"/>
          </p:cNvSpPr>
          <p:nvPr/>
        </p:nvSpPr>
        <p:spPr bwMode="auto">
          <a:xfrm>
            <a:off x="2303748" y="2993239"/>
            <a:ext cx="475252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17" grpId="0" animBg="1"/>
      <p:bldP spid="118" grpId="0"/>
      <p:bldP spid="119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5"/>
          <p:cNvSpPr txBox="1">
            <a:spLocks noChangeArrowheads="1"/>
          </p:cNvSpPr>
          <p:nvPr/>
        </p:nvSpPr>
        <p:spPr bwMode="auto">
          <a:xfrm>
            <a:off x="467544" y="713262"/>
            <a:ext cx="8136904" cy="245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网课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——2020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年初最火的名词之一，因为受疫情影响，明阳小学组织老师在网上进行授课，王老师从上午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9:10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开始上课，共上了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分钟，王老师几点结束的网上授课？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8" name="标题 1"/>
          <p:cNvSpPr>
            <a:spLocks noGrp="1" noChangeArrowheads="1"/>
          </p:cNvSpPr>
          <p:nvPr/>
        </p:nvSpPr>
        <p:spPr bwMode="auto">
          <a:xfrm>
            <a:off x="467544" y="4107119"/>
            <a:ext cx="4104456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答：王老师上午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9:55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结束的网上授课。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" name="标题 1"/>
          <p:cNvSpPr>
            <a:spLocks noGrp="1" noChangeArrowheads="1"/>
          </p:cNvSpPr>
          <p:nvPr/>
        </p:nvSpPr>
        <p:spPr bwMode="auto">
          <a:xfrm>
            <a:off x="467544" y="3402304"/>
            <a:ext cx="475252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+45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97" y="3098199"/>
            <a:ext cx="3146151" cy="1769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18" grpId="0"/>
      <p:bldP spid="119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4828" y="2922400"/>
            <a:ext cx="1973270" cy="1973270"/>
          </a:xfrm>
          <a:prstGeom prst="rect">
            <a:avLst/>
          </a:prstGeom>
        </p:spPr>
      </p:pic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559852" y="735195"/>
            <a:ext cx="795497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哥哥身高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厘米，比弟弟高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厘米，弟弟身高多少厘米？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标题 1"/>
          <p:cNvSpPr>
            <a:spLocks noGrp="1" noChangeArrowheads="1"/>
          </p:cNvSpPr>
          <p:nvPr/>
        </p:nvSpPr>
        <p:spPr bwMode="auto">
          <a:xfrm>
            <a:off x="2602617" y="2683582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标题 1"/>
          <p:cNvSpPr>
            <a:spLocks noGrp="1" noChangeArrowheads="1"/>
          </p:cNvSpPr>
          <p:nvPr/>
        </p:nvSpPr>
        <p:spPr bwMode="auto">
          <a:xfrm>
            <a:off x="2483768" y="3435846"/>
            <a:ext cx="5184576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答：弟弟身高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标题 1"/>
          <p:cNvSpPr>
            <a:spLocks noGrp="1" noChangeArrowheads="1"/>
          </p:cNvSpPr>
          <p:nvPr/>
        </p:nvSpPr>
        <p:spPr bwMode="auto">
          <a:xfrm>
            <a:off x="4474825" y="2683581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3" grpId="0"/>
      <p:bldP spid="24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984" y="1598057"/>
            <a:ext cx="3215417" cy="3215417"/>
          </a:xfrm>
          <a:prstGeom prst="rect">
            <a:avLst/>
          </a:prstGeom>
        </p:spPr>
      </p:pic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640652" y="764510"/>
            <a:ext cx="775672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仓库有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吨粮食，平均每天运出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吨，运了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天，还剩下多少吨？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4484334" y="3517647"/>
            <a:ext cx="4781621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答：还剩下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4484334" y="2141537"/>
            <a:ext cx="408732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300×6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（吨）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标题 1"/>
          <p:cNvSpPr>
            <a:spLocks noGrp="1" noChangeArrowheads="1"/>
          </p:cNvSpPr>
          <p:nvPr/>
        </p:nvSpPr>
        <p:spPr bwMode="auto">
          <a:xfrm>
            <a:off x="4484334" y="2775553"/>
            <a:ext cx="408732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（吨）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  <p:bldP spid="13" grpId="0" bldLvl="0" autoUpdateAnimBg="0"/>
      <p:bldP spid="18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9" y="930803"/>
            <a:ext cx="1597910" cy="1597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549" y="1058339"/>
            <a:ext cx="1709272" cy="1709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4"/>
          <p:cNvGrpSpPr/>
          <p:nvPr/>
        </p:nvGrpSpPr>
        <p:grpSpPr bwMode="auto">
          <a:xfrm>
            <a:off x="5023257" y="819441"/>
            <a:ext cx="2703800" cy="1709272"/>
            <a:chOff x="2366021" y="1091503"/>
            <a:chExt cx="2965708" cy="1252515"/>
          </a:xfrm>
        </p:grpSpPr>
        <p:sp>
          <p:nvSpPr>
            <p:cNvPr id="12" name="云形标注 82"/>
            <p:cNvSpPr>
              <a:spLocks noChangeArrowheads="1"/>
            </p:cNvSpPr>
            <p:nvPr/>
          </p:nvSpPr>
          <p:spPr bwMode="auto">
            <a:xfrm>
              <a:off x="2366021" y="1091503"/>
              <a:ext cx="2965708" cy="1252515"/>
            </a:xfrm>
            <a:prstGeom prst="cloudCallout">
              <a:avLst>
                <a:gd name="adj1" fmla="val 53583"/>
                <a:gd name="adj2" fmla="val 2733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2763046" y="1266562"/>
              <a:ext cx="2422023" cy="10148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我们学习的长度单位有哪些？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207008" y="3343654"/>
            <a:ext cx="6729984" cy="686633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各长度单位间的进率是什么？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4"/>
          <p:cNvGrpSpPr/>
          <p:nvPr/>
        </p:nvGrpSpPr>
        <p:grpSpPr bwMode="auto">
          <a:xfrm>
            <a:off x="1609867" y="1033865"/>
            <a:ext cx="3358890" cy="1681901"/>
            <a:chOff x="2374284" y="1079319"/>
            <a:chExt cx="3138934" cy="1393538"/>
          </a:xfrm>
          <a:solidFill>
            <a:srgbClr val="92D050"/>
          </a:solidFill>
        </p:grpSpPr>
        <p:sp>
          <p:nvSpPr>
            <p:cNvPr id="17" name="云形标注 82"/>
            <p:cNvSpPr>
              <a:spLocks noChangeArrowheads="1"/>
            </p:cNvSpPr>
            <p:nvPr/>
          </p:nvSpPr>
          <p:spPr bwMode="auto">
            <a:xfrm>
              <a:off x="2374284" y="1079319"/>
              <a:ext cx="3138934" cy="1393538"/>
            </a:xfrm>
            <a:prstGeom prst="cloudCallout">
              <a:avLst>
                <a:gd name="adj1" fmla="val -56026"/>
                <a:gd name="adj2" fmla="val 1696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2638985" y="1315179"/>
              <a:ext cx="2641512" cy="7905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时、分、秒之间有怎样的进率？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15"/>
          <p:cNvSpPr txBox="1">
            <a:spLocks noChangeArrowheads="1"/>
          </p:cNvSpPr>
          <p:nvPr/>
        </p:nvSpPr>
        <p:spPr bwMode="auto">
          <a:xfrm>
            <a:off x="1079581" y="772619"/>
            <a:ext cx="6341521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你能把学过的数整理成图表来表示吗？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24" y="2921873"/>
            <a:ext cx="1449008" cy="144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4" name="组合 4"/>
          <p:cNvGrpSpPr/>
          <p:nvPr/>
        </p:nvGrpSpPr>
        <p:grpSpPr bwMode="auto">
          <a:xfrm>
            <a:off x="6132463" y="1771083"/>
            <a:ext cx="2461832" cy="1038389"/>
            <a:chOff x="2366021" y="1091504"/>
            <a:chExt cx="2965708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5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15114"/>
                <a:gd name="adj2" fmla="val 60005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矩形 4"/>
            <p:cNvSpPr>
              <a:spLocks noChangeArrowheads="1"/>
            </p:cNvSpPr>
            <p:nvPr/>
          </p:nvSpPr>
          <p:spPr bwMode="auto">
            <a:xfrm>
              <a:off x="2514448" y="1303737"/>
              <a:ext cx="2780808" cy="23726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我是这样画图表示的。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0" name="矩形 79"/>
          <p:cNvSpPr/>
          <p:nvPr/>
        </p:nvSpPr>
        <p:spPr>
          <a:xfrm>
            <a:off x="451307" y="2725484"/>
            <a:ext cx="21044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时、分、秒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499424" y="177108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秒的认识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2458772" y="2740718"/>
            <a:ext cx="36166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左大括号 82"/>
          <p:cNvSpPr/>
          <p:nvPr/>
        </p:nvSpPr>
        <p:spPr>
          <a:xfrm>
            <a:off x="2303566" y="2125526"/>
            <a:ext cx="216024" cy="1863060"/>
          </a:xfrm>
          <a:prstGeom prst="leftBrace">
            <a:avLst>
              <a:gd name="adj1" fmla="val 6124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551104" y="3663229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计算经过时间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80" grpId="0"/>
      <p:bldP spid="81" grpId="0"/>
      <p:bldP spid="82" grpId="0"/>
      <p:bldP spid="83" grpId="0" animBg="1"/>
      <p:bldP spid="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15"/>
          <p:cNvSpPr txBox="1">
            <a:spLocks noChangeArrowheads="1"/>
          </p:cNvSpPr>
          <p:nvPr/>
        </p:nvSpPr>
        <p:spPr bwMode="auto">
          <a:xfrm>
            <a:off x="1098998" y="739771"/>
            <a:ext cx="6341521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你能把学过的数整理成图表来表示吗？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183" y="2749046"/>
            <a:ext cx="1516016" cy="1516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4" name="组合 4"/>
          <p:cNvGrpSpPr/>
          <p:nvPr/>
        </p:nvGrpSpPr>
        <p:grpSpPr bwMode="auto">
          <a:xfrm>
            <a:off x="6126367" y="1710657"/>
            <a:ext cx="2461832" cy="1038389"/>
            <a:chOff x="2366021" y="1091504"/>
            <a:chExt cx="2965708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5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15114"/>
                <a:gd name="adj2" fmla="val 60005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矩形 4"/>
            <p:cNvSpPr>
              <a:spLocks noChangeArrowheads="1"/>
            </p:cNvSpPr>
            <p:nvPr/>
          </p:nvSpPr>
          <p:spPr bwMode="auto">
            <a:xfrm>
              <a:off x="2514448" y="1303737"/>
              <a:ext cx="2780808" cy="23726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我是这样画图表示的。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664001" y="2852452"/>
            <a:ext cx="1519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663268" y="1759421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长度单位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704805" y="3076160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质量单位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129536" y="1497804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认识毫米、分米、千米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129536" y="2118068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长度单位间的进率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左大括号 69"/>
          <p:cNvSpPr/>
          <p:nvPr/>
        </p:nvSpPr>
        <p:spPr>
          <a:xfrm>
            <a:off x="1555256" y="1965421"/>
            <a:ext cx="216024" cy="1453378"/>
          </a:xfrm>
          <a:prstGeom prst="leftBrace">
            <a:avLst>
              <a:gd name="adj1" fmla="val 6124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左大括号 70"/>
          <p:cNvSpPr/>
          <p:nvPr/>
        </p:nvSpPr>
        <p:spPr>
          <a:xfrm>
            <a:off x="2995204" y="1652528"/>
            <a:ext cx="216024" cy="696373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215834" y="2814273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203848" y="3352157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质量单位间的进率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左大括号 73"/>
          <p:cNvSpPr/>
          <p:nvPr/>
        </p:nvSpPr>
        <p:spPr>
          <a:xfrm>
            <a:off x="3084927" y="3008102"/>
            <a:ext cx="216024" cy="688109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65" grpId="0"/>
      <p:bldP spid="66" grpId="0"/>
      <p:bldP spid="67" grpId="0"/>
      <p:bldP spid="68" grpId="0"/>
      <p:bldP spid="69" grpId="0"/>
      <p:bldP spid="70" grpId="0" animBg="1"/>
      <p:bldP spid="71" grpId="0" animBg="1"/>
      <p:bldP spid="72" grpId="0"/>
      <p:bldP spid="73" grpId="0"/>
      <p:bldP spid="7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12"/>
          <p:cNvSpPr txBox="1">
            <a:spLocks noChangeArrowheads="1"/>
          </p:cNvSpPr>
          <p:nvPr/>
        </p:nvSpPr>
        <p:spPr bwMode="auto">
          <a:xfrm>
            <a:off x="669118" y="694118"/>
            <a:ext cx="5746489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秒的认识。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64519" y="1891048"/>
            <a:ext cx="5976664" cy="2160591"/>
          </a:xfrm>
          <a:prstGeom prst="rect">
            <a:avLst/>
          </a:prstGeom>
          <a:solidFill>
            <a:schemeClr val="bg1"/>
          </a:solidFill>
          <a:ln w="38100">
            <a:solidFill>
              <a:srgbClr val="45988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时、分、秒中，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的单位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年级期末考试是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分钟可以做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道口算题；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的单位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，眨一次眼就是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秒钟。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652561" y="684802"/>
            <a:ext cx="5746489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秒的认识。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2"/>
          <p:cNvSpPr txBox="1">
            <a:spLocks noChangeArrowheads="1"/>
          </p:cNvSpPr>
          <p:nvPr/>
        </p:nvSpPr>
        <p:spPr bwMode="auto">
          <a:xfrm>
            <a:off x="899592" y="1131590"/>
            <a:ext cx="7543800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）钟面上走的最快的是（    ）针，走的最慢的是（   ）针。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）时针从数字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走到数字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，经过的时间是（     ）；分针从数字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走到数字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，经过的时间是（     ）；秒针从数字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走到数字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经过的时间是（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2411760" y="2139702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1232768" y="3187938"/>
            <a:ext cx="10871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5538826" y="1625590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2134677" y="3629436"/>
            <a:ext cx="7264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557612" y="4190995"/>
            <a:ext cx="7264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44964" y="709895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时间单位间的进率。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62481" y="2766246"/>
            <a:ext cx="1767309" cy="1767309"/>
          </a:xfrm>
          <a:prstGeom prst="rect">
            <a:avLst/>
          </a:prstGeom>
        </p:spPr>
      </p:pic>
      <p:grpSp>
        <p:nvGrpSpPr>
          <p:cNvPr id="41" name="组合 4"/>
          <p:cNvGrpSpPr/>
          <p:nvPr/>
        </p:nvGrpSpPr>
        <p:grpSpPr bwMode="auto">
          <a:xfrm>
            <a:off x="5432974" y="1237471"/>
            <a:ext cx="2952328" cy="1440160"/>
            <a:chOff x="2824789" y="1091504"/>
            <a:chExt cx="2506939" cy="78093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2" name="云形标注 82"/>
            <p:cNvSpPr>
              <a:spLocks noChangeArrowheads="1"/>
            </p:cNvSpPr>
            <p:nvPr/>
          </p:nvSpPr>
          <p:spPr bwMode="auto">
            <a:xfrm>
              <a:off x="2824789" y="1091504"/>
              <a:ext cx="2506939" cy="780935"/>
            </a:xfrm>
            <a:prstGeom prst="cloudCallout">
              <a:avLst>
                <a:gd name="adj1" fmla="val 24150"/>
                <a:gd name="adj2" fmla="val 64641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"/>
            <p:cNvSpPr>
              <a:spLocks noChangeArrowheads="1"/>
            </p:cNvSpPr>
            <p:nvPr/>
          </p:nvSpPr>
          <p:spPr bwMode="auto">
            <a:xfrm>
              <a:off x="3083635" y="1169598"/>
              <a:ext cx="2124918" cy="51737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回想时、分、秒之间的进率？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97304" y="1409317"/>
            <a:ext cx="3767204" cy="782910"/>
            <a:chOff x="1043608" y="771550"/>
            <a:chExt cx="3767204" cy="782910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608" y="771550"/>
              <a:ext cx="3767204" cy="782910"/>
            </a:xfrm>
            <a:prstGeom prst="rect">
              <a:avLst/>
            </a:prstGeom>
          </p:spPr>
        </p:pic>
        <p:sp>
          <p:nvSpPr>
            <p:cNvPr id="50" name="TextBox 12"/>
            <p:cNvSpPr txBox="1">
              <a:spLocks noChangeArrowheads="1"/>
            </p:cNvSpPr>
            <p:nvPr/>
          </p:nvSpPr>
          <p:spPr bwMode="auto">
            <a:xfrm>
              <a:off x="2051720" y="778855"/>
              <a:ext cx="181011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时＝</a:t>
              </a:r>
              <a:r>
                <a:rPr lang="en-US" altLang="zh-CN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24774" y="2047584"/>
            <a:ext cx="3767204" cy="782910"/>
            <a:chOff x="1043608" y="771550"/>
            <a:chExt cx="3767204" cy="782910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608" y="771550"/>
              <a:ext cx="3767204" cy="782910"/>
            </a:xfrm>
            <a:prstGeom prst="rect">
              <a:avLst/>
            </a:prstGeom>
          </p:spPr>
        </p:pic>
        <p:sp>
          <p:nvSpPr>
            <p:cNvPr id="53" name="TextBox 12"/>
            <p:cNvSpPr txBox="1">
              <a:spLocks noChangeArrowheads="1"/>
            </p:cNvSpPr>
            <p:nvPr/>
          </p:nvSpPr>
          <p:spPr bwMode="auto">
            <a:xfrm>
              <a:off x="2051720" y="778855"/>
              <a:ext cx="181011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分＝</a:t>
              </a:r>
              <a:r>
                <a:rPr lang="en-US" altLang="zh-CN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秒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TextBox 2"/>
          <p:cNvSpPr txBox="1">
            <a:spLocks noChangeArrowheads="1"/>
          </p:cNvSpPr>
          <p:nvPr/>
        </p:nvSpPr>
        <p:spPr bwMode="auto">
          <a:xfrm>
            <a:off x="3466781" y="2977098"/>
            <a:ext cx="73914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分＝（     ）秒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秒＝（     ）秒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TextBox 6"/>
          <p:cNvSpPr txBox="1">
            <a:spLocks noChangeArrowheads="1"/>
          </p:cNvSpPr>
          <p:nvPr/>
        </p:nvSpPr>
        <p:spPr bwMode="auto">
          <a:xfrm>
            <a:off x="5973556" y="3827607"/>
            <a:ext cx="8306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圆角矩形标注 70"/>
          <p:cNvSpPr/>
          <p:nvPr/>
        </p:nvSpPr>
        <p:spPr>
          <a:xfrm>
            <a:off x="1644736" y="4222250"/>
            <a:ext cx="1822045" cy="437942"/>
          </a:xfrm>
          <a:prstGeom prst="wedgeRoundRectCallout">
            <a:avLst>
              <a:gd name="adj1" fmla="val 61428"/>
              <a:gd name="adj2" fmla="val -27998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6"/>
          <p:cNvSpPr txBox="1">
            <a:spLocks noChangeArrowheads="1"/>
          </p:cNvSpPr>
          <p:nvPr/>
        </p:nvSpPr>
        <p:spPr bwMode="auto">
          <a:xfrm>
            <a:off x="5095285" y="3075806"/>
            <a:ext cx="8306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540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60" grpId="0"/>
      <p:bldP spid="71" grpId="0" animBg="1"/>
      <p:bldP spid="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77064" y="777102"/>
            <a:ext cx="554461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经过时间的计算。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775334" y="1489062"/>
            <a:ext cx="5544616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结束时刻－开始时刻＝经过时间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4295614" y="2094839"/>
            <a:ext cx="288032" cy="504056"/>
          </a:xfrm>
          <a:prstGeom prst="downArrow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799850" y="2643758"/>
            <a:ext cx="5544616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结束时刻＝开始时刻＋经过时间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4308484" y="3370436"/>
            <a:ext cx="288032" cy="504056"/>
          </a:xfrm>
          <a:prstGeom prst="downArrow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1824208" y="3912757"/>
            <a:ext cx="5544616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开始时刻＝结束时刻－经过时间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11560" y="773026"/>
            <a:ext cx="597666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经过时间的计算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1007604" y="1398405"/>
            <a:ext cx="754380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学校要求同学们早晨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7:45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到校，丫丫从家到学校要走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分钟，丫丫最晚应几点从家出发？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950" y="2794726"/>
            <a:ext cx="4645501" cy="510778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开始时刻＝结束时刻－经过时间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81885" y="3477751"/>
            <a:ext cx="30748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（分）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88224" y="1918005"/>
            <a:ext cx="2079659" cy="3119491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140950" y="4157489"/>
            <a:ext cx="57775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答：丫丫最晚应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分从家出发。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1665</Words>
  <Application>WPS 演示</Application>
  <PresentationFormat>全屏显示(16:9)</PresentationFormat>
  <Paragraphs>243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Calibri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42</cp:revision>
  <dcterms:created xsi:type="dcterms:W3CDTF">2019-09-02T08:53:00Z</dcterms:created>
  <dcterms:modified xsi:type="dcterms:W3CDTF">2023-09-28T13:32:03Z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DF27E0056E024B9CBB05611488415155_12</vt:lpwstr>
  </property>
  <property fmtid="{D5CDD505-2E9C-101B-9397-08002B2CF9AE}" pid="3" name="KSOProductBuildVer">
    <vt:lpwstr>2052-12.1.0.15374</vt:lpwstr>
  </property>
</Properties>
</file>