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1"/>
  </p:notesMasterIdLst>
  <p:sldIdLst>
    <p:sldId id="256" r:id="rId4"/>
    <p:sldId id="273" r:id="rId5"/>
    <p:sldId id="257" r:id="rId6"/>
    <p:sldId id="266" r:id="rId7"/>
    <p:sldId id="274" r:id="rId8"/>
    <p:sldId id="275" r:id="rId9"/>
    <p:sldId id="295" r:id="rId10"/>
    <p:sldId id="296" r:id="rId11"/>
    <p:sldId id="276" r:id="rId12"/>
    <p:sldId id="277" r:id="rId13"/>
    <p:sldId id="278" r:id="rId14"/>
    <p:sldId id="279" r:id="rId15"/>
    <p:sldId id="280" r:id="rId16"/>
    <p:sldId id="282" r:id="rId17"/>
    <p:sldId id="281" r:id="rId18"/>
    <p:sldId id="263" r:id="rId19"/>
    <p:sldId id="307" r:id="rId20"/>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4" userDrawn="1">
          <p15:clr>
            <a:srgbClr val="A4A3A4"/>
          </p15:clr>
        </p15:guide>
        <p15:guide id="2" pos="38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979"/>
    <a:srgbClr val="FF4545"/>
    <a:srgbClr val="7EDC22"/>
    <a:srgbClr val="E6E432"/>
    <a:srgbClr val="00B4FF"/>
    <a:srgbClr val="ECECEC"/>
    <a:srgbClr val="FFFFFF"/>
    <a:srgbClr val="DCDCDC"/>
    <a:srgbClr val="F0F0F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24"/>
        <p:guide pos="381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6.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3.png"/><Relationship Id="rId2" Type="http://schemas.openxmlformats.org/officeDocument/2006/relationships/tags" Target="../tags/tag5.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4.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5.jpe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1.png"/><Relationship Id="rId2" Type="http://schemas.openxmlformats.org/officeDocument/2006/relationships/tags" Target="../tags/tag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image" Target="../media/image29.png"/><Relationship Id="rId7" Type="http://schemas.openxmlformats.org/officeDocument/2006/relationships/image" Target="../media/image28.png"/><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0"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23.png"/><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23.png"/><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295572" y="2169041"/>
            <a:ext cx="3497580" cy="922020"/>
          </a:xfrm>
          <a:prstGeom prst="rect">
            <a:avLst/>
          </a:prstGeom>
          <a:noFill/>
        </p:spPr>
        <p:txBody>
          <a:bodyPr wrap="none" rtlCol="0">
            <a:spAutoFit/>
          </a:bodyPr>
          <a:lstStyle/>
          <a:p>
            <a:r>
              <a:rPr kumimoji="1" lang="zh-CN" altLang="zh-CN" sz="5400" b="1" dirty="0">
                <a:solidFill>
                  <a:srgbClr val="00B4FF"/>
                </a:solidFill>
              </a:rPr>
              <a:t>沏</a:t>
            </a:r>
            <a:r>
              <a:rPr kumimoji="1" lang="en-US" altLang="zh-CN" sz="5400" b="1" dirty="0">
                <a:solidFill>
                  <a:srgbClr val="00B4FF"/>
                </a:solidFill>
              </a:rPr>
              <a:t> </a:t>
            </a:r>
            <a:r>
              <a:rPr kumimoji="1" lang="zh-CN" altLang="zh-CN" sz="5400" b="1" dirty="0">
                <a:solidFill>
                  <a:srgbClr val="00B4FF"/>
                </a:solidFill>
              </a:rPr>
              <a:t>茶</a:t>
            </a:r>
            <a:r>
              <a:rPr kumimoji="1" lang="en-US" altLang="zh-CN" sz="5400" b="1" dirty="0">
                <a:solidFill>
                  <a:srgbClr val="00B4FF"/>
                </a:solidFill>
              </a:rPr>
              <a:t> </a:t>
            </a:r>
            <a:r>
              <a:rPr kumimoji="1" lang="zh-CN" altLang="zh-CN" sz="5400" b="1" dirty="0">
                <a:solidFill>
                  <a:srgbClr val="00B4FF"/>
                </a:solidFill>
              </a:rPr>
              <a:t>问</a:t>
            </a:r>
            <a:r>
              <a:rPr kumimoji="1" lang="en-US" altLang="zh-CN" sz="5400" b="1" dirty="0">
                <a:solidFill>
                  <a:srgbClr val="00B4FF"/>
                </a:solidFill>
              </a:rPr>
              <a:t> </a:t>
            </a:r>
            <a:r>
              <a:rPr kumimoji="1" lang="zh-CN" altLang="zh-CN" sz="5400" b="1" dirty="0">
                <a:solidFill>
                  <a:srgbClr val="00B4FF"/>
                </a:solidFill>
              </a:rPr>
              <a:t>题</a:t>
            </a:r>
            <a:endParaRPr kumimoji="1" lang="zh-CN" altLang="zh-CN"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5" name="Pentagon 9"/>
          <p:cNvSpPr/>
          <p:nvPr/>
        </p:nvSpPr>
        <p:spPr>
          <a:xfrm>
            <a:off x="1894205" y="2868295"/>
            <a:ext cx="3522980" cy="607060"/>
          </a:xfrm>
          <a:prstGeom prst="homePlate">
            <a:avLst>
              <a:gd name="adj" fmla="val 36274"/>
            </a:avLst>
          </a:prstGeom>
          <a:solidFill>
            <a:schemeClr val="accent1">
              <a:alpha val="9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dirty="0">
                <a:solidFill>
                  <a:schemeClr val="tx1"/>
                </a:solidFill>
                <a:latin typeface="微软雅黑" panose="020B0503020204020204" pitchFamily="34" charset="-122"/>
                <a:ea typeface="微软雅黑" panose="020B0503020204020204" pitchFamily="34" charset="-122"/>
                <a:cs typeface="+mn-ea"/>
                <a:sym typeface="+mn-lt"/>
              </a:rPr>
              <a:t>先观察做事情的顺序</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8" name="Pentagon 12"/>
          <p:cNvSpPr/>
          <p:nvPr/>
        </p:nvSpPr>
        <p:spPr>
          <a:xfrm>
            <a:off x="5921375" y="5149850"/>
            <a:ext cx="3536315" cy="607060"/>
          </a:xfrm>
          <a:prstGeom prst="homePlate">
            <a:avLst>
              <a:gd name="adj" fmla="val 36274"/>
            </a:avLst>
          </a:prstGeom>
          <a:solidFill>
            <a:schemeClr val="accent6">
              <a:lumMod val="60000"/>
              <a:lumOff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dirty="0">
                <a:solidFill>
                  <a:schemeClr val="tx1"/>
                </a:solidFill>
                <a:latin typeface="微软雅黑" panose="020B0503020204020204" pitchFamily="34" charset="-122"/>
                <a:ea typeface="微软雅黑" panose="020B0503020204020204" pitchFamily="34" charset="-122"/>
                <a:cs typeface="+mn-ea"/>
                <a:sym typeface="+mn-lt"/>
              </a:rPr>
              <a:t>最后计算出所需时间</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1" name="Pentagon 11"/>
          <p:cNvSpPr/>
          <p:nvPr/>
        </p:nvSpPr>
        <p:spPr>
          <a:xfrm>
            <a:off x="4628515" y="4395470"/>
            <a:ext cx="3557905" cy="607060"/>
          </a:xfrm>
          <a:prstGeom prst="homePlate">
            <a:avLst>
              <a:gd name="adj" fmla="val 36274"/>
            </a:avLst>
          </a:prstGeom>
          <a:solidFill>
            <a:srgbClr val="92D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dirty="0">
                <a:solidFill>
                  <a:schemeClr val="tx1"/>
                </a:solidFill>
                <a:latin typeface="微软雅黑" panose="020B0503020204020204" pitchFamily="34" charset="-122"/>
                <a:ea typeface="微软雅黑" panose="020B0503020204020204" pitchFamily="34" charset="-122"/>
                <a:cs typeface="+mn-ea"/>
                <a:sym typeface="+mn-lt"/>
              </a:rPr>
              <a:t>写出做事情的顺序</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4" name="Pentagon 10"/>
          <p:cNvSpPr/>
          <p:nvPr/>
        </p:nvSpPr>
        <p:spPr>
          <a:xfrm>
            <a:off x="2816225" y="3632835"/>
            <a:ext cx="4391660" cy="607060"/>
          </a:xfrm>
          <a:prstGeom prst="homePlate">
            <a:avLst>
              <a:gd name="adj" fmla="val 36274"/>
            </a:avLst>
          </a:prstGeom>
          <a:solidFill>
            <a:srgbClr val="FFC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dirty="0">
                <a:solidFill>
                  <a:schemeClr val="tx1"/>
                </a:solidFill>
                <a:latin typeface="微软雅黑" panose="020B0503020204020204" pitchFamily="34" charset="-122"/>
                <a:ea typeface="微软雅黑" panose="020B0503020204020204" pitchFamily="34" charset="-122"/>
                <a:cs typeface="+mn-ea"/>
                <a:sym typeface="+mn-lt"/>
              </a:rPr>
              <a:t>再考虑哪些事情可以同时做</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grpSp>
        <p:nvGrpSpPr>
          <p:cNvPr id="7" name="组合 6"/>
          <p:cNvGrpSpPr/>
          <p:nvPr/>
        </p:nvGrpSpPr>
        <p:grpSpPr>
          <a:xfrm>
            <a:off x="1034415" y="1184275"/>
            <a:ext cx="3924300" cy="991870"/>
            <a:chOff x="1629" y="1390"/>
            <a:chExt cx="6180" cy="1562"/>
          </a:xfrm>
        </p:grpSpPr>
        <p:sp>
          <p:nvSpPr>
            <p:cNvPr id="4" name="文本框 3"/>
            <p:cNvSpPr txBox="1"/>
            <p:nvPr/>
          </p:nvSpPr>
          <p:spPr>
            <a:xfrm>
              <a:off x="2175" y="1808"/>
              <a:ext cx="508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怎样</a:t>
              </a:r>
              <a:r>
                <a:rPr lang="zh-CN" altLang="en-US" sz="2400" dirty="0">
                  <a:latin typeface="微软雅黑" panose="020B0503020204020204" pitchFamily="34" charset="-122"/>
                  <a:ea typeface="微软雅黑" panose="020B0503020204020204" pitchFamily="34" charset="-122"/>
                  <a:sym typeface="+mn-lt"/>
                </a:rPr>
                <a:t>合理安排时间呢？</a:t>
              </a:r>
              <a:endParaRPr lang="zh-CN" altLang="en-US" sz="2400">
                <a:latin typeface="微软雅黑" panose="020B0503020204020204" pitchFamily="34" charset="-122"/>
                <a:ea typeface="微软雅黑" panose="020B0503020204020204" pitchFamily="34" charset="-122"/>
              </a:endParaRPr>
            </a:p>
          </p:txBody>
        </p:sp>
        <p:grpSp>
          <p:nvGrpSpPr>
            <p:cNvPr id="6" name="组合 5"/>
            <p:cNvGrpSpPr/>
            <p:nvPr/>
          </p:nvGrpSpPr>
          <p:grpSpPr>
            <a:xfrm>
              <a:off x="1629" y="1390"/>
              <a:ext cx="6180" cy="1562"/>
              <a:chOff x="3459" y="7322"/>
              <a:chExt cx="6180" cy="3005"/>
            </a:xfrm>
          </p:grpSpPr>
          <p:sp>
            <p:nvSpPr>
              <p:cNvPr id="18" name="流程图: 可选过程 17"/>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3459" y="7322"/>
                <a:ext cx="6180" cy="3005"/>
                <a:chOff x="-157" y="3633"/>
                <a:chExt cx="6180" cy="3005"/>
              </a:xfrm>
            </p:grpSpPr>
            <p:sp>
              <p:nvSpPr>
                <p:cNvPr id="27" name="流程图: 可选过程 26"/>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pic>
        <p:nvPicPr>
          <p:cNvPr id="10" name="图片 9" descr="6c20b2da-1c44-4c74-90c3-435e36951e27"/>
          <p:cNvPicPr>
            <a:picLocks noChangeAspect="1"/>
          </p:cNvPicPr>
          <p:nvPr/>
        </p:nvPicPr>
        <p:blipFill>
          <a:blip r:embed="rId2"/>
          <a:stretch>
            <a:fillRect/>
          </a:stretch>
        </p:blipFill>
        <p:spPr>
          <a:xfrm flipH="1">
            <a:off x="8186420" y="351155"/>
            <a:ext cx="3818890" cy="1825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bldLvl="0" animBg="1"/>
      <p:bldP spid="11" grpId="0" bldLvl="0" animBg="1"/>
      <p:bldP spid="1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1"/>
          <p:cNvSpPr txBox="1"/>
          <p:nvPr/>
        </p:nvSpPr>
        <p:spPr>
          <a:xfrm>
            <a:off x="1141095" y="1367790"/>
            <a:ext cx="9495790" cy="591185"/>
          </a:xfrm>
          <a:prstGeom prst="rect">
            <a:avLst/>
          </a:prstGeom>
          <a:noFill/>
        </p:spPr>
        <p:txBody>
          <a:bodyPr wrap="square" rtlCol="0">
            <a:spAutoFit/>
          </a:bodyPr>
          <a:lstStyle/>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小红</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感冒了，吃完药后要赶快休息。</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小红应如何合理安排下面的事情</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aphicFrame>
        <p:nvGraphicFramePr>
          <p:cNvPr id="5" name="表格 4"/>
          <p:cNvGraphicFramePr>
            <a:graphicFrameLocks noGrp="1"/>
          </p:cNvGraphicFramePr>
          <p:nvPr>
            <p:custDataLst>
              <p:tags r:id="rId2"/>
            </p:custDataLst>
          </p:nvPr>
        </p:nvGraphicFramePr>
        <p:xfrm>
          <a:off x="1277268" y="2891990"/>
          <a:ext cx="3040629" cy="2016760"/>
        </p:xfrm>
        <a:graphic>
          <a:graphicData uri="http://schemas.openxmlformats.org/drawingml/2006/table">
            <a:tbl>
              <a:tblPr firstRow="1" bandRow="1">
                <a:tableStyleId>{5940675A-B579-460E-94D1-54222C63F5DA}</a:tableStyleId>
              </a:tblPr>
              <a:tblGrid>
                <a:gridCol w="2040504"/>
                <a:gridCol w="1000125"/>
              </a:tblGrid>
              <a:tr h="504141">
                <a:tc>
                  <a:txBody>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找杯子倒开水</a:t>
                      </a:r>
                      <a:endParaRPr kumimoji="0" lang="zh-CN" altLang="en-US"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anchor="ctr"/>
                </a:tc>
                <a:tc>
                  <a:txBody>
                    <a:bodyPr/>
                    <a:lstStyle/>
                    <a:p>
                      <a:pPr algn="ct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tc>
              </a:tr>
              <a:tr h="504141">
                <a:tc>
                  <a:txBody>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等开水变温</a:t>
                      </a:r>
                      <a:endParaRPr kumimoji="0" lang="zh-CN" altLang="en-US"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anchor="ctr"/>
                </a:tc>
                <a:tc>
                  <a:txBody>
                    <a:bodyPr/>
                    <a:lstStyle/>
                    <a:p>
                      <a:pPr algn="ct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tc>
              </a:tr>
              <a:tr h="504141">
                <a:tc>
                  <a:txBody>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找感冒药</a:t>
                      </a:r>
                      <a:endParaRPr kumimoji="0" lang="zh-CN" altLang="en-US"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anchor="ctr"/>
                </a:tc>
                <a:tc>
                  <a:txBody>
                    <a:bodyPr/>
                    <a:lstStyle/>
                    <a:p>
                      <a:pPr algn="ct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tc>
              </a:tr>
              <a:tr h="504190">
                <a:tc>
                  <a:txBody>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量体温</a:t>
                      </a:r>
                      <a:endParaRPr kumimoji="0" lang="zh-CN" altLang="en-US"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anchor="ctr"/>
                </a:tc>
                <a:tc>
                  <a:txBody>
                    <a:bodyPr/>
                    <a:lstStyle/>
                    <a:p>
                      <a:pPr algn="ct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tc>
              </a:tr>
            </a:tbl>
          </a:graphicData>
        </a:graphic>
      </p:graphicFrame>
      <p:sp>
        <p:nvSpPr>
          <p:cNvPr id="6" name="AutoShape 29"/>
          <p:cNvSpPr>
            <a:spLocks noChangeArrowheads="1"/>
          </p:cNvSpPr>
          <p:nvPr/>
        </p:nvSpPr>
        <p:spPr bwMode="auto">
          <a:xfrm>
            <a:off x="7601029" y="2569883"/>
            <a:ext cx="396000" cy="504000"/>
          </a:xfrm>
          <a:prstGeom prst="rightArrow">
            <a:avLst>
              <a:gd name="adj1" fmla="val 46741"/>
              <a:gd name="adj2" fmla="val 65831"/>
            </a:avLst>
          </a:prstGeom>
          <a:solidFill>
            <a:schemeClr val="accent4">
              <a:lumMod val="75000"/>
            </a:schemeClr>
          </a:solidFill>
          <a:ln>
            <a:noFill/>
          </a:ln>
          <a:extLst>
            <a:ext uri="{91240B29-F687-4F45-9708-019B960494DF}">
              <a14:hiddenLine xmlns:a14="http://schemas.microsoft.com/office/drawing/2010/main" w="12700">
                <a:solidFill>
                  <a:srgbClr val="000000"/>
                </a:solidFill>
                <a:miter lim="800000"/>
                <a:headEnd/>
                <a:tailEnd type="none" w="lg" len="lg"/>
              </a14:hiddenLine>
            </a:ext>
          </a:extLst>
        </p:spPr>
        <p:txBody>
          <a:bodyPr lIns="90000" tIns="46800" rIns="36000" bIns="72000" anchor="ct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pP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5295974" y="2568299"/>
            <a:ext cx="2104080" cy="971018"/>
            <a:chOff x="457372" y="1768658"/>
            <a:chExt cx="2104080" cy="971018"/>
          </a:xfrm>
        </p:grpSpPr>
        <p:sp>
          <p:nvSpPr>
            <p:cNvPr id="8" name="矩形 24"/>
            <p:cNvSpPr>
              <a:spLocks noChangeArrowheads="1"/>
            </p:cNvSpPr>
            <p:nvPr/>
          </p:nvSpPr>
          <p:spPr bwMode="auto">
            <a:xfrm>
              <a:off x="457372" y="1768658"/>
              <a:ext cx="2104080" cy="50400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lvl="0" algn="ctr" defTabSz="685800" eaLnBrk="1" hangingPunct="1">
                <a:spcBef>
                  <a:spcPts val="0"/>
                </a:spcBef>
                <a:buNone/>
                <a:defRPr/>
              </a:pPr>
              <a:r>
                <a:rPr lang="zh-CN" altLang="en-US" sz="2400" dirty="0">
                  <a:solidFill>
                    <a:schemeClr val="tx1"/>
                  </a:solidFill>
                  <a:latin typeface="微软雅黑" panose="020B0503020204020204" pitchFamily="34" charset="-122"/>
                  <a:ea typeface="微软雅黑" panose="020B0503020204020204" pitchFamily="34" charset="-122"/>
                  <a:sym typeface="+mn-lt"/>
                </a:rPr>
                <a:t>找杯子倒开水</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9" name="矩形 8"/>
            <p:cNvSpPr/>
            <p:nvPr/>
          </p:nvSpPr>
          <p:spPr bwMode="auto">
            <a:xfrm>
              <a:off x="940314" y="2279301"/>
              <a:ext cx="1139825" cy="460375"/>
            </a:xfrm>
            <a:prstGeom prst="rect">
              <a:avLst/>
            </a:prstGeom>
          </p:spPr>
          <p:txBody>
            <a:bodyPr>
              <a:spAutoFit/>
            </a:bodyPr>
            <a:lstStyle/>
            <a:p>
              <a:pPr algn="ct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 name="组合 9"/>
          <p:cNvGrpSpPr/>
          <p:nvPr/>
        </p:nvGrpSpPr>
        <p:grpSpPr>
          <a:xfrm>
            <a:off x="8257609" y="3548549"/>
            <a:ext cx="1728000" cy="923311"/>
            <a:chOff x="4527210" y="2909149"/>
            <a:chExt cx="1728000" cy="923311"/>
          </a:xfrm>
        </p:grpSpPr>
        <p:sp>
          <p:nvSpPr>
            <p:cNvPr id="11" name="矩形 16"/>
            <p:cNvSpPr>
              <a:spLocks noChangeArrowheads="1"/>
            </p:cNvSpPr>
            <p:nvPr/>
          </p:nvSpPr>
          <p:spPr bwMode="auto">
            <a:xfrm>
              <a:off x="4527210" y="2909149"/>
              <a:ext cx="1728000" cy="504000"/>
            </a:xfrm>
            <a:prstGeom prst="rect">
              <a:avLst/>
            </a:prstGeom>
            <a:solidFill>
              <a:srgbClr val="FFFFFF"/>
            </a:solidFill>
            <a:ln w="44450" algn="ctr">
              <a:solidFill>
                <a:schemeClr val="accent5">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lvl="0" algn="ctr" defTabSz="685800" eaLnBrk="1" hangingPunct="1">
                <a:spcBef>
                  <a:spcPts val="0"/>
                </a:spcBef>
                <a:buNone/>
                <a:defRPr/>
              </a:pPr>
              <a:r>
                <a:rPr lang="zh-CN" altLang="en-US" sz="2400" dirty="0">
                  <a:solidFill>
                    <a:schemeClr val="tx1"/>
                  </a:solidFill>
                  <a:latin typeface="微软雅黑" panose="020B0503020204020204" pitchFamily="34" charset="-122"/>
                  <a:ea typeface="微软雅黑" panose="020B0503020204020204" pitchFamily="34" charset="-122"/>
                  <a:sym typeface="+mn-lt"/>
                </a:rPr>
                <a:t>找感冒药</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2" name="TextBox 21"/>
            <p:cNvSpPr txBox="1">
              <a:spLocks noChangeArrowheads="1"/>
            </p:cNvSpPr>
            <p:nvPr/>
          </p:nvSpPr>
          <p:spPr bwMode="auto">
            <a:xfrm>
              <a:off x="4815617" y="3372085"/>
              <a:ext cx="100647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3" name="组合 12"/>
          <p:cNvGrpSpPr/>
          <p:nvPr/>
        </p:nvGrpSpPr>
        <p:grpSpPr>
          <a:xfrm>
            <a:off x="8257606" y="4475587"/>
            <a:ext cx="1728000" cy="923246"/>
            <a:chOff x="4520533" y="3876260"/>
            <a:chExt cx="1728000" cy="923246"/>
          </a:xfrm>
        </p:grpSpPr>
        <p:sp>
          <p:nvSpPr>
            <p:cNvPr id="14" name="矩形 15"/>
            <p:cNvSpPr>
              <a:spLocks noChangeArrowheads="1"/>
            </p:cNvSpPr>
            <p:nvPr/>
          </p:nvSpPr>
          <p:spPr bwMode="auto">
            <a:xfrm>
              <a:off x="4520533" y="3876260"/>
              <a:ext cx="1728000" cy="504000"/>
            </a:xfrm>
            <a:prstGeom prst="rect">
              <a:avLst/>
            </a:prstGeom>
            <a:solidFill>
              <a:srgbClr val="FFFFFF"/>
            </a:solidFill>
            <a:ln w="44450" algn="ctr">
              <a:solidFill>
                <a:schemeClr val="accent5">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lvl="0" algn="ctr" defTabSz="685800" eaLnBrk="1" hangingPunct="1">
                <a:spcBef>
                  <a:spcPts val="0"/>
                </a:spcBef>
                <a:buNone/>
                <a:defRPr/>
              </a:pPr>
              <a:r>
                <a:rPr lang="zh-CN" altLang="en-US" sz="2400" dirty="0">
                  <a:solidFill>
                    <a:schemeClr val="tx1"/>
                  </a:solidFill>
                  <a:latin typeface="微软雅黑" panose="020B0503020204020204" pitchFamily="34" charset="-122"/>
                  <a:ea typeface="微软雅黑" panose="020B0503020204020204" pitchFamily="34" charset="-122"/>
                  <a:sym typeface="+mn-lt"/>
                </a:rPr>
                <a:t>量体温</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5" name="TextBox 22"/>
            <p:cNvSpPr txBox="1">
              <a:spLocks noChangeArrowheads="1"/>
            </p:cNvSpPr>
            <p:nvPr/>
          </p:nvSpPr>
          <p:spPr bwMode="auto">
            <a:xfrm>
              <a:off x="4807971" y="4339131"/>
              <a:ext cx="100647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 name="组合 15"/>
          <p:cNvGrpSpPr/>
          <p:nvPr/>
        </p:nvGrpSpPr>
        <p:grpSpPr>
          <a:xfrm>
            <a:off x="8253873" y="2568265"/>
            <a:ext cx="1728000" cy="957639"/>
            <a:chOff x="4590214" y="1928865"/>
            <a:chExt cx="1728000" cy="957639"/>
          </a:xfrm>
        </p:grpSpPr>
        <p:sp>
          <p:nvSpPr>
            <p:cNvPr id="17" name="矩形 28"/>
            <p:cNvSpPr>
              <a:spLocks noChangeArrowheads="1"/>
            </p:cNvSpPr>
            <p:nvPr/>
          </p:nvSpPr>
          <p:spPr bwMode="auto">
            <a:xfrm>
              <a:off x="4590214" y="1928865"/>
              <a:ext cx="1728000" cy="504000"/>
            </a:xfrm>
            <a:prstGeom prst="rect">
              <a:avLst/>
            </a:prstGeom>
            <a:solidFill>
              <a:srgbClr val="FFFFFF"/>
            </a:solidFill>
            <a:ln w="44450" algn="ctr">
              <a:solidFill>
                <a:schemeClr val="accent5">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等开水变温</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4875100" y="2426129"/>
              <a:ext cx="1038448" cy="460375"/>
            </a:xfrm>
            <a:prstGeom prst="rect">
              <a:avLst/>
            </a:prstGeom>
          </p:spPr>
          <p:txBody>
            <a:bodyPr wrap="square">
              <a:spAutoFit/>
            </a:bodyPr>
            <a:lstStyle/>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9" name="AutoShape 40"/>
          <p:cNvSpPr/>
          <p:nvPr/>
        </p:nvSpPr>
        <p:spPr bwMode="auto">
          <a:xfrm>
            <a:off x="7932752" y="2845306"/>
            <a:ext cx="219075" cy="1945616"/>
          </a:xfrm>
          <a:prstGeom prst="leftBrace">
            <a:avLst>
              <a:gd name="adj1" fmla="val 103060"/>
              <a:gd name="adj2" fmla="val 50000"/>
            </a:avLst>
          </a:prstGeom>
          <a:noFill/>
          <a:ln w="25400">
            <a:solidFill>
              <a:schemeClr val="tx1"/>
            </a:solidFill>
            <a:round/>
          </a:ln>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7079681" y="3553655"/>
            <a:ext cx="792480" cy="460375"/>
          </a:xfrm>
          <a:prstGeom prst="rect">
            <a:avLst/>
          </a:prstGeom>
          <a:noFill/>
          <a:ln w="9525">
            <a:noFill/>
            <a:miter lim="800000"/>
          </a:ln>
        </p:spPr>
        <p:txBody>
          <a:bodyPr wrap="non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同时</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1" name="Text Box 16"/>
          <p:cNvSpPr txBox="1"/>
          <p:nvPr/>
        </p:nvSpPr>
        <p:spPr>
          <a:xfrm>
            <a:off x="5295974" y="4611250"/>
            <a:ext cx="2492653" cy="534035"/>
          </a:xfrm>
          <a:prstGeom prst="rect">
            <a:avLst/>
          </a:prstGeom>
          <a:noFill/>
          <a:ln w="9525" cap="flat" cmpd="sng">
            <a:noFill/>
            <a:prstDash val="solid"/>
            <a:miter/>
            <a:headEnd type="none" w="med" len="med"/>
            <a:tailEnd type="none" w="med" len="med"/>
          </a:ln>
        </p:spPr>
        <p:txBody>
          <a:bodyPr wrap="square" anchor="t">
            <a:spAutoFit/>
          </a:bodyPr>
          <a:lstStyle/>
          <a:p>
            <a:pPr defTabSz="914400">
              <a:lnSpc>
                <a:spcPct val="120000"/>
              </a:lnSpc>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分钟</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1" name="文本框 30"/>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22" presetClass="entr" presetSubtype="8"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9" grpId="0" bldLvl="0" animBg="1"/>
      <p:bldP spid="20" grpId="0"/>
      <p:bldP spid="21"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1"/>
          <p:cNvSpPr txBox="1"/>
          <p:nvPr/>
        </p:nvSpPr>
        <p:spPr>
          <a:xfrm>
            <a:off x="1791348" y="1094504"/>
            <a:ext cx="7533663" cy="1091565"/>
          </a:xfrm>
          <a:prstGeom prst="rect">
            <a:avLst/>
          </a:prstGeom>
          <a:noFill/>
        </p:spPr>
        <p:txBody>
          <a:bodyPr wrap="square" rtlCol="0">
            <a:spAutoFit/>
          </a:bodyPr>
          <a:lstStyle/>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小明要做完这些事情</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最少要多长时间</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应该怎样安排这些事情的顺序呢</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Group 395"/>
          <p:cNvGraphicFramePr>
            <a:graphicFrameLocks noGrp="1"/>
          </p:cNvGraphicFramePr>
          <p:nvPr>
            <p:custDataLst>
              <p:tags r:id="rId2"/>
            </p:custDataLst>
          </p:nvPr>
        </p:nvGraphicFramePr>
        <p:xfrm>
          <a:off x="1998013" y="2786843"/>
          <a:ext cx="7416800" cy="1234440"/>
        </p:xfrm>
        <a:graphic>
          <a:graphicData uri="http://schemas.openxmlformats.org/drawingml/2006/table">
            <a:tbl>
              <a:tblPr>
                <a:tableStyleId>{E8B1032C-EA38-4F05-BA0D-38AFFFC7BED3}</a:tableStyleId>
              </a:tblPr>
              <a:tblGrid>
                <a:gridCol w="1482725"/>
                <a:gridCol w="1484203"/>
                <a:gridCol w="1482807"/>
                <a:gridCol w="1484203"/>
                <a:gridCol w="1482725"/>
              </a:tblGrid>
              <a:tr h="80010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rPr>
                        <a:t>洗碗</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rPr>
                        <a:t>收拾客厅</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u="none" strike="noStrike" cap="none" normalizeH="0" baseline="0">
                          <a:ln>
                            <a:noFill/>
                          </a:ln>
                          <a:effectLst/>
                          <a:latin typeface="微软雅黑" panose="020B0503020204020204" pitchFamily="34" charset="-122"/>
                          <a:ea typeface="微软雅黑" panose="020B0503020204020204" pitchFamily="34" charset="-122"/>
                        </a:rPr>
                        <a:t>拖地</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u="none" strike="noStrike" cap="none" normalizeH="0" baseline="0">
                          <a:ln>
                            <a:noFill/>
                          </a:ln>
                          <a:effectLst/>
                          <a:latin typeface="微软雅黑" panose="020B0503020204020204" pitchFamily="34" charset="-122"/>
                          <a:ea typeface="微软雅黑" panose="020B0503020204020204" pitchFamily="34" charset="-122"/>
                        </a:rPr>
                        <a:t>洗衣机</a:t>
                      </a:r>
                      <a:endParaRPr kumimoji="0" lang="zh-CN" altLang="en-US" sz="2400" b="0" u="none" strike="noStrike" cap="none" normalizeH="0" baseline="0">
                        <a:ln>
                          <a:noFill/>
                        </a:ln>
                        <a:effectLst/>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400" b="0" u="none" strike="noStrike" cap="none" normalizeH="0" baseline="0">
                          <a:ln>
                            <a:noFill/>
                          </a:ln>
                          <a:effectLst/>
                          <a:latin typeface="微软雅黑" panose="020B0503020204020204" pitchFamily="34" charset="-122"/>
                          <a:ea typeface="微软雅黑" panose="020B0503020204020204" pitchFamily="34" charset="-122"/>
                        </a:rPr>
                        <a:t>洗衣服</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u="none" strike="noStrike" cap="none" normalizeH="0" baseline="0">
                          <a:ln>
                            <a:noFill/>
                          </a:ln>
                          <a:effectLst/>
                          <a:latin typeface="微软雅黑" panose="020B0503020204020204" pitchFamily="34" charset="-122"/>
                          <a:ea typeface="微软雅黑" panose="020B0503020204020204" pitchFamily="34" charset="-122"/>
                        </a:rPr>
                        <a:t>晾衣服</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nchorCtr="1" horzOverflow="overflow"/>
                </a:tc>
              </a:tr>
              <a:tr h="43434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u="none" strike="noStrike" cap="none" normalizeH="0" baseline="0" dirty="0">
                          <a:ln>
                            <a:noFill/>
                          </a:ln>
                          <a:effectLst/>
                          <a:latin typeface="微软雅黑" panose="020B0503020204020204" pitchFamily="34" charset="-122"/>
                          <a:ea typeface="微软雅黑" panose="020B0503020204020204" pitchFamily="34" charset="-122"/>
                          <a:cs typeface="微软雅黑" panose="020B0503020204020204" pitchFamily="34" charset="-122"/>
                        </a:rPr>
                        <a:t>5</a:t>
                      </a: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cs typeface="微软雅黑" panose="020B0503020204020204" pitchFamily="34" charset="-122"/>
                        </a:rPr>
                        <a:t>分钟</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u="none" strike="noStrike" cap="none" normalizeH="0" baseline="0" dirty="0">
                          <a:ln>
                            <a:noFill/>
                          </a:ln>
                          <a:effectLst/>
                          <a:latin typeface="微软雅黑" panose="020B0503020204020204" pitchFamily="34" charset="-122"/>
                          <a:ea typeface="微软雅黑" panose="020B0503020204020204" pitchFamily="34" charset="-122"/>
                          <a:cs typeface="微软雅黑" panose="020B0503020204020204" pitchFamily="34" charset="-122"/>
                        </a:rPr>
                        <a:t>10</a:t>
                      </a: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cs typeface="微软雅黑" panose="020B0503020204020204" pitchFamily="34" charset="-122"/>
                        </a:rPr>
                        <a:t>分钟</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u="none" strike="noStrike" cap="none" normalizeH="0" baseline="0" dirty="0">
                          <a:ln>
                            <a:noFill/>
                          </a:ln>
                          <a:effectLst/>
                          <a:latin typeface="微软雅黑" panose="020B0503020204020204" pitchFamily="34" charset="-122"/>
                          <a:ea typeface="微软雅黑" panose="020B0503020204020204" pitchFamily="34" charset="-122"/>
                          <a:cs typeface="微软雅黑" panose="020B0503020204020204" pitchFamily="34" charset="-122"/>
                        </a:rPr>
                        <a:t>10</a:t>
                      </a: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cs typeface="微软雅黑" panose="020B0503020204020204" pitchFamily="34" charset="-122"/>
                        </a:rPr>
                        <a:t>分钟</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u="none" strike="noStrike" cap="none" normalizeH="0" baseline="0" dirty="0">
                          <a:ln>
                            <a:noFill/>
                          </a:ln>
                          <a:effectLst/>
                          <a:latin typeface="微软雅黑" panose="020B0503020204020204" pitchFamily="34" charset="-122"/>
                          <a:ea typeface="微软雅黑" panose="020B0503020204020204" pitchFamily="34" charset="-122"/>
                          <a:cs typeface="微软雅黑" panose="020B0503020204020204" pitchFamily="34" charset="-122"/>
                        </a:rPr>
                        <a:t>30</a:t>
                      </a: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cs typeface="微软雅黑" panose="020B0503020204020204" pitchFamily="34" charset="-122"/>
                        </a:rPr>
                        <a:t>分钟</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nchor="ctr" anchorCtr="1"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u="none" strike="noStrike" cap="none" normalizeH="0" baseline="0" dirty="0">
                          <a:ln>
                            <a:noFill/>
                          </a:ln>
                          <a:effectLst/>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cs typeface="微软雅黑" panose="020B0503020204020204" pitchFamily="34" charset="-122"/>
                        </a:rPr>
                        <a:t>分钟</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nchor="ctr" anchorCtr="1" horzOverflow="overflow"/>
                </a:tc>
              </a:tr>
            </a:tbl>
          </a:graphicData>
        </a:graphic>
      </p:graphicFrame>
      <p:grpSp>
        <p:nvGrpSpPr>
          <p:cNvPr id="22" name="组合 21"/>
          <p:cNvGrpSpPr/>
          <p:nvPr/>
        </p:nvGrpSpPr>
        <p:grpSpPr>
          <a:xfrm>
            <a:off x="1034415" y="4622165"/>
            <a:ext cx="8379460" cy="1499870"/>
            <a:chOff x="1629" y="7279"/>
            <a:chExt cx="13196" cy="2362"/>
          </a:xfrm>
        </p:grpSpPr>
        <p:grpSp>
          <p:nvGrpSpPr>
            <p:cNvPr id="11" name="组合 10"/>
            <p:cNvGrpSpPr/>
            <p:nvPr/>
          </p:nvGrpSpPr>
          <p:grpSpPr>
            <a:xfrm>
              <a:off x="4713" y="7279"/>
              <a:ext cx="10112" cy="1133"/>
              <a:chOff x="4713" y="7279"/>
              <a:chExt cx="10112" cy="1133"/>
            </a:xfrm>
          </p:grpSpPr>
          <p:sp>
            <p:nvSpPr>
              <p:cNvPr id="10" name="圆角矩形标注 9"/>
              <p:cNvSpPr/>
              <p:nvPr/>
            </p:nvSpPr>
            <p:spPr>
              <a:xfrm>
                <a:off x="4713" y="7398"/>
                <a:ext cx="7346" cy="1014"/>
              </a:xfrm>
              <a:prstGeom prst="wedgeRoundRectCallout">
                <a:avLst>
                  <a:gd name="adj1" fmla="val -56234"/>
                  <a:gd name="adj2" fmla="val -10256"/>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Rectangle 206"/>
              <p:cNvSpPr>
                <a:spLocks noChangeArrowheads="1"/>
              </p:cNvSpPr>
              <p:nvPr/>
            </p:nvSpPr>
            <p:spPr bwMode="auto">
              <a:xfrm>
                <a:off x="4791" y="7279"/>
                <a:ext cx="10035" cy="1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请你画出完成这些事情的流程图</a:t>
                </a:r>
                <a:endParaRPr lang="zh-CN" altLang="en-US" sz="2400" dirty="0">
                  <a:latin typeface="微软雅黑" panose="020B0503020204020204" pitchFamily="34" charset="-122"/>
                  <a:ea typeface="微软雅黑" panose="020B0503020204020204" pitchFamily="34" charset="-122"/>
                </a:endParaRPr>
              </a:p>
            </p:txBody>
          </p:sp>
        </p:grpSp>
        <p:pic>
          <p:nvPicPr>
            <p:cNvPr id="12" name="图片 11" descr="图片168"/>
            <p:cNvPicPr>
              <a:picLocks noChangeAspect="1"/>
            </p:cNvPicPr>
            <p:nvPr/>
          </p:nvPicPr>
          <p:blipFill>
            <a:blip r:embed="rId3"/>
            <a:stretch>
              <a:fillRect/>
            </a:stretch>
          </p:blipFill>
          <p:spPr>
            <a:xfrm flipH="1">
              <a:off x="1629" y="7279"/>
              <a:ext cx="1930" cy="2362"/>
            </a:xfrm>
            <a:prstGeom prst="rect">
              <a:avLst/>
            </a:prstGeom>
          </p:spPr>
        </p:pic>
      </p:grpSp>
      <p:cxnSp>
        <p:nvCxnSpPr>
          <p:cNvPr id="13" name="直接连接符 12"/>
          <p:cNvCxnSpPr/>
          <p:nvPr/>
        </p:nvCxnSpPr>
        <p:spPr>
          <a:xfrm>
            <a:off x="1977390" y="2765425"/>
            <a:ext cx="7447280" cy="0"/>
          </a:xfrm>
          <a:prstGeom prst="line">
            <a:avLst/>
          </a:prstGeom>
          <a:ln w="444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997710" y="3616325"/>
            <a:ext cx="7447280" cy="0"/>
          </a:xfrm>
          <a:prstGeom prst="line">
            <a:avLst/>
          </a:prstGeom>
          <a:ln w="444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997710" y="4043045"/>
            <a:ext cx="7447280" cy="0"/>
          </a:xfrm>
          <a:prstGeom prst="line">
            <a:avLst/>
          </a:prstGeom>
          <a:ln w="444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993900" y="2749550"/>
            <a:ext cx="0" cy="1303020"/>
          </a:xfrm>
          <a:prstGeom prst="line">
            <a:avLst/>
          </a:prstGeom>
          <a:ln w="444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488055" y="2731135"/>
            <a:ext cx="0" cy="1303020"/>
          </a:xfrm>
          <a:prstGeom prst="line">
            <a:avLst/>
          </a:prstGeom>
          <a:ln w="444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982210" y="2787015"/>
            <a:ext cx="0" cy="1303020"/>
          </a:xfrm>
          <a:prstGeom prst="line">
            <a:avLst/>
          </a:prstGeom>
          <a:ln w="444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76365" y="2731135"/>
            <a:ext cx="0" cy="1303020"/>
          </a:xfrm>
          <a:prstGeom prst="line">
            <a:avLst/>
          </a:prstGeom>
          <a:ln w="444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970520" y="2752725"/>
            <a:ext cx="0" cy="1303020"/>
          </a:xfrm>
          <a:prstGeom prst="line">
            <a:avLst/>
          </a:prstGeom>
          <a:ln w="444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9431655" y="2749550"/>
            <a:ext cx="0" cy="1303020"/>
          </a:xfrm>
          <a:prstGeom prst="line">
            <a:avLst/>
          </a:prstGeom>
          <a:ln w="444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 name="图片 2" descr="图片1"/>
          <p:cNvPicPr>
            <a:picLocks noChangeAspect="1"/>
          </p:cNvPicPr>
          <p:nvPr/>
        </p:nvPicPr>
        <p:blipFill>
          <a:blip r:embed="rId2"/>
          <a:stretch>
            <a:fillRect/>
          </a:stretch>
        </p:blipFill>
        <p:spPr>
          <a:xfrm>
            <a:off x="2360295" y="1247140"/>
            <a:ext cx="7486015" cy="1365250"/>
          </a:xfrm>
          <a:prstGeom prst="rect">
            <a:avLst/>
          </a:prstGeom>
        </p:spPr>
      </p:pic>
      <p:sp>
        <p:nvSpPr>
          <p:cNvPr id="9" name="Text Box 67" descr="羊皮纸"/>
          <p:cNvSpPr txBox="1">
            <a:spLocks noChangeArrowheads="1"/>
          </p:cNvSpPr>
          <p:nvPr/>
        </p:nvSpPr>
        <p:spPr bwMode="auto">
          <a:xfrm>
            <a:off x="2407513" y="3354483"/>
            <a:ext cx="3429823" cy="529292"/>
          </a:xfrm>
          <a:prstGeom prst="rect">
            <a:avLst/>
          </a:prstGeom>
          <a:effectLst>
            <a:outerShdw blurRad="40000" dist="20000" dir="5400000" rotWithShape="0">
              <a:srgbClr val="000000">
                <a:alpha val="38000"/>
              </a:srgbClr>
            </a:outerShdw>
            <a:softEdge rad="31750"/>
          </a:effectLst>
        </p:spPr>
        <p:style>
          <a:lnRef idx="1">
            <a:schemeClr val="accent6"/>
          </a:lnRef>
          <a:fillRef idx="2">
            <a:schemeClr val="accent6"/>
          </a:fillRef>
          <a:effectRef idx="1">
            <a:schemeClr val="accent6"/>
          </a:effectRef>
          <a:fontRef idx="minor">
            <a:schemeClr val="dk1"/>
          </a:fontRef>
        </p:style>
        <p:txBody>
          <a:bodyPr/>
          <a:p>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洗衣机洗衣服</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(30</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Text Box 68" descr="羊皮纸"/>
          <p:cNvSpPr txBox="1">
            <a:spLocks noChangeArrowheads="1"/>
          </p:cNvSpPr>
          <p:nvPr/>
        </p:nvSpPr>
        <p:spPr bwMode="auto">
          <a:xfrm>
            <a:off x="2407514" y="4026095"/>
            <a:ext cx="3429822" cy="514877"/>
          </a:xfrm>
          <a:prstGeom prst="rect">
            <a:avLst/>
          </a:prstGeom>
          <a:solidFill>
            <a:srgbClr val="FFFF00"/>
          </a:solidFill>
          <a:effectLst>
            <a:outerShdw blurRad="40000" dist="20000" dir="5400000" rotWithShape="0">
              <a:srgbClr val="000000">
                <a:alpha val="38000"/>
              </a:srgbClr>
            </a:outerShdw>
            <a:softEdge rad="31750"/>
          </a:effectLst>
        </p:spPr>
        <p:style>
          <a:lnRef idx="1">
            <a:schemeClr val="accent6"/>
          </a:lnRef>
          <a:fillRef idx="2">
            <a:schemeClr val="accent6"/>
          </a:fillRef>
          <a:effectRef idx="1">
            <a:schemeClr val="accent6"/>
          </a:effectRef>
          <a:fontRef idx="minor">
            <a:schemeClr val="dk1"/>
          </a:fontRef>
        </p:style>
        <p:txBody>
          <a:bodyPr/>
          <a:p>
            <a:pPr algn="ct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洗碗</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Text Box 69" descr="羊皮纸"/>
          <p:cNvSpPr txBox="1">
            <a:spLocks noChangeArrowheads="1"/>
          </p:cNvSpPr>
          <p:nvPr/>
        </p:nvSpPr>
        <p:spPr bwMode="auto">
          <a:xfrm>
            <a:off x="6655950" y="3354483"/>
            <a:ext cx="3429823" cy="511653"/>
          </a:xfrm>
          <a:prstGeom prst="rect">
            <a:avLst/>
          </a:prstGeom>
          <a:solidFill>
            <a:schemeClr val="accent4">
              <a:lumMod val="75000"/>
            </a:schemeClr>
          </a:solidFill>
          <a:effectLst>
            <a:outerShdw blurRad="40000" dist="20000" dir="5400000" rotWithShape="0">
              <a:srgbClr val="000000">
                <a:alpha val="38000"/>
              </a:srgbClr>
            </a:outerShdw>
            <a:softEdge rad="31750"/>
          </a:effectLst>
        </p:spPr>
        <p:style>
          <a:lnRef idx="1">
            <a:schemeClr val="accent6"/>
          </a:lnRef>
          <a:fillRef idx="2">
            <a:schemeClr val="accent6"/>
          </a:fillRef>
          <a:effectRef idx="1">
            <a:schemeClr val="accent6"/>
          </a:effectRef>
          <a:fontRef idx="minor">
            <a:schemeClr val="dk1"/>
          </a:fontRef>
        </p:style>
        <p:txBody>
          <a:bodyPr/>
          <a:p>
            <a:pPr algn="ct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晾衣服</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 Box 70" descr="羊皮纸"/>
          <p:cNvSpPr txBox="1">
            <a:spLocks noChangeArrowheads="1"/>
          </p:cNvSpPr>
          <p:nvPr/>
        </p:nvSpPr>
        <p:spPr bwMode="auto">
          <a:xfrm>
            <a:off x="2407512" y="4702694"/>
            <a:ext cx="3429823" cy="501018"/>
          </a:xfrm>
          <a:prstGeom prst="rect">
            <a:avLst/>
          </a:prstGeom>
          <a:solidFill>
            <a:srgbClr val="92D050"/>
          </a:solidFill>
          <a:effectLst>
            <a:outerShdw blurRad="40000" dist="20000" dir="5400000" rotWithShape="0">
              <a:srgbClr val="000000">
                <a:alpha val="38000"/>
              </a:srgbClr>
            </a:outerShdw>
            <a:softEdge rad="31750"/>
          </a:effectLst>
        </p:spPr>
        <p:style>
          <a:lnRef idx="1">
            <a:schemeClr val="accent6"/>
          </a:lnRef>
          <a:fillRef idx="2">
            <a:schemeClr val="accent6"/>
          </a:fillRef>
          <a:effectRef idx="1">
            <a:schemeClr val="accent6"/>
          </a:effectRef>
          <a:fontRef idx="minor">
            <a:schemeClr val="dk1"/>
          </a:fontRef>
        </p:style>
        <p:txBody>
          <a:bodyPr/>
          <a:p>
            <a:pPr algn="ct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收拾客厅</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ext Box 78" descr="羊皮纸"/>
          <p:cNvSpPr txBox="1">
            <a:spLocks noChangeArrowheads="1"/>
          </p:cNvSpPr>
          <p:nvPr/>
        </p:nvSpPr>
        <p:spPr bwMode="auto">
          <a:xfrm>
            <a:off x="2411281" y="5357832"/>
            <a:ext cx="3426054" cy="498339"/>
          </a:xfrm>
          <a:prstGeom prst="rect">
            <a:avLst/>
          </a:prstGeom>
          <a:solidFill>
            <a:schemeClr val="accent2">
              <a:lumMod val="60000"/>
              <a:lumOff val="40000"/>
            </a:schemeClr>
          </a:solidFill>
          <a:effectLst>
            <a:outerShdw blurRad="40000" dist="20000" dir="5400000" rotWithShape="0">
              <a:srgbClr val="000000">
                <a:alpha val="38000"/>
              </a:srgbClr>
            </a:outerShdw>
            <a:softEdge rad="31750"/>
          </a:effectLst>
        </p:spPr>
        <p:style>
          <a:lnRef idx="1">
            <a:schemeClr val="accent6"/>
          </a:lnRef>
          <a:fillRef idx="2">
            <a:schemeClr val="accent6"/>
          </a:fillRef>
          <a:effectRef idx="1">
            <a:schemeClr val="accent6"/>
          </a:effectRef>
          <a:fontRef idx="minor">
            <a:schemeClr val="dk1"/>
          </a:fontRef>
        </p:style>
        <p:txBody>
          <a:bodyPr/>
          <a:p>
            <a:pPr algn="ct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拖地</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Line 79"/>
          <p:cNvSpPr>
            <a:spLocks noChangeShapeType="1"/>
          </p:cNvSpPr>
          <p:nvPr/>
        </p:nvSpPr>
        <p:spPr bwMode="auto">
          <a:xfrm>
            <a:off x="6128852" y="3626038"/>
            <a:ext cx="396000" cy="0"/>
          </a:xfrm>
          <a:prstGeom prst="line">
            <a:avLst/>
          </a:prstGeom>
          <a:noFill/>
          <a:ln w="92075">
            <a:solidFill>
              <a:schemeClr val="accent5">
                <a:lumMod val="7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b="1">
              <a:latin typeface="楷体" panose="02010609060101010101" pitchFamily="49" charset="-122"/>
              <a:ea typeface="楷体" panose="02010609060101010101" pitchFamily="49" charset="-122"/>
            </a:endParaRPr>
          </a:p>
        </p:txBody>
      </p:sp>
      <p:sp>
        <p:nvSpPr>
          <p:cNvPr id="15" name="Text Box 105"/>
          <p:cNvSpPr txBox="1">
            <a:spLocks noChangeArrowheads="1"/>
          </p:cNvSpPr>
          <p:nvPr/>
        </p:nvSpPr>
        <p:spPr bwMode="auto">
          <a:xfrm>
            <a:off x="1134602" y="4336835"/>
            <a:ext cx="1350169"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rPr>
              <a:t>同时</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6" name="AutoShape 40"/>
          <p:cNvSpPr/>
          <p:nvPr/>
        </p:nvSpPr>
        <p:spPr>
          <a:xfrm>
            <a:off x="2035663" y="3443881"/>
            <a:ext cx="226420" cy="2344102"/>
          </a:xfrm>
          <a:prstGeom prst="leftBrace">
            <a:avLst>
              <a:gd name="adj1" fmla="val 103022"/>
              <a:gd name="adj2" fmla="val 50000"/>
            </a:avLst>
          </a:prstGeom>
          <a:noFill/>
          <a:ln w="44450" cap="flat" cmpd="sng">
            <a:solidFill>
              <a:schemeClr val="tx1"/>
            </a:solidFill>
            <a:prstDash val="solid"/>
            <a:round/>
            <a:headEnd type="none" w="med" len="med"/>
            <a:tailEnd type="none" w="med" len="med"/>
          </a:ln>
        </p:spPr>
        <p:txBody>
          <a:bodyPr wrap="none" anchor="ctr"/>
          <a:p>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7" name="Text Box 117"/>
          <p:cNvSpPr txBox="1">
            <a:spLocks noChangeArrowheads="1"/>
          </p:cNvSpPr>
          <p:nvPr/>
        </p:nvSpPr>
        <p:spPr bwMode="auto">
          <a:xfrm>
            <a:off x="6505404" y="5155122"/>
            <a:ext cx="2822836"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答：最少要</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Text Box 16"/>
          <p:cNvSpPr txBox="1"/>
          <p:nvPr/>
        </p:nvSpPr>
        <p:spPr>
          <a:xfrm>
            <a:off x="6529085" y="4361403"/>
            <a:ext cx="2672348" cy="534035"/>
          </a:xfrm>
          <a:prstGeom prst="rect">
            <a:avLst/>
          </a:prstGeom>
          <a:noFill/>
          <a:ln w="9525" cap="flat" cmpd="sng">
            <a:noFill/>
            <a:prstDash val="solid"/>
            <a:miter/>
            <a:headEnd type="none" w="med" len="med"/>
            <a:tailEnd type="none" w="med" len="med"/>
          </a:ln>
        </p:spPr>
        <p:txBody>
          <a:bodyPr wrap="square" anchor="t">
            <a:spAutoFit/>
          </a:bodyPr>
          <a:p>
            <a:pPr defTabSz="914400">
              <a:lnSpc>
                <a:spcPct val="120000"/>
              </a:lnSpc>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33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1" name="文本框 30"/>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4" grpId="0" bldLvl="0" animBg="1"/>
      <p:bldP spid="15" grpId="0" bldLvl="0" animBg="1"/>
      <p:bldP spid="16" grpId="0" bldLvl="0" animBg="1"/>
      <p:bldP spid="17" grpId="0" bldLvl="0" animBg="1"/>
      <p:bldP spid="18"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031365" y="1074420"/>
            <a:ext cx="7771130" cy="1591310"/>
          </a:xfrm>
          <a:prstGeom prst="rect">
            <a:avLst/>
          </a:prstGeom>
          <a:noFill/>
        </p:spPr>
        <p:txBody>
          <a:bodyPr wrap="none" rtlCol="0" anchor="t">
            <a:spAutoFit/>
          </a:bodyPr>
          <a:p>
            <a:pPr>
              <a:lnSpc>
                <a:spcPts val="39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炒鸡蛋要做</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七</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项工作</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敲蛋</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搅蛋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洗葱、切葱</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9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调配佐料</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洗锅</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烧热锅</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烧热油</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炒</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9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鸡蛋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分钟。要炒好鸡蛋最快需要用多少分钟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AutoShape 29"/>
          <p:cNvSpPr>
            <a:spLocks noChangeArrowheads="1"/>
          </p:cNvSpPr>
          <p:nvPr/>
        </p:nvSpPr>
        <p:spPr bwMode="auto">
          <a:xfrm>
            <a:off x="3016964" y="3176943"/>
            <a:ext cx="396000" cy="504000"/>
          </a:xfrm>
          <a:prstGeom prst="rightArrow">
            <a:avLst>
              <a:gd name="adj1" fmla="val 46741"/>
              <a:gd name="adj2" fmla="val 65831"/>
            </a:avLst>
          </a:prstGeom>
          <a:solidFill>
            <a:srgbClr val="0070C0"/>
          </a:solidFill>
          <a:ln>
            <a:noFill/>
          </a:ln>
          <a:extLst>
            <a:ext uri="{91240B29-F687-4F45-9708-019B960494DF}">
              <a14:hiddenLine xmlns:a14="http://schemas.microsoft.com/office/drawing/2010/main" w="12700">
                <a:solidFill>
                  <a:srgbClr val="000000"/>
                </a:solidFill>
                <a:miter lim="800000"/>
                <a:headEnd/>
                <a:tailEnd type="none" w="lg" len="lg"/>
              </a14:hiddenLine>
            </a:ext>
          </a:extLst>
        </p:spPr>
        <p:txBody>
          <a:bodyPr lIns="90000" tIns="46800" rIns="36000" bIns="72000" anchor="ct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pP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700311" y="3195044"/>
            <a:ext cx="1139825" cy="971018"/>
            <a:chOff x="416439" y="1768658"/>
            <a:chExt cx="1139825" cy="971018"/>
          </a:xfrm>
        </p:grpSpPr>
        <p:sp>
          <p:nvSpPr>
            <p:cNvPr id="8" name="矩形 24"/>
            <p:cNvSpPr>
              <a:spLocks noChangeArrowheads="1"/>
            </p:cNvSpPr>
            <p:nvPr/>
          </p:nvSpPr>
          <p:spPr bwMode="auto">
            <a:xfrm>
              <a:off x="457372" y="1768658"/>
              <a:ext cx="1027430" cy="50419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lvl="0" algn="ctr" defTabSz="685800" eaLnBrk="1" hangingPunct="1">
                <a:spcBef>
                  <a:spcPts val="0"/>
                </a:spcBef>
                <a:buNone/>
                <a:defRPr/>
              </a:pPr>
              <a:r>
                <a:rPr lang="zh-CN" altLang="en-US" sz="2400" dirty="0">
                  <a:solidFill>
                    <a:schemeClr val="tx1"/>
                  </a:solidFill>
                  <a:latin typeface="微软雅黑" panose="020B0503020204020204" pitchFamily="34" charset="-122"/>
                  <a:ea typeface="微软雅黑" panose="020B0503020204020204" pitchFamily="34" charset="-122"/>
                  <a:sym typeface="+mn-lt"/>
                </a:rPr>
                <a:t>洗锅</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9" name="矩形 8"/>
            <p:cNvSpPr/>
            <p:nvPr/>
          </p:nvSpPr>
          <p:spPr bwMode="auto">
            <a:xfrm>
              <a:off x="416439" y="2279301"/>
              <a:ext cx="1139825" cy="460375"/>
            </a:xfrm>
            <a:prstGeom prst="rect">
              <a:avLst/>
            </a:prstGeom>
          </p:spPr>
          <p:txBody>
            <a:bodyPr>
              <a:spAutoFit/>
            </a:bodyPr>
            <a:lstStyle/>
            <a:p>
              <a:pPr algn="ct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 name="组合 9"/>
          <p:cNvGrpSpPr/>
          <p:nvPr/>
        </p:nvGrpSpPr>
        <p:grpSpPr>
          <a:xfrm>
            <a:off x="3985964" y="4208314"/>
            <a:ext cx="1728000" cy="923311"/>
            <a:chOff x="4527210" y="2909149"/>
            <a:chExt cx="1728000" cy="923311"/>
          </a:xfrm>
        </p:grpSpPr>
        <p:sp>
          <p:nvSpPr>
            <p:cNvPr id="11" name="矩形 16"/>
            <p:cNvSpPr>
              <a:spLocks noChangeArrowheads="1"/>
            </p:cNvSpPr>
            <p:nvPr/>
          </p:nvSpPr>
          <p:spPr bwMode="auto">
            <a:xfrm>
              <a:off x="4527210" y="2909149"/>
              <a:ext cx="1728000" cy="50400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lvl="0" algn="ctr" defTabSz="685800" eaLnBrk="1" hangingPunct="1">
                <a:spcBef>
                  <a:spcPts val="0"/>
                </a:spcBef>
                <a:buNone/>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敲蛋</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搅蛋</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2" name="TextBox 21"/>
            <p:cNvSpPr txBox="1">
              <a:spLocks noChangeArrowheads="1"/>
            </p:cNvSpPr>
            <p:nvPr/>
          </p:nvSpPr>
          <p:spPr bwMode="auto">
            <a:xfrm>
              <a:off x="4815617" y="3372085"/>
              <a:ext cx="100647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3" name="组合 12"/>
          <p:cNvGrpSpPr/>
          <p:nvPr/>
        </p:nvGrpSpPr>
        <p:grpSpPr>
          <a:xfrm>
            <a:off x="6586286" y="4208252"/>
            <a:ext cx="1728000" cy="923246"/>
            <a:chOff x="4520533" y="3876260"/>
            <a:chExt cx="1728000" cy="923246"/>
          </a:xfrm>
        </p:grpSpPr>
        <p:sp>
          <p:nvSpPr>
            <p:cNvPr id="14" name="矩形 15"/>
            <p:cNvSpPr>
              <a:spLocks noChangeArrowheads="1"/>
            </p:cNvSpPr>
            <p:nvPr/>
          </p:nvSpPr>
          <p:spPr bwMode="auto">
            <a:xfrm>
              <a:off x="4520533" y="3876260"/>
              <a:ext cx="1728000" cy="50400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lvl="0" algn="ctr" defTabSz="685800" eaLnBrk="1" hangingPunct="1">
                <a:spcBef>
                  <a:spcPts val="0"/>
                </a:spcBef>
                <a:buNone/>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洗葱、切葱</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5" name="TextBox 22"/>
            <p:cNvSpPr txBox="1">
              <a:spLocks noChangeArrowheads="1"/>
            </p:cNvSpPr>
            <p:nvPr/>
          </p:nvSpPr>
          <p:spPr bwMode="auto">
            <a:xfrm>
              <a:off x="4807971" y="4339131"/>
              <a:ext cx="100647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 name="组合 15"/>
          <p:cNvGrpSpPr/>
          <p:nvPr/>
        </p:nvGrpSpPr>
        <p:grpSpPr>
          <a:xfrm>
            <a:off x="3955558" y="3178500"/>
            <a:ext cx="1310640" cy="957639"/>
            <a:chOff x="4590214" y="1928865"/>
            <a:chExt cx="1310640" cy="957639"/>
          </a:xfrm>
        </p:grpSpPr>
        <p:sp>
          <p:nvSpPr>
            <p:cNvPr id="17" name="矩形 28"/>
            <p:cNvSpPr>
              <a:spLocks noChangeArrowheads="1"/>
            </p:cNvSpPr>
            <p:nvPr/>
          </p:nvSpPr>
          <p:spPr bwMode="auto">
            <a:xfrm>
              <a:off x="4590214" y="1928865"/>
              <a:ext cx="1310640" cy="50419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烧热锅</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4763975" y="2426129"/>
              <a:ext cx="1038448" cy="460375"/>
            </a:xfrm>
            <a:prstGeom prst="rect">
              <a:avLst/>
            </a:prstGeom>
          </p:spPr>
          <p:txBody>
            <a:bodyPr wrap="square">
              <a:spAutoFit/>
            </a:bodyPr>
            <a:lstStyle/>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9" name="AutoShape 40"/>
          <p:cNvSpPr/>
          <p:nvPr/>
        </p:nvSpPr>
        <p:spPr bwMode="auto">
          <a:xfrm>
            <a:off x="3699207" y="3393946"/>
            <a:ext cx="216000" cy="1116000"/>
          </a:xfrm>
          <a:prstGeom prst="leftBrace">
            <a:avLst>
              <a:gd name="adj1" fmla="val 103060"/>
              <a:gd name="adj2" fmla="val 50000"/>
            </a:avLst>
          </a:prstGeom>
          <a:noFill/>
          <a:ln w="38100">
            <a:solidFill>
              <a:schemeClr val="tx1"/>
            </a:solidFill>
            <a:round/>
          </a:ln>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2903921" y="3721930"/>
            <a:ext cx="792480" cy="460375"/>
          </a:xfrm>
          <a:prstGeom prst="rect">
            <a:avLst/>
          </a:prstGeom>
          <a:noFill/>
          <a:ln w="9525">
            <a:noFill/>
            <a:miter lim="800000"/>
          </a:ln>
        </p:spPr>
        <p:txBody>
          <a:bodyPr wrap="non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同时</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1" name="Text Box 16"/>
          <p:cNvSpPr txBox="1"/>
          <p:nvPr/>
        </p:nvSpPr>
        <p:spPr>
          <a:xfrm>
            <a:off x="3985895" y="5537200"/>
            <a:ext cx="3788410" cy="534035"/>
          </a:xfrm>
          <a:prstGeom prst="rect">
            <a:avLst/>
          </a:prstGeom>
          <a:noFill/>
          <a:ln w="9525" cap="flat" cmpd="sng">
            <a:noFill/>
            <a:prstDash val="solid"/>
            <a:miter/>
            <a:headEnd type="none" w="med" len="med"/>
            <a:tailEnd type="none" w="med" len="med"/>
          </a:ln>
        </p:spPr>
        <p:txBody>
          <a:bodyPr wrap="square" anchor="t">
            <a:spAutoFit/>
          </a:bodyPr>
          <a:lstStyle/>
          <a:p>
            <a:pPr defTabSz="914400">
              <a:lnSpc>
                <a:spcPct val="120000"/>
              </a:lnSpc>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2 +2 + 4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（分钟</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5" name="AutoShape 29"/>
          <p:cNvSpPr>
            <a:spLocks noChangeArrowheads="1"/>
          </p:cNvSpPr>
          <p:nvPr/>
        </p:nvSpPr>
        <p:spPr bwMode="auto">
          <a:xfrm>
            <a:off x="5600779" y="3185198"/>
            <a:ext cx="396000" cy="504000"/>
          </a:xfrm>
          <a:prstGeom prst="rightArrow">
            <a:avLst>
              <a:gd name="adj1" fmla="val 46741"/>
              <a:gd name="adj2" fmla="val 65831"/>
            </a:avLst>
          </a:prstGeom>
          <a:solidFill>
            <a:srgbClr val="0070C0"/>
          </a:solidFill>
          <a:ln>
            <a:noFill/>
          </a:ln>
          <a:extLst>
            <a:ext uri="{91240B29-F687-4F45-9708-019B960494DF}">
              <a14:hiddenLine xmlns:a14="http://schemas.microsoft.com/office/drawing/2010/main" w="12700">
                <a:solidFill>
                  <a:srgbClr val="000000"/>
                </a:solidFill>
                <a:miter lim="800000"/>
                <a:headEnd/>
                <a:tailEnd type="none" w="lg" len="lg"/>
              </a14:hiddenLine>
            </a:ext>
          </a:extLst>
        </p:spPr>
        <p:txBody>
          <a:bodyPr lIns="90000" tIns="46800" rIns="36000" bIns="72000" anchor="ct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pP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586363" y="3178500"/>
            <a:ext cx="1310640" cy="957639"/>
            <a:chOff x="4590214" y="1928865"/>
            <a:chExt cx="1310640" cy="957639"/>
          </a:xfrm>
        </p:grpSpPr>
        <p:sp>
          <p:nvSpPr>
            <p:cNvPr id="23" name="矩形 28"/>
            <p:cNvSpPr>
              <a:spLocks noChangeArrowheads="1"/>
            </p:cNvSpPr>
            <p:nvPr/>
          </p:nvSpPr>
          <p:spPr bwMode="auto">
            <a:xfrm>
              <a:off x="4590214" y="1928865"/>
              <a:ext cx="1310640" cy="50419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lnSpc>
                  <a:spcPct val="100000"/>
                </a:lnSpc>
                <a:spcBef>
                  <a:spcPct val="0"/>
                </a:spcBef>
                <a:buFontTx/>
                <a:buNone/>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烧热油</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4" name="矩形 23"/>
            <p:cNvSpPr/>
            <p:nvPr/>
          </p:nvSpPr>
          <p:spPr bwMode="auto">
            <a:xfrm>
              <a:off x="4763975" y="2426129"/>
              <a:ext cx="1038448" cy="460375"/>
            </a:xfrm>
            <a:prstGeom prst="rect">
              <a:avLst/>
            </a:prstGeom>
          </p:spPr>
          <p:txBody>
            <a:bodyPr wrap="square">
              <a:spAutoFit/>
            </a:bodyPr>
            <a:lstStyle/>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5" name="AutoShape 40"/>
          <p:cNvSpPr/>
          <p:nvPr/>
        </p:nvSpPr>
        <p:spPr bwMode="auto">
          <a:xfrm>
            <a:off x="6282387" y="3348226"/>
            <a:ext cx="216000" cy="1116000"/>
          </a:xfrm>
          <a:prstGeom prst="leftBrace">
            <a:avLst>
              <a:gd name="adj1" fmla="val 103060"/>
              <a:gd name="adj2" fmla="val 50000"/>
            </a:avLst>
          </a:prstGeom>
          <a:noFill/>
          <a:ln w="38100">
            <a:solidFill>
              <a:schemeClr val="tx1"/>
            </a:solidFill>
            <a:round/>
          </a:ln>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 name="TextBox 19"/>
          <p:cNvSpPr txBox="1">
            <a:spLocks noChangeArrowheads="1"/>
          </p:cNvSpPr>
          <p:nvPr/>
        </p:nvSpPr>
        <p:spPr bwMode="auto">
          <a:xfrm>
            <a:off x="5529646" y="3676210"/>
            <a:ext cx="792480" cy="460375"/>
          </a:xfrm>
          <a:prstGeom prst="rect">
            <a:avLst/>
          </a:prstGeom>
          <a:noFill/>
          <a:ln w="9525">
            <a:noFill/>
            <a:miter lim="800000"/>
          </a:ln>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同时</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7" name="AutoShape 29"/>
          <p:cNvSpPr>
            <a:spLocks noChangeArrowheads="1"/>
          </p:cNvSpPr>
          <p:nvPr/>
        </p:nvSpPr>
        <p:spPr bwMode="auto">
          <a:xfrm>
            <a:off x="8184594" y="3171863"/>
            <a:ext cx="396000" cy="504000"/>
          </a:xfrm>
          <a:prstGeom prst="rightArrow">
            <a:avLst>
              <a:gd name="adj1" fmla="val 46741"/>
              <a:gd name="adj2" fmla="val 65831"/>
            </a:avLst>
          </a:prstGeom>
          <a:solidFill>
            <a:srgbClr val="0070C0"/>
          </a:solidFill>
          <a:ln>
            <a:noFill/>
          </a:ln>
          <a:extLst>
            <a:ext uri="{91240B29-F687-4F45-9708-019B960494DF}">
              <a14:hiddenLine xmlns:a14="http://schemas.microsoft.com/office/drawing/2010/main" w="12700">
                <a:solidFill>
                  <a:srgbClr val="000000"/>
                </a:solidFill>
                <a:miter lim="800000"/>
                <a:headEnd/>
                <a:tailEnd type="none" w="lg" len="lg"/>
              </a14:hiddenLine>
            </a:ext>
          </a:extLst>
        </p:spPr>
        <p:txBody>
          <a:bodyPr lIns="90000" tIns="46800" rIns="36000" bIns="72000" anchor="ct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pP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8829106" y="3177012"/>
            <a:ext cx="1358265" cy="923246"/>
            <a:chOff x="4520533" y="3876260"/>
            <a:chExt cx="1358265" cy="923246"/>
          </a:xfrm>
        </p:grpSpPr>
        <p:sp>
          <p:nvSpPr>
            <p:cNvPr id="29" name="矩形 15"/>
            <p:cNvSpPr>
              <a:spLocks noChangeArrowheads="1"/>
            </p:cNvSpPr>
            <p:nvPr/>
          </p:nvSpPr>
          <p:spPr bwMode="auto">
            <a:xfrm>
              <a:off x="4520533" y="3876260"/>
              <a:ext cx="1358265" cy="50419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lvl="0" algn="ctr" defTabSz="685800" eaLnBrk="1" hangingPunct="1">
                <a:spcBef>
                  <a:spcPts val="0"/>
                </a:spcBef>
                <a:buNone/>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炒鸡蛋</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0" name="TextBox 22"/>
            <p:cNvSpPr txBox="1">
              <a:spLocks noChangeArrowheads="1"/>
            </p:cNvSpPr>
            <p:nvPr/>
          </p:nvSpPr>
          <p:spPr bwMode="auto">
            <a:xfrm>
              <a:off x="4807971" y="4339131"/>
              <a:ext cx="100647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1" name="文本框 30"/>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par>
                                <p:cTn id="61" presetID="22" presetClass="entr" presetSubtype="8" fill="hold"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9" grpId="0" bldLvl="0" animBg="1"/>
      <p:bldP spid="20" grpId="0"/>
      <p:bldP spid="21" grpId="0" bldLvl="0"/>
      <p:bldP spid="5" grpId="0" bldLvl="0" animBg="1"/>
      <p:bldP spid="25" grpId="0" bldLvl="0" animBg="1"/>
      <p:bldP spid="26" grpId="0"/>
      <p:bldP spid="2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2" name="矩形 11"/>
          <p:cNvSpPr/>
          <p:nvPr/>
        </p:nvSpPr>
        <p:spPr>
          <a:xfrm>
            <a:off x="1946275" y="2379345"/>
            <a:ext cx="8557895" cy="322326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0"/>
          <p:cNvGrpSpPr/>
          <p:nvPr/>
        </p:nvGrpSpPr>
        <p:grpSpPr>
          <a:xfrm>
            <a:off x="4832985" y="1104900"/>
            <a:ext cx="2706370" cy="699770"/>
            <a:chOff x="7611" y="2265"/>
            <a:chExt cx="4262" cy="1102"/>
          </a:xfrm>
        </p:grpSpPr>
        <p:sp>
          <p:nvSpPr>
            <p:cNvPr id="7" name="圆角矩形 6"/>
            <p:cNvSpPr/>
            <p:nvPr/>
          </p:nvSpPr>
          <p:spPr>
            <a:xfrm>
              <a:off x="7611" y="2265"/>
              <a:ext cx="3652"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Text Box 3"/>
            <p:cNvSpPr txBox="1">
              <a:spLocks noChangeArrowheads="1"/>
            </p:cNvSpPr>
            <p:nvPr/>
          </p:nvSpPr>
          <p:spPr bwMode="auto">
            <a:xfrm>
              <a:off x="7843" y="2454"/>
              <a:ext cx="403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合理安排时间</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786380" y="3460115"/>
            <a:ext cx="7815580" cy="459740"/>
            <a:chOff x="3686" y="5449"/>
            <a:chExt cx="12308" cy="724"/>
          </a:xfrm>
        </p:grpSpPr>
        <p:sp>
          <p:nvSpPr>
            <p:cNvPr id="9" name="Text Box 17"/>
            <p:cNvSpPr txBox="1"/>
            <p:nvPr/>
          </p:nvSpPr>
          <p:spPr>
            <a:xfrm>
              <a:off x="4380" y="5449"/>
              <a:ext cx="11615" cy="725"/>
            </a:xfrm>
            <a:prstGeom prst="rect">
              <a:avLst/>
            </a:prstGeom>
            <a:noFill/>
            <a:ln w="9525">
              <a:noFill/>
            </a:ln>
          </p:spPr>
          <p:txBody>
            <a:bodyPr wrap="square" anchor="t">
              <a:spAutoFit/>
            </a:bodyPr>
            <a:lstStyle/>
            <a:p>
              <a:pPr defTabSz="914400">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分析做每件事情各需要多长时间；</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13" name="组合 12"/>
            <p:cNvGrpSpPr/>
            <p:nvPr/>
          </p:nvGrpSpPr>
          <p:grpSpPr>
            <a:xfrm>
              <a:off x="3686" y="5498"/>
              <a:ext cx="591" cy="566"/>
              <a:chOff x="1559" y="1842"/>
              <a:chExt cx="794" cy="794"/>
            </a:xfrm>
          </p:grpSpPr>
          <p:sp>
            <p:nvSpPr>
              <p:cNvPr id="14" name="椭圆 13"/>
              <p:cNvSpPr/>
              <p:nvPr/>
            </p:nvSpPr>
            <p:spPr>
              <a:xfrm>
                <a:off x="1559" y="1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l="18173" r="60131" b="50336"/>
              <a:stretch>
                <a:fillRect/>
              </a:stretch>
            </p:blipFill>
            <p:spPr>
              <a:xfrm>
                <a:off x="1635" y="1893"/>
                <a:ext cx="665" cy="740"/>
              </a:xfrm>
              <a:prstGeom prst="rect">
                <a:avLst/>
              </a:prstGeom>
            </p:spPr>
          </p:pic>
        </p:grpSp>
      </p:grpSp>
      <p:grpSp>
        <p:nvGrpSpPr>
          <p:cNvPr id="22" name="组合 21"/>
          <p:cNvGrpSpPr/>
          <p:nvPr/>
        </p:nvGrpSpPr>
        <p:grpSpPr>
          <a:xfrm>
            <a:off x="2814320" y="2826385"/>
            <a:ext cx="7787640" cy="459740"/>
            <a:chOff x="3730" y="4451"/>
            <a:chExt cx="12264" cy="724"/>
          </a:xfrm>
        </p:grpSpPr>
        <p:sp>
          <p:nvSpPr>
            <p:cNvPr id="8" name="Text Box 17"/>
            <p:cNvSpPr txBox="1"/>
            <p:nvPr/>
          </p:nvSpPr>
          <p:spPr>
            <a:xfrm>
              <a:off x="4380" y="4451"/>
              <a:ext cx="11615" cy="725"/>
            </a:xfrm>
            <a:prstGeom prst="rect">
              <a:avLst/>
            </a:prstGeom>
            <a:noFill/>
            <a:ln w="9525">
              <a:noFill/>
            </a:ln>
          </p:spPr>
          <p:txBody>
            <a:bodyPr wrap="square" anchor="t">
              <a:spAutoFit/>
            </a:bodyPr>
            <a:lstStyle/>
            <a:p>
              <a:pPr defTabSz="914400">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思考完成一项工作要做哪些事情；</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16" name="组合 15"/>
            <p:cNvGrpSpPr/>
            <p:nvPr/>
          </p:nvGrpSpPr>
          <p:grpSpPr>
            <a:xfrm>
              <a:off x="3730" y="4515"/>
              <a:ext cx="591" cy="566"/>
              <a:chOff x="1635" y="3842"/>
              <a:chExt cx="794" cy="794"/>
            </a:xfrm>
          </p:grpSpPr>
          <p:sp>
            <p:nvSpPr>
              <p:cNvPr id="17" name="椭圆 16"/>
              <p:cNvSpPr/>
              <p:nvPr/>
            </p:nvSpPr>
            <p:spPr>
              <a:xfrm>
                <a:off x="1635" y="3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8" name="图片 17"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r="81109" b="50336"/>
              <a:stretch>
                <a:fillRect/>
              </a:stretch>
            </p:blipFill>
            <p:spPr>
              <a:xfrm>
                <a:off x="1753" y="3896"/>
                <a:ext cx="579" cy="740"/>
              </a:xfrm>
              <a:prstGeom prst="rect">
                <a:avLst/>
              </a:prstGeom>
            </p:spPr>
          </p:pic>
        </p:grpSp>
      </p:grpSp>
      <p:grpSp>
        <p:nvGrpSpPr>
          <p:cNvPr id="24" name="组合 23"/>
          <p:cNvGrpSpPr/>
          <p:nvPr/>
        </p:nvGrpSpPr>
        <p:grpSpPr>
          <a:xfrm>
            <a:off x="2794000" y="4094480"/>
            <a:ext cx="7807960" cy="1352550"/>
            <a:chOff x="3698" y="6448"/>
            <a:chExt cx="12296" cy="2130"/>
          </a:xfrm>
        </p:grpSpPr>
        <p:sp>
          <p:nvSpPr>
            <p:cNvPr id="10" name="Text Box 17"/>
            <p:cNvSpPr txBox="1"/>
            <p:nvPr/>
          </p:nvSpPr>
          <p:spPr>
            <a:xfrm>
              <a:off x="4380" y="6448"/>
              <a:ext cx="11615" cy="2131"/>
            </a:xfrm>
            <a:prstGeom prst="rect">
              <a:avLst/>
            </a:prstGeom>
            <a:noFill/>
            <a:ln w="9525">
              <a:noFill/>
            </a:ln>
          </p:spPr>
          <p:txBody>
            <a:bodyPr wrap="square" anchor="t">
              <a:spAutoFit/>
            </a:bodyPr>
            <a:lstStyle/>
            <a:p>
              <a:pPr defTabSz="914400">
                <a:lnSpc>
                  <a:spcPts val="42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合理安排工作的顺序，明白先做什么，后做什么，</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defTabSz="914400">
                <a:lnSpc>
                  <a:spcPts val="42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哪些事情可以同时做。</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21" name="组合 20"/>
            <p:cNvGrpSpPr/>
            <p:nvPr/>
          </p:nvGrpSpPr>
          <p:grpSpPr>
            <a:xfrm>
              <a:off x="3698" y="6787"/>
              <a:ext cx="591" cy="566"/>
              <a:chOff x="3744" y="7372"/>
              <a:chExt cx="794" cy="794"/>
            </a:xfrm>
          </p:grpSpPr>
          <p:sp>
            <p:nvSpPr>
              <p:cNvPr id="19" name="椭圆 18"/>
              <p:cNvSpPr/>
              <p:nvPr/>
            </p:nvSpPr>
            <p:spPr>
              <a:xfrm>
                <a:off x="3744" y="737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l="40420" r="41179" b="54083"/>
              <a:stretch>
                <a:fillRect/>
              </a:stretch>
            </p:blipFill>
            <p:spPr>
              <a:xfrm>
                <a:off x="3863" y="7428"/>
                <a:ext cx="567" cy="688"/>
              </a:xfrm>
              <a:prstGeom prst="rect">
                <a:avLst/>
              </a:prstGeom>
            </p:spPr>
          </p:pic>
        </p:grpSp>
      </p:grpSp>
      <p:sp>
        <p:nvSpPr>
          <p:cNvPr id="31" name="文本框 30"/>
          <p:cNvSpPr txBox="1"/>
          <p:nvPr/>
        </p:nvSpPr>
        <p:spPr>
          <a:xfrm>
            <a:off x="858183" y="350873"/>
            <a:ext cx="1402080" cy="460375"/>
          </a:xfrm>
          <a:prstGeom prst="rect">
            <a:avLst/>
          </a:prstGeom>
          <a:noFill/>
        </p:spPr>
        <p:txBody>
          <a:bodyPr wrap="none" rtlCol="0">
            <a:spAutoFit/>
          </a:bodyPr>
          <a:p>
            <a:r>
              <a:rPr kumimoji="1" lang="zh-CN" altLang="en-US" sz="2400" b="1" dirty="0"/>
              <a:t>课堂小结</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p:tgtEl>
                                          <p:spTgt spid="22"/>
                                        </p:tgtEl>
                                        <p:attrNameLst>
                                          <p:attrName>ppt_y</p:attrName>
                                        </p:attrNameLst>
                                      </p:cBhvr>
                                      <p:tavLst>
                                        <p:tav tm="0">
                                          <p:val>
                                            <p:strVal val="#ppt_y+#ppt_h*1.125000"/>
                                          </p:val>
                                        </p:tav>
                                        <p:tav tm="100000">
                                          <p:val>
                                            <p:strVal val="#ppt_y"/>
                                          </p:val>
                                        </p:tav>
                                      </p:tavLst>
                                    </p:anim>
                                    <p:animEffect transition="in" filter="wipe(up)">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ppt_y</p:attrName>
                                        </p:attrNameLst>
                                      </p:cBhvr>
                                      <p:tavLst>
                                        <p:tav tm="0">
                                          <p:val>
                                            <p:strVal val="#ppt_y+#ppt_h*1.125000"/>
                                          </p:val>
                                        </p:tav>
                                        <p:tav tm="100000">
                                          <p:val>
                                            <p:strVal val="#ppt_y"/>
                                          </p:val>
                                        </p:tav>
                                      </p:tavLst>
                                    </p:anim>
                                    <p:animEffect transition="in" filter="wipe(up)">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1858645" y="1143000"/>
            <a:ext cx="8522970" cy="760730"/>
            <a:chOff x="2850" y="2529"/>
            <a:chExt cx="13422" cy="1198"/>
          </a:xfrm>
        </p:grpSpPr>
        <p:sp>
          <p:nvSpPr>
            <p:cNvPr id="12" name="圆角矩形 11"/>
            <p:cNvSpPr/>
            <p:nvPr/>
          </p:nvSpPr>
          <p:spPr>
            <a:xfrm>
              <a:off x="2850" y="2529"/>
              <a:ext cx="13345" cy="1199"/>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93" name="矩形 2"/>
            <p:cNvSpPr/>
            <p:nvPr/>
          </p:nvSpPr>
          <p:spPr>
            <a:xfrm>
              <a:off x="2928" y="2654"/>
              <a:ext cx="13344" cy="841"/>
            </a:xfrm>
            <a:prstGeom prst="rect">
              <a:avLst/>
            </a:prstGeom>
            <a:noFill/>
            <a:ln w="9525">
              <a:noFill/>
            </a:ln>
          </p:spPr>
          <p:txBody>
            <a:bodyPr wrap="square" anchor="t">
              <a:spAutoFit/>
            </a:bodyPr>
            <a:lstStyle/>
            <a:p>
              <a:pPr defTabSz="914400">
                <a:lnSpc>
                  <a:spcPct val="120000"/>
                </a:lnSpc>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早上起来，小明吃饭需要</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分钟，收听新闻广播需要</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15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nvGrpSpPr>
          <p:cNvPr id="26" name="组合 25"/>
          <p:cNvGrpSpPr/>
          <p:nvPr/>
        </p:nvGrpSpPr>
        <p:grpSpPr>
          <a:xfrm>
            <a:off x="2820670" y="5085080"/>
            <a:ext cx="3848100" cy="1297940"/>
            <a:chOff x="6570" y="8402"/>
            <a:chExt cx="6060" cy="2044"/>
          </a:xfrm>
        </p:grpSpPr>
        <p:pic>
          <p:nvPicPr>
            <p:cNvPr id="25" name="图片 24" descr="51miz-E858850-0A4A7D3F"/>
            <p:cNvPicPr>
              <a:picLocks noChangeAspect="1"/>
            </p:cNvPicPr>
            <p:nvPr/>
          </p:nvPicPr>
          <p:blipFill>
            <a:blip r:embed="rId2"/>
            <a:stretch>
              <a:fillRect/>
            </a:stretch>
          </p:blipFill>
          <p:spPr>
            <a:xfrm>
              <a:off x="6570" y="8402"/>
              <a:ext cx="6061" cy="2045"/>
            </a:xfrm>
            <a:prstGeom prst="rect">
              <a:avLst/>
            </a:prstGeom>
          </p:spPr>
        </p:pic>
        <p:sp>
          <p:nvSpPr>
            <p:cNvPr id="7" name="矩形 6"/>
            <p:cNvSpPr/>
            <p:nvPr/>
          </p:nvSpPr>
          <p:spPr>
            <a:xfrm>
              <a:off x="7536" y="9062"/>
              <a:ext cx="4128" cy="725"/>
            </a:xfrm>
            <a:prstGeom prst="rect">
              <a:avLst/>
            </a:prstGeom>
          </p:spPr>
          <p:txBody>
            <a:bodyPr wrap="none">
              <a:spAutoFit/>
            </a:bodyPr>
            <a:lstStyle/>
            <a:p>
              <a:r>
                <a:rPr lang="zh-CN" altLang="en-US" sz="2400" dirty="0">
                  <a:solidFill>
                    <a:schemeClr val="tx1"/>
                  </a:solidFill>
                  <a:latin typeface="微软雅黑" panose="020B0503020204020204" pitchFamily="34" charset="-122"/>
                  <a:ea typeface="微软雅黑" panose="020B0503020204020204" pitchFamily="34" charset="-122"/>
                  <a:sym typeface="+mn-lt"/>
                </a:rPr>
                <a:t>这样安排最省时间</a:t>
              </a:r>
              <a:endParaRPr lang="zh-CN" altLang="en-US" sz="2400" dirty="0">
                <a:solidFill>
                  <a:schemeClr val="tx1"/>
                </a:solidFill>
                <a:latin typeface="微软雅黑" panose="020B0503020204020204" pitchFamily="34" charset="-122"/>
                <a:ea typeface="微软雅黑" panose="020B0503020204020204" pitchFamily="34" charset="-122"/>
                <a:sym typeface="+mn-lt"/>
              </a:endParaRPr>
            </a:p>
          </p:txBody>
        </p:sp>
      </p:grpSp>
      <p:grpSp>
        <p:nvGrpSpPr>
          <p:cNvPr id="27" name="组合 26"/>
          <p:cNvGrpSpPr/>
          <p:nvPr/>
        </p:nvGrpSpPr>
        <p:grpSpPr>
          <a:xfrm>
            <a:off x="431165" y="2278380"/>
            <a:ext cx="6926580" cy="1951990"/>
            <a:chOff x="679" y="3588"/>
            <a:chExt cx="10908" cy="3074"/>
          </a:xfrm>
        </p:grpSpPr>
        <p:grpSp>
          <p:nvGrpSpPr>
            <p:cNvPr id="14" name="组合 13"/>
            <p:cNvGrpSpPr/>
            <p:nvPr/>
          </p:nvGrpSpPr>
          <p:grpSpPr>
            <a:xfrm>
              <a:off x="4209" y="4042"/>
              <a:ext cx="7378" cy="1360"/>
              <a:chOff x="3348" y="5273"/>
              <a:chExt cx="7378" cy="1360"/>
            </a:xfrm>
          </p:grpSpPr>
          <p:grpSp>
            <p:nvGrpSpPr>
              <p:cNvPr id="13" name="组合 12"/>
              <p:cNvGrpSpPr/>
              <p:nvPr/>
            </p:nvGrpSpPr>
            <p:grpSpPr>
              <a:xfrm rot="0">
                <a:off x="3348" y="5273"/>
                <a:ext cx="7379" cy="1361"/>
                <a:chOff x="11732" y="6237"/>
                <a:chExt cx="5252" cy="1361"/>
              </a:xfrm>
            </p:grpSpPr>
            <p:sp>
              <p:nvSpPr>
                <p:cNvPr id="21" name="圆角矩形 20"/>
                <p:cNvSpPr/>
                <p:nvPr/>
              </p:nvSpPr>
              <p:spPr>
                <a:xfrm>
                  <a:off x="11804" y="6350"/>
                  <a:ext cx="5084"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57209"/>
                    <a:gd name="adj2" fmla="val -15246"/>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nvSpPr>
            <p:spPr>
              <a:xfrm>
                <a:off x="3581" y="5594"/>
                <a:ext cx="7008" cy="725"/>
              </a:xfrm>
              <a:prstGeom prst="rect">
                <a:avLst/>
              </a:prstGeom>
              <a:noFill/>
            </p:spPr>
            <p:txBody>
              <a:bodyPr wrap="none" rtlCol="0">
                <a:spAutoFit/>
              </a:bodyPr>
              <a:p>
                <a:pPr algn="just"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怎样安排这两项活动最省时间？</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15" name="图片 14" descr="51miz-E1133330-29F78DFD"/>
            <p:cNvPicPr>
              <a:picLocks noChangeAspect="1"/>
            </p:cNvPicPr>
            <p:nvPr/>
          </p:nvPicPr>
          <p:blipFill>
            <a:blip r:embed="rId3"/>
            <a:stretch>
              <a:fillRect/>
            </a:stretch>
          </p:blipFill>
          <p:spPr>
            <a:xfrm>
              <a:off x="679" y="3588"/>
              <a:ext cx="3075" cy="3075"/>
            </a:xfrm>
            <a:prstGeom prst="rect">
              <a:avLst/>
            </a:prstGeom>
          </p:spPr>
        </p:pic>
      </p:grpSp>
      <p:grpSp>
        <p:nvGrpSpPr>
          <p:cNvPr id="28" name="组合 27"/>
          <p:cNvGrpSpPr/>
          <p:nvPr/>
        </p:nvGrpSpPr>
        <p:grpSpPr>
          <a:xfrm>
            <a:off x="3084195" y="3338195"/>
            <a:ext cx="8016240" cy="1951990"/>
            <a:chOff x="4857" y="5257"/>
            <a:chExt cx="12624" cy="3074"/>
          </a:xfrm>
        </p:grpSpPr>
        <p:grpSp>
          <p:nvGrpSpPr>
            <p:cNvPr id="22" name="组合 21"/>
            <p:cNvGrpSpPr/>
            <p:nvPr/>
          </p:nvGrpSpPr>
          <p:grpSpPr>
            <a:xfrm>
              <a:off x="4857" y="6073"/>
              <a:ext cx="10831" cy="1360"/>
              <a:chOff x="4514" y="6901"/>
              <a:chExt cx="10831" cy="1360"/>
            </a:xfrm>
          </p:grpSpPr>
          <p:grpSp>
            <p:nvGrpSpPr>
              <p:cNvPr id="17" name="组合 16"/>
              <p:cNvGrpSpPr/>
              <p:nvPr/>
            </p:nvGrpSpPr>
            <p:grpSpPr>
              <a:xfrm rot="0">
                <a:off x="4514" y="6901"/>
                <a:ext cx="9761" cy="1361"/>
                <a:chOff x="11732" y="6237"/>
                <a:chExt cx="5252" cy="1361"/>
              </a:xfrm>
            </p:grpSpPr>
            <p:sp>
              <p:nvSpPr>
                <p:cNvPr id="18" name="圆角矩形 17"/>
                <p:cNvSpPr/>
                <p:nvPr/>
              </p:nvSpPr>
              <p:spPr>
                <a:xfrm>
                  <a:off x="11805" y="6375"/>
                  <a:ext cx="5123" cy="1102"/>
                </a:xfrm>
                <a:prstGeom prst="roundRect">
                  <a:avLst/>
                </a:prstGeom>
                <a:solidFill>
                  <a:srgbClr val="FFC0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标注 18"/>
                <p:cNvSpPr/>
                <p:nvPr/>
              </p:nvSpPr>
              <p:spPr>
                <a:xfrm>
                  <a:off x="11732" y="6237"/>
                  <a:ext cx="5252" cy="1361"/>
                </a:xfrm>
                <a:prstGeom prst="wedgeRoundRectCallout">
                  <a:avLst>
                    <a:gd name="adj1" fmla="val 56105"/>
                    <a:gd name="adj2" fmla="val -11498"/>
                    <a:gd name="adj3" fmla="val 16667"/>
                  </a:avLst>
                </a:prstGeom>
                <a:noFill/>
                <a:ln w="2222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矩形 3"/>
              <p:cNvSpPr/>
              <p:nvPr/>
            </p:nvSpPr>
            <p:spPr>
              <a:xfrm>
                <a:off x="4721" y="7113"/>
                <a:ext cx="10625" cy="841"/>
              </a:xfrm>
              <a:prstGeom prst="rect">
                <a:avLst/>
              </a:prstGeom>
            </p:spPr>
            <p:txBody>
              <a:bodyPr wrap="square">
                <a:spAutoFit/>
              </a:bodyPr>
              <a:lstStyle/>
              <a:p>
                <a:pPr>
                  <a:lnSpc>
                    <a:spcPct val="12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收听新闻广播的同时吃早饭，只需</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15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pic>
          <p:nvPicPr>
            <p:cNvPr id="24" name="图片 23" descr="图片5"/>
            <p:cNvPicPr>
              <a:picLocks noChangeAspect="1"/>
            </p:cNvPicPr>
            <p:nvPr/>
          </p:nvPicPr>
          <p:blipFill>
            <a:blip r:embed="rId4"/>
            <a:stretch>
              <a:fillRect/>
            </a:stretch>
          </p:blipFill>
          <p:spPr>
            <a:xfrm>
              <a:off x="15753" y="5257"/>
              <a:ext cx="1728" cy="3075"/>
            </a:xfrm>
            <a:prstGeom prst="rect">
              <a:avLst/>
            </a:prstGeom>
          </p:spPr>
        </p:pic>
      </p:grpSp>
      <p:sp>
        <p:nvSpPr>
          <p:cNvPr id="2" name="文本框 1"/>
          <p:cNvSpPr txBox="1"/>
          <p:nvPr/>
        </p:nvSpPr>
        <p:spPr>
          <a:xfrm>
            <a:off x="858183" y="350873"/>
            <a:ext cx="1415772" cy="46166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ppt_y</p:attrName>
                                        </p:attrNameLst>
                                      </p:cBhvr>
                                      <p:tavLst>
                                        <p:tav tm="0">
                                          <p:val>
                                            <p:strVal val="#ppt_y+#ppt_h*1.125000"/>
                                          </p:val>
                                        </p:tav>
                                        <p:tav tm="100000">
                                          <p:val>
                                            <p:strVal val="#ppt_y"/>
                                          </p:val>
                                        </p:tav>
                                      </p:tavLst>
                                    </p:anim>
                                    <p:animEffect transition="in" filter="wipe(up)">
                                      <p:cBhvr>
                                        <p:cTn id="8" dur="5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p:tgtEl>
                                          <p:spTgt spid="28"/>
                                        </p:tgtEl>
                                        <p:attrNameLst>
                                          <p:attrName>ppt_y</p:attrName>
                                        </p:attrNameLst>
                                      </p:cBhvr>
                                      <p:tavLst>
                                        <p:tav tm="0">
                                          <p:val>
                                            <p:strVal val="#ppt_y+#ppt_h*1.125000"/>
                                          </p:val>
                                        </p:tav>
                                        <p:tav tm="100000">
                                          <p:val>
                                            <p:strVal val="#ppt_y"/>
                                          </p:val>
                                        </p:tav>
                                      </p:tavLst>
                                    </p:anim>
                                    <p:animEffect transition="in" filter="wipe(up)">
                                      <p:cBhvr>
                                        <p:cTn id="14" dur="500"/>
                                        <p:tgtEl>
                                          <p:spTgt spid="2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ppt_y</p:attrName>
                                        </p:attrNameLst>
                                      </p:cBhvr>
                                      <p:tavLst>
                                        <p:tav tm="0">
                                          <p:val>
                                            <p:strVal val="#ppt_y+#ppt_h*1.125000"/>
                                          </p:val>
                                        </p:tav>
                                        <p:tav tm="100000">
                                          <p:val>
                                            <p:strVal val="#ppt_y"/>
                                          </p:val>
                                        </p:tav>
                                      </p:tavLst>
                                    </p:anim>
                                    <p:animEffect transition="in" filter="wipe(up)">
                                      <p:cBhvr>
                                        <p:cTn id="2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5" name="组合 34"/>
          <p:cNvGrpSpPr/>
          <p:nvPr/>
        </p:nvGrpSpPr>
        <p:grpSpPr>
          <a:xfrm>
            <a:off x="1286510" y="2242820"/>
            <a:ext cx="2607310" cy="699770"/>
            <a:chOff x="4326" y="4038"/>
            <a:chExt cx="4106" cy="1102"/>
          </a:xfrm>
        </p:grpSpPr>
        <p:sp>
          <p:nvSpPr>
            <p:cNvPr id="20" name="圆角矩形 19"/>
            <p:cNvSpPr/>
            <p:nvPr/>
          </p:nvSpPr>
          <p:spPr>
            <a:xfrm>
              <a:off x="4326" y="4038"/>
              <a:ext cx="4107"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5014" y="4183"/>
              <a:ext cx="2688" cy="725"/>
            </a:xfrm>
            <a:prstGeom prst="rect">
              <a:avLst/>
            </a:prstGeom>
            <a:noFill/>
          </p:spPr>
          <p:txBody>
            <a:bodyPr wrap="none" rtlCol="0">
              <a:spAutoFit/>
            </a:bodyPr>
            <a:p>
              <a:pPr algn="l"/>
              <a:r>
                <a:rPr lang="zh-CN" altLang="en-US" sz="2400" kern="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洗菜和切菜</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4" name="组合 33"/>
          <p:cNvGrpSpPr/>
          <p:nvPr/>
        </p:nvGrpSpPr>
        <p:grpSpPr>
          <a:xfrm>
            <a:off x="1286510" y="3397885"/>
            <a:ext cx="2607310" cy="699770"/>
            <a:chOff x="4326" y="5857"/>
            <a:chExt cx="4106" cy="1102"/>
          </a:xfrm>
        </p:grpSpPr>
        <p:sp>
          <p:nvSpPr>
            <p:cNvPr id="23" name="圆角矩形 22"/>
            <p:cNvSpPr/>
            <p:nvPr/>
          </p:nvSpPr>
          <p:spPr>
            <a:xfrm>
              <a:off x="4326" y="5857"/>
              <a:ext cx="4107"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5014" y="6027"/>
              <a:ext cx="2688" cy="725"/>
            </a:xfrm>
            <a:prstGeom prst="rect">
              <a:avLst/>
            </a:prstGeom>
            <a:noFill/>
          </p:spPr>
          <p:txBody>
            <a:bodyPr wrap="none" rtlCol="0">
              <a:spAutoFit/>
            </a:bodyPr>
            <a:p>
              <a:pPr algn="l"/>
              <a:r>
                <a:rPr lang="zh-CN" altLang="en-US" sz="2400" kern="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走路和唱歌</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1286510" y="4592955"/>
            <a:ext cx="2607310" cy="699770"/>
            <a:chOff x="4326" y="7739"/>
            <a:chExt cx="4106" cy="1102"/>
          </a:xfrm>
        </p:grpSpPr>
        <p:sp>
          <p:nvSpPr>
            <p:cNvPr id="30" name="圆角矩形 29"/>
            <p:cNvSpPr/>
            <p:nvPr/>
          </p:nvSpPr>
          <p:spPr>
            <a:xfrm>
              <a:off x="4326" y="7739"/>
              <a:ext cx="4107" cy="1102"/>
            </a:xfrm>
            <a:prstGeom prst="roundRect">
              <a:avLst/>
            </a:prstGeom>
            <a:solidFill>
              <a:srgbClr val="FF454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5014" y="7908"/>
              <a:ext cx="2688" cy="725"/>
            </a:xfrm>
            <a:prstGeom prst="rect">
              <a:avLst/>
            </a:prstGeom>
            <a:noFill/>
          </p:spPr>
          <p:txBody>
            <a:bodyPr wrap="none" rtlCol="0">
              <a:spAutoFit/>
            </a:bodyPr>
            <a:p>
              <a:pPr algn="l"/>
              <a:r>
                <a:rPr lang="zh-CN" altLang="en-US" sz="2400" kern="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烧水和拖地</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1" name="组合 30"/>
          <p:cNvGrpSpPr/>
          <p:nvPr/>
        </p:nvGrpSpPr>
        <p:grpSpPr>
          <a:xfrm>
            <a:off x="6142990" y="2196465"/>
            <a:ext cx="2607310" cy="699770"/>
            <a:chOff x="10884" y="4038"/>
            <a:chExt cx="4106" cy="1102"/>
          </a:xfrm>
        </p:grpSpPr>
        <p:sp>
          <p:nvSpPr>
            <p:cNvPr id="28" name="圆角矩形 27"/>
            <p:cNvSpPr/>
            <p:nvPr/>
          </p:nvSpPr>
          <p:spPr>
            <a:xfrm>
              <a:off x="10884" y="4038"/>
              <a:ext cx="4107" cy="1102"/>
            </a:xfrm>
            <a:prstGeom prst="roundRect">
              <a:avLst/>
            </a:prstGeom>
            <a:solidFill>
              <a:schemeClr val="accent6">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11354" y="4204"/>
              <a:ext cx="3168" cy="725"/>
            </a:xfrm>
            <a:prstGeom prst="rect">
              <a:avLst/>
            </a:prstGeom>
            <a:noFill/>
          </p:spPr>
          <p:txBody>
            <a:bodyPr wrap="none" rtlCol="0">
              <a:spAutoFit/>
            </a:bodyPr>
            <a:p>
              <a:pPr algn="l"/>
              <a:r>
                <a:rPr lang="zh-CN" altLang="en-US" sz="2400" kern="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看电视和吃饭</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2" name="组合 31"/>
          <p:cNvGrpSpPr/>
          <p:nvPr/>
        </p:nvGrpSpPr>
        <p:grpSpPr>
          <a:xfrm>
            <a:off x="6142990" y="3351530"/>
            <a:ext cx="3379470" cy="699770"/>
            <a:chOff x="10884" y="5857"/>
            <a:chExt cx="5322" cy="1102"/>
          </a:xfrm>
        </p:grpSpPr>
        <p:sp>
          <p:nvSpPr>
            <p:cNvPr id="29" name="圆角矩形 28"/>
            <p:cNvSpPr/>
            <p:nvPr/>
          </p:nvSpPr>
          <p:spPr>
            <a:xfrm>
              <a:off x="10884" y="5857"/>
              <a:ext cx="5323" cy="1102"/>
            </a:xfrm>
            <a:prstGeom prst="roundRect">
              <a:avLst/>
            </a:prstGeom>
            <a:solidFill>
              <a:srgbClr val="E6E432"/>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1118" y="6053"/>
              <a:ext cx="5088" cy="725"/>
            </a:xfrm>
            <a:prstGeom prst="rect">
              <a:avLst/>
            </a:prstGeom>
            <a:noFill/>
          </p:spPr>
          <p:txBody>
            <a:bodyPr wrap="none" rtlCol="0">
              <a:spAutoFit/>
            </a:bodyPr>
            <a:p>
              <a:pPr algn="l"/>
              <a:r>
                <a:rPr lang="zh-CN" altLang="en-US" sz="2400" kern="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扫地和用洗衣机洗衣服</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3" name="组合 32"/>
          <p:cNvGrpSpPr/>
          <p:nvPr/>
        </p:nvGrpSpPr>
        <p:grpSpPr>
          <a:xfrm>
            <a:off x="6142990" y="4580255"/>
            <a:ext cx="3379470" cy="699770"/>
            <a:chOff x="10884" y="7792"/>
            <a:chExt cx="5322" cy="1102"/>
          </a:xfrm>
        </p:grpSpPr>
        <p:sp>
          <p:nvSpPr>
            <p:cNvPr id="26" name="圆角矩形 25"/>
            <p:cNvSpPr/>
            <p:nvPr/>
          </p:nvSpPr>
          <p:spPr>
            <a:xfrm>
              <a:off x="10884" y="7792"/>
              <a:ext cx="5323"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11118" y="7977"/>
              <a:ext cx="4608" cy="725"/>
            </a:xfrm>
            <a:prstGeom prst="rect">
              <a:avLst/>
            </a:prstGeom>
            <a:noFill/>
          </p:spPr>
          <p:txBody>
            <a:bodyPr wrap="none" rtlCol="0">
              <a:spAutoFit/>
            </a:bodyPr>
            <a:p>
              <a:pPr algn="l"/>
              <a:r>
                <a:rPr lang="zh-CN" altLang="en-US" sz="2400" kern="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用电饭煲煮饭和盛饭</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12" name="组合 11"/>
          <p:cNvGrpSpPr/>
          <p:nvPr/>
        </p:nvGrpSpPr>
        <p:grpSpPr>
          <a:xfrm>
            <a:off x="3656330" y="535305"/>
            <a:ext cx="4522470" cy="1191260"/>
            <a:chOff x="5758" y="843"/>
            <a:chExt cx="7122" cy="1876"/>
          </a:xfrm>
        </p:grpSpPr>
        <p:pic>
          <p:nvPicPr>
            <p:cNvPr id="11" name="图片 10" descr="51miz-E717235-515EFD23"/>
            <p:cNvPicPr>
              <a:picLocks noChangeAspect="1"/>
            </p:cNvPicPr>
            <p:nvPr/>
          </p:nvPicPr>
          <p:blipFill>
            <a:blip r:embed="rId2"/>
            <a:stretch>
              <a:fillRect/>
            </a:stretch>
          </p:blipFill>
          <p:spPr>
            <a:xfrm>
              <a:off x="5758" y="843"/>
              <a:ext cx="7123" cy="1877"/>
            </a:xfrm>
            <a:prstGeom prst="rect">
              <a:avLst/>
            </a:prstGeom>
          </p:spPr>
        </p:pic>
        <p:sp>
          <p:nvSpPr>
            <p:cNvPr id="3" name="Text Box 3"/>
            <p:cNvSpPr txBox="1">
              <a:spLocks noChangeArrowheads="1"/>
            </p:cNvSpPr>
            <p:nvPr/>
          </p:nvSpPr>
          <p:spPr bwMode="auto">
            <a:xfrm>
              <a:off x="6635" y="1506"/>
              <a:ext cx="624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下面哪些事情可以同时做</a:t>
              </a:r>
              <a:endParaRPr lang="zh-CN" altLang="en-US" dirty="0">
                <a:solidFill>
                  <a:schemeClr val="tx1"/>
                </a:solidFill>
                <a:latin typeface="微软雅黑" panose="020B0503020204020204" pitchFamily="34" charset="-122"/>
                <a:ea typeface="微软雅黑" panose="020B0503020204020204" pitchFamily="34" charset="-122"/>
              </a:endParaRPr>
            </a:p>
          </p:txBody>
        </p:sp>
      </p:grpSp>
      <p:pic>
        <p:nvPicPr>
          <p:cNvPr id="37" name="图片 36" descr="51miz-E819965-2EA492F6"/>
          <p:cNvPicPr>
            <a:picLocks noChangeAspect="1"/>
          </p:cNvPicPr>
          <p:nvPr/>
        </p:nvPicPr>
        <p:blipFill>
          <a:blip r:embed="rId3"/>
          <a:srcRect l="44093" t="15472" r="11019" b="40343"/>
          <a:stretch>
            <a:fillRect/>
          </a:stretch>
        </p:blipFill>
        <p:spPr>
          <a:xfrm>
            <a:off x="3894455" y="3196590"/>
            <a:ext cx="1035685" cy="1019810"/>
          </a:xfrm>
          <a:prstGeom prst="ellipse">
            <a:avLst/>
          </a:prstGeom>
        </p:spPr>
      </p:pic>
      <p:pic>
        <p:nvPicPr>
          <p:cNvPr id="38" name="图片 37" descr="51miz-E819965-2EA492F6"/>
          <p:cNvPicPr>
            <a:picLocks noChangeAspect="1"/>
          </p:cNvPicPr>
          <p:nvPr/>
        </p:nvPicPr>
        <p:blipFill>
          <a:blip r:embed="rId3"/>
          <a:srcRect l="7037" t="38454" r="48787" b="16889"/>
          <a:stretch>
            <a:fillRect/>
          </a:stretch>
        </p:blipFill>
        <p:spPr>
          <a:xfrm>
            <a:off x="3894455" y="2080895"/>
            <a:ext cx="1019175" cy="1030605"/>
          </a:xfrm>
          <a:prstGeom prst="ellipse">
            <a:avLst/>
          </a:prstGeom>
        </p:spPr>
      </p:pic>
      <p:pic>
        <p:nvPicPr>
          <p:cNvPr id="39" name="图片 38" descr="51miz-E819965-2EA492F6"/>
          <p:cNvPicPr>
            <a:picLocks noChangeAspect="1"/>
          </p:cNvPicPr>
          <p:nvPr/>
        </p:nvPicPr>
        <p:blipFill>
          <a:blip r:embed="rId3"/>
          <a:srcRect l="44093" t="15472" r="11019" b="40343"/>
          <a:stretch>
            <a:fillRect/>
          </a:stretch>
        </p:blipFill>
        <p:spPr>
          <a:xfrm>
            <a:off x="3894455" y="4470400"/>
            <a:ext cx="1035685" cy="1019810"/>
          </a:xfrm>
          <a:prstGeom prst="ellipse">
            <a:avLst/>
          </a:prstGeom>
        </p:spPr>
      </p:pic>
      <p:pic>
        <p:nvPicPr>
          <p:cNvPr id="40" name="图片 39" descr="51miz-E819965-2EA492F6"/>
          <p:cNvPicPr>
            <a:picLocks noChangeAspect="1"/>
          </p:cNvPicPr>
          <p:nvPr/>
        </p:nvPicPr>
        <p:blipFill>
          <a:blip r:embed="rId3"/>
          <a:srcRect l="44093" t="15472" r="11019" b="40343"/>
          <a:stretch>
            <a:fillRect/>
          </a:stretch>
        </p:blipFill>
        <p:spPr>
          <a:xfrm>
            <a:off x="9120505" y="2021840"/>
            <a:ext cx="1035685" cy="1019810"/>
          </a:xfrm>
          <a:prstGeom prst="ellipse">
            <a:avLst/>
          </a:prstGeom>
        </p:spPr>
      </p:pic>
      <p:pic>
        <p:nvPicPr>
          <p:cNvPr id="41" name="图片 40" descr="51miz-E819965-2EA492F6"/>
          <p:cNvPicPr>
            <a:picLocks noChangeAspect="1"/>
          </p:cNvPicPr>
          <p:nvPr/>
        </p:nvPicPr>
        <p:blipFill>
          <a:blip r:embed="rId3"/>
          <a:srcRect l="44093" t="15472" r="11019" b="40343"/>
          <a:stretch>
            <a:fillRect/>
          </a:stretch>
        </p:blipFill>
        <p:spPr>
          <a:xfrm>
            <a:off x="9859645" y="3191510"/>
            <a:ext cx="1035685" cy="1019810"/>
          </a:xfrm>
          <a:prstGeom prst="ellipse">
            <a:avLst/>
          </a:prstGeom>
        </p:spPr>
      </p:pic>
      <p:pic>
        <p:nvPicPr>
          <p:cNvPr id="42" name="图片 41" descr="51miz-E819965-2EA492F6"/>
          <p:cNvPicPr>
            <a:picLocks noChangeAspect="1"/>
          </p:cNvPicPr>
          <p:nvPr/>
        </p:nvPicPr>
        <p:blipFill>
          <a:blip r:embed="rId3"/>
          <a:srcRect l="7037" t="38454" r="48787" b="16889"/>
          <a:stretch>
            <a:fillRect/>
          </a:stretch>
        </p:blipFill>
        <p:spPr>
          <a:xfrm>
            <a:off x="9876155" y="4411345"/>
            <a:ext cx="1019175" cy="103060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p:tgtEl>
                                          <p:spTgt spid="38"/>
                                        </p:tgtEl>
                                        <p:attrNameLst>
                                          <p:attrName>ppt_y</p:attrName>
                                        </p:attrNameLst>
                                      </p:cBhvr>
                                      <p:tavLst>
                                        <p:tav tm="0">
                                          <p:val>
                                            <p:strVal val="#ppt_y+#ppt_h*1.125000"/>
                                          </p:val>
                                        </p:tav>
                                        <p:tav tm="100000">
                                          <p:val>
                                            <p:strVal val="#ppt_y"/>
                                          </p:val>
                                        </p:tav>
                                      </p:tavLst>
                                    </p:anim>
                                    <p:animEffect transition="in" filter="wipe(up)">
                                      <p:cBhvr>
                                        <p:cTn id="8" dur="500"/>
                                        <p:tgtEl>
                                          <p:spTgt spid="3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p:tgtEl>
                                          <p:spTgt spid="40"/>
                                        </p:tgtEl>
                                        <p:attrNameLst>
                                          <p:attrName>ppt_y</p:attrName>
                                        </p:attrNameLst>
                                      </p:cBhvr>
                                      <p:tavLst>
                                        <p:tav tm="0">
                                          <p:val>
                                            <p:strVal val="#ppt_y+#ppt_h*1.125000"/>
                                          </p:val>
                                        </p:tav>
                                        <p:tav tm="100000">
                                          <p:val>
                                            <p:strVal val="#ppt_y"/>
                                          </p:val>
                                        </p:tav>
                                      </p:tavLst>
                                    </p:anim>
                                    <p:animEffect transition="in" filter="wipe(up)">
                                      <p:cBhvr>
                                        <p:cTn id="14" dur="500"/>
                                        <p:tgtEl>
                                          <p:spTgt spid="4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p:tgtEl>
                                          <p:spTgt spid="37"/>
                                        </p:tgtEl>
                                        <p:attrNameLst>
                                          <p:attrName>ppt_y</p:attrName>
                                        </p:attrNameLst>
                                      </p:cBhvr>
                                      <p:tavLst>
                                        <p:tav tm="0">
                                          <p:val>
                                            <p:strVal val="#ppt_y+#ppt_h*1.125000"/>
                                          </p:val>
                                        </p:tav>
                                        <p:tav tm="100000">
                                          <p:val>
                                            <p:strVal val="#ppt_y"/>
                                          </p:val>
                                        </p:tav>
                                      </p:tavLst>
                                    </p:anim>
                                    <p:animEffect transition="in" filter="wipe(up)">
                                      <p:cBhvr>
                                        <p:cTn id="20" dur="500"/>
                                        <p:tgtEl>
                                          <p:spTgt spid="3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p:tgtEl>
                                          <p:spTgt spid="41"/>
                                        </p:tgtEl>
                                        <p:attrNameLst>
                                          <p:attrName>ppt_y</p:attrName>
                                        </p:attrNameLst>
                                      </p:cBhvr>
                                      <p:tavLst>
                                        <p:tav tm="0">
                                          <p:val>
                                            <p:strVal val="#ppt_y+#ppt_h*1.125000"/>
                                          </p:val>
                                        </p:tav>
                                        <p:tav tm="100000">
                                          <p:val>
                                            <p:strVal val="#ppt_y"/>
                                          </p:val>
                                        </p:tav>
                                      </p:tavLst>
                                    </p:anim>
                                    <p:animEffect transition="in" filter="wipe(up)">
                                      <p:cBhvr>
                                        <p:cTn id="26" dur="500"/>
                                        <p:tgtEl>
                                          <p:spTgt spid="4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p:tgtEl>
                                          <p:spTgt spid="39"/>
                                        </p:tgtEl>
                                        <p:attrNameLst>
                                          <p:attrName>ppt_y</p:attrName>
                                        </p:attrNameLst>
                                      </p:cBhvr>
                                      <p:tavLst>
                                        <p:tav tm="0">
                                          <p:val>
                                            <p:strVal val="#ppt_y+#ppt_h*1.125000"/>
                                          </p:val>
                                        </p:tav>
                                        <p:tav tm="100000">
                                          <p:val>
                                            <p:strVal val="#ppt_y"/>
                                          </p:val>
                                        </p:tav>
                                      </p:tavLst>
                                    </p:anim>
                                    <p:animEffect transition="in" filter="wipe(up)">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p:tgtEl>
                                          <p:spTgt spid="42"/>
                                        </p:tgtEl>
                                        <p:attrNameLst>
                                          <p:attrName>ppt_y</p:attrName>
                                        </p:attrNameLst>
                                      </p:cBhvr>
                                      <p:tavLst>
                                        <p:tav tm="0">
                                          <p:val>
                                            <p:strVal val="#ppt_y+#ppt_h*1.125000"/>
                                          </p:val>
                                        </p:tav>
                                        <p:tav tm="100000">
                                          <p:val>
                                            <p:strVal val="#ppt_y"/>
                                          </p:val>
                                        </p:tav>
                                      </p:tavLst>
                                    </p:anim>
                                    <p:animEffect transition="in" filter="wipe(up)">
                                      <p:cBhvr>
                                        <p:cTn id="3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 name="图片 2" descr="微信图片_20220826214439"/>
          <p:cNvPicPr>
            <a:picLocks noChangeAspect="1"/>
          </p:cNvPicPr>
          <p:nvPr/>
        </p:nvPicPr>
        <p:blipFill>
          <a:blip r:embed="rId2"/>
          <a:srcRect l="17400" t="15491" r="26434" b="58120"/>
          <a:stretch>
            <a:fillRect/>
          </a:stretch>
        </p:blipFill>
        <p:spPr>
          <a:xfrm>
            <a:off x="1166495" y="1718945"/>
            <a:ext cx="5062855" cy="3363595"/>
          </a:xfrm>
          <a:prstGeom prst="rect">
            <a:avLst/>
          </a:prstGeom>
        </p:spPr>
      </p:pic>
      <p:grpSp>
        <p:nvGrpSpPr>
          <p:cNvPr id="10" name="组合 9"/>
          <p:cNvGrpSpPr/>
          <p:nvPr/>
        </p:nvGrpSpPr>
        <p:grpSpPr>
          <a:xfrm rot="0">
            <a:off x="4892675" y="1700530"/>
            <a:ext cx="2889885" cy="1045210"/>
            <a:chOff x="8196" y="808"/>
            <a:chExt cx="4551" cy="1646"/>
          </a:xfrm>
        </p:grpSpPr>
        <p:sp>
          <p:nvSpPr>
            <p:cNvPr id="9" name="圆角矩形标注 8"/>
            <p:cNvSpPr/>
            <p:nvPr/>
          </p:nvSpPr>
          <p:spPr>
            <a:xfrm>
              <a:off x="8196" y="808"/>
              <a:ext cx="4551" cy="1647"/>
            </a:xfrm>
            <a:prstGeom prst="wedgeRoundRectCallout">
              <a:avLst>
                <a:gd name="adj1" fmla="val -58239"/>
                <a:gd name="adj2" fmla="val -3551"/>
                <a:gd name="adj3" fmla="val 16667"/>
              </a:avLst>
            </a:prstGeom>
            <a:solidFill>
              <a:schemeClr val="bg1"/>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459" y="808"/>
              <a:ext cx="4288" cy="1598"/>
            </a:xfrm>
            <a:prstGeom prst="rect">
              <a:avLst/>
            </a:prstGeom>
            <a:noFill/>
          </p:spPr>
          <p:txBody>
            <a:bodyPr wrap="none" rtlCol="0">
              <a:spAutoFit/>
            </a:bodyPr>
            <a:p>
              <a:pPr>
                <a:lnSpc>
                  <a:spcPct val="150000"/>
                </a:lnSpc>
              </a:pPr>
              <a:r>
                <a:rPr lang="zh-CN" altLang="en-US" sz="2000"/>
                <a:t>小明，帮妈妈烧壶水，</a:t>
              </a:r>
              <a:endParaRPr lang="zh-CN" altLang="en-US" sz="2000"/>
            </a:p>
            <a:p>
              <a:pPr>
                <a:lnSpc>
                  <a:spcPct val="150000"/>
                </a:lnSpc>
              </a:pPr>
              <a:r>
                <a:rPr lang="zh-CN" altLang="en-US" sz="2000"/>
                <a:t>给李阿姨沏杯茶。</a:t>
              </a:r>
              <a:endParaRPr lang="zh-CN" altLang="en-US" sz="2000"/>
            </a:p>
          </p:txBody>
        </p:sp>
      </p:grpSp>
      <p:grpSp>
        <p:nvGrpSpPr>
          <p:cNvPr id="11" name="组合 10"/>
          <p:cNvGrpSpPr/>
          <p:nvPr/>
        </p:nvGrpSpPr>
        <p:grpSpPr>
          <a:xfrm rot="0">
            <a:off x="6026785" y="2870200"/>
            <a:ext cx="2127250" cy="1045845"/>
            <a:chOff x="8196" y="808"/>
            <a:chExt cx="3350" cy="1647"/>
          </a:xfrm>
        </p:grpSpPr>
        <p:sp>
          <p:nvSpPr>
            <p:cNvPr id="12" name="圆角矩形标注 11"/>
            <p:cNvSpPr/>
            <p:nvPr/>
          </p:nvSpPr>
          <p:spPr>
            <a:xfrm>
              <a:off x="8196" y="808"/>
              <a:ext cx="3350" cy="1647"/>
            </a:xfrm>
            <a:prstGeom prst="wedgeRoundRectCallout">
              <a:avLst>
                <a:gd name="adj1" fmla="val -60029"/>
                <a:gd name="adj2" fmla="val -20734"/>
                <a:gd name="adj3" fmla="val 16667"/>
              </a:avLst>
            </a:prstGeom>
            <a:solidFill>
              <a:schemeClr val="bg1"/>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8329" y="808"/>
              <a:ext cx="3088" cy="1598"/>
            </a:xfrm>
            <a:prstGeom prst="rect">
              <a:avLst/>
            </a:prstGeom>
            <a:noFill/>
          </p:spPr>
          <p:txBody>
            <a:bodyPr wrap="none" rtlCol="0">
              <a:spAutoFit/>
            </a:bodyPr>
            <a:p>
              <a:pPr>
                <a:lnSpc>
                  <a:spcPct val="150000"/>
                </a:lnSpc>
              </a:pPr>
              <a:r>
                <a:rPr lang="zh-CN" altLang="en-US" sz="2000"/>
                <a:t>怎样才能尽快让</a:t>
              </a:r>
              <a:endParaRPr lang="zh-CN" altLang="en-US" sz="2000"/>
            </a:p>
            <a:p>
              <a:pPr>
                <a:lnSpc>
                  <a:spcPct val="150000"/>
                </a:lnSpc>
              </a:pPr>
              <a:r>
                <a:rPr lang="zh-CN" altLang="en-US" sz="2000"/>
                <a:t>客人和上茶？</a:t>
              </a:r>
              <a:endParaRPr lang="zh-CN" altLang="en-US" sz="2000"/>
            </a:p>
          </p:txBody>
        </p:sp>
      </p:grpSp>
      <p:sp>
        <p:nvSpPr>
          <p:cNvPr id="5" name="圆角矩形 4"/>
          <p:cNvSpPr/>
          <p:nvPr/>
        </p:nvSpPr>
        <p:spPr>
          <a:xfrm>
            <a:off x="7206615" y="3016250"/>
            <a:ext cx="576000" cy="360000"/>
          </a:xfrm>
          <a:prstGeom prst="roundRect">
            <a:avLst/>
          </a:prstGeom>
          <a:noFill/>
          <a:ln w="44450" cmpd="sng">
            <a:solidFill>
              <a:schemeClr val="accent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6" name="圆角矩形标注 5"/>
          <p:cNvSpPr/>
          <p:nvPr/>
        </p:nvSpPr>
        <p:spPr>
          <a:xfrm>
            <a:off x="8301889" y="3885043"/>
            <a:ext cx="2763224" cy="560642"/>
          </a:xfrm>
          <a:prstGeom prst="wedgeRoundRectCallout">
            <a:avLst>
              <a:gd name="adj1" fmla="val -65898"/>
              <a:gd name="adj2" fmla="val -131116"/>
              <a:gd name="adj3" fmla="val 16667"/>
            </a:avLst>
          </a:prstGeom>
          <a:solidFill>
            <a:srgbClr val="92D05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400" dirty="0">
                <a:solidFill>
                  <a:schemeClr val="tx1"/>
                </a:solidFill>
                <a:latin typeface="微软雅黑" panose="020B0503020204020204" pitchFamily="34" charset="-122"/>
                <a:ea typeface="微软雅黑" panose="020B0503020204020204" pitchFamily="34" charset="-122"/>
                <a:sym typeface="+mn-lt"/>
              </a:rPr>
              <a:t>用尽可能少的时间。</a:t>
            </a:r>
            <a:endParaRPr lang="zh-CN" altLang="en-US" sz="2400" dirty="0">
              <a:solidFill>
                <a:schemeClr val="tx1"/>
              </a:solidFill>
              <a:latin typeface="微软雅黑" panose="020B0503020204020204" pitchFamily="34" charset="-122"/>
              <a:ea typeface="微软雅黑" panose="020B0503020204020204" pitchFamily="34" charset="-122"/>
              <a:sym typeface="+mn-lt"/>
            </a:endParaRPr>
          </a:p>
        </p:txBody>
      </p:sp>
      <p:grpSp>
        <p:nvGrpSpPr>
          <p:cNvPr id="17" name="组合 16"/>
          <p:cNvGrpSpPr/>
          <p:nvPr/>
        </p:nvGrpSpPr>
        <p:grpSpPr>
          <a:xfrm>
            <a:off x="8181975" y="1910715"/>
            <a:ext cx="3231515" cy="845820"/>
            <a:chOff x="12885" y="2284"/>
            <a:chExt cx="5089" cy="1332"/>
          </a:xfrm>
        </p:grpSpPr>
        <p:sp>
          <p:nvSpPr>
            <p:cNvPr id="7" name="文本框 6"/>
            <p:cNvSpPr txBox="1"/>
            <p:nvPr/>
          </p:nvSpPr>
          <p:spPr>
            <a:xfrm>
              <a:off x="12885" y="2562"/>
              <a:ext cx="5088" cy="725"/>
            </a:xfrm>
            <a:prstGeom prst="rect">
              <a:avLst/>
            </a:prstGeom>
            <a:noFill/>
          </p:spPr>
          <p:txBody>
            <a:bodyPr wrap="none" rtlCol="0">
              <a:spAutoFit/>
            </a:bodyPr>
            <a:p>
              <a:pPr algn="l"/>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“尽快”是什么意思？</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13020" y="2284"/>
              <a:ext cx="4954" cy="1332"/>
              <a:chOff x="3459" y="7322"/>
              <a:chExt cx="6180" cy="3005"/>
            </a:xfrm>
          </p:grpSpPr>
          <p:sp>
            <p:nvSpPr>
              <p:cNvPr id="18" name="流程图: 可选过程 17"/>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3459" y="7322"/>
                <a:ext cx="6180" cy="3005"/>
                <a:chOff x="-157" y="3633"/>
                <a:chExt cx="6180" cy="3005"/>
              </a:xfrm>
            </p:grpSpPr>
            <p:sp>
              <p:nvSpPr>
                <p:cNvPr id="27" name="流程图: 可选过程 26"/>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par>
                                <p:cTn id="9" presetID="2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3" name="组合 52"/>
          <p:cNvGrpSpPr/>
          <p:nvPr/>
        </p:nvGrpSpPr>
        <p:grpSpPr>
          <a:xfrm>
            <a:off x="2363470" y="5772785"/>
            <a:ext cx="5088890" cy="708660"/>
            <a:chOff x="3722" y="9091"/>
            <a:chExt cx="8014" cy="1116"/>
          </a:xfrm>
        </p:grpSpPr>
        <p:sp>
          <p:nvSpPr>
            <p:cNvPr id="52" name="圆角矩形 51"/>
            <p:cNvSpPr/>
            <p:nvPr/>
          </p:nvSpPr>
          <p:spPr>
            <a:xfrm>
              <a:off x="3722" y="9091"/>
              <a:ext cx="6819" cy="1117"/>
            </a:xfrm>
            <a:prstGeom prst="roundRect">
              <a:avLst/>
            </a:prstGeom>
            <a:solidFill>
              <a:srgbClr val="F86979"/>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Text Box 3"/>
            <p:cNvSpPr txBox="1">
              <a:spLocks noChangeArrowheads="1"/>
            </p:cNvSpPr>
            <p:nvPr/>
          </p:nvSpPr>
          <p:spPr bwMode="auto">
            <a:xfrm>
              <a:off x="3878" y="9296"/>
              <a:ext cx="7859"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怎样才能尽快让客人喝上茶？</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3" name="组合 72"/>
          <p:cNvGrpSpPr/>
          <p:nvPr/>
        </p:nvGrpSpPr>
        <p:grpSpPr>
          <a:xfrm>
            <a:off x="2794000" y="975995"/>
            <a:ext cx="6638925" cy="4471035"/>
            <a:chOff x="4400" y="1537"/>
            <a:chExt cx="10455" cy="7041"/>
          </a:xfrm>
        </p:grpSpPr>
        <p:grpSp>
          <p:nvGrpSpPr>
            <p:cNvPr id="72" name="组合 71"/>
            <p:cNvGrpSpPr/>
            <p:nvPr/>
          </p:nvGrpSpPr>
          <p:grpSpPr>
            <a:xfrm>
              <a:off x="11545" y="5340"/>
              <a:ext cx="3310" cy="3126"/>
              <a:chOff x="11545" y="5340"/>
              <a:chExt cx="3310" cy="3126"/>
            </a:xfrm>
          </p:grpSpPr>
          <p:grpSp>
            <p:nvGrpSpPr>
              <p:cNvPr id="50" name="组合 49"/>
              <p:cNvGrpSpPr/>
              <p:nvPr/>
            </p:nvGrpSpPr>
            <p:grpSpPr>
              <a:xfrm rot="0">
                <a:off x="11545" y="7484"/>
                <a:ext cx="3310" cy="982"/>
                <a:chOff x="12049" y="6369"/>
                <a:chExt cx="3310" cy="982"/>
              </a:xfrm>
            </p:grpSpPr>
            <p:grpSp>
              <p:nvGrpSpPr>
                <p:cNvPr id="45" name="组合 44"/>
                <p:cNvGrpSpPr/>
                <p:nvPr/>
              </p:nvGrpSpPr>
              <p:grpSpPr>
                <a:xfrm rot="0">
                  <a:off x="12049" y="6369"/>
                  <a:ext cx="3122" cy="983"/>
                  <a:chOff x="5488" y="1621"/>
                  <a:chExt cx="12197" cy="3351"/>
                </a:xfrm>
              </p:grpSpPr>
              <p:grpSp>
                <p:nvGrpSpPr>
                  <p:cNvPr id="46" name="组合 45"/>
                  <p:cNvGrpSpPr/>
                  <p:nvPr/>
                </p:nvGrpSpPr>
                <p:grpSpPr>
                  <a:xfrm>
                    <a:off x="5488" y="1621"/>
                    <a:ext cx="12197" cy="3351"/>
                    <a:chOff x="5488" y="1621"/>
                    <a:chExt cx="12197" cy="3351"/>
                  </a:xfrm>
                </p:grpSpPr>
                <p:sp>
                  <p:nvSpPr>
                    <p:cNvPr id="47" name="圆角矩形 4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9" name="圆角矩形 48"/>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Text Box 14"/>
                <p:cNvSpPr txBox="1">
                  <a:spLocks noChangeArrowheads="1"/>
                </p:cNvSpPr>
                <p:nvPr/>
              </p:nvSpPr>
              <p:spPr bwMode="auto">
                <a:xfrm>
                  <a:off x="12239" y="6537"/>
                  <a:ext cx="312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r>
                    <a:rPr kumimoji="1"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沏茶</a:t>
                  </a:r>
                  <a:r>
                    <a:rPr kumimoji="1"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kumimoji="1"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54" name="图片 53"/>
              <p:cNvPicPr>
                <a:picLocks noChangeAspect="1"/>
              </p:cNvPicPr>
              <p:nvPr>
                <p:custDataLst>
                  <p:tags r:id="rId2"/>
                </p:custDataLst>
              </p:nvPr>
            </p:nvPicPr>
            <p:blipFill>
              <a:blip r:embed="rId3"/>
              <a:srcRect l="66924" t="11195" r="10051"/>
              <a:stretch>
                <a:fillRect/>
              </a:stretch>
            </p:blipFill>
            <p:spPr>
              <a:xfrm>
                <a:off x="11972" y="5340"/>
                <a:ext cx="2372" cy="2198"/>
              </a:xfrm>
              <a:prstGeom prst="rect">
                <a:avLst/>
              </a:prstGeom>
            </p:spPr>
          </p:pic>
        </p:grpSp>
        <p:grpSp>
          <p:nvGrpSpPr>
            <p:cNvPr id="71" name="组合 70"/>
            <p:cNvGrpSpPr/>
            <p:nvPr/>
          </p:nvGrpSpPr>
          <p:grpSpPr>
            <a:xfrm>
              <a:off x="8064" y="5773"/>
              <a:ext cx="3418" cy="2789"/>
              <a:chOff x="8064" y="5773"/>
              <a:chExt cx="3418" cy="2789"/>
            </a:xfrm>
          </p:grpSpPr>
          <p:grpSp>
            <p:nvGrpSpPr>
              <p:cNvPr id="44" name="组合 43"/>
              <p:cNvGrpSpPr/>
              <p:nvPr/>
            </p:nvGrpSpPr>
            <p:grpSpPr>
              <a:xfrm rot="0">
                <a:off x="8064" y="7580"/>
                <a:ext cx="3419" cy="982"/>
                <a:chOff x="8054" y="6352"/>
                <a:chExt cx="3419" cy="982"/>
              </a:xfrm>
            </p:grpSpPr>
            <p:grpSp>
              <p:nvGrpSpPr>
                <p:cNvPr id="39" name="组合 38"/>
                <p:cNvGrpSpPr/>
                <p:nvPr/>
              </p:nvGrpSpPr>
              <p:grpSpPr>
                <a:xfrm rot="0">
                  <a:off x="8054" y="6352"/>
                  <a:ext cx="3122" cy="983"/>
                  <a:chOff x="5488" y="1621"/>
                  <a:chExt cx="12197" cy="3351"/>
                </a:xfrm>
              </p:grpSpPr>
              <p:grpSp>
                <p:nvGrpSpPr>
                  <p:cNvPr id="40" name="组合 39"/>
                  <p:cNvGrpSpPr/>
                  <p:nvPr/>
                </p:nvGrpSpPr>
                <p:grpSpPr>
                  <a:xfrm>
                    <a:off x="5488" y="1621"/>
                    <a:ext cx="12197" cy="3351"/>
                    <a:chOff x="5488" y="1621"/>
                    <a:chExt cx="12197" cy="3351"/>
                  </a:xfrm>
                </p:grpSpPr>
                <p:sp>
                  <p:nvSpPr>
                    <p:cNvPr id="41" name="圆角矩形 4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 name="圆角矩形 42"/>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Text Box 22"/>
                <p:cNvSpPr txBox="1">
                  <a:spLocks noChangeArrowheads="1"/>
                </p:cNvSpPr>
                <p:nvPr/>
              </p:nvSpPr>
              <p:spPr bwMode="auto">
                <a:xfrm>
                  <a:off x="8113" y="6514"/>
                  <a:ext cx="336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找茶叶</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61" name="图片 60"/>
              <p:cNvPicPr>
                <a:picLocks noChangeAspect="1"/>
              </p:cNvPicPr>
              <p:nvPr>
                <p:custDataLst>
                  <p:tags r:id="rId4"/>
                </p:custDataLst>
              </p:nvPr>
            </p:nvPicPr>
            <p:blipFill>
              <a:blip r:embed="rId3"/>
              <a:srcRect l="36596" t="33617" r="43776"/>
              <a:stretch>
                <a:fillRect/>
              </a:stretch>
            </p:blipFill>
            <p:spPr>
              <a:xfrm>
                <a:off x="8684" y="5773"/>
                <a:ext cx="2023" cy="1644"/>
              </a:xfrm>
              <a:prstGeom prst="rect">
                <a:avLst/>
              </a:prstGeom>
            </p:spPr>
          </p:pic>
        </p:grpSp>
        <p:grpSp>
          <p:nvGrpSpPr>
            <p:cNvPr id="70" name="组合 69"/>
            <p:cNvGrpSpPr/>
            <p:nvPr/>
          </p:nvGrpSpPr>
          <p:grpSpPr>
            <a:xfrm>
              <a:off x="4435" y="5364"/>
              <a:ext cx="3306" cy="3215"/>
              <a:chOff x="4435" y="5364"/>
              <a:chExt cx="3306" cy="3215"/>
            </a:xfrm>
          </p:grpSpPr>
          <p:grpSp>
            <p:nvGrpSpPr>
              <p:cNvPr id="38" name="组合 37"/>
              <p:cNvGrpSpPr/>
              <p:nvPr/>
            </p:nvGrpSpPr>
            <p:grpSpPr>
              <a:xfrm rot="0">
                <a:off x="4435" y="7597"/>
                <a:ext cx="3306" cy="982"/>
                <a:chOff x="4056" y="6369"/>
                <a:chExt cx="3306" cy="982"/>
              </a:xfrm>
            </p:grpSpPr>
            <p:grpSp>
              <p:nvGrpSpPr>
                <p:cNvPr id="33" name="组合 32"/>
                <p:cNvGrpSpPr/>
                <p:nvPr/>
              </p:nvGrpSpPr>
              <p:grpSpPr>
                <a:xfrm rot="0">
                  <a:off x="4056" y="6369"/>
                  <a:ext cx="3122" cy="983"/>
                  <a:chOff x="5488" y="1621"/>
                  <a:chExt cx="12197" cy="3351"/>
                </a:xfrm>
              </p:grpSpPr>
              <p:grpSp>
                <p:nvGrpSpPr>
                  <p:cNvPr id="34" name="组合 33"/>
                  <p:cNvGrpSpPr/>
                  <p:nvPr/>
                </p:nvGrpSpPr>
                <p:grpSpPr>
                  <a:xfrm>
                    <a:off x="5488" y="1621"/>
                    <a:ext cx="12197" cy="3351"/>
                    <a:chOff x="5488" y="1621"/>
                    <a:chExt cx="12197" cy="3351"/>
                  </a:xfrm>
                </p:grpSpPr>
                <p:sp>
                  <p:nvSpPr>
                    <p:cNvPr id="35" name="圆角矩形 3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圆角矩形 36"/>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Text Box 20"/>
                <p:cNvSpPr txBox="1">
                  <a:spLocks noChangeArrowheads="1"/>
                </p:cNvSpPr>
                <p:nvPr/>
              </p:nvSpPr>
              <p:spPr bwMode="auto">
                <a:xfrm>
                  <a:off x="4242" y="6514"/>
                  <a:ext cx="312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接水</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62" name="图片 61"/>
              <p:cNvPicPr>
                <a:picLocks noChangeAspect="1"/>
              </p:cNvPicPr>
              <p:nvPr>
                <p:custDataLst>
                  <p:tags r:id="rId5"/>
                </p:custDataLst>
              </p:nvPr>
            </p:nvPicPr>
            <p:blipFill>
              <a:blip r:embed="rId3"/>
              <a:srcRect l="6990" t="9709" r="73200"/>
              <a:stretch>
                <a:fillRect/>
              </a:stretch>
            </p:blipFill>
            <p:spPr>
              <a:xfrm>
                <a:off x="4861" y="5364"/>
                <a:ext cx="2041" cy="2235"/>
              </a:xfrm>
              <a:prstGeom prst="rect">
                <a:avLst/>
              </a:prstGeom>
            </p:spPr>
          </p:pic>
        </p:grpSp>
        <p:grpSp>
          <p:nvGrpSpPr>
            <p:cNvPr id="67" name="组合 66"/>
            <p:cNvGrpSpPr/>
            <p:nvPr/>
          </p:nvGrpSpPr>
          <p:grpSpPr>
            <a:xfrm>
              <a:off x="4400" y="1764"/>
              <a:ext cx="3400" cy="3118"/>
              <a:chOff x="4400" y="1764"/>
              <a:chExt cx="3400" cy="3118"/>
            </a:xfrm>
          </p:grpSpPr>
          <p:grpSp>
            <p:nvGrpSpPr>
              <p:cNvPr id="51" name="组合 50"/>
              <p:cNvGrpSpPr/>
              <p:nvPr/>
            </p:nvGrpSpPr>
            <p:grpSpPr>
              <a:xfrm rot="0">
                <a:off x="4400" y="3900"/>
                <a:ext cx="3400" cy="982"/>
                <a:chOff x="4991" y="1003"/>
                <a:chExt cx="3400" cy="982"/>
              </a:xfrm>
            </p:grpSpPr>
            <p:grpSp>
              <p:nvGrpSpPr>
                <p:cNvPr id="16" name="组合 15"/>
                <p:cNvGrpSpPr/>
                <p:nvPr/>
              </p:nvGrpSpPr>
              <p:grpSpPr>
                <a:xfrm rot="0">
                  <a:off x="4991" y="1003"/>
                  <a:ext cx="3122" cy="983"/>
                  <a:chOff x="5488" y="1621"/>
                  <a:chExt cx="12197" cy="3351"/>
                </a:xfrm>
              </p:grpSpPr>
              <p:grpSp>
                <p:nvGrpSpPr>
                  <p:cNvPr id="17" name="组合 16"/>
                  <p:cNvGrpSpPr/>
                  <p:nvPr/>
                </p:nvGrpSpPr>
                <p:grpSpPr>
                  <a:xfrm>
                    <a:off x="5488" y="1621"/>
                    <a:ext cx="12197" cy="3351"/>
                    <a:chOff x="5488" y="1621"/>
                    <a:chExt cx="12197" cy="3351"/>
                  </a:xfrm>
                </p:grpSpPr>
                <p:sp>
                  <p:nvSpPr>
                    <p:cNvPr id="18" name="圆角矩形 1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圆角矩形 19"/>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Text Box 15"/>
                <p:cNvSpPr txBox="1">
                  <a:spLocks noChangeArrowheads="1"/>
                </p:cNvSpPr>
                <p:nvPr/>
              </p:nvSpPr>
              <p:spPr bwMode="auto">
                <a:xfrm>
                  <a:off x="5271" y="1151"/>
                  <a:ext cx="312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烧水</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63" name="图片 62"/>
              <p:cNvPicPr>
                <a:picLocks noChangeAspect="1"/>
              </p:cNvPicPr>
              <p:nvPr/>
            </p:nvPicPr>
            <p:blipFill>
              <a:blip r:embed="rId6"/>
              <a:srcRect l="4300" t="6448" r="73739"/>
              <a:stretch>
                <a:fillRect/>
              </a:stretch>
            </p:blipFill>
            <p:spPr>
              <a:xfrm>
                <a:off x="4622" y="1764"/>
                <a:ext cx="2263" cy="2147"/>
              </a:xfrm>
              <a:prstGeom prst="rect">
                <a:avLst/>
              </a:prstGeom>
            </p:spPr>
          </p:pic>
        </p:grpSp>
        <p:grpSp>
          <p:nvGrpSpPr>
            <p:cNvPr id="68" name="组合 67"/>
            <p:cNvGrpSpPr/>
            <p:nvPr/>
          </p:nvGrpSpPr>
          <p:grpSpPr>
            <a:xfrm>
              <a:off x="7929" y="1537"/>
              <a:ext cx="3382" cy="3364"/>
              <a:chOff x="7929" y="1537"/>
              <a:chExt cx="3382" cy="3364"/>
            </a:xfrm>
          </p:grpSpPr>
          <p:grpSp>
            <p:nvGrpSpPr>
              <p:cNvPr id="26" name="组合 25"/>
              <p:cNvGrpSpPr/>
              <p:nvPr/>
            </p:nvGrpSpPr>
            <p:grpSpPr>
              <a:xfrm rot="0">
                <a:off x="7929" y="3919"/>
                <a:ext cx="3382" cy="982"/>
                <a:chOff x="11431" y="1096"/>
                <a:chExt cx="3382" cy="982"/>
              </a:xfrm>
            </p:grpSpPr>
            <p:grpSp>
              <p:nvGrpSpPr>
                <p:cNvPr id="21" name="组合 20"/>
                <p:cNvGrpSpPr/>
                <p:nvPr/>
              </p:nvGrpSpPr>
              <p:grpSpPr>
                <a:xfrm rot="0">
                  <a:off x="11431" y="1096"/>
                  <a:ext cx="3122" cy="983"/>
                  <a:chOff x="5488" y="1621"/>
                  <a:chExt cx="12197" cy="3351"/>
                </a:xfrm>
              </p:grpSpPr>
              <p:grpSp>
                <p:nvGrpSpPr>
                  <p:cNvPr id="22" name="组合 21"/>
                  <p:cNvGrpSpPr/>
                  <p:nvPr/>
                </p:nvGrpSpPr>
                <p:grpSpPr>
                  <a:xfrm>
                    <a:off x="5488" y="1621"/>
                    <a:ext cx="12197" cy="3351"/>
                    <a:chOff x="5488" y="1621"/>
                    <a:chExt cx="12197" cy="3351"/>
                  </a:xfrm>
                </p:grpSpPr>
                <p:sp>
                  <p:nvSpPr>
                    <p:cNvPr id="23" name="圆角矩形 2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圆角矩形 24"/>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Text Box 18"/>
                <p:cNvSpPr txBox="1">
                  <a:spLocks noChangeArrowheads="1"/>
                </p:cNvSpPr>
                <p:nvPr/>
              </p:nvSpPr>
              <p:spPr bwMode="auto">
                <a:xfrm>
                  <a:off x="11453" y="1207"/>
                  <a:ext cx="336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洗水壶</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64" name="图片 63"/>
              <p:cNvPicPr>
                <a:picLocks noChangeAspect="1"/>
              </p:cNvPicPr>
              <p:nvPr/>
            </p:nvPicPr>
            <p:blipFill>
              <a:blip r:embed="rId6"/>
              <a:srcRect l="37136" r="41808"/>
              <a:stretch>
                <a:fillRect/>
              </a:stretch>
            </p:blipFill>
            <p:spPr>
              <a:xfrm>
                <a:off x="8681" y="1537"/>
                <a:ext cx="2170" cy="2295"/>
              </a:xfrm>
              <a:prstGeom prst="rect">
                <a:avLst/>
              </a:prstGeom>
            </p:spPr>
          </p:pic>
        </p:grpSp>
        <p:grpSp>
          <p:nvGrpSpPr>
            <p:cNvPr id="69" name="组合 68"/>
            <p:cNvGrpSpPr/>
            <p:nvPr/>
          </p:nvGrpSpPr>
          <p:grpSpPr>
            <a:xfrm>
              <a:off x="11386" y="1623"/>
              <a:ext cx="3402" cy="3264"/>
              <a:chOff x="11386" y="1623"/>
              <a:chExt cx="3402" cy="3264"/>
            </a:xfrm>
          </p:grpSpPr>
          <p:grpSp>
            <p:nvGrpSpPr>
              <p:cNvPr id="32" name="组合 31"/>
              <p:cNvGrpSpPr/>
              <p:nvPr/>
            </p:nvGrpSpPr>
            <p:grpSpPr>
              <a:xfrm rot="0">
                <a:off x="11386" y="3905"/>
                <a:ext cx="3402" cy="982"/>
                <a:chOff x="6067" y="4136"/>
                <a:chExt cx="3402" cy="982"/>
              </a:xfrm>
            </p:grpSpPr>
            <p:grpSp>
              <p:nvGrpSpPr>
                <p:cNvPr id="27" name="组合 26"/>
                <p:cNvGrpSpPr/>
                <p:nvPr/>
              </p:nvGrpSpPr>
              <p:grpSpPr>
                <a:xfrm rot="0">
                  <a:off x="6067" y="4136"/>
                  <a:ext cx="3122" cy="983"/>
                  <a:chOff x="5488" y="1621"/>
                  <a:chExt cx="12197" cy="3351"/>
                </a:xfrm>
              </p:grpSpPr>
              <p:grpSp>
                <p:nvGrpSpPr>
                  <p:cNvPr id="28" name="组合 27"/>
                  <p:cNvGrpSpPr/>
                  <p:nvPr/>
                </p:nvGrpSpPr>
                <p:grpSpPr>
                  <a:xfrm>
                    <a:off x="5488" y="1621"/>
                    <a:ext cx="12197" cy="3351"/>
                    <a:chOff x="5488" y="1621"/>
                    <a:chExt cx="12197" cy="3351"/>
                  </a:xfrm>
                </p:grpSpPr>
                <p:sp>
                  <p:nvSpPr>
                    <p:cNvPr id="29" name="圆角矩形 2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圆角矩形 30"/>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Text Box 16"/>
                <p:cNvSpPr txBox="1">
                  <a:spLocks noChangeArrowheads="1"/>
                </p:cNvSpPr>
                <p:nvPr/>
              </p:nvSpPr>
              <p:spPr bwMode="auto">
                <a:xfrm>
                  <a:off x="6109" y="4276"/>
                  <a:ext cx="336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洗茶杯</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65" name="图片 64"/>
              <p:cNvPicPr>
                <a:picLocks noChangeAspect="1"/>
              </p:cNvPicPr>
              <p:nvPr/>
            </p:nvPicPr>
            <p:blipFill>
              <a:blip r:embed="rId6"/>
              <a:srcRect l="73914" r="8608"/>
              <a:stretch>
                <a:fillRect/>
              </a:stretch>
            </p:blipFill>
            <p:spPr>
              <a:xfrm>
                <a:off x="12076" y="1623"/>
                <a:ext cx="1801" cy="2294"/>
              </a:xfrm>
              <a:prstGeom prst="rect">
                <a:avLst/>
              </a:prstGeom>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p:tgtEl>
                                          <p:spTgt spid="53"/>
                                        </p:tgtEl>
                                        <p:attrNameLst>
                                          <p:attrName>ppt_y</p:attrName>
                                        </p:attrNameLst>
                                      </p:cBhvr>
                                      <p:tavLst>
                                        <p:tav tm="0">
                                          <p:val>
                                            <p:strVal val="#ppt_y+#ppt_h*1.125000"/>
                                          </p:val>
                                        </p:tav>
                                        <p:tav tm="100000">
                                          <p:val>
                                            <p:strVal val="#ppt_y"/>
                                          </p:val>
                                        </p:tav>
                                      </p:tavLst>
                                    </p:anim>
                                    <p:animEffect transition="in" filter="wipe(up)">
                                      <p:cBhvr>
                                        <p:cTn id="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2266950" y="894715"/>
            <a:ext cx="2453640" cy="1123950"/>
            <a:chOff x="3570" y="1612"/>
            <a:chExt cx="3864" cy="1770"/>
          </a:xfrm>
        </p:grpSpPr>
        <p:grpSp>
          <p:nvGrpSpPr>
            <p:cNvPr id="18" name="组合 17"/>
            <p:cNvGrpSpPr/>
            <p:nvPr/>
          </p:nvGrpSpPr>
          <p:grpSpPr>
            <a:xfrm>
              <a:off x="3570" y="1612"/>
              <a:ext cx="3865" cy="1770"/>
              <a:chOff x="1548591" y="1851326"/>
              <a:chExt cx="3954570" cy="1612029"/>
            </a:xfrm>
          </p:grpSpPr>
          <p:sp>
            <p:nvSpPr>
              <p:cNvPr id="21" name="矩形: 圆角 4"/>
              <p:cNvSpPr/>
              <p:nvPr/>
            </p:nvSpPr>
            <p:spPr>
              <a:xfrm>
                <a:off x="2372034" y="2046640"/>
                <a:ext cx="3131127" cy="1138969"/>
              </a:xfrm>
              <a:prstGeom prst="roundRect">
                <a:avLst/>
              </a:prstGeom>
              <a:solidFill>
                <a:srgbClr val="F8A43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 name="图片 29"/>
              <p:cNvPicPr>
                <a:picLocks noChangeAspect="1"/>
              </p:cNvPicPr>
              <p:nvPr/>
            </p:nvPicPr>
            <p:blipFill rotWithShape="1">
              <a:blip r:embed="rId2">
                <a:extLst>
                  <a:ext uri="{28A0092B-C50C-407E-A947-70E740481C1C}">
                    <a14:useLocalDpi xmlns:a14="http://schemas.microsoft.com/office/drawing/2010/main" val="0"/>
                  </a:ext>
                </a:extLst>
              </a:blip>
              <a:srcRect r="76066" b="67957"/>
              <a:stretch>
                <a:fillRect/>
              </a:stretch>
            </p:blipFill>
            <p:spPr>
              <a:xfrm>
                <a:off x="1548591" y="1851326"/>
                <a:ext cx="1384584" cy="1612029"/>
              </a:xfrm>
              <a:prstGeom prst="rect">
                <a:avLst/>
              </a:prstGeom>
            </p:spPr>
          </p:pic>
        </p:grpSp>
        <p:sp>
          <p:nvSpPr>
            <p:cNvPr id="14" name="文本框 13"/>
            <p:cNvSpPr txBox="1"/>
            <p:nvPr/>
          </p:nvSpPr>
          <p:spPr>
            <a:xfrm>
              <a:off x="5011" y="2060"/>
              <a:ext cx="1994" cy="725"/>
            </a:xfrm>
            <a:prstGeom prst="rect">
              <a:avLst/>
            </a:prstGeom>
            <a:noFill/>
          </p:spPr>
          <p:txBody>
            <a:bodyPr wrap="none" rtlCol="0">
              <a:spAutoFit/>
            </a:bodyPr>
            <a:p>
              <a:r>
                <a:rPr lang="zh-CN" altLang="en-US" sz="2400" b="1"/>
                <a:t>方</a:t>
              </a:r>
              <a:r>
                <a:rPr lang="en-US" altLang="zh-CN" sz="2400" b="1"/>
                <a:t> </a:t>
              </a:r>
              <a:r>
                <a:rPr lang="zh-CN" altLang="en-US" sz="2400" b="1"/>
                <a:t>案</a:t>
              </a:r>
              <a:r>
                <a:rPr lang="en-US" altLang="zh-CN" sz="2400" b="1"/>
                <a:t> </a:t>
              </a:r>
              <a:r>
                <a:rPr lang="zh-CN" altLang="en-US" sz="2400" b="1"/>
                <a:t>一</a:t>
              </a:r>
              <a:endParaRPr lang="zh-CN" altLang="en-US" sz="2400" b="1"/>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图片 2" descr="C:\Users\Administrator\Desktop\图片1.png图片1"/>
          <p:cNvPicPr>
            <a:picLocks noChangeAspect="1"/>
          </p:cNvPicPr>
          <p:nvPr/>
        </p:nvPicPr>
        <p:blipFill>
          <a:blip r:embed="rId3"/>
          <a:srcRect/>
          <a:stretch>
            <a:fillRect/>
          </a:stretch>
        </p:blipFill>
        <p:spPr>
          <a:xfrm>
            <a:off x="4418965" y="3580130"/>
            <a:ext cx="1402080" cy="1290320"/>
          </a:xfrm>
          <a:prstGeom prst="rect">
            <a:avLst/>
          </a:prstGeom>
        </p:spPr>
      </p:pic>
      <p:pic>
        <p:nvPicPr>
          <p:cNvPr id="4" name="图片 3" descr="C:\Users\Administrator\Desktop\图片2.png图片2"/>
          <p:cNvPicPr>
            <a:picLocks noChangeAspect="1"/>
          </p:cNvPicPr>
          <p:nvPr/>
        </p:nvPicPr>
        <p:blipFill>
          <a:blip r:embed="rId4"/>
          <a:srcRect/>
          <a:stretch>
            <a:fillRect/>
          </a:stretch>
        </p:blipFill>
        <p:spPr>
          <a:xfrm>
            <a:off x="656590" y="3569970"/>
            <a:ext cx="1306830" cy="1303655"/>
          </a:xfrm>
          <a:prstGeom prst="rect">
            <a:avLst/>
          </a:prstGeom>
        </p:spPr>
      </p:pic>
      <p:pic>
        <p:nvPicPr>
          <p:cNvPr id="5" name="图片 4" descr="C:\Users\Administrator\Desktop\图片4.png图片4"/>
          <p:cNvPicPr>
            <a:picLocks noChangeAspect="1"/>
          </p:cNvPicPr>
          <p:nvPr/>
        </p:nvPicPr>
        <p:blipFill>
          <a:blip r:embed="rId5"/>
          <a:srcRect/>
          <a:stretch>
            <a:fillRect/>
          </a:stretch>
        </p:blipFill>
        <p:spPr>
          <a:xfrm>
            <a:off x="2453005" y="3549333"/>
            <a:ext cx="1363980" cy="1329055"/>
          </a:xfrm>
          <a:prstGeom prst="rect">
            <a:avLst/>
          </a:prstGeom>
        </p:spPr>
      </p:pic>
      <p:pic>
        <p:nvPicPr>
          <p:cNvPr id="6" name="图片 5" descr="C:\Users\Administrator\Desktop\图片5.png图片5"/>
          <p:cNvPicPr>
            <a:picLocks noChangeAspect="1"/>
          </p:cNvPicPr>
          <p:nvPr/>
        </p:nvPicPr>
        <p:blipFill>
          <a:blip r:embed="rId6"/>
          <a:srcRect/>
          <a:stretch>
            <a:fillRect/>
          </a:stretch>
        </p:blipFill>
        <p:spPr>
          <a:xfrm>
            <a:off x="8241030" y="3673793"/>
            <a:ext cx="1409700" cy="1160145"/>
          </a:xfrm>
          <a:prstGeom prst="rect">
            <a:avLst/>
          </a:prstGeom>
        </p:spPr>
      </p:pic>
      <p:pic>
        <p:nvPicPr>
          <p:cNvPr id="7" name="图片 6" descr="C:\Users\Administrator\Desktop\图片3.png图片3"/>
          <p:cNvPicPr>
            <a:picLocks noChangeAspect="1"/>
          </p:cNvPicPr>
          <p:nvPr/>
        </p:nvPicPr>
        <p:blipFill>
          <a:blip r:embed="rId7"/>
          <a:srcRect/>
          <a:stretch>
            <a:fillRect/>
          </a:stretch>
        </p:blipFill>
        <p:spPr>
          <a:xfrm>
            <a:off x="6346508" y="3569970"/>
            <a:ext cx="1339215" cy="1287780"/>
          </a:xfrm>
          <a:prstGeom prst="rect">
            <a:avLst/>
          </a:prstGeom>
        </p:spPr>
      </p:pic>
      <p:pic>
        <p:nvPicPr>
          <p:cNvPr id="8" name="图片 7" descr="C:\Users\Administrator\Desktop\图片6.png图片6"/>
          <p:cNvPicPr>
            <a:picLocks noChangeAspect="1"/>
          </p:cNvPicPr>
          <p:nvPr/>
        </p:nvPicPr>
        <p:blipFill>
          <a:blip r:embed="rId8"/>
          <a:srcRect/>
          <a:stretch>
            <a:fillRect/>
          </a:stretch>
        </p:blipFill>
        <p:spPr>
          <a:xfrm>
            <a:off x="10126980" y="3524250"/>
            <a:ext cx="1367155" cy="1294130"/>
          </a:xfrm>
          <a:prstGeom prst="rect">
            <a:avLst/>
          </a:prstGeom>
        </p:spPr>
      </p:pic>
      <p:sp>
        <p:nvSpPr>
          <p:cNvPr id="9" name="右箭头 8"/>
          <p:cNvSpPr/>
          <p:nvPr/>
        </p:nvSpPr>
        <p:spPr>
          <a:xfrm>
            <a:off x="2085340" y="4029075"/>
            <a:ext cx="321310" cy="386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右箭头 9"/>
          <p:cNvSpPr/>
          <p:nvPr/>
        </p:nvSpPr>
        <p:spPr>
          <a:xfrm>
            <a:off x="3952240" y="4029075"/>
            <a:ext cx="321310" cy="386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右箭头 10"/>
          <p:cNvSpPr/>
          <p:nvPr/>
        </p:nvSpPr>
        <p:spPr>
          <a:xfrm>
            <a:off x="5900420" y="4029075"/>
            <a:ext cx="321310" cy="386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右箭头 11"/>
          <p:cNvSpPr/>
          <p:nvPr/>
        </p:nvSpPr>
        <p:spPr>
          <a:xfrm>
            <a:off x="7848600" y="4029075"/>
            <a:ext cx="321310" cy="386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右箭头 12"/>
          <p:cNvSpPr/>
          <p:nvPr/>
        </p:nvSpPr>
        <p:spPr>
          <a:xfrm>
            <a:off x="9715500" y="4029075"/>
            <a:ext cx="321310" cy="386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3511550" y="5544820"/>
            <a:ext cx="4658360" cy="460375"/>
          </a:xfrm>
          <a:prstGeom prst="rect">
            <a:avLst/>
          </a:prstGeom>
          <a:noFill/>
        </p:spPr>
        <p:txBody>
          <a:bodyPr wrap="none" rtlCol="0" anchor="t">
            <a:spAutoFit/>
          </a:bodyPr>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0" name="组合 19"/>
          <p:cNvGrpSpPr/>
          <p:nvPr/>
        </p:nvGrpSpPr>
        <p:grpSpPr>
          <a:xfrm>
            <a:off x="7593965" y="483870"/>
            <a:ext cx="3860165" cy="2718435"/>
            <a:chOff x="9544" y="480"/>
            <a:chExt cx="6079" cy="4281"/>
          </a:xfrm>
        </p:grpSpPr>
        <p:sp>
          <p:nvSpPr>
            <p:cNvPr id="19" name="圆角矩形 18"/>
            <p:cNvSpPr/>
            <p:nvPr/>
          </p:nvSpPr>
          <p:spPr>
            <a:xfrm>
              <a:off x="9544" y="480"/>
              <a:ext cx="6079" cy="4281"/>
            </a:xfrm>
            <a:prstGeom prst="roundRect">
              <a:avLst/>
            </a:prstGeom>
            <a:solidFill>
              <a:schemeClr val="bg1"/>
            </a:solidFill>
            <a:ln w="41275" cmpd="dbl">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7" name="图片 16" descr="C:\Users\Administrator\Desktop\图片7.png图片7"/>
            <p:cNvPicPr>
              <a:picLocks noChangeAspect="1"/>
            </p:cNvPicPr>
            <p:nvPr/>
          </p:nvPicPr>
          <p:blipFill>
            <a:blip r:embed="rId9"/>
            <a:srcRect/>
            <a:stretch>
              <a:fillRect/>
            </a:stretch>
          </p:blipFill>
          <p:spPr>
            <a:xfrm>
              <a:off x="9945" y="847"/>
              <a:ext cx="5254" cy="355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righ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500"/>
                            </p:stCondLst>
                            <p:childTnLst>
                              <p:par>
                                <p:cTn id="21" presetID="1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500"/>
                            </p:stCondLst>
                            <p:childTnLst>
                              <p:par>
                                <p:cTn id="31" presetID="1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ppt_x</p:attrName>
                                        </p:attrNameLst>
                                      </p:cBhvr>
                                      <p:tavLst>
                                        <p:tav tm="0">
                                          <p:val>
                                            <p:strVal val="#ppt_x-#ppt_w*1.125000"/>
                                          </p:val>
                                        </p:tav>
                                        <p:tav tm="100000">
                                          <p:val>
                                            <p:strVal val="#ppt_x"/>
                                          </p:val>
                                        </p:tav>
                                      </p:tavLst>
                                    </p:anim>
                                    <p:animEffect transition="in" filter="wipe(right)">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500"/>
                            </p:stCondLst>
                            <p:childTnLst>
                              <p:par>
                                <p:cTn id="41" presetID="12" presetClass="entr" presetSubtype="8"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p:tgtEl>
                                          <p:spTgt spid="7"/>
                                        </p:tgtEl>
                                        <p:attrNameLst>
                                          <p:attrName>ppt_x</p:attrName>
                                        </p:attrNameLst>
                                      </p:cBhvr>
                                      <p:tavLst>
                                        <p:tav tm="0">
                                          <p:val>
                                            <p:strVal val="#ppt_x-#ppt_w*1.125000"/>
                                          </p:val>
                                        </p:tav>
                                        <p:tav tm="100000">
                                          <p:val>
                                            <p:strVal val="#ppt_x"/>
                                          </p:val>
                                        </p:tav>
                                      </p:tavLst>
                                    </p:anim>
                                    <p:animEffect transition="in" filter="wipe(right)">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500"/>
                            </p:stCondLst>
                            <p:childTnLst>
                              <p:par>
                                <p:cTn id="51" presetID="12" presetClass="entr" presetSubtype="8"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p:tgtEl>
                                          <p:spTgt spid="6"/>
                                        </p:tgtEl>
                                        <p:attrNameLst>
                                          <p:attrName>ppt_x</p:attrName>
                                        </p:attrNameLst>
                                      </p:cBhvr>
                                      <p:tavLst>
                                        <p:tav tm="0">
                                          <p:val>
                                            <p:strVal val="#ppt_x-#ppt_w*1.125000"/>
                                          </p:val>
                                        </p:tav>
                                        <p:tav tm="100000">
                                          <p:val>
                                            <p:strVal val="#ppt_x"/>
                                          </p:val>
                                        </p:tav>
                                      </p:tavLst>
                                    </p:anim>
                                    <p:animEffect transition="in" filter="wipe(right)">
                                      <p:cBhvr>
                                        <p:cTn id="54" dur="5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500"/>
                            </p:stCondLst>
                            <p:childTnLst>
                              <p:par>
                                <p:cTn id="61" presetID="12" presetClass="entr" presetSubtype="8"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p:tgtEl>
                                          <p:spTgt spid="8"/>
                                        </p:tgtEl>
                                        <p:attrNameLst>
                                          <p:attrName>ppt_x</p:attrName>
                                        </p:attrNameLst>
                                      </p:cBhvr>
                                      <p:tavLst>
                                        <p:tav tm="0">
                                          <p:val>
                                            <p:strVal val="#ppt_x-#ppt_w*1.125000"/>
                                          </p:val>
                                        </p:tav>
                                        <p:tav tm="100000">
                                          <p:val>
                                            <p:strVal val="#ppt_x"/>
                                          </p:val>
                                        </p:tav>
                                      </p:tavLst>
                                    </p:anim>
                                    <p:animEffect transition="in" filter="wipe(right)">
                                      <p:cBhvr>
                                        <p:cTn id="64" dur="500"/>
                                        <p:tgtEl>
                                          <p:spTgt spid="8"/>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p:tgtEl>
                                          <p:spTgt spid="16"/>
                                        </p:tgtEl>
                                        <p:attrNameLst>
                                          <p:attrName>ppt_y</p:attrName>
                                        </p:attrNameLst>
                                      </p:cBhvr>
                                      <p:tavLst>
                                        <p:tav tm="0">
                                          <p:val>
                                            <p:strVal val="#ppt_y+#ppt_h*1.125000"/>
                                          </p:val>
                                        </p:tav>
                                        <p:tav tm="100000">
                                          <p:val>
                                            <p:strVal val="#ppt_y"/>
                                          </p:val>
                                        </p:tav>
                                      </p:tavLst>
                                    </p:anim>
                                    <p:animEffect transition="in" filter="wipe(up)">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图片 2" descr="C:\Users\Administrator\Desktop\图片1.png图片1"/>
          <p:cNvPicPr>
            <a:picLocks noChangeAspect="1"/>
          </p:cNvPicPr>
          <p:nvPr/>
        </p:nvPicPr>
        <p:blipFill>
          <a:blip r:embed="rId2"/>
          <a:srcRect/>
          <a:stretch>
            <a:fillRect/>
          </a:stretch>
        </p:blipFill>
        <p:spPr>
          <a:xfrm>
            <a:off x="5029835" y="2311718"/>
            <a:ext cx="1656080" cy="1524000"/>
          </a:xfrm>
          <a:prstGeom prst="rect">
            <a:avLst/>
          </a:prstGeom>
        </p:spPr>
      </p:pic>
      <p:pic>
        <p:nvPicPr>
          <p:cNvPr id="4" name="图片 3" descr="C:\Users\Administrator\Desktop\图片2.png图片2"/>
          <p:cNvPicPr>
            <a:picLocks noChangeAspect="1"/>
          </p:cNvPicPr>
          <p:nvPr/>
        </p:nvPicPr>
        <p:blipFill>
          <a:blip r:embed="rId3"/>
          <a:srcRect/>
          <a:stretch>
            <a:fillRect/>
          </a:stretch>
        </p:blipFill>
        <p:spPr>
          <a:xfrm>
            <a:off x="1275715" y="2299970"/>
            <a:ext cx="1543050" cy="1539240"/>
          </a:xfrm>
          <a:prstGeom prst="rect">
            <a:avLst/>
          </a:prstGeom>
        </p:spPr>
      </p:pic>
      <p:pic>
        <p:nvPicPr>
          <p:cNvPr id="5" name="图片 4" descr="C:\Users\Administrator\Desktop\图片4.png图片4"/>
          <p:cNvPicPr>
            <a:picLocks noChangeAspect="1"/>
          </p:cNvPicPr>
          <p:nvPr/>
        </p:nvPicPr>
        <p:blipFill>
          <a:blip r:embed="rId4"/>
          <a:srcRect/>
          <a:stretch>
            <a:fillRect/>
          </a:stretch>
        </p:blipFill>
        <p:spPr>
          <a:xfrm>
            <a:off x="3063875" y="2276793"/>
            <a:ext cx="1610995" cy="1569720"/>
          </a:xfrm>
          <a:prstGeom prst="rect">
            <a:avLst/>
          </a:prstGeom>
        </p:spPr>
      </p:pic>
      <p:pic>
        <p:nvPicPr>
          <p:cNvPr id="6" name="图片 5" descr="C:\Users\Administrator\Desktop\图片5.png图片5"/>
          <p:cNvPicPr>
            <a:picLocks noChangeAspect="1"/>
          </p:cNvPicPr>
          <p:nvPr/>
        </p:nvPicPr>
        <p:blipFill>
          <a:blip r:embed="rId5"/>
          <a:srcRect/>
          <a:stretch>
            <a:fillRect/>
          </a:stretch>
        </p:blipFill>
        <p:spPr>
          <a:xfrm>
            <a:off x="4967605" y="3860165"/>
            <a:ext cx="1664970" cy="1370330"/>
          </a:xfrm>
          <a:prstGeom prst="rect">
            <a:avLst/>
          </a:prstGeom>
        </p:spPr>
      </p:pic>
      <p:pic>
        <p:nvPicPr>
          <p:cNvPr id="7" name="图片 6" descr="C:\Users\Administrator\Desktop\图片3.png图片3"/>
          <p:cNvPicPr>
            <a:picLocks noChangeAspect="1"/>
          </p:cNvPicPr>
          <p:nvPr/>
        </p:nvPicPr>
        <p:blipFill>
          <a:blip r:embed="rId6"/>
          <a:srcRect/>
          <a:stretch>
            <a:fillRect/>
          </a:stretch>
        </p:blipFill>
        <p:spPr>
          <a:xfrm>
            <a:off x="6963410" y="2299970"/>
            <a:ext cx="1581150" cy="1520825"/>
          </a:xfrm>
          <a:prstGeom prst="rect">
            <a:avLst/>
          </a:prstGeom>
        </p:spPr>
      </p:pic>
      <p:pic>
        <p:nvPicPr>
          <p:cNvPr id="8" name="图片 7" descr="C:\Users\Administrator\Desktop\图片6.png图片6"/>
          <p:cNvPicPr>
            <a:picLocks noChangeAspect="1"/>
          </p:cNvPicPr>
          <p:nvPr/>
        </p:nvPicPr>
        <p:blipFill>
          <a:blip r:embed="rId7"/>
          <a:srcRect/>
          <a:stretch>
            <a:fillRect/>
          </a:stretch>
        </p:blipFill>
        <p:spPr>
          <a:xfrm>
            <a:off x="8875395" y="2289493"/>
            <a:ext cx="1614805" cy="1528445"/>
          </a:xfrm>
          <a:prstGeom prst="rect">
            <a:avLst/>
          </a:prstGeom>
        </p:spPr>
      </p:pic>
      <p:sp>
        <p:nvSpPr>
          <p:cNvPr id="9" name="右箭头 8"/>
          <p:cNvSpPr/>
          <p:nvPr/>
        </p:nvSpPr>
        <p:spPr>
          <a:xfrm>
            <a:off x="2870835" y="2632075"/>
            <a:ext cx="321310" cy="386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右箭头 9"/>
          <p:cNvSpPr/>
          <p:nvPr/>
        </p:nvSpPr>
        <p:spPr>
          <a:xfrm>
            <a:off x="4737735" y="2632075"/>
            <a:ext cx="321310" cy="386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右箭头 10"/>
          <p:cNvSpPr/>
          <p:nvPr/>
        </p:nvSpPr>
        <p:spPr>
          <a:xfrm>
            <a:off x="6685915" y="2632075"/>
            <a:ext cx="321310" cy="386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右箭头 12"/>
          <p:cNvSpPr/>
          <p:nvPr/>
        </p:nvSpPr>
        <p:spPr>
          <a:xfrm>
            <a:off x="8638540" y="2632075"/>
            <a:ext cx="321310" cy="386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2" name="组合 21"/>
          <p:cNvGrpSpPr/>
          <p:nvPr/>
        </p:nvGrpSpPr>
        <p:grpSpPr>
          <a:xfrm>
            <a:off x="2770505" y="745490"/>
            <a:ext cx="2313940" cy="1018540"/>
            <a:chOff x="3791" y="1574"/>
            <a:chExt cx="3644" cy="1604"/>
          </a:xfrm>
        </p:grpSpPr>
        <p:grpSp>
          <p:nvGrpSpPr>
            <p:cNvPr id="32" name="组合 31"/>
            <p:cNvGrpSpPr/>
            <p:nvPr/>
          </p:nvGrpSpPr>
          <p:grpSpPr>
            <a:xfrm>
              <a:off x="3791" y="1574"/>
              <a:ext cx="3645" cy="1605"/>
              <a:chOff x="6128477" y="1977261"/>
              <a:chExt cx="3860704" cy="1451739"/>
            </a:xfrm>
          </p:grpSpPr>
          <p:sp>
            <p:nvSpPr>
              <p:cNvPr id="45" name="矩形: 圆角 44"/>
              <p:cNvSpPr/>
              <p:nvPr/>
            </p:nvSpPr>
            <p:spPr>
              <a:xfrm>
                <a:off x="6858054" y="2046640"/>
                <a:ext cx="3131127" cy="1138969"/>
              </a:xfrm>
              <a:prstGeom prst="roundRect">
                <a:avLst/>
              </a:prstGeom>
              <a:solidFill>
                <a:srgbClr val="F5A2B6"/>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33" name="图片 32"/>
              <p:cNvPicPr>
                <a:picLocks noChangeAspect="1"/>
              </p:cNvPicPr>
              <p:nvPr/>
            </p:nvPicPr>
            <p:blipFill rotWithShape="1">
              <a:blip r:embed="rId8">
                <a:extLst>
                  <a:ext uri="{28A0092B-C50C-407E-A947-70E740481C1C}">
                    <a14:useLocalDpi xmlns:a14="http://schemas.microsoft.com/office/drawing/2010/main" val="0"/>
                  </a:ext>
                </a:extLst>
              </a:blip>
              <a:srcRect l="23366" r="52700" b="67957"/>
              <a:stretch>
                <a:fillRect/>
              </a:stretch>
            </p:blipFill>
            <p:spPr>
              <a:xfrm>
                <a:off x="6128477" y="1977261"/>
                <a:ext cx="1246910" cy="1451739"/>
              </a:xfrm>
              <a:prstGeom prst="rect">
                <a:avLst/>
              </a:prstGeom>
            </p:spPr>
          </p:pic>
        </p:grpSp>
        <p:sp>
          <p:nvSpPr>
            <p:cNvPr id="14" name="文本框 13"/>
            <p:cNvSpPr txBox="1"/>
            <p:nvPr/>
          </p:nvSpPr>
          <p:spPr>
            <a:xfrm>
              <a:off x="5063" y="1938"/>
              <a:ext cx="1994" cy="725"/>
            </a:xfrm>
            <a:prstGeom prst="rect">
              <a:avLst/>
            </a:prstGeom>
            <a:noFill/>
          </p:spPr>
          <p:txBody>
            <a:bodyPr wrap="none" rtlCol="0">
              <a:spAutoFit/>
            </a:bodyPr>
            <a:p>
              <a:r>
                <a:rPr lang="zh-CN" altLang="en-US" sz="2400" b="1"/>
                <a:t>方</a:t>
              </a:r>
              <a:r>
                <a:rPr lang="en-US" altLang="zh-CN" sz="2400" b="1"/>
                <a:t> </a:t>
              </a:r>
              <a:r>
                <a:rPr lang="zh-CN" altLang="en-US" sz="2400" b="1"/>
                <a:t>案</a:t>
              </a:r>
              <a:r>
                <a:rPr lang="en-US" altLang="zh-CN" sz="2400" b="1"/>
                <a:t> </a:t>
              </a:r>
              <a:r>
                <a:rPr lang="zh-CN" altLang="en-US" sz="2400" b="1"/>
                <a:t>二</a:t>
              </a:r>
              <a:endParaRPr lang="zh-CN" altLang="en-US" sz="2400" b="1"/>
            </a:p>
          </p:txBody>
        </p:sp>
      </p:grpSp>
      <p:sp>
        <p:nvSpPr>
          <p:cNvPr id="16" name="文本框 15"/>
          <p:cNvSpPr txBox="1"/>
          <p:nvPr/>
        </p:nvSpPr>
        <p:spPr>
          <a:xfrm>
            <a:off x="4008755" y="5732145"/>
            <a:ext cx="4175125" cy="460375"/>
          </a:xfrm>
          <a:prstGeom prst="rect">
            <a:avLst/>
          </a:prstGeom>
          <a:noFill/>
        </p:spPr>
        <p:txBody>
          <a:bodyPr wrap="none" rtlCol="0" anchor="t">
            <a:spAutoFit/>
          </a:bodyPr>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down)">
                                      <p:cBhvr>
                                        <p:cTn id="8" dur="500"/>
                                        <p:tgtEl>
                                          <p:spTgt spid="2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righ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500"/>
                            </p:stCondLst>
                            <p:childTnLst>
                              <p:par>
                                <p:cTn id="21" presetID="1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500"/>
                            </p:stCondLst>
                            <p:childTnLst>
                              <p:par>
                                <p:cTn id="31" presetID="1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ppt_x</p:attrName>
                                        </p:attrNameLst>
                                      </p:cBhvr>
                                      <p:tavLst>
                                        <p:tav tm="0">
                                          <p:val>
                                            <p:strVal val="#ppt_x-#ppt_w*1.125000"/>
                                          </p:val>
                                        </p:tav>
                                        <p:tav tm="100000">
                                          <p:val>
                                            <p:strVal val="#ppt_x"/>
                                          </p:val>
                                        </p:tav>
                                      </p:tavLst>
                                    </p:anim>
                                    <p:animEffect transition="in" filter="wipe(right)">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p:tgtEl>
                                          <p:spTgt spid="6"/>
                                        </p:tgtEl>
                                        <p:attrNameLst>
                                          <p:attrName>ppt_x</p:attrName>
                                        </p:attrNameLst>
                                      </p:cBhvr>
                                      <p:tavLst>
                                        <p:tav tm="0">
                                          <p:val>
                                            <p:strVal val="#ppt_x-#ppt_w*1.125000"/>
                                          </p:val>
                                        </p:tav>
                                        <p:tav tm="100000">
                                          <p:val>
                                            <p:strVal val="#ppt_x"/>
                                          </p:val>
                                        </p:tav>
                                      </p:tavLst>
                                    </p:anim>
                                    <p:animEffect transition="in" filter="wipe(right)">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500"/>
                            </p:stCondLst>
                            <p:childTnLst>
                              <p:par>
                                <p:cTn id="47" presetID="12" presetClass="entr" presetSubtype="8"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p:tgtEl>
                                          <p:spTgt spid="7"/>
                                        </p:tgtEl>
                                        <p:attrNameLst>
                                          <p:attrName>ppt_x</p:attrName>
                                        </p:attrNameLst>
                                      </p:cBhvr>
                                      <p:tavLst>
                                        <p:tav tm="0">
                                          <p:val>
                                            <p:strVal val="#ppt_x-#ppt_w*1.125000"/>
                                          </p:val>
                                        </p:tav>
                                        <p:tav tm="100000">
                                          <p:val>
                                            <p:strVal val="#ppt_x"/>
                                          </p:val>
                                        </p:tav>
                                      </p:tavLst>
                                    </p:anim>
                                    <p:animEffect transition="in" filter="wipe(right)">
                                      <p:cBhvr>
                                        <p:cTn id="50" dur="5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par>
                          <p:cTn id="56" fill="hold">
                            <p:stCondLst>
                              <p:cond delay="500"/>
                            </p:stCondLst>
                            <p:childTnLst>
                              <p:par>
                                <p:cTn id="57" presetID="12" presetClass="entr" presetSubtype="8"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p:tgtEl>
                                          <p:spTgt spid="8"/>
                                        </p:tgtEl>
                                        <p:attrNameLst>
                                          <p:attrName>ppt_x</p:attrName>
                                        </p:attrNameLst>
                                      </p:cBhvr>
                                      <p:tavLst>
                                        <p:tav tm="0">
                                          <p:val>
                                            <p:strVal val="#ppt_x-#ppt_w*1.125000"/>
                                          </p:val>
                                        </p:tav>
                                        <p:tav tm="100000">
                                          <p:val>
                                            <p:strVal val="#ppt_x"/>
                                          </p:val>
                                        </p:tav>
                                      </p:tavLst>
                                    </p:anim>
                                    <p:animEffect transition="in" filter="wipe(right)">
                                      <p:cBhvr>
                                        <p:cTn id="60" dur="500"/>
                                        <p:tgtEl>
                                          <p:spTgt spid="8"/>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p:tgtEl>
                                          <p:spTgt spid="16"/>
                                        </p:tgtEl>
                                        <p:attrNameLst>
                                          <p:attrName>ppt_y</p:attrName>
                                        </p:attrNameLst>
                                      </p:cBhvr>
                                      <p:tavLst>
                                        <p:tav tm="0">
                                          <p:val>
                                            <p:strVal val="#ppt_y+#ppt_h*1.125000"/>
                                          </p:val>
                                        </p:tav>
                                        <p:tav tm="100000">
                                          <p:val>
                                            <p:strVal val="#ppt_y"/>
                                          </p:val>
                                        </p:tav>
                                      </p:tavLst>
                                    </p:anim>
                                    <p:animEffect transition="in" filter="wipe(up)">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animBg="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图片 2" descr="C:\Users\Administrator\Desktop\图片1.png图片1"/>
          <p:cNvPicPr>
            <a:picLocks noChangeAspect="1"/>
          </p:cNvPicPr>
          <p:nvPr/>
        </p:nvPicPr>
        <p:blipFill>
          <a:blip r:embed="rId2"/>
          <a:srcRect/>
          <a:stretch>
            <a:fillRect/>
          </a:stretch>
        </p:blipFill>
        <p:spPr>
          <a:xfrm>
            <a:off x="5492115" y="1978343"/>
            <a:ext cx="1656080" cy="1524000"/>
          </a:xfrm>
          <a:prstGeom prst="rect">
            <a:avLst/>
          </a:prstGeom>
        </p:spPr>
      </p:pic>
      <p:pic>
        <p:nvPicPr>
          <p:cNvPr id="4" name="图片 3" descr="C:\Users\Administrator\Desktop\图片2.png图片2"/>
          <p:cNvPicPr>
            <a:picLocks noChangeAspect="1"/>
          </p:cNvPicPr>
          <p:nvPr/>
        </p:nvPicPr>
        <p:blipFill>
          <a:blip r:embed="rId3"/>
          <a:srcRect/>
          <a:stretch>
            <a:fillRect/>
          </a:stretch>
        </p:blipFill>
        <p:spPr>
          <a:xfrm>
            <a:off x="1275715" y="1966595"/>
            <a:ext cx="1543050" cy="1539240"/>
          </a:xfrm>
          <a:prstGeom prst="rect">
            <a:avLst/>
          </a:prstGeom>
        </p:spPr>
      </p:pic>
      <p:pic>
        <p:nvPicPr>
          <p:cNvPr id="5" name="图片 4" descr="C:\Users\Administrator\Desktop\图片4.png图片4"/>
          <p:cNvPicPr>
            <a:picLocks noChangeAspect="1"/>
          </p:cNvPicPr>
          <p:nvPr/>
        </p:nvPicPr>
        <p:blipFill>
          <a:blip r:embed="rId4"/>
          <a:srcRect/>
          <a:stretch>
            <a:fillRect/>
          </a:stretch>
        </p:blipFill>
        <p:spPr>
          <a:xfrm>
            <a:off x="3212465" y="1928178"/>
            <a:ext cx="1610995" cy="1569720"/>
          </a:xfrm>
          <a:prstGeom prst="rect">
            <a:avLst/>
          </a:prstGeom>
        </p:spPr>
      </p:pic>
      <p:pic>
        <p:nvPicPr>
          <p:cNvPr id="6" name="图片 5" descr="C:\Users\Administrator\Desktop\图片5.png图片5"/>
          <p:cNvPicPr>
            <a:picLocks noChangeAspect="1"/>
          </p:cNvPicPr>
          <p:nvPr/>
        </p:nvPicPr>
        <p:blipFill>
          <a:blip r:embed="rId5"/>
          <a:srcRect/>
          <a:stretch>
            <a:fillRect/>
          </a:stretch>
        </p:blipFill>
        <p:spPr>
          <a:xfrm>
            <a:off x="5495925" y="3542030"/>
            <a:ext cx="1664970" cy="1370330"/>
          </a:xfrm>
          <a:prstGeom prst="rect">
            <a:avLst/>
          </a:prstGeom>
        </p:spPr>
      </p:pic>
      <p:pic>
        <p:nvPicPr>
          <p:cNvPr id="7" name="图片 6" descr="C:\Users\Administrator\Desktop\图片3.png图片3"/>
          <p:cNvPicPr>
            <a:picLocks noChangeAspect="1"/>
          </p:cNvPicPr>
          <p:nvPr/>
        </p:nvPicPr>
        <p:blipFill>
          <a:blip r:embed="rId6"/>
          <a:srcRect/>
          <a:stretch>
            <a:fillRect/>
          </a:stretch>
        </p:blipFill>
        <p:spPr>
          <a:xfrm>
            <a:off x="5513070" y="4952365"/>
            <a:ext cx="1581150" cy="1520825"/>
          </a:xfrm>
          <a:prstGeom prst="rect">
            <a:avLst/>
          </a:prstGeom>
        </p:spPr>
      </p:pic>
      <p:pic>
        <p:nvPicPr>
          <p:cNvPr id="8" name="图片 7" descr="C:\Users\Administrator\Desktop\图片6.png图片6"/>
          <p:cNvPicPr>
            <a:picLocks noChangeAspect="1"/>
          </p:cNvPicPr>
          <p:nvPr/>
        </p:nvPicPr>
        <p:blipFill>
          <a:blip r:embed="rId7"/>
          <a:srcRect/>
          <a:stretch>
            <a:fillRect/>
          </a:stretch>
        </p:blipFill>
        <p:spPr>
          <a:xfrm>
            <a:off x="7849870" y="1944053"/>
            <a:ext cx="1614805" cy="1528445"/>
          </a:xfrm>
          <a:prstGeom prst="rect">
            <a:avLst/>
          </a:prstGeom>
        </p:spPr>
      </p:pic>
      <p:sp>
        <p:nvSpPr>
          <p:cNvPr id="9" name="右箭头 8"/>
          <p:cNvSpPr/>
          <p:nvPr/>
        </p:nvSpPr>
        <p:spPr>
          <a:xfrm>
            <a:off x="2870835" y="2298700"/>
            <a:ext cx="321310" cy="386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右箭头 9"/>
          <p:cNvSpPr/>
          <p:nvPr/>
        </p:nvSpPr>
        <p:spPr>
          <a:xfrm>
            <a:off x="4902835" y="2298700"/>
            <a:ext cx="321310" cy="386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右箭头 10"/>
          <p:cNvSpPr/>
          <p:nvPr/>
        </p:nvSpPr>
        <p:spPr>
          <a:xfrm>
            <a:off x="7395845" y="2298700"/>
            <a:ext cx="321310" cy="386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 name="组合 11"/>
          <p:cNvGrpSpPr/>
          <p:nvPr/>
        </p:nvGrpSpPr>
        <p:grpSpPr>
          <a:xfrm>
            <a:off x="2860675" y="671195"/>
            <a:ext cx="2223770" cy="1093470"/>
            <a:chOff x="4505" y="1057"/>
            <a:chExt cx="3502" cy="1722"/>
          </a:xfrm>
        </p:grpSpPr>
        <p:grpSp>
          <p:nvGrpSpPr>
            <p:cNvPr id="34" name="组合 33"/>
            <p:cNvGrpSpPr/>
            <p:nvPr/>
          </p:nvGrpSpPr>
          <p:grpSpPr>
            <a:xfrm>
              <a:off x="4505" y="1057"/>
              <a:ext cx="3503" cy="1722"/>
              <a:chOff x="-3101179" y="4940247"/>
              <a:chExt cx="3647923" cy="1451739"/>
            </a:xfrm>
          </p:grpSpPr>
          <p:sp>
            <p:nvSpPr>
              <p:cNvPr id="49" name="矩形: 圆角 48"/>
              <p:cNvSpPr/>
              <p:nvPr/>
            </p:nvSpPr>
            <p:spPr>
              <a:xfrm>
                <a:off x="-2584383" y="5062787"/>
                <a:ext cx="3131127" cy="1138969"/>
              </a:xfrm>
              <a:prstGeom prst="roundRect">
                <a:avLst/>
              </a:prstGeom>
              <a:solidFill>
                <a:srgbClr val="6CBBE2"/>
              </a:solidFill>
              <a:ln w="38100">
                <a:solidFill>
                  <a:schemeClr val="bg1"/>
                </a:solidFill>
              </a:ln>
              <a:effectLst>
                <a:outerShdw blurRad="101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35" name="图片 34"/>
              <p:cNvPicPr>
                <a:picLocks noChangeAspect="1"/>
              </p:cNvPicPr>
              <p:nvPr/>
            </p:nvPicPr>
            <p:blipFill rotWithShape="1">
              <a:blip r:embed="rId8">
                <a:extLst>
                  <a:ext uri="{28A0092B-C50C-407E-A947-70E740481C1C}">
                    <a14:useLocalDpi xmlns:a14="http://schemas.microsoft.com/office/drawing/2010/main" val="0"/>
                  </a:ext>
                </a:extLst>
              </a:blip>
              <a:srcRect l="47785" r="28098" b="67957"/>
              <a:stretch>
                <a:fillRect/>
              </a:stretch>
            </p:blipFill>
            <p:spPr>
              <a:xfrm>
                <a:off x="-3101179" y="4940247"/>
                <a:ext cx="1256448" cy="1451739"/>
              </a:xfrm>
              <a:prstGeom prst="rect">
                <a:avLst/>
              </a:prstGeom>
            </p:spPr>
          </p:pic>
        </p:grpSp>
        <p:sp>
          <p:nvSpPr>
            <p:cNvPr id="14" name="文本框 13"/>
            <p:cNvSpPr txBox="1"/>
            <p:nvPr/>
          </p:nvSpPr>
          <p:spPr>
            <a:xfrm>
              <a:off x="5712" y="1515"/>
              <a:ext cx="1994" cy="725"/>
            </a:xfrm>
            <a:prstGeom prst="rect">
              <a:avLst/>
            </a:prstGeom>
            <a:noFill/>
          </p:spPr>
          <p:txBody>
            <a:bodyPr wrap="none" rtlCol="0">
              <a:spAutoFit/>
            </a:bodyPr>
            <a:p>
              <a:r>
                <a:rPr lang="zh-CN" altLang="en-US" sz="2400" b="1"/>
                <a:t>方</a:t>
              </a:r>
              <a:r>
                <a:rPr lang="en-US" altLang="zh-CN" sz="2400" b="1"/>
                <a:t> </a:t>
              </a:r>
              <a:r>
                <a:rPr lang="zh-CN" altLang="en-US" sz="2400" b="1"/>
                <a:t>案</a:t>
              </a:r>
              <a:r>
                <a:rPr lang="en-US" altLang="zh-CN" sz="2400" b="1"/>
                <a:t> </a:t>
              </a:r>
              <a:r>
                <a:rPr lang="zh-CN" altLang="en-US" sz="2400" b="1"/>
                <a:t>三</a:t>
              </a:r>
              <a:endParaRPr lang="zh-CN" altLang="en-US" sz="2400" b="1"/>
            </a:p>
          </p:txBody>
        </p:sp>
      </p:grpSp>
      <p:sp>
        <p:nvSpPr>
          <p:cNvPr id="16" name="文本框 15"/>
          <p:cNvSpPr txBox="1"/>
          <p:nvPr/>
        </p:nvSpPr>
        <p:spPr>
          <a:xfrm>
            <a:off x="7717155" y="4606290"/>
            <a:ext cx="3691890" cy="460375"/>
          </a:xfrm>
          <a:prstGeom prst="rect">
            <a:avLst/>
          </a:prstGeom>
          <a:noFill/>
        </p:spPr>
        <p:txBody>
          <a:bodyPr wrap="none" rtlCol="0" anchor="t">
            <a:spAutoFit/>
          </a:bodyPr>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1" name="圆角矩形 30"/>
          <p:cNvSpPr/>
          <p:nvPr/>
        </p:nvSpPr>
        <p:spPr>
          <a:xfrm>
            <a:off x="702945" y="4330700"/>
            <a:ext cx="3263900" cy="621030"/>
          </a:xfrm>
          <a:prstGeom prst="round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同时进行</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圆角矩形 14"/>
          <p:cNvSpPr/>
          <p:nvPr/>
        </p:nvSpPr>
        <p:spPr>
          <a:xfrm>
            <a:off x="5418455" y="1800860"/>
            <a:ext cx="1736725" cy="4841875"/>
          </a:xfrm>
          <a:prstGeom prst="roundRect">
            <a:avLst/>
          </a:prstGeom>
          <a:noFill/>
          <a:ln w="82550" cmpd="dbl">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2260201" y="4411568"/>
            <a:ext cx="1706880" cy="460375"/>
          </a:xfrm>
          <a:prstGeom prst="rect">
            <a:avLst/>
          </a:prstGeom>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节省时间。</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righ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500"/>
                            </p:stCondLst>
                            <p:childTnLst>
                              <p:par>
                                <p:cTn id="21" presetID="1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500"/>
                            </p:stCondLst>
                            <p:childTnLst>
                              <p:par>
                                <p:cTn id="31" presetID="1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ppt_x</p:attrName>
                                        </p:attrNameLst>
                                      </p:cBhvr>
                                      <p:tavLst>
                                        <p:tav tm="0">
                                          <p:val>
                                            <p:strVal val="#ppt_x-#ppt_w*1.125000"/>
                                          </p:val>
                                        </p:tav>
                                        <p:tav tm="100000">
                                          <p:val>
                                            <p:strVal val="#ppt_x"/>
                                          </p:val>
                                        </p:tav>
                                      </p:tavLst>
                                    </p:anim>
                                    <p:animEffect transition="in" filter="wipe(right)">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p:tgtEl>
                                          <p:spTgt spid="6"/>
                                        </p:tgtEl>
                                        <p:attrNameLst>
                                          <p:attrName>ppt_x</p:attrName>
                                        </p:attrNameLst>
                                      </p:cBhvr>
                                      <p:tavLst>
                                        <p:tav tm="0">
                                          <p:val>
                                            <p:strVal val="#ppt_x-#ppt_w*1.125000"/>
                                          </p:val>
                                        </p:tav>
                                        <p:tav tm="100000">
                                          <p:val>
                                            <p:strVal val="#ppt_x"/>
                                          </p:val>
                                        </p:tav>
                                      </p:tavLst>
                                    </p:anim>
                                    <p:animEffect transition="in" filter="wipe(right)">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right)">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500"/>
                            </p:stCondLst>
                            <p:childTnLst>
                              <p:par>
                                <p:cTn id="53" presetID="12" presetClass="entr" presetSubtype="8"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p:tgtEl>
                                          <p:spTgt spid="8"/>
                                        </p:tgtEl>
                                        <p:attrNameLst>
                                          <p:attrName>ppt_x</p:attrName>
                                        </p:attrNameLst>
                                      </p:cBhvr>
                                      <p:tavLst>
                                        <p:tav tm="0">
                                          <p:val>
                                            <p:strVal val="#ppt_x-#ppt_w*1.125000"/>
                                          </p:val>
                                        </p:tav>
                                        <p:tav tm="100000">
                                          <p:val>
                                            <p:strVal val="#ppt_x"/>
                                          </p:val>
                                        </p:tav>
                                      </p:tavLst>
                                    </p:anim>
                                    <p:animEffect transition="in" filter="wipe(right)">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p:tgtEl>
                                          <p:spTgt spid="16"/>
                                        </p:tgtEl>
                                        <p:attrNameLst>
                                          <p:attrName>ppt_y</p:attrName>
                                        </p:attrNameLst>
                                      </p:cBhvr>
                                      <p:tavLst>
                                        <p:tav tm="0">
                                          <p:val>
                                            <p:strVal val="#ppt_y+#ppt_h*1.125000"/>
                                          </p:val>
                                        </p:tav>
                                        <p:tav tm="100000">
                                          <p:val>
                                            <p:strVal val="#ppt_y"/>
                                          </p:val>
                                        </p:tav>
                                      </p:tavLst>
                                    </p:anim>
                                    <p:animEffect transition="in" filter="wipe(up)">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grpId="0" nodeType="clickEffect">
                                  <p:stCondLst>
                                    <p:cond delay="0"/>
                                  </p:stCondLst>
                                  <p:childTnLst>
                                    <p:set>
                                      <p:cBhvr>
                                        <p:cTn id="66" dur="1000" fill="hold">
                                          <p:stCondLst>
                                            <p:cond delay="0"/>
                                          </p:stCondLst>
                                        </p:cTn>
                                        <p:tgtEl>
                                          <p:spTgt spid="15"/>
                                        </p:tgtEl>
                                        <p:attrNameLst>
                                          <p:attrName>style.visibility</p:attrName>
                                        </p:attrNameLst>
                                      </p:cBhvr>
                                      <p:to>
                                        <p:strVal val="visible"/>
                                      </p:to>
                                    </p:set>
                                    <p:animEffect transition="in" filter="wheel(1)">
                                      <p:cBhvr>
                                        <p:cTn id="67" dur="10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left)">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17" grpId="0"/>
      <p:bldP spid="9" grpId="0" animBg="1"/>
      <p:bldP spid="10" grpId="0" animBg="1"/>
      <p:bldP spid="11" grpId="0" animBg="1"/>
      <p:bldP spid="16" grpId="0"/>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505585" y="870585"/>
            <a:ext cx="2828290" cy="1188720"/>
            <a:chOff x="2371" y="1371"/>
            <a:chExt cx="4454" cy="1872"/>
          </a:xfrm>
        </p:grpSpPr>
        <p:pic>
          <p:nvPicPr>
            <p:cNvPr id="4" name="图片 3" descr="图片211"/>
            <p:cNvPicPr>
              <a:picLocks noChangeAspect="1"/>
            </p:cNvPicPr>
            <p:nvPr/>
          </p:nvPicPr>
          <p:blipFill>
            <a:blip r:embed="rId2"/>
            <a:stretch>
              <a:fillRect/>
            </a:stretch>
          </p:blipFill>
          <p:spPr>
            <a:xfrm>
              <a:off x="2371" y="1371"/>
              <a:ext cx="4454" cy="1872"/>
            </a:xfrm>
            <a:prstGeom prst="rect">
              <a:avLst/>
            </a:prstGeom>
          </p:spPr>
        </p:pic>
        <p:sp>
          <p:nvSpPr>
            <p:cNvPr id="3" name="文本框 2"/>
            <p:cNvSpPr txBox="1"/>
            <p:nvPr/>
          </p:nvSpPr>
          <p:spPr>
            <a:xfrm>
              <a:off x="3014" y="1944"/>
              <a:ext cx="3168" cy="725"/>
            </a:xfrm>
            <a:prstGeom prst="rect">
              <a:avLst/>
            </a:prstGeom>
            <a:noFill/>
          </p:spPr>
          <p:txBody>
            <a:bodyPr wrap="non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sym typeface="+mn-ea"/>
                </a:rPr>
                <a:t>用流程图表示</a:t>
              </a:r>
              <a:endParaRPr lang="zh-CN" altLang="en-US" sz="2400">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5942045" y="3224964"/>
            <a:ext cx="1152000" cy="923311"/>
            <a:chOff x="4527210" y="2909149"/>
            <a:chExt cx="1152000" cy="923311"/>
          </a:xfrm>
        </p:grpSpPr>
        <p:sp>
          <p:nvSpPr>
            <p:cNvPr id="33" name="矩形 16"/>
            <p:cNvSpPr>
              <a:spLocks noChangeArrowheads="1"/>
            </p:cNvSpPr>
            <p:nvPr/>
          </p:nvSpPr>
          <p:spPr bwMode="auto">
            <a:xfrm>
              <a:off x="4527210" y="2909149"/>
              <a:ext cx="1152000" cy="504000"/>
            </a:xfrm>
            <a:prstGeom prst="rect">
              <a:avLst/>
            </a:prstGeom>
            <a:solidFill>
              <a:srgbClr val="FFFFFF"/>
            </a:solidFill>
            <a:ln w="38100" algn="ctr">
              <a:solidFill>
                <a:srgbClr val="0070C0"/>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洗茶杯</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4" name="TextBox 21"/>
            <p:cNvSpPr txBox="1">
              <a:spLocks noChangeArrowheads="1"/>
            </p:cNvSpPr>
            <p:nvPr/>
          </p:nvSpPr>
          <p:spPr bwMode="auto">
            <a:xfrm>
              <a:off x="4628745" y="3372085"/>
              <a:ext cx="100647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1" name="组合 60"/>
          <p:cNvGrpSpPr/>
          <p:nvPr/>
        </p:nvGrpSpPr>
        <p:grpSpPr>
          <a:xfrm>
            <a:off x="5967133" y="4236953"/>
            <a:ext cx="1152000" cy="923246"/>
            <a:chOff x="4520535" y="3876260"/>
            <a:chExt cx="1152000" cy="923246"/>
          </a:xfrm>
        </p:grpSpPr>
        <p:sp>
          <p:nvSpPr>
            <p:cNvPr id="35" name="矩形 15"/>
            <p:cNvSpPr>
              <a:spLocks noChangeArrowheads="1"/>
            </p:cNvSpPr>
            <p:nvPr/>
          </p:nvSpPr>
          <p:spPr bwMode="auto">
            <a:xfrm>
              <a:off x="4520535" y="3876260"/>
              <a:ext cx="1152000" cy="504000"/>
            </a:xfrm>
            <a:prstGeom prst="rect">
              <a:avLst/>
            </a:prstGeom>
            <a:solidFill>
              <a:srgbClr val="FFFFFF"/>
            </a:solidFill>
            <a:ln w="38100" algn="ctr">
              <a:solidFill>
                <a:srgbClr val="0070C0"/>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找茶叶</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6" name="TextBox 22"/>
            <p:cNvSpPr txBox="1">
              <a:spLocks noChangeArrowheads="1"/>
            </p:cNvSpPr>
            <p:nvPr/>
          </p:nvSpPr>
          <p:spPr bwMode="auto">
            <a:xfrm>
              <a:off x="4641121" y="4339131"/>
              <a:ext cx="100647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9" name="AutoShape 29"/>
          <p:cNvSpPr>
            <a:spLocks noChangeArrowheads="1"/>
          </p:cNvSpPr>
          <p:nvPr/>
        </p:nvSpPr>
        <p:spPr bwMode="auto">
          <a:xfrm>
            <a:off x="3431817" y="2175515"/>
            <a:ext cx="396000" cy="432000"/>
          </a:xfrm>
          <a:prstGeom prst="rightArrow">
            <a:avLst>
              <a:gd name="adj1" fmla="val 46741"/>
              <a:gd name="adj2" fmla="val 65831"/>
            </a:avLst>
          </a:prstGeom>
          <a:solidFill>
            <a:schemeClr val="accent4">
              <a:lumMod val="75000"/>
            </a:schemeClr>
          </a:solidFill>
          <a:ln>
            <a:noFill/>
          </a:ln>
          <a:extLst>
            <a:ext uri="{91240B29-F687-4F45-9708-019B960494DF}">
              <a14:hiddenLine xmlns:a14="http://schemas.microsoft.com/office/drawing/2010/main" w="12700">
                <a:solidFill>
                  <a:srgbClr val="000000"/>
                </a:solidFill>
                <a:miter lim="800000"/>
                <a:headEnd/>
                <a:tailEnd type="none" w="lg" len="lg"/>
              </a14:hiddenLine>
            </a:ext>
          </a:extLst>
        </p:spPr>
        <p:txBody>
          <a:bodyPr lIns="90000" tIns="46800" rIns="36000" bIns="72000" anchor="ct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pP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56" name="组合 55"/>
          <p:cNvGrpSpPr/>
          <p:nvPr/>
        </p:nvGrpSpPr>
        <p:grpSpPr>
          <a:xfrm>
            <a:off x="1997683" y="2139316"/>
            <a:ext cx="1174685" cy="997714"/>
            <a:chOff x="1000302" y="1768658"/>
            <a:chExt cx="1174685" cy="997714"/>
          </a:xfrm>
        </p:grpSpPr>
        <p:sp>
          <p:nvSpPr>
            <p:cNvPr id="38" name="矩形 24"/>
            <p:cNvSpPr>
              <a:spLocks noChangeArrowheads="1"/>
            </p:cNvSpPr>
            <p:nvPr/>
          </p:nvSpPr>
          <p:spPr bwMode="auto">
            <a:xfrm>
              <a:off x="1000302" y="1768658"/>
              <a:ext cx="1152000" cy="504000"/>
            </a:xfrm>
            <a:prstGeom prst="rect">
              <a:avLst/>
            </a:prstGeom>
            <a:solidFill>
              <a:srgbClr val="FFFFFF"/>
            </a:solidFill>
            <a:ln w="50800" algn="ctr">
              <a:solidFill>
                <a:srgbClr val="0070C0"/>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洗水壶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0" name="矩形 39"/>
            <p:cNvSpPr/>
            <p:nvPr/>
          </p:nvSpPr>
          <p:spPr bwMode="auto">
            <a:xfrm>
              <a:off x="1035162" y="2305997"/>
              <a:ext cx="1139825" cy="460375"/>
            </a:xfrm>
            <a:prstGeom prst="rect">
              <a:avLst/>
            </a:prstGeom>
          </p:spPr>
          <p:txBody>
            <a:bodyPr>
              <a:spAutoFit/>
            </a:bodyPr>
            <a:lstStyle/>
            <a:p>
              <a:pPr algn="ct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3" name="AutoShape 29"/>
          <p:cNvSpPr>
            <a:spLocks noChangeArrowheads="1"/>
          </p:cNvSpPr>
          <p:nvPr/>
        </p:nvSpPr>
        <p:spPr bwMode="auto">
          <a:xfrm>
            <a:off x="5309564" y="2175515"/>
            <a:ext cx="396000" cy="432000"/>
          </a:xfrm>
          <a:prstGeom prst="rightArrow">
            <a:avLst>
              <a:gd name="adj1" fmla="val 46741"/>
              <a:gd name="adj2" fmla="val 65831"/>
            </a:avLst>
          </a:prstGeom>
          <a:solidFill>
            <a:schemeClr val="accent4">
              <a:lumMod val="75000"/>
            </a:schemeClr>
          </a:solidFill>
          <a:ln>
            <a:noFill/>
          </a:ln>
          <a:extLst>
            <a:ext uri="{91240B29-F687-4F45-9708-019B960494DF}">
              <a14:hiddenLine xmlns:a14="http://schemas.microsoft.com/office/drawing/2010/main" w="12700">
                <a:solidFill>
                  <a:srgbClr val="000000"/>
                </a:solidFill>
                <a:miter lim="800000"/>
                <a:headEnd/>
                <a:tailEnd type="none" w="lg" len="lg"/>
              </a14:hiddenLine>
            </a:ext>
          </a:extLst>
        </p:spPr>
        <p:txBody>
          <a:bodyPr lIns="90000" tIns="46800" rIns="36000" bIns="72000" anchor="ct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pP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4057247" y="2139316"/>
            <a:ext cx="972887" cy="997714"/>
            <a:chOff x="2938348" y="1768658"/>
            <a:chExt cx="972887" cy="997714"/>
          </a:xfrm>
        </p:grpSpPr>
        <p:sp>
          <p:nvSpPr>
            <p:cNvPr id="42" name="矩形 25"/>
            <p:cNvSpPr>
              <a:spLocks noChangeArrowheads="1"/>
            </p:cNvSpPr>
            <p:nvPr/>
          </p:nvSpPr>
          <p:spPr bwMode="auto">
            <a:xfrm>
              <a:off x="2941302" y="1768658"/>
              <a:ext cx="935659" cy="504000"/>
            </a:xfrm>
            <a:prstGeom prst="rect">
              <a:avLst/>
            </a:prstGeom>
            <a:solidFill>
              <a:srgbClr val="FFFFFF"/>
            </a:solidFill>
            <a:ln w="50800" algn="ctr">
              <a:solidFill>
                <a:srgbClr val="0070C0"/>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接水</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4" name="矩形 43"/>
            <p:cNvSpPr/>
            <p:nvPr/>
          </p:nvSpPr>
          <p:spPr bwMode="auto">
            <a:xfrm>
              <a:off x="2938348" y="2305997"/>
              <a:ext cx="972887" cy="460375"/>
            </a:xfrm>
            <a:prstGeom prst="rect">
              <a:avLst/>
            </a:prstGeom>
          </p:spPr>
          <p:txBody>
            <a:bodyPr wrap="square">
              <a:spAutoFit/>
            </a:bodyPr>
            <a:lstStyle/>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7" name="AutoShape 29"/>
          <p:cNvSpPr>
            <a:spLocks noChangeArrowheads="1"/>
          </p:cNvSpPr>
          <p:nvPr/>
        </p:nvSpPr>
        <p:spPr bwMode="auto">
          <a:xfrm>
            <a:off x="7228232" y="2175515"/>
            <a:ext cx="396000" cy="432000"/>
          </a:xfrm>
          <a:prstGeom prst="rightArrow">
            <a:avLst>
              <a:gd name="adj1" fmla="val 46741"/>
              <a:gd name="adj2" fmla="val 65831"/>
            </a:avLst>
          </a:prstGeom>
          <a:solidFill>
            <a:schemeClr val="accent4">
              <a:lumMod val="75000"/>
            </a:schemeClr>
          </a:solidFill>
          <a:ln>
            <a:noFill/>
          </a:ln>
          <a:extLst>
            <a:ext uri="{91240B29-F687-4F45-9708-019B960494DF}">
              <a14:hiddenLine xmlns:a14="http://schemas.microsoft.com/office/drawing/2010/main" w="12700">
                <a:solidFill>
                  <a:srgbClr val="000000"/>
                </a:solidFill>
                <a:miter lim="800000"/>
                <a:headEnd/>
                <a:tailEnd type="none" w="lg" len="lg"/>
              </a14:hiddenLine>
            </a:ext>
          </a:extLst>
        </p:spPr>
        <p:txBody>
          <a:bodyPr lIns="90000" tIns="46800" rIns="36000" bIns="72000" anchor="ct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pP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5998972" y="2139316"/>
            <a:ext cx="1049699" cy="997714"/>
            <a:chOff x="4610237" y="1768658"/>
            <a:chExt cx="1049699" cy="997714"/>
          </a:xfrm>
        </p:grpSpPr>
        <p:sp>
          <p:nvSpPr>
            <p:cNvPr id="46" name="矩形 28"/>
            <p:cNvSpPr>
              <a:spLocks noChangeArrowheads="1"/>
            </p:cNvSpPr>
            <p:nvPr/>
          </p:nvSpPr>
          <p:spPr bwMode="auto">
            <a:xfrm>
              <a:off x="4610237" y="1768658"/>
              <a:ext cx="935815" cy="504000"/>
            </a:xfrm>
            <a:prstGeom prst="rect">
              <a:avLst/>
            </a:prstGeom>
            <a:solidFill>
              <a:srgbClr val="FFFFFF"/>
            </a:solidFill>
            <a:ln w="50800" algn="ctr">
              <a:solidFill>
                <a:srgbClr val="0070C0"/>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烧水</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8" name="矩形 47"/>
            <p:cNvSpPr/>
            <p:nvPr/>
          </p:nvSpPr>
          <p:spPr bwMode="auto">
            <a:xfrm>
              <a:off x="4621488" y="2305997"/>
              <a:ext cx="1038448" cy="460375"/>
            </a:xfrm>
            <a:prstGeom prst="rect">
              <a:avLst/>
            </a:prstGeom>
          </p:spPr>
          <p:txBody>
            <a:bodyPr wrap="square">
              <a:spAutoFit/>
            </a:bodyPr>
            <a:lstStyle/>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9" name="组合 58"/>
          <p:cNvGrpSpPr/>
          <p:nvPr/>
        </p:nvGrpSpPr>
        <p:grpSpPr>
          <a:xfrm>
            <a:off x="7746987" y="2139318"/>
            <a:ext cx="1139825" cy="997717"/>
            <a:chOff x="6204582" y="1768660"/>
            <a:chExt cx="1139825" cy="997717"/>
          </a:xfrm>
        </p:grpSpPr>
        <p:sp>
          <p:nvSpPr>
            <p:cNvPr id="50" name="矩形 28"/>
            <p:cNvSpPr>
              <a:spLocks noChangeArrowheads="1"/>
            </p:cNvSpPr>
            <p:nvPr/>
          </p:nvSpPr>
          <p:spPr bwMode="auto">
            <a:xfrm>
              <a:off x="6296285" y="1768660"/>
              <a:ext cx="935749" cy="504000"/>
            </a:xfrm>
            <a:prstGeom prst="rect">
              <a:avLst/>
            </a:prstGeom>
            <a:solidFill>
              <a:srgbClr val="FFFFFF"/>
            </a:solidFill>
            <a:ln w="50800" algn="ctr">
              <a:solidFill>
                <a:srgbClr val="0070C0"/>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沏茶</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1" name="矩形 50"/>
            <p:cNvSpPr/>
            <p:nvPr/>
          </p:nvSpPr>
          <p:spPr bwMode="auto">
            <a:xfrm>
              <a:off x="6204582" y="2306002"/>
              <a:ext cx="1139825" cy="460375"/>
            </a:xfrm>
            <a:prstGeom prst="rect">
              <a:avLst/>
            </a:prstGeom>
          </p:spPr>
          <p:txBody>
            <a:bodyPr>
              <a:spAutoFit/>
            </a:bodyPr>
            <a:lstStyle/>
            <a:p>
              <a:pPr algn="ct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2" name="AutoShape 40"/>
          <p:cNvSpPr/>
          <p:nvPr/>
        </p:nvSpPr>
        <p:spPr bwMode="auto">
          <a:xfrm>
            <a:off x="5664554" y="2514334"/>
            <a:ext cx="219075" cy="2032000"/>
          </a:xfrm>
          <a:prstGeom prst="leftBrace">
            <a:avLst>
              <a:gd name="adj1" fmla="val 103060"/>
              <a:gd name="adj2" fmla="val 50000"/>
            </a:avLst>
          </a:prstGeom>
          <a:noFill/>
          <a:ln w="41275">
            <a:solidFill>
              <a:srgbClr val="FF0000"/>
            </a:solidFill>
            <a:round/>
          </a:ln>
        </p:spPr>
        <p:txBody>
          <a:bodyPr wrap="none" anchor="ctr"/>
          <a:lstStyle/>
          <a:p>
            <a:endParaRPr lang="zh-CN" altLang="en-US" sz="2400">
              <a:latin typeface="微软雅黑" panose="020B0503020204020204" pitchFamily="34" charset="-122"/>
              <a:ea typeface="微软雅黑" panose="020B0503020204020204" pitchFamily="34" charset="-122"/>
            </a:endParaRPr>
          </a:p>
        </p:txBody>
      </p:sp>
      <p:sp>
        <p:nvSpPr>
          <p:cNvPr id="63" name="TextBox 62"/>
          <p:cNvSpPr txBox="1">
            <a:spLocks noChangeArrowheads="1"/>
          </p:cNvSpPr>
          <p:nvPr/>
        </p:nvSpPr>
        <p:spPr bwMode="auto">
          <a:xfrm>
            <a:off x="4718760" y="3462104"/>
            <a:ext cx="792480" cy="460375"/>
          </a:xfrm>
          <a:prstGeom prst="rect">
            <a:avLst/>
          </a:prstGeom>
          <a:noFill/>
          <a:ln w="9525">
            <a:noFill/>
            <a:miter lim="800000"/>
          </a:ln>
        </p:spPr>
        <p:txBody>
          <a:bodyPr wrap="non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同时</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5" name="Text Box 16"/>
          <p:cNvSpPr txBox="1">
            <a:spLocks noChangeArrowheads="1"/>
          </p:cNvSpPr>
          <p:nvPr/>
        </p:nvSpPr>
        <p:spPr bwMode="auto">
          <a:xfrm>
            <a:off x="4983290" y="5570115"/>
            <a:ext cx="3725656" cy="460375"/>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left)">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left)">
                                      <p:cBhvr>
                                        <p:cTn id="22" dur="500"/>
                                        <p:tgtEl>
                                          <p:spTgt spid="4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left)">
                                      <p:cBhvr>
                                        <p:cTn id="27" dur="500"/>
                                        <p:tgtEl>
                                          <p:spTgt spid="5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wipe(left)">
                                      <p:cBhvr>
                                        <p:cTn id="32" dur="500"/>
                                        <p:tgtEl>
                                          <p:spTgt spid="62"/>
                                        </p:tgtEl>
                                      </p:cBhvr>
                                    </p:animEffec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left)">
                                      <p:cBhvr>
                                        <p:cTn id="36" dur="500"/>
                                        <p:tgtEl>
                                          <p:spTgt spid="60"/>
                                        </p:tgtEl>
                                      </p:cBhvr>
                                    </p:animEffect>
                                  </p:childTnLst>
                                </p:cTn>
                              </p:par>
                              <p:par>
                                <p:cTn id="37" presetID="22" presetClass="entr" presetSubtype="8" fill="hold" nodeType="with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wipe(left)">
                                      <p:cBhvr>
                                        <p:cTn id="39" dur="500"/>
                                        <p:tgtEl>
                                          <p:spTgt spid="61"/>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wipe(left)">
                                      <p:cBhvr>
                                        <p:cTn id="43" dur="500"/>
                                        <p:tgtEl>
                                          <p:spTgt spid="6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500"/>
                                        <p:tgtEl>
                                          <p:spTgt spid="4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wipe(left)">
                                      <p:cBhvr>
                                        <p:cTn id="53" dur="500"/>
                                        <p:tgtEl>
                                          <p:spTgt spid="5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wipe(left)">
                                      <p:cBhvr>
                                        <p:cTn id="5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43" grpId="0" bldLvl="0" animBg="1"/>
      <p:bldP spid="47" grpId="0" bldLvl="0" animBg="1"/>
      <p:bldP spid="62" grpId="0" bldLvl="0" animBg="1"/>
      <p:bldP spid="63" grpId="0"/>
      <p:bldP spid="65" grpId="0" bldLvl="0" animBg="1"/>
    </p:bldLst>
  </p:timing>
</p:sld>
</file>

<file path=ppt/tags/tag1.xml><?xml version="1.0" encoding="utf-8"?>
<p:tagLst xmlns:p="http://schemas.openxmlformats.org/presentationml/2006/main">
  <p:tag name="KSO_WM_UNIT_PLACING_PICTURE_USER_VIEWPORT" val="{&quot;height&quot;:3690,&quot;width&quot;:15360}"/>
</p:tagLst>
</file>

<file path=ppt/tags/tag2.xml><?xml version="1.0" encoding="utf-8"?>
<p:tagLst xmlns:p="http://schemas.openxmlformats.org/presentationml/2006/main">
  <p:tag name="KSO_WM_UNIT_PLACING_PICTURE_USER_VIEWPORT" val="{&quot;height&quot;:3690,&quot;width&quot;:15360}"/>
</p:tagLst>
</file>

<file path=ppt/tags/tag3.xml><?xml version="1.0" encoding="utf-8"?>
<p:tagLst xmlns:p="http://schemas.openxmlformats.org/presentationml/2006/main">
  <p:tag name="KSO_WM_UNIT_PLACING_PICTURE_USER_VIEWPORT" val="{&quot;height&quot;:3690,&quot;width&quot;:15360}"/>
</p:tagLst>
</file>

<file path=ppt/tags/tag4.xml><?xml version="1.0" encoding="utf-8"?>
<p:tagLst xmlns:p="http://schemas.openxmlformats.org/presentationml/2006/main">
  <p:tag name="KSO_WM_UNIT_TABLE_BEAUTIFY" val="smartTable{96ca2702-632a-4f76-83c9-767526c569dd}"/>
</p:tagLst>
</file>

<file path=ppt/tags/tag5.xml><?xml version="1.0" encoding="utf-8"?>
<p:tagLst xmlns:p="http://schemas.openxmlformats.org/presentationml/2006/main">
  <p:tag name="KSO_WM_UNIT_TABLE_BEAUTIFY" val="smartTable{2e417e21-6bec-475e-b8d0-bbcd5af7c7e6}"/>
</p:tagLst>
</file>

<file path=ppt/tags/tag6.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992</Words>
  <Application>WPS 演示</Application>
  <PresentationFormat>宽屏</PresentationFormat>
  <Paragraphs>262</Paragraphs>
  <Slides>17</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17</vt:i4>
      </vt:variant>
    </vt:vector>
  </HeadingPairs>
  <TitlesOfParts>
    <vt:vector size="35" baseType="lpstr">
      <vt:lpstr>Arial</vt:lpstr>
      <vt:lpstr>宋体</vt:lpstr>
      <vt:lpstr>Wingdings</vt:lpstr>
      <vt:lpstr>微软雅黑</vt:lpstr>
      <vt:lpstr>Wingdings</vt:lpstr>
      <vt:lpstr>Times New Roman</vt:lpstr>
      <vt:lpstr>楷体</vt:lpstr>
      <vt:lpstr>楷体_GB2312</vt:lpstr>
      <vt:lpstr>新宋体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4F0C80B63EE746E3B7895AAF29BA9AAB</vt:lpwstr>
  </property>
</Properties>
</file>