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4" r:id="rId3"/>
  </p:sldMasterIdLst>
  <p:notesMasterIdLst>
    <p:notesMasterId r:id="rId33"/>
  </p:notesMasterIdLst>
  <p:handoutMasterIdLst>
    <p:handoutMasterId r:id="rId34"/>
  </p:handoutMasterIdLst>
  <p:sldIdLst>
    <p:sldId id="498" r:id="rId4"/>
    <p:sldId id="420" r:id="rId5"/>
    <p:sldId id="570" r:id="rId6"/>
    <p:sldId id="571" r:id="rId7"/>
    <p:sldId id="572" r:id="rId8"/>
    <p:sldId id="573" r:id="rId9"/>
    <p:sldId id="575" r:id="rId10"/>
    <p:sldId id="576" r:id="rId11"/>
    <p:sldId id="577" r:id="rId12"/>
    <p:sldId id="574" r:id="rId13"/>
    <p:sldId id="569" r:id="rId14"/>
    <p:sldId id="579" r:id="rId15"/>
    <p:sldId id="580" r:id="rId16"/>
    <p:sldId id="581" r:id="rId17"/>
    <p:sldId id="582" r:id="rId18"/>
    <p:sldId id="583" r:id="rId19"/>
    <p:sldId id="584" r:id="rId20"/>
    <p:sldId id="585" r:id="rId21"/>
    <p:sldId id="586" r:id="rId22"/>
    <p:sldId id="587" r:id="rId23"/>
    <p:sldId id="588" r:id="rId24"/>
    <p:sldId id="589" r:id="rId25"/>
    <p:sldId id="590" r:id="rId26"/>
    <p:sldId id="591" r:id="rId27"/>
    <p:sldId id="592" r:id="rId28"/>
    <p:sldId id="593" r:id="rId29"/>
    <p:sldId id="594" r:id="rId30"/>
    <p:sldId id="595" r:id="rId31"/>
    <p:sldId id="597" r:id="rId32"/>
  </p:sldIdLst>
  <p:sldSz cx="9144000" cy="5143500"/>
  <p:notesSz cx="6858000" cy="9144000"/>
  <p:custDataLst>
    <p:tags r:id="rId38"/>
  </p:custDataLst>
  <p:defaultTextStyle>
    <a:defPPr>
      <a:defRPr lang="zh-CN"/>
    </a:defPPr>
    <a:lvl1pPr marL="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Calibri" panose="020F0502020204030204" pitchFamily="34" charset="0"/>
        <a:ea typeface="宋体" panose="02010600030101010101" pitchFamily="2" charset="-122"/>
      </a:defRPr>
    </a:lvl1pPr>
    <a:lvl2pPr marL="4572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Calibri" panose="020F0502020204030204" pitchFamily="34" charset="0"/>
        <a:ea typeface="宋体" panose="02010600030101010101" pitchFamily="2" charset="-122"/>
      </a:defRPr>
    </a:lvl2pPr>
    <a:lvl3pPr marL="9144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Calibri" panose="020F0502020204030204" pitchFamily="34" charset="0"/>
        <a:ea typeface="宋体" panose="02010600030101010101" pitchFamily="2" charset="-122"/>
      </a:defRPr>
    </a:lvl3pPr>
    <a:lvl4pPr marL="13716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Calibri" panose="020F0502020204030204" pitchFamily="34" charset="0"/>
        <a:ea typeface="宋体" panose="02010600030101010101" pitchFamily="2" charset="-122"/>
      </a:defRPr>
    </a:lvl4pPr>
    <a:lvl5pPr marL="18288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Calibri" panose="020F0502020204030204" pitchFamily="34" charset="0"/>
        <a:ea typeface="宋体" panose="02010600030101010101" pitchFamily="2" charset="-122"/>
      </a:defRPr>
    </a:lvl5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849" autoAdjust="0"/>
    <p:restoredTop sz="96256" autoAdjust="0"/>
  </p:normalViewPr>
  <p:slideViewPr>
    <p:cSldViewPr>
      <p:cViewPr varScale="1">
        <p:scale>
          <a:sx n="151" d="100"/>
          <a:sy n="151" d="100"/>
        </p:scale>
        <p:origin x="0" y="0"/>
      </p:cViewPr>
      <p:guideLst/>
    </p:cSldViewPr>
  </p:slideViewPr>
  <p:notesViewPr>
    <p:cSldViewPr>
      <p:cViewPr varScale="1">
        <p:scale>
          <a:sx n="84" d="100"/>
          <a:sy n="84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8" Type="http://schemas.openxmlformats.org/officeDocument/2006/relationships/tags" Target="tags/tag1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handoutMaster" Target="handoutMasters/handoutMaster1.xml"/><Relationship Id="rId33" Type="http://schemas.openxmlformats.org/officeDocument/2006/relationships/notesMaster" Target="notesMasters/notesMaster1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8194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rtlCol="0">
            <a:noAutofit/>
          </a:bodyPr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/>
            <a:r>
              <a:rPr lang="zh-CN" altLang="en-US" sz="1200">
                <a:latin typeface="楷体" panose="02010609060101010101" pitchFamily="49" charset="-122"/>
              </a:rPr>
              <a:t>状元成才路</a:t>
            </a:r>
            <a:endParaRPr lang="zh-CN" altLang="en-US" sz="1200">
              <a:latin typeface="楷体" panose="02010609060101010101" pitchFamily="49" charset="-122"/>
            </a:endParaRPr>
          </a:p>
        </p:txBody>
      </p:sp>
      <p:sp>
        <p:nvSpPr>
          <p:cNvPr id="8195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rtlCol="0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/>
            <a:fld id="{3E09B4E6-03DF-403E-BEC3-AF374BEF9D06}" type="datetime">
              <a:rPr lang="zh-CN" altLang="en-US" sz="1200">
                <a:latin typeface="楷体" panose="02010609060101010101" pitchFamily="49" charset="-122"/>
              </a:rPr>
            </a:fld>
            <a:endParaRPr lang="zh-CN" altLang="en-US" sz="1200">
              <a:latin typeface="楷体" panose="02010609060101010101" pitchFamily="49" charset="-122"/>
            </a:endParaRPr>
          </a:p>
        </p:txBody>
      </p:sp>
      <p:sp>
        <p:nvSpPr>
          <p:cNvPr id="8196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rtlCol="0" anchor="b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1200">
                <a:latin typeface="楷体" panose="02010609060101010101" pitchFamily="49" charset="-122"/>
              </a:rPr>
              <a:t>状元成才路</a:t>
            </a:r>
            <a:endParaRPr lang="zh-CN" altLang="en-US" sz="1200">
              <a:latin typeface="楷体" panose="02010609060101010101" pitchFamily="49" charset="-122"/>
            </a:endParaRPr>
          </a:p>
        </p:txBody>
      </p:sp>
      <p:sp>
        <p:nvSpPr>
          <p:cNvPr id="8197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numCol="1" anchor="b" anchorCtr="0" compatLnSpc="1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/>
            <a:fld id="{AACB5856-412E-48C3-9C1C-98816FA1E398}" type="slidenum">
              <a:rPr lang="zh-CN" altLang="en-US" sz="1200">
                <a:latin typeface="楷体" panose="02010609060101010101" pitchFamily="49" charset="-122"/>
              </a:rPr>
            </a:fld>
            <a:endParaRPr lang="zh-CN" altLang="en-US" sz="1200">
              <a:latin typeface="楷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7170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rtlCol="0">
            <a:noAutofit/>
          </a:bodyPr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1" hangingPunct="1"/>
            <a:r>
              <a:rPr lang="zh-CN" altLang="en-US" sz="1200">
                <a:latin typeface="楷体" panose="02010609060101010101" pitchFamily="49" charset="-122"/>
              </a:rPr>
              <a:t>状元成才路</a:t>
            </a:r>
            <a:endParaRPr lang="zh-CN" altLang="en-US" sz="1200">
              <a:latin typeface="楷体" panose="02010609060101010101" pitchFamily="49" charset="-122"/>
            </a:endParaRPr>
          </a:p>
        </p:txBody>
      </p:sp>
      <p:sp>
        <p:nvSpPr>
          <p:cNvPr id="7171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rtlCol="0">
            <a:noAutofit/>
          </a:bodyPr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3A668C7E-4128-40F9-8178-F6713EAAD22A}" type="datetime">
              <a:rPr lang="zh-CN" altLang="en-US" sz="1200">
                <a:latin typeface="楷体" panose="02010609060101010101" pitchFamily="49" charset="-122"/>
              </a:rPr>
            </a:fld>
            <a:endParaRPr lang="zh-CN" altLang="en-US" sz="1200">
              <a:latin typeface="楷体" panose="02010609060101010101" pitchFamily="49" charset="-122"/>
            </a:endParaRPr>
          </a:p>
        </p:txBody>
      </p:sp>
      <p:sp>
        <p:nvSpPr>
          <p:cNvPr id="7172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7173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rtlCol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宋体" panose="02010600030101010101" pitchFamily="2" charset="-122"/>
              </a:defRPr>
            </a:lvl5pPr>
          </a:lstStyle>
          <a:p>
            <a:pPr lvl="0"/>
            <a:r>
              <a:t>单击此处编辑母版文本样式</a:t>
            </a:r>
          </a:p>
          <a:p>
            <a:pPr lvl="1"/>
            <a:r>
              <a:t>第二级</a:t>
            </a:r>
          </a:p>
          <a:p>
            <a:pPr lvl="2"/>
            <a:r>
              <a:t>第三级</a:t>
            </a:r>
          </a:p>
          <a:p>
            <a:pPr lvl="3"/>
            <a:r>
              <a:t>第四级</a:t>
            </a:r>
          </a:p>
          <a:p>
            <a:pPr lvl="4"/>
            <a:r>
              <a:t>第五级</a:t>
            </a:r>
          </a:p>
        </p:txBody>
      </p:sp>
      <p:sp>
        <p:nvSpPr>
          <p:cNvPr id="7174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rtlCol="0" anchor="b" anchorCtr="0">
            <a:no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1200">
                <a:latin typeface="楷体" panose="02010609060101010101" pitchFamily="49" charset="-122"/>
              </a:rPr>
              <a:t>状元成才路</a:t>
            </a:r>
            <a:endParaRPr lang="zh-CN" altLang="en-US" sz="1200">
              <a:latin typeface="楷体" panose="02010609060101010101" pitchFamily="49" charset="-122"/>
            </a:endParaRPr>
          </a:p>
        </p:txBody>
      </p:sp>
      <p:sp>
        <p:nvSpPr>
          <p:cNvPr id="7175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numCol="1" anchor="b" anchorCtr="0" compatLnSpc="1">
            <a:noAutofit/>
          </a:bodyPr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4D266013-19A3-42CE-A75B-3441BFD2A516}" type="slidenum">
              <a:rPr lang="zh-CN" altLang="en-US" sz="1200">
                <a:latin typeface="楷体" panose="02010609060101010101" pitchFamily="49" charset="-122"/>
              </a:rPr>
            </a:fld>
            <a:endParaRPr lang="zh-CN" altLang="en-US" sz="1200">
              <a:latin typeface="楷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/>
</p:notesMaster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竖排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2051" name="组合 5"/>
          <p:cNvGrpSpPr/>
          <p:nvPr/>
        </p:nvGrpSpPr>
        <p:grpSpPr>
          <a:xfrm>
            <a:off x="0" y="3398838"/>
            <a:ext cx="9144000" cy="1744662"/>
            <a:chOff x="1" y="4546271"/>
            <a:chExt cx="12191999" cy="2326243"/>
          </a:xfrm>
        </p:grpSpPr>
        <p:sp>
          <p:nvSpPr>
            <p:cNvPr id="2054" name="任意多边形 6"/>
            <p:cNvSpPr/>
            <p:nvPr/>
          </p:nvSpPr>
          <p:spPr>
            <a:xfrm>
              <a:off x="1" y="4546271"/>
              <a:ext cx="12191999" cy="2311427"/>
            </a:xfrm>
            <a:custGeom>
              <a:avLst/>
              <a:gdLst>
                <a:gd name="connsiteX0" fmla="*/ 12191999 w 12191999"/>
                <a:gd name="connsiteY0" fmla="*/ 0 h 2311729"/>
                <a:gd name="connsiteX1" fmla="*/ 12191999 w 12191999"/>
                <a:gd name="connsiteY1" fmla="*/ 2311729 h 2311729"/>
                <a:gd name="connsiteX2" fmla="*/ 0 w 12191999"/>
                <a:gd name="connsiteY2" fmla="*/ 2311729 h 2311729"/>
                <a:gd name="connsiteX3" fmla="*/ 0 w 12191999"/>
                <a:gd name="connsiteY3" fmla="*/ 2020458 h 2311729"/>
                <a:gd name="connsiteX4" fmla="*/ 0 w 12191999"/>
                <a:gd name="connsiteY4" fmla="*/ 237172 h 2311729"/>
                <a:gd name="connsiteX5" fmla="*/ 63480 w 12191999"/>
                <a:gd name="connsiteY5" fmla="*/ 213939 h 2311729"/>
                <a:gd name="connsiteX6" fmla="*/ 348343 w 12191999"/>
                <a:gd name="connsiteY6" fmla="*/ 170871 h 2311729"/>
                <a:gd name="connsiteX7" fmla="*/ 1306287 w 12191999"/>
                <a:gd name="connsiteY7" fmla="*/ 1128815 h 2311729"/>
                <a:gd name="connsiteX8" fmla="*/ 1286825 w 12191999"/>
                <a:gd name="connsiteY8" fmla="*/ 1321874 h 2311729"/>
                <a:gd name="connsiteX9" fmla="*/ 1256605 w 12191999"/>
                <a:gd name="connsiteY9" fmla="*/ 1419229 h 2311729"/>
                <a:gd name="connsiteX10" fmla="*/ 1344679 w 12191999"/>
                <a:gd name="connsiteY10" fmla="*/ 1371424 h 2311729"/>
                <a:gd name="connsiteX11" fmla="*/ 1683656 w 12191999"/>
                <a:gd name="connsiteY11" fmla="*/ 1302987 h 2311729"/>
                <a:gd name="connsiteX12" fmla="*/ 2299446 w 12191999"/>
                <a:gd name="connsiteY12" fmla="*/ 1558056 h 2311729"/>
                <a:gd name="connsiteX13" fmla="*/ 2381189 w 12191999"/>
                <a:gd name="connsiteY13" fmla="*/ 1657129 h 2311729"/>
                <a:gd name="connsiteX14" fmla="*/ 2427737 w 12191999"/>
                <a:gd name="connsiteY14" fmla="*/ 1596410 h 2311729"/>
                <a:gd name="connsiteX15" fmla="*/ 3069771 w 12191999"/>
                <a:gd name="connsiteY15" fmla="*/ 1302987 h 2311729"/>
                <a:gd name="connsiteX16" fmla="*/ 3544503 w 12191999"/>
                <a:gd name="connsiteY16" fmla="*/ 1447998 h 2311729"/>
                <a:gd name="connsiteX17" fmla="*/ 3657745 w 12191999"/>
                <a:gd name="connsiteY17" fmla="*/ 1541431 h 2311729"/>
                <a:gd name="connsiteX18" fmla="*/ 3713651 w 12191999"/>
                <a:gd name="connsiteY18" fmla="*/ 1519404 h 2311729"/>
                <a:gd name="connsiteX19" fmla="*/ 3897086 w 12191999"/>
                <a:gd name="connsiteY19" fmla="*/ 1491671 h 2311729"/>
                <a:gd name="connsiteX20" fmla="*/ 4241977 w 12191999"/>
                <a:gd name="connsiteY20" fmla="*/ 1597020 h 2311729"/>
                <a:gd name="connsiteX21" fmla="*/ 4317999 w 12191999"/>
                <a:gd name="connsiteY21" fmla="*/ 1659743 h 2311729"/>
                <a:gd name="connsiteX22" fmla="*/ 4359994 w 12191999"/>
                <a:gd name="connsiteY22" fmla="*/ 1582372 h 2311729"/>
                <a:gd name="connsiteX23" fmla="*/ 5021945 w 12191999"/>
                <a:gd name="connsiteY23" fmla="*/ 1230415 h 2311729"/>
                <a:gd name="connsiteX24" fmla="*/ 5757498 w 12191999"/>
                <a:gd name="connsiteY24" fmla="*/ 1717972 h 2311729"/>
                <a:gd name="connsiteX25" fmla="*/ 5775109 w 12191999"/>
                <a:gd name="connsiteY25" fmla="*/ 1774705 h 2311729"/>
                <a:gd name="connsiteX26" fmla="*/ 5877396 w 12191999"/>
                <a:gd name="connsiteY26" fmla="*/ 1742952 h 2311729"/>
                <a:gd name="connsiteX27" fmla="*/ 5994403 w 12191999"/>
                <a:gd name="connsiteY27" fmla="*/ 1731157 h 2311729"/>
                <a:gd name="connsiteX28" fmla="*/ 6319003 w 12191999"/>
                <a:gd name="connsiteY28" fmla="*/ 1830310 h 2311729"/>
                <a:gd name="connsiteX29" fmla="*/ 6349718 w 12191999"/>
                <a:gd name="connsiteY29" fmla="*/ 1855653 h 2311729"/>
                <a:gd name="connsiteX30" fmla="*/ 6372196 w 12191999"/>
                <a:gd name="connsiteY30" fmla="*/ 1783240 h 2311729"/>
                <a:gd name="connsiteX31" fmla="*/ 7228113 w 12191999"/>
                <a:gd name="connsiteY31" fmla="*/ 1215901 h 2311729"/>
                <a:gd name="connsiteX32" fmla="*/ 7884955 w 12191999"/>
                <a:gd name="connsiteY32" fmla="*/ 1487974 h 2311729"/>
                <a:gd name="connsiteX33" fmla="*/ 7933395 w 12191999"/>
                <a:gd name="connsiteY33" fmla="*/ 1546684 h 2311729"/>
                <a:gd name="connsiteX34" fmla="*/ 8036368 w 12191999"/>
                <a:gd name="connsiteY34" fmla="*/ 1487498 h 2311729"/>
                <a:gd name="connsiteX35" fmla="*/ 8432799 w 12191999"/>
                <a:gd name="connsiteY35" fmla="*/ 1397328 h 2311729"/>
                <a:gd name="connsiteX36" fmla="*/ 9191035 w 12191999"/>
                <a:gd name="connsiteY36" fmla="*/ 1800479 h 2311729"/>
                <a:gd name="connsiteX37" fmla="*/ 9210518 w 12191999"/>
                <a:gd name="connsiteY37" fmla="*/ 1836373 h 2311729"/>
                <a:gd name="connsiteX38" fmla="*/ 9258709 w 12191999"/>
                <a:gd name="connsiteY38" fmla="*/ 1810216 h 2311729"/>
                <a:gd name="connsiteX39" fmla="*/ 9470570 w 12191999"/>
                <a:gd name="connsiteY39" fmla="*/ 1767443 h 2311729"/>
                <a:gd name="connsiteX40" fmla="*/ 9682431 w 12191999"/>
                <a:gd name="connsiteY40" fmla="*/ 1810216 h 2311729"/>
                <a:gd name="connsiteX41" fmla="*/ 9768141 w 12191999"/>
                <a:gd name="connsiteY41" fmla="*/ 1856738 h 2311729"/>
                <a:gd name="connsiteX42" fmla="*/ 9791010 w 12191999"/>
                <a:gd name="connsiteY42" fmla="*/ 1783067 h 2311729"/>
                <a:gd name="connsiteX43" fmla="*/ 10570028 w 12191999"/>
                <a:gd name="connsiteY43" fmla="*/ 1266699 h 2311729"/>
                <a:gd name="connsiteX44" fmla="*/ 10821441 w 12191999"/>
                <a:gd name="connsiteY44" fmla="*/ 1304709 h 2311729"/>
                <a:gd name="connsiteX45" fmla="*/ 10893902 w 12191999"/>
                <a:gd name="connsiteY45" fmla="*/ 1333259 h 2311729"/>
                <a:gd name="connsiteX46" fmla="*/ 10916253 w 12191999"/>
                <a:gd name="connsiteY46" fmla="*/ 1261255 h 2311729"/>
                <a:gd name="connsiteX47" fmla="*/ 11444514 w 12191999"/>
                <a:gd name="connsiteY47" fmla="*/ 911100 h 2311729"/>
                <a:gd name="connsiteX48" fmla="*/ 11446790 w 12191999"/>
                <a:gd name="connsiteY48" fmla="*/ 911330 h 2311729"/>
                <a:gd name="connsiteX49" fmla="*/ 11437256 w 12191999"/>
                <a:gd name="connsiteY49" fmla="*/ 816759 h 2311729"/>
                <a:gd name="connsiteX50" fmla="*/ 12173467 w 12191999"/>
                <a:gd name="connsiteY50" fmla="*/ 936 h 2311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12191999" h="2311729">
                  <a:moveTo>
                    <a:pt x="12191999" y="0"/>
                  </a:moveTo>
                  <a:lnTo>
                    <a:pt x="12191999" y="2311729"/>
                  </a:lnTo>
                  <a:lnTo>
                    <a:pt x="0" y="2311729"/>
                  </a:lnTo>
                  <a:lnTo>
                    <a:pt x="0" y="2020458"/>
                  </a:lnTo>
                  <a:lnTo>
                    <a:pt x="0" y="237172"/>
                  </a:lnTo>
                  <a:lnTo>
                    <a:pt x="63480" y="213939"/>
                  </a:lnTo>
                  <a:cubicBezTo>
                    <a:pt x="153468" y="185949"/>
                    <a:pt x="249145" y="170871"/>
                    <a:pt x="348343" y="170871"/>
                  </a:cubicBezTo>
                  <a:cubicBezTo>
                    <a:pt x="877401" y="170871"/>
                    <a:pt x="1306287" y="599757"/>
                    <a:pt x="1306287" y="1128815"/>
                  </a:cubicBezTo>
                  <a:cubicBezTo>
                    <a:pt x="1306287" y="1194948"/>
                    <a:pt x="1299586" y="1259515"/>
                    <a:pt x="1286825" y="1321874"/>
                  </a:cubicBezTo>
                  <a:lnTo>
                    <a:pt x="1256605" y="1419229"/>
                  </a:lnTo>
                  <a:lnTo>
                    <a:pt x="1344679" y="1371424"/>
                  </a:lnTo>
                  <a:cubicBezTo>
                    <a:pt x="1448867" y="1327356"/>
                    <a:pt x="1563416" y="1302987"/>
                    <a:pt x="1683656" y="1302987"/>
                  </a:cubicBezTo>
                  <a:cubicBezTo>
                    <a:pt x="1924137" y="1302987"/>
                    <a:pt x="2141852" y="1400461"/>
                    <a:pt x="2299446" y="1558056"/>
                  </a:cubicBezTo>
                  <a:lnTo>
                    <a:pt x="2381189" y="1657129"/>
                  </a:lnTo>
                  <a:lnTo>
                    <a:pt x="2427737" y="1596410"/>
                  </a:lnTo>
                  <a:cubicBezTo>
                    <a:pt x="2583425" y="1416679"/>
                    <a:pt x="2813321" y="1302987"/>
                    <a:pt x="3069771" y="1302987"/>
                  </a:cubicBezTo>
                  <a:cubicBezTo>
                    <a:pt x="3245622" y="1302987"/>
                    <a:pt x="3408987" y="1356446"/>
                    <a:pt x="3544503" y="1447998"/>
                  </a:cubicBezTo>
                  <a:lnTo>
                    <a:pt x="3657745" y="1541431"/>
                  </a:lnTo>
                  <a:lnTo>
                    <a:pt x="3713651" y="1519404"/>
                  </a:lnTo>
                  <a:cubicBezTo>
                    <a:pt x="3771598" y="1501381"/>
                    <a:pt x="3833208" y="1491671"/>
                    <a:pt x="3897086" y="1491671"/>
                  </a:cubicBezTo>
                  <a:cubicBezTo>
                    <a:pt x="4024841" y="1491671"/>
                    <a:pt x="4143526" y="1530508"/>
                    <a:pt x="4241977" y="1597020"/>
                  </a:cubicBezTo>
                  <a:lnTo>
                    <a:pt x="4317999" y="1659743"/>
                  </a:lnTo>
                  <a:lnTo>
                    <a:pt x="4359994" y="1582372"/>
                  </a:lnTo>
                  <a:cubicBezTo>
                    <a:pt x="4503453" y="1370026"/>
                    <a:pt x="4746395" y="1230415"/>
                    <a:pt x="5021945" y="1230415"/>
                  </a:cubicBezTo>
                  <a:cubicBezTo>
                    <a:pt x="5352605" y="1230415"/>
                    <a:pt x="5636309" y="1431455"/>
                    <a:pt x="5757498" y="1717972"/>
                  </a:cubicBezTo>
                  <a:lnTo>
                    <a:pt x="5775109" y="1774705"/>
                  </a:lnTo>
                  <a:lnTo>
                    <a:pt x="5877396" y="1742952"/>
                  </a:lnTo>
                  <a:cubicBezTo>
                    <a:pt x="5915189" y="1735219"/>
                    <a:pt x="5954321" y="1731157"/>
                    <a:pt x="5994403" y="1731157"/>
                  </a:cubicBezTo>
                  <a:cubicBezTo>
                    <a:pt x="6114640" y="1731157"/>
                    <a:pt x="6226343" y="1767710"/>
                    <a:pt x="6319003" y="1830310"/>
                  </a:cubicBezTo>
                  <a:lnTo>
                    <a:pt x="6349718" y="1855653"/>
                  </a:lnTo>
                  <a:lnTo>
                    <a:pt x="6372196" y="1783240"/>
                  </a:lnTo>
                  <a:cubicBezTo>
                    <a:pt x="6513213" y="1449839"/>
                    <a:pt x="6843343" y="1215901"/>
                    <a:pt x="7228113" y="1215901"/>
                  </a:cubicBezTo>
                  <a:cubicBezTo>
                    <a:pt x="7484626" y="1215901"/>
                    <a:pt x="7716855" y="1319874"/>
                    <a:pt x="7884955" y="1487974"/>
                  </a:cubicBezTo>
                  <a:lnTo>
                    <a:pt x="7933395" y="1546684"/>
                  </a:lnTo>
                  <a:lnTo>
                    <a:pt x="8036368" y="1487498"/>
                  </a:lnTo>
                  <a:cubicBezTo>
                    <a:pt x="8156294" y="1429711"/>
                    <a:pt x="8290765" y="1397328"/>
                    <a:pt x="8432799" y="1397328"/>
                  </a:cubicBezTo>
                  <a:cubicBezTo>
                    <a:pt x="8748430" y="1397328"/>
                    <a:pt x="9026710" y="1557246"/>
                    <a:pt x="9191035" y="1800479"/>
                  </a:cubicBezTo>
                  <a:lnTo>
                    <a:pt x="9210518" y="1836373"/>
                  </a:lnTo>
                  <a:lnTo>
                    <a:pt x="9258709" y="1810216"/>
                  </a:lnTo>
                  <a:cubicBezTo>
                    <a:pt x="9323827" y="1782674"/>
                    <a:pt x="9395420" y="1767443"/>
                    <a:pt x="9470570" y="1767443"/>
                  </a:cubicBezTo>
                  <a:cubicBezTo>
                    <a:pt x="9545720" y="1767443"/>
                    <a:pt x="9617313" y="1782674"/>
                    <a:pt x="9682431" y="1810216"/>
                  </a:cubicBezTo>
                  <a:lnTo>
                    <a:pt x="9768141" y="1856738"/>
                  </a:lnTo>
                  <a:lnTo>
                    <a:pt x="9791010" y="1783067"/>
                  </a:lnTo>
                  <a:cubicBezTo>
                    <a:pt x="9919358" y="1479619"/>
                    <a:pt x="10219827" y="1266699"/>
                    <a:pt x="10570028" y="1266699"/>
                  </a:cubicBezTo>
                  <a:cubicBezTo>
                    <a:pt x="10657578" y="1266699"/>
                    <a:pt x="10742020" y="1280007"/>
                    <a:pt x="10821441" y="1304709"/>
                  </a:cubicBezTo>
                  <a:lnTo>
                    <a:pt x="10893902" y="1333259"/>
                  </a:lnTo>
                  <a:lnTo>
                    <a:pt x="10916253" y="1261255"/>
                  </a:lnTo>
                  <a:cubicBezTo>
                    <a:pt x="11003287" y="1055484"/>
                    <a:pt x="11207039" y="911100"/>
                    <a:pt x="11444514" y="911100"/>
                  </a:cubicBezTo>
                  <a:lnTo>
                    <a:pt x="11446790" y="911330"/>
                  </a:lnTo>
                  <a:lnTo>
                    <a:pt x="11437256" y="816759"/>
                  </a:lnTo>
                  <a:cubicBezTo>
                    <a:pt x="11437256" y="392161"/>
                    <a:pt x="11759948" y="42931"/>
                    <a:pt x="12173467" y="93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190500" dir="16200000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endParaRPr>
            </a:p>
          </p:txBody>
        </p:sp>
        <p:grpSp>
          <p:nvGrpSpPr>
            <p:cNvPr id="2057" name="任意多边形 7"/>
            <p:cNvGrpSpPr/>
            <p:nvPr/>
          </p:nvGrpSpPr>
          <p:grpSpPr>
            <a:xfrm>
              <a:off x="-16255" y="4533655"/>
              <a:ext cx="12232639" cy="2365275"/>
              <a:chOff x="-12192" y="3389376"/>
              <a:chExt cx="9174480" cy="1773936"/>
            </a:xfrm>
          </p:grpSpPr>
          <p:pic>
            <p:nvPicPr>
              <p:cNvPr id="2055" name="任意多边形 7"/>
              <p:cNvPicPr/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-12192" y="3389376"/>
                <a:ext cx="9174480" cy="1773936"/>
              </a:xfrm>
              <a:prstGeom prst="rect">
                <a:avLst/>
              </a:prstGeom>
              <a:noFill/>
              <a:ln>
                <a:miter lim="800000"/>
                <a:headEnd/>
                <a:tailEnd/>
              </a:ln>
            </p:spPr>
          </p:pic>
          <p:sp>
            <p:nvSpPr>
              <p:cNvPr id="2056" name="Text Box 8"/>
              <p:cNvSpPr txBox="1"/>
              <p:nvPr/>
            </p:nvSpPr>
            <p:spPr>
              <a:xfrm>
                <a:off x="0" y="3409723"/>
                <a:ext cx="9144000" cy="1733777"/>
              </a:xfrm>
              <a:prstGeom prst="rect">
                <a:avLst/>
              </a:prstGeom>
              <a:noFill/>
              <a:ln>
                <a:noFill/>
                <a:miter lim="800000"/>
              </a:ln>
            </p:spPr>
            <p:txBody>
              <a:bodyPr anchor="ctr" anchorCtr="0">
                <a:noAutofit/>
              </a:bodyPr>
              <a:lstStyle>
                <a:defPPr>
                  <a:defRPr lang="zh-CN"/>
                </a:defPPr>
                <a:lvl1pPr marL="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4572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9144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3716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18288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</a:lstStyle>
              <a:p>
                <a:pPr marL="0" lvl="0" indent="0" algn="ctr" eaLnBrk="1" hangingPunct="1"/>
                <a:endParaRPr lang="zh-CN" altLang="en-US">
                  <a:solidFill>
                    <a:srgbClr val="FFFFFF"/>
                  </a:solidFill>
                  <a:latin typeface="宋体" panose="02010600030101010101" pitchFamily="2" charset="-122"/>
                </a:endParaRPr>
              </a:p>
            </p:txBody>
          </p:sp>
        </p:grpSp>
      </p:grpSp>
      <p:pic>
        <p:nvPicPr>
          <p:cNvPr id="2052" name="图片 5"/>
          <p:cNvPicPr>
            <a:picLocks noChangeAspect="1"/>
          </p:cNvPicPr>
          <p:nvPr/>
        </p:nvPicPr>
        <p:blipFill>
          <a:blip r:embed="rId3"/>
          <a:srcRect l="18485" t="58758" r="49886" b="15938"/>
          <a:stretch>
            <a:fillRect/>
          </a:stretch>
        </p:blipFill>
        <p:spPr>
          <a:xfrm>
            <a:off x="8616950" y="627063"/>
            <a:ext cx="1038225" cy="8318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  <a:effectLst>
            <a:outerShdw blurRad="63500" sx="102000" sy="102000" algn="ctr">
              <a:srgbClr val="000000">
                <a:alpha val="18999"/>
              </a:srgbClr>
            </a:outerShdw>
          </a:effectLst>
        </p:spPr>
      </p:pic>
      <p:pic>
        <p:nvPicPr>
          <p:cNvPr id="2053" name="图片 6"/>
          <p:cNvPicPr>
            <a:picLocks noChangeAspect="1"/>
          </p:cNvPicPr>
          <p:nvPr/>
        </p:nvPicPr>
        <p:blipFill>
          <a:blip r:embed="rId4"/>
          <a:srcRect l="18485" t="58758" r="49886" b="15938"/>
          <a:stretch>
            <a:fillRect/>
          </a:stretch>
        </p:blipFill>
        <p:spPr>
          <a:xfrm>
            <a:off x="5292725" y="-93662"/>
            <a:ext cx="877888" cy="70326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  <a:effectLst>
            <a:outerShdw blurRad="63500" sx="102000" sy="102000" algn="ctr">
              <a:srgbClr val="000000">
                <a:alpha val="18999"/>
              </a:srgbClr>
            </a:outerShdw>
          </a:effectLst>
        </p:spPr>
      </p:pic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5_竖排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3075" name="组合 5"/>
          <p:cNvGrpSpPr/>
          <p:nvPr/>
        </p:nvGrpSpPr>
        <p:grpSpPr>
          <a:xfrm>
            <a:off x="0" y="3351213"/>
            <a:ext cx="9144000" cy="1744662"/>
            <a:chOff x="1" y="4546271"/>
            <a:chExt cx="12191999" cy="2326243"/>
          </a:xfrm>
        </p:grpSpPr>
        <p:sp>
          <p:nvSpPr>
            <p:cNvPr id="3079" name="任意多边形 6"/>
            <p:cNvSpPr/>
            <p:nvPr/>
          </p:nvSpPr>
          <p:spPr>
            <a:xfrm>
              <a:off x="1" y="4546271"/>
              <a:ext cx="12191999" cy="2311427"/>
            </a:xfrm>
            <a:custGeom>
              <a:avLst/>
              <a:gdLst>
                <a:gd name="connsiteX0" fmla="*/ 12191999 w 12191999"/>
                <a:gd name="connsiteY0" fmla="*/ 0 h 2311729"/>
                <a:gd name="connsiteX1" fmla="*/ 12191999 w 12191999"/>
                <a:gd name="connsiteY1" fmla="*/ 2311729 h 2311729"/>
                <a:gd name="connsiteX2" fmla="*/ 0 w 12191999"/>
                <a:gd name="connsiteY2" fmla="*/ 2311729 h 2311729"/>
                <a:gd name="connsiteX3" fmla="*/ 0 w 12191999"/>
                <a:gd name="connsiteY3" fmla="*/ 2020458 h 2311729"/>
                <a:gd name="connsiteX4" fmla="*/ 0 w 12191999"/>
                <a:gd name="connsiteY4" fmla="*/ 237172 h 2311729"/>
                <a:gd name="connsiteX5" fmla="*/ 63480 w 12191999"/>
                <a:gd name="connsiteY5" fmla="*/ 213939 h 2311729"/>
                <a:gd name="connsiteX6" fmla="*/ 348343 w 12191999"/>
                <a:gd name="connsiteY6" fmla="*/ 170871 h 2311729"/>
                <a:gd name="connsiteX7" fmla="*/ 1306287 w 12191999"/>
                <a:gd name="connsiteY7" fmla="*/ 1128815 h 2311729"/>
                <a:gd name="connsiteX8" fmla="*/ 1286825 w 12191999"/>
                <a:gd name="connsiteY8" fmla="*/ 1321874 h 2311729"/>
                <a:gd name="connsiteX9" fmla="*/ 1256605 w 12191999"/>
                <a:gd name="connsiteY9" fmla="*/ 1419229 h 2311729"/>
                <a:gd name="connsiteX10" fmla="*/ 1344679 w 12191999"/>
                <a:gd name="connsiteY10" fmla="*/ 1371424 h 2311729"/>
                <a:gd name="connsiteX11" fmla="*/ 1683656 w 12191999"/>
                <a:gd name="connsiteY11" fmla="*/ 1302987 h 2311729"/>
                <a:gd name="connsiteX12" fmla="*/ 2299446 w 12191999"/>
                <a:gd name="connsiteY12" fmla="*/ 1558056 h 2311729"/>
                <a:gd name="connsiteX13" fmla="*/ 2381189 w 12191999"/>
                <a:gd name="connsiteY13" fmla="*/ 1657129 h 2311729"/>
                <a:gd name="connsiteX14" fmla="*/ 2427737 w 12191999"/>
                <a:gd name="connsiteY14" fmla="*/ 1596410 h 2311729"/>
                <a:gd name="connsiteX15" fmla="*/ 3069771 w 12191999"/>
                <a:gd name="connsiteY15" fmla="*/ 1302987 h 2311729"/>
                <a:gd name="connsiteX16" fmla="*/ 3544503 w 12191999"/>
                <a:gd name="connsiteY16" fmla="*/ 1447998 h 2311729"/>
                <a:gd name="connsiteX17" fmla="*/ 3657745 w 12191999"/>
                <a:gd name="connsiteY17" fmla="*/ 1541431 h 2311729"/>
                <a:gd name="connsiteX18" fmla="*/ 3713651 w 12191999"/>
                <a:gd name="connsiteY18" fmla="*/ 1519404 h 2311729"/>
                <a:gd name="connsiteX19" fmla="*/ 3897086 w 12191999"/>
                <a:gd name="connsiteY19" fmla="*/ 1491671 h 2311729"/>
                <a:gd name="connsiteX20" fmla="*/ 4241977 w 12191999"/>
                <a:gd name="connsiteY20" fmla="*/ 1597020 h 2311729"/>
                <a:gd name="connsiteX21" fmla="*/ 4317999 w 12191999"/>
                <a:gd name="connsiteY21" fmla="*/ 1659743 h 2311729"/>
                <a:gd name="connsiteX22" fmla="*/ 4359994 w 12191999"/>
                <a:gd name="connsiteY22" fmla="*/ 1582372 h 2311729"/>
                <a:gd name="connsiteX23" fmla="*/ 5021945 w 12191999"/>
                <a:gd name="connsiteY23" fmla="*/ 1230415 h 2311729"/>
                <a:gd name="connsiteX24" fmla="*/ 5757498 w 12191999"/>
                <a:gd name="connsiteY24" fmla="*/ 1717972 h 2311729"/>
                <a:gd name="connsiteX25" fmla="*/ 5775109 w 12191999"/>
                <a:gd name="connsiteY25" fmla="*/ 1774705 h 2311729"/>
                <a:gd name="connsiteX26" fmla="*/ 5877396 w 12191999"/>
                <a:gd name="connsiteY26" fmla="*/ 1742952 h 2311729"/>
                <a:gd name="connsiteX27" fmla="*/ 5994403 w 12191999"/>
                <a:gd name="connsiteY27" fmla="*/ 1731157 h 2311729"/>
                <a:gd name="connsiteX28" fmla="*/ 6319003 w 12191999"/>
                <a:gd name="connsiteY28" fmla="*/ 1830310 h 2311729"/>
                <a:gd name="connsiteX29" fmla="*/ 6349718 w 12191999"/>
                <a:gd name="connsiteY29" fmla="*/ 1855653 h 2311729"/>
                <a:gd name="connsiteX30" fmla="*/ 6372196 w 12191999"/>
                <a:gd name="connsiteY30" fmla="*/ 1783240 h 2311729"/>
                <a:gd name="connsiteX31" fmla="*/ 7228113 w 12191999"/>
                <a:gd name="connsiteY31" fmla="*/ 1215901 h 2311729"/>
                <a:gd name="connsiteX32" fmla="*/ 7884955 w 12191999"/>
                <a:gd name="connsiteY32" fmla="*/ 1487974 h 2311729"/>
                <a:gd name="connsiteX33" fmla="*/ 7933395 w 12191999"/>
                <a:gd name="connsiteY33" fmla="*/ 1546684 h 2311729"/>
                <a:gd name="connsiteX34" fmla="*/ 8036368 w 12191999"/>
                <a:gd name="connsiteY34" fmla="*/ 1487498 h 2311729"/>
                <a:gd name="connsiteX35" fmla="*/ 8432799 w 12191999"/>
                <a:gd name="connsiteY35" fmla="*/ 1397328 h 2311729"/>
                <a:gd name="connsiteX36" fmla="*/ 9191035 w 12191999"/>
                <a:gd name="connsiteY36" fmla="*/ 1800479 h 2311729"/>
                <a:gd name="connsiteX37" fmla="*/ 9210518 w 12191999"/>
                <a:gd name="connsiteY37" fmla="*/ 1836373 h 2311729"/>
                <a:gd name="connsiteX38" fmla="*/ 9258709 w 12191999"/>
                <a:gd name="connsiteY38" fmla="*/ 1810216 h 2311729"/>
                <a:gd name="connsiteX39" fmla="*/ 9470570 w 12191999"/>
                <a:gd name="connsiteY39" fmla="*/ 1767443 h 2311729"/>
                <a:gd name="connsiteX40" fmla="*/ 9682431 w 12191999"/>
                <a:gd name="connsiteY40" fmla="*/ 1810216 h 2311729"/>
                <a:gd name="connsiteX41" fmla="*/ 9768141 w 12191999"/>
                <a:gd name="connsiteY41" fmla="*/ 1856738 h 2311729"/>
                <a:gd name="connsiteX42" fmla="*/ 9791010 w 12191999"/>
                <a:gd name="connsiteY42" fmla="*/ 1783067 h 2311729"/>
                <a:gd name="connsiteX43" fmla="*/ 10570028 w 12191999"/>
                <a:gd name="connsiteY43" fmla="*/ 1266699 h 2311729"/>
                <a:gd name="connsiteX44" fmla="*/ 10821441 w 12191999"/>
                <a:gd name="connsiteY44" fmla="*/ 1304709 h 2311729"/>
                <a:gd name="connsiteX45" fmla="*/ 10893902 w 12191999"/>
                <a:gd name="connsiteY45" fmla="*/ 1333259 h 2311729"/>
                <a:gd name="connsiteX46" fmla="*/ 10916253 w 12191999"/>
                <a:gd name="connsiteY46" fmla="*/ 1261255 h 2311729"/>
                <a:gd name="connsiteX47" fmla="*/ 11444514 w 12191999"/>
                <a:gd name="connsiteY47" fmla="*/ 911100 h 2311729"/>
                <a:gd name="connsiteX48" fmla="*/ 11446790 w 12191999"/>
                <a:gd name="connsiteY48" fmla="*/ 911330 h 2311729"/>
                <a:gd name="connsiteX49" fmla="*/ 11437256 w 12191999"/>
                <a:gd name="connsiteY49" fmla="*/ 816759 h 2311729"/>
                <a:gd name="connsiteX50" fmla="*/ 12173467 w 12191999"/>
                <a:gd name="connsiteY50" fmla="*/ 936 h 2311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12191999" h="2311729">
                  <a:moveTo>
                    <a:pt x="12191999" y="0"/>
                  </a:moveTo>
                  <a:lnTo>
                    <a:pt x="12191999" y="2311729"/>
                  </a:lnTo>
                  <a:lnTo>
                    <a:pt x="0" y="2311729"/>
                  </a:lnTo>
                  <a:lnTo>
                    <a:pt x="0" y="2020458"/>
                  </a:lnTo>
                  <a:lnTo>
                    <a:pt x="0" y="237172"/>
                  </a:lnTo>
                  <a:lnTo>
                    <a:pt x="63480" y="213939"/>
                  </a:lnTo>
                  <a:cubicBezTo>
                    <a:pt x="153468" y="185949"/>
                    <a:pt x="249145" y="170871"/>
                    <a:pt x="348343" y="170871"/>
                  </a:cubicBezTo>
                  <a:cubicBezTo>
                    <a:pt x="877401" y="170871"/>
                    <a:pt x="1306287" y="599757"/>
                    <a:pt x="1306287" y="1128815"/>
                  </a:cubicBezTo>
                  <a:cubicBezTo>
                    <a:pt x="1306287" y="1194948"/>
                    <a:pt x="1299586" y="1259515"/>
                    <a:pt x="1286825" y="1321874"/>
                  </a:cubicBezTo>
                  <a:lnTo>
                    <a:pt x="1256605" y="1419229"/>
                  </a:lnTo>
                  <a:lnTo>
                    <a:pt x="1344679" y="1371424"/>
                  </a:lnTo>
                  <a:cubicBezTo>
                    <a:pt x="1448867" y="1327356"/>
                    <a:pt x="1563416" y="1302987"/>
                    <a:pt x="1683656" y="1302987"/>
                  </a:cubicBezTo>
                  <a:cubicBezTo>
                    <a:pt x="1924137" y="1302987"/>
                    <a:pt x="2141852" y="1400461"/>
                    <a:pt x="2299446" y="1558056"/>
                  </a:cubicBezTo>
                  <a:lnTo>
                    <a:pt x="2381189" y="1657129"/>
                  </a:lnTo>
                  <a:lnTo>
                    <a:pt x="2427737" y="1596410"/>
                  </a:lnTo>
                  <a:cubicBezTo>
                    <a:pt x="2583425" y="1416679"/>
                    <a:pt x="2813321" y="1302987"/>
                    <a:pt x="3069771" y="1302987"/>
                  </a:cubicBezTo>
                  <a:cubicBezTo>
                    <a:pt x="3245622" y="1302987"/>
                    <a:pt x="3408987" y="1356446"/>
                    <a:pt x="3544503" y="1447998"/>
                  </a:cubicBezTo>
                  <a:lnTo>
                    <a:pt x="3657745" y="1541431"/>
                  </a:lnTo>
                  <a:lnTo>
                    <a:pt x="3713651" y="1519404"/>
                  </a:lnTo>
                  <a:cubicBezTo>
                    <a:pt x="3771598" y="1501381"/>
                    <a:pt x="3833208" y="1491671"/>
                    <a:pt x="3897086" y="1491671"/>
                  </a:cubicBezTo>
                  <a:cubicBezTo>
                    <a:pt x="4024841" y="1491671"/>
                    <a:pt x="4143526" y="1530508"/>
                    <a:pt x="4241977" y="1597020"/>
                  </a:cubicBezTo>
                  <a:lnTo>
                    <a:pt x="4317999" y="1659743"/>
                  </a:lnTo>
                  <a:lnTo>
                    <a:pt x="4359994" y="1582372"/>
                  </a:lnTo>
                  <a:cubicBezTo>
                    <a:pt x="4503453" y="1370026"/>
                    <a:pt x="4746395" y="1230415"/>
                    <a:pt x="5021945" y="1230415"/>
                  </a:cubicBezTo>
                  <a:cubicBezTo>
                    <a:pt x="5352605" y="1230415"/>
                    <a:pt x="5636309" y="1431455"/>
                    <a:pt x="5757498" y="1717972"/>
                  </a:cubicBezTo>
                  <a:lnTo>
                    <a:pt x="5775109" y="1774705"/>
                  </a:lnTo>
                  <a:lnTo>
                    <a:pt x="5877396" y="1742952"/>
                  </a:lnTo>
                  <a:cubicBezTo>
                    <a:pt x="5915189" y="1735219"/>
                    <a:pt x="5954321" y="1731157"/>
                    <a:pt x="5994403" y="1731157"/>
                  </a:cubicBezTo>
                  <a:cubicBezTo>
                    <a:pt x="6114640" y="1731157"/>
                    <a:pt x="6226343" y="1767710"/>
                    <a:pt x="6319003" y="1830310"/>
                  </a:cubicBezTo>
                  <a:lnTo>
                    <a:pt x="6349718" y="1855653"/>
                  </a:lnTo>
                  <a:lnTo>
                    <a:pt x="6372196" y="1783240"/>
                  </a:lnTo>
                  <a:cubicBezTo>
                    <a:pt x="6513213" y="1449839"/>
                    <a:pt x="6843343" y="1215901"/>
                    <a:pt x="7228113" y="1215901"/>
                  </a:cubicBezTo>
                  <a:cubicBezTo>
                    <a:pt x="7484626" y="1215901"/>
                    <a:pt x="7716855" y="1319874"/>
                    <a:pt x="7884955" y="1487974"/>
                  </a:cubicBezTo>
                  <a:lnTo>
                    <a:pt x="7933395" y="1546684"/>
                  </a:lnTo>
                  <a:lnTo>
                    <a:pt x="8036368" y="1487498"/>
                  </a:lnTo>
                  <a:cubicBezTo>
                    <a:pt x="8156294" y="1429711"/>
                    <a:pt x="8290765" y="1397328"/>
                    <a:pt x="8432799" y="1397328"/>
                  </a:cubicBezTo>
                  <a:cubicBezTo>
                    <a:pt x="8748430" y="1397328"/>
                    <a:pt x="9026710" y="1557246"/>
                    <a:pt x="9191035" y="1800479"/>
                  </a:cubicBezTo>
                  <a:lnTo>
                    <a:pt x="9210518" y="1836373"/>
                  </a:lnTo>
                  <a:lnTo>
                    <a:pt x="9258709" y="1810216"/>
                  </a:lnTo>
                  <a:cubicBezTo>
                    <a:pt x="9323827" y="1782674"/>
                    <a:pt x="9395420" y="1767443"/>
                    <a:pt x="9470570" y="1767443"/>
                  </a:cubicBezTo>
                  <a:cubicBezTo>
                    <a:pt x="9545720" y="1767443"/>
                    <a:pt x="9617313" y="1782674"/>
                    <a:pt x="9682431" y="1810216"/>
                  </a:cubicBezTo>
                  <a:lnTo>
                    <a:pt x="9768141" y="1856738"/>
                  </a:lnTo>
                  <a:lnTo>
                    <a:pt x="9791010" y="1783067"/>
                  </a:lnTo>
                  <a:cubicBezTo>
                    <a:pt x="9919358" y="1479619"/>
                    <a:pt x="10219827" y="1266699"/>
                    <a:pt x="10570028" y="1266699"/>
                  </a:cubicBezTo>
                  <a:cubicBezTo>
                    <a:pt x="10657578" y="1266699"/>
                    <a:pt x="10742020" y="1280007"/>
                    <a:pt x="10821441" y="1304709"/>
                  </a:cubicBezTo>
                  <a:lnTo>
                    <a:pt x="10893902" y="1333259"/>
                  </a:lnTo>
                  <a:lnTo>
                    <a:pt x="10916253" y="1261255"/>
                  </a:lnTo>
                  <a:cubicBezTo>
                    <a:pt x="11003287" y="1055484"/>
                    <a:pt x="11207039" y="911100"/>
                    <a:pt x="11444514" y="911100"/>
                  </a:cubicBezTo>
                  <a:lnTo>
                    <a:pt x="11446790" y="911330"/>
                  </a:lnTo>
                  <a:lnTo>
                    <a:pt x="11437256" y="816759"/>
                  </a:lnTo>
                  <a:cubicBezTo>
                    <a:pt x="11437256" y="392161"/>
                    <a:pt x="11759948" y="42931"/>
                    <a:pt x="12173467" y="93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190500" dir="16200000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endParaRPr>
            </a:p>
          </p:txBody>
        </p:sp>
        <p:grpSp>
          <p:nvGrpSpPr>
            <p:cNvPr id="3082" name="任意多边形 7"/>
            <p:cNvGrpSpPr/>
            <p:nvPr/>
          </p:nvGrpSpPr>
          <p:grpSpPr>
            <a:xfrm>
              <a:off x="-16255" y="4540259"/>
              <a:ext cx="12232639" cy="2357147"/>
              <a:chOff x="-12192" y="3346704"/>
              <a:chExt cx="9174480" cy="1767840"/>
            </a:xfrm>
          </p:grpSpPr>
          <p:pic>
            <p:nvPicPr>
              <p:cNvPr id="3080" name="任意多边形 7"/>
              <p:cNvPicPr/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-12192" y="3346704"/>
                <a:ext cx="9174480" cy="1767840"/>
              </a:xfrm>
              <a:prstGeom prst="rect">
                <a:avLst/>
              </a:prstGeom>
              <a:noFill/>
              <a:ln>
                <a:miter lim="800000"/>
                <a:headEnd/>
                <a:tailEnd/>
              </a:ln>
            </p:spPr>
          </p:pic>
          <p:sp>
            <p:nvSpPr>
              <p:cNvPr id="3081" name="Text Box 9"/>
              <p:cNvSpPr txBox="1"/>
              <p:nvPr/>
            </p:nvSpPr>
            <p:spPr>
              <a:xfrm>
                <a:off x="0" y="3362098"/>
                <a:ext cx="9144000" cy="1733777"/>
              </a:xfrm>
              <a:prstGeom prst="rect">
                <a:avLst/>
              </a:prstGeom>
              <a:noFill/>
              <a:ln>
                <a:noFill/>
                <a:miter lim="800000"/>
              </a:ln>
            </p:spPr>
            <p:txBody>
              <a:bodyPr anchor="ctr" anchorCtr="0">
                <a:noAutofit/>
              </a:bodyPr>
              <a:lstStyle>
                <a:defPPr>
                  <a:defRPr lang="zh-CN"/>
                </a:defPPr>
                <a:lvl1pPr marL="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4572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9144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3716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18288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</a:lstStyle>
              <a:p>
                <a:pPr marL="0" lvl="0" indent="0" algn="ctr" eaLnBrk="1" hangingPunct="1"/>
                <a:endParaRPr lang="zh-CN" altLang="en-US">
                  <a:solidFill>
                    <a:srgbClr val="FFFFFF"/>
                  </a:solidFill>
                  <a:latin typeface="宋体" panose="02010600030101010101" pitchFamily="2" charset="-122"/>
                </a:endParaRPr>
              </a:p>
            </p:txBody>
          </p:sp>
        </p:grpSp>
      </p:grpSp>
      <p:pic>
        <p:nvPicPr>
          <p:cNvPr id="3076" name="图片 5"/>
          <p:cNvPicPr>
            <a:picLocks noChangeAspect="1"/>
          </p:cNvPicPr>
          <p:nvPr/>
        </p:nvPicPr>
        <p:blipFill>
          <a:blip r:embed="rId3"/>
          <a:srcRect t="7001" r="23801" b="51002"/>
          <a:stretch>
            <a:fillRect/>
          </a:stretch>
        </p:blipFill>
        <p:spPr>
          <a:xfrm>
            <a:off x="-107950" y="7938"/>
            <a:ext cx="1733550" cy="9556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  <a:effectLst>
            <a:outerShdw blurRad="63500" sx="102000" sy="102000" algn="ctr">
              <a:srgbClr val="000000">
                <a:alpha val="18999"/>
              </a:srgbClr>
            </a:outerShdw>
          </a:effectLst>
        </p:spPr>
      </p:pic>
      <p:pic>
        <p:nvPicPr>
          <p:cNvPr id="3077" name="图片 6"/>
          <p:cNvPicPr>
            <a:picLocks noChangeAspect="1"/>
          </p:cNvPicPr>
          <p:nvPr/>
        </p:nvPicPr>
        <p:blipFill>
          <a:blip r:embed="rId4"/>
          <a:srcRect l="18485" t="58758" r="49886" b="15938"/>
          <a:stretch>
            <a:fillRect/>
          </a:stretch>
        </p:blipFill>
        <p:spPr>
          <a:xfrm>
            <a:off x="8616950" y="627063"/>
            <a:ext cx="1038225" cy="8318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  <a:effectLst>
            <a:outerShdw blurRad="63500" sx="102000" sy="102000" algn="ctr">
              <a:srgbClr val="000000">
                <a:alpha val="18999"/>
              </a:srgbClr>
            </a:outerShdw>
          </a:effectLst>
        </p:spPr>
      </p:pic>
      <p:pic>
        <p:nvPicPr>
          <p:cNvPr id="3078" name="图片 7"/>
          <p:cNvPicPr>
            <a:picLocks noChangeAspect="1"/>
          </p:cNvPicPr>
          <p:nvPr/>
        </p:nvPicPr>
        <p:blipFill>
          <a:blip r:embed="rId5"/>
          <a:srcRect l="18485" t="58758" r="49886" b="15938"/>
          <a:stretch>
            <a:fillRect/>
          </a:stretch>
        </p:blipFill>
        <p:spPr>
          <a:xfrm>
            <a:off x="5292725" y="-93662"/>
            <a:ext cx="877888" cy="70326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  <a:effectLst>
            <a:outerShdw blurRad="63500" sx="102000" sy="102000" algn="ctr">
              <a:srgbClr val="000000">
                <a:alpha val="18999"/>
              </a:srgbClr>
            </a:outerShdw>
          </a:effectLst>
        </p:spPr>
      </p:pic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8_竖排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4099" name="图片 2"/>
          <p:cNvPicPr>
            <a:picLocks noChangeAspect="1"/>
          </p:cNvPicPr>
          <p:nvPr/>
        </p:nvPicPr>
        <p:blipFill>
          <a:blip r:embed="rId2"/>
          <a:srcRect t="7001" r="23801" b="51002"/>
          <a:stretch>
            <a:fillRect/>
          </a:stretch>
        </p:blipFill>
        <p:spPr>
          <a:xfrm>
            <a:off x="-107950" y="7938"/>
            <a:ext cx="1733550" cy="9556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  <a:effectLst>
            <a:outerShdw blurRad="63500" sx="102000" sy="102000" algn="ctr">
              <a:srgbClr val="000000">
                <a:alpha val="18999"/>
              </a:srgbClr>
            </a:outerShdw>
          </a:effectLst>
        </p:spPr>
      </p:pic>
      <p:pic>
        <p:nvPicPr>
          <p:cNvPr id="4100" name="图片 3"/>
          <p:cNvPicPr>
            <a:picLocks noChangeAspect="1"/>
          </p:cNvPicPr>
          <p:nvPr/>
        </p:nvPicPr>
        <p:blipFill>
          <a:blip r:embed="rId3"/>
          <a:srcRect l="18485" t="58758" r="49886" b="15938"/>
          <a:stretch>
            <a:fillRect/>
          </a:stretch>
        </p:blipFill>
        <p:spPr>
          <a:xfrm>
            <a:off x="8616950" y="627063"/>
            <a:ext cx="1038225" cy="8318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  <a:effectLst>
            <a:outerShdw blurRad="63500" sx="102000" sy="102000" algn="ctr">
              <a:srgbClr val="000000">
                <a:alpha val="18999"/>
              </a:srgbClr>
            </a:outerShdw>
          </a:effectLst>
        </p:spPr>
      </p:pic>
      <p:pic>
        <p:nvPicPr>
          <p:cNvPr id="4101" name="图片 4"/>
          <p:cNvPicPr>
            <a:picLocks noChangeAspect="1"/>
          </p:cNvPicPr>
          <p:nvPr/>
        </p:nvPicPr>
        <p:blipFill>
          <a:blip r:embed="rId4"/>
          <a:srcRect l="18485" t="58758" r="49886" b="15938"/>
          <a:stretch>
            <a:fillRect/>
          </a:stretch>
        </p:blipFill>
        <p:spPr>
          <a:xfrm>
            <a:off x="5292725" y="-93662"/>
            <a:ext cx="877888" cy="70326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  <a:effectLst>
            <a:outerShdw blurRad="63500" sx="102000" sy="102000" algn="ctr">
              <a:srgbClr val="000000">
                <a:alpha val="18999"/>
              </a:srgbClr>
            </a:outerShdw>
          </a:effectLst>
        </p:spPr>
      </p:pic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_竖排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5123" name="图片 5"/>
          <p:cNvPicPr>
            <a:picLocks noChangeAspect="1"/>
          </p:cNvPicPr>
          <p:nvPr/>
        </p:nvPicPr>
        <p:blipFill>
          <a:blip r:embed="rId2"/>
          <a:srcRect l="380"/>
          <a:stretch>
            <a:fillRect/>
          </a:stretch>
        </p:blipFill>
        <p:spPr>
          <a:xfrm>
            <a:off x="-36512" y="2449513"/>
            <a:ext cx="9172575" cy="269398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5124" name="图片 6"/>
          <p:cNvPicPr>
            <a:picLocks noChangeAspect="1"/>
          </p:cNvPicPr>
          <p:nvPr/>
        </p:nvPicPr>
        <p:blipFill>
          <a:blip r:embed="rId2"/>
          <a:srcRect l="380"/>
          <a:stretch>
            <a:fillRect/>
          </a:stretch>
        </p:blipFill>
        <p:spPr>
          <a:xfrm>
            <a:off x="-36512" y="2449513"/>
            <a:ext cx="9172575" cy="269398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5125" name="图片 4"/>
          <p:cNvPicPr>
            <a:picLocks noChangeAspect="1"/>
          </p:cNvPicPr>
          <p:nvPr/>
        </p:nvPicPr>
        <p:blipFill>
          <a:blip r:embed="rId3"/>
          <a:srcRect t="7001" r="23801" b="51002"/>
          <a:stretch>
            <a:fillRect/>
          </a:stretch>
        </p:blipFill>
        <p:spPr>
          <a:xfrm>
            <a:off x="-107950" y="7938"/>
            <a:ext cx="1733550" cy="9556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  <a:effectLst>
            <a:outerShdw blurRad="63500" sx="102000" sy="102000" algn="ctr">
              <a:srgbClr val="000000">
                <a:alpha val="18999"/>
              </a:srgbClr>
            </a:outerShdw>
          </a:effectLst>
        </p:spPr>
      </p:pic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614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image" Target="../media/image8.png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16.jpeg"/><Relationship Id="rId5" Type="http://schemas.openxmlformats.org/officeDocument/2006/relationships/slideLayout" Target="../slideLayouts/slideLayout10.xml"/><Relationship Id="rId4" Type="http://schemas.openxmlformats.org/officeDocument/2006/relationships/slideLayout" Target="../slideLayouts/slideLayout9.xml"/><Relationship Id="rId3" Type="http://schemas.openxmlformats.org/officeDocument/2006/relationships/slideLayout" Target="../slideLayouts/slideLayout8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026" name="图片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-92075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ransition/>
  <p:txStyles>
    <p:titleStyle>
      <a:lvl1pPr marL="0" indent="0" algn="l" defTabSz="9144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4400" b="0" i="0" u="none" kern="1200" baseline="0">
          <a:solidFill>
            <a:schemeClr val="tx1"/>
          </a:solidFill>
          <a:effectLst/>
          <a:latin typeface="Calibri" panose="020F0502020204030204" pitchFamily="34" charset="0"/>
          <a:ea typeface="宋体" panose="02010600030101010101" pitchFamily="2" charset="-122"/>
          <a:cs typeface="+mj-cs"/>
        </a:defRPr>
      </a:lvl1pPr>
    </p:titleStyle>
    <p:bodyStyle>
      <a:lvl1pPr marL="228600" indent="-228600" algn="l" defTabSz="914400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2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24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20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4572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9144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3716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18288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  <p:sldLayoutId id="2147483658" r:id="rId4"/>
    <p:sldLayoutId id="2147483659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28.png"/><Relationship Id="rId1" Type="http://schemas.openxmlformats.org/officeDocument/2006/relationships/image" Target="../media/image27.jpe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slide" Target="slide3.xml"/><Relationship Id="rId2" Type="http://schemas.openxmlformats.org/officeDocument/2006/relationships/image" Target="../media/image18.png"/><Relationship Id="rId1" Type="http://schemas.openxmlformats.org/officeDocument/2006/relationships/slide" Target="slide2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9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9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9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9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1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圆角矩形 1"/>
          <p:cNvSpPr/>
          <p:nvPr/>
        </p:nvSpPr>
        <p:spPr>
          <a:xfrm>
            <a:off x="971550" y="987425"/>
            <a:ext cx="7200900" cy="2736850"/>
          </a:xfrm>
          <a:prstGeom prst="roundRect">
            <a:avLst>
              <a:gd name="adj" fmla="val 6632"/>
            </a:avLst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9219" name="矩形 2"/>
          <p:cNvSpPr/>
          <p:nvPr/>
        </p:nvSpPr>
        <p:spPr>
          <a:xfrm>
            <a:off x="1028700" y="1708150"/>
            <a:ext cx="7159625" cy="7969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>
              <a:lnSpc>
                <a:spcPct val="120000"/>
              </a:lnSpc>
            </a:pPr>
            <a:r>
              <a:rPr lang="zh-CN" altLang="en-US" sz="4400" b="1">
                <a:solidFill>
                  <a:srgbClr val="29708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习作例文与习作</a:t>
            </a:r>
            <a:endParaRPr lang="zh-CN" altLang="en-US" sz="4400" b="1">
              <a:solidFill>
                <a:srgbClr val="297083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220" name="标题 1"/>
          <p:cNvSpPr txBox="1"/>
          <p:nvPr/>
        </p:nvSpPr>
        <p:spPr bwMode="auto">
          <a:xfrm>
            <a:off x="2933699" y="2813078"/>
            <a:ext cx="3276602" cy="46166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三年级语文上册</a:t>
            </a:r>
            <a:endParaRPr kumimoji="0" lang="zh-CN" altLang="en-US" sz="2400" b="1" i="0" u="none" strike="noStrike" kern="1200" cap="none" spc="0" normalizeH="0" baseline="0" noProof="0">
              <a:ln w="6350">
                <a:solidFill>
                  <a:schemeClr val="tx1"/>
                </a:solidFill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矩形 1"/>
          <p:cNvSpPr/>
          <p:nvPr/>
        </p:nvSpPr>
        <p:spPr>
          <a:xfrm>
            <a:off x="322263" y="411163"/>
            <a:ext cx="8499475" cy="5413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1">
              <a:lnSpc>
                <a:spcPct val="120000"/>
              </a:lnSpc>
              <a:buFont typeface="Wingdings" panose="05000000000000000000" pitchFamily="2" charset="2"/>
              <a:buChar char="p"/>
            </a:pPr>
            <a:r>
              <a:rPr lang="zh-CN" altLang="en-US" sz="2800" b="1">
                <a:latin typeface="宋体" panose="02010600030101010101" pitchFamily="2" charset="-122"/>
                <a:ea typeface="Times New Roman" panose="02020603050405020304" pitchFamily="18" charset="0"/>
              </a:rPr>
              <a:t>根据文章内容填一填。</a:t>
            </a:r>
            <a:endParaRPr lang="zh-CN" altLang="en-US" sz="2800" b="1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18435" name="矩形 2"/>
          <p:cNvSpPr/>
          <p:nvPr/>
        </p:nvSpPr>
        <p:spPr>
          <a:xfrm>
            <a:off x="368300" y="1058863"/>
            <a:ext cx="8524875" cy="31940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    例文写了小狗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王子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的（        ），还写了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我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经过细致观察发现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王子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的几件生活趣事：（      ）、（      ）、（          ），表现了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王子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的淘气可爱。通过对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王子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的细致观察，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我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发现它在不同的时候叫声不一样，会（      ）和（      ）。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436" name="矩形 3"/>
          <p:cNvSpPr/>
          <p:nvPr/>
        </p:nvSpPr>
        <p:spPr>
          <a:xfrm>
            <a:off x="5364163" y="1044575"/>
            <a:ext cx="1655762" cy="5413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外形特征</a:t>
            </a:r>
            <a:endParaRPr lang="zh-CN" altLang="en-US" sz="28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437" name="矩形 4"/>
          <p:cNvSpPr/>
          <p:nvPr/>
        </p:nvSpPr>
        <p:spPr>
          <a:xfrm>
            <a:off x="755650" y="2081213"/>
            <a:ext cx="1295400" cy="5413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跑得快</a:t>
            </a:r>
            <a:endParaRPr lang="zh-CN" altLang="en-US" sz="28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438" name="矩形 5"/>
          <p:cNvSpPr/>
          <p:nvPr/>
        </p:nvSpPr>
        <p:spPr>
          <a:xfrm>
            <a:off x="2916238" y="2081213"/>
            <a:ext cx="1295400" cy="5413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学认字</a:t>
            </a:r>
            <a:endParaRPr lang="zh-CN" altLang="en-US" sz="28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439" name="矩形 6"/>
          <p:cNvSpPr/>
          <p:nvPr/>
        </p:nvSpPr>
        <p:spPr>
          <a:xfrm>
            <a:off x="5016500" y="2081213"/>
            <a:ext cx="2003425" cy="5413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跟火车赛跑</a:t>
            </a:r>
            <a:endParaRPr lang="zh-CN" altLang="en-US" sz="28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440" name="矩形 8"/>
          <p:cNvSpPr/>
          <p:nvPr/>
        </p:nvSpPr>
        <p:spPr>
          <a:xfrm>
            <a:off x="7526338" y="3074988"/>
            <a:ext cx="1295400" cy="5413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哼哼叫</a:t>
            </a:r>
            <a:endParaRPr lang="zh-CN" altLang="en-US" sz="28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441" name="矩形 9"/>
          <p:cNvSpPr/>
          <p:nvPr/>
        </p:nvSpPr>
        <p:spPr>
          <a:xfrm>
            <a:off x="1116013" y="3614738"/>
            <a:ext cx="1295400" cy="5413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汪汪叫</a:t>
            </a:r>
            <a:endParaRPr lang="zh-CN" altLang="en-US" sz="28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8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8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6" grpId="0"/>
      <p:bldP spid="18437" grpId="0"/>
      <p:bldP spid="18438" grpId="0"/>
      <p:bldP spid="18439" grpId="0"/>
      <p:bldP spid="18440" grpId="0"/>
      <p:bldP spid="1844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矩形 1"/>
          <p:cNvSpPr/>
          <p:nvPr/>
        </p:nvSpPr>
        <p:spPr>
          <a:xfrm>
            <a:off x="322263" y="484188"/>
            <a:ext cx="8499475" cy="10572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1">
              <a:lnSpc>
                <a:spcPct val="120000"/>
              </a:lnSpc>
              <a:buFont typeface="Wingdings" panose="05000000000000000000" pitchFamily="2" charset="2"/>
              <a:buChar char="p"/>
            </a:pPr>
            <a:r>
              <a:rPr lang="zh-CN" altLang="en-US" sz="2800" b="1">
                <a:latin typeface="宋体" panose="02010600030101010101" pitchFamily="2" charset="-122"/>
                <a:ea typeface="Times New Roman" panose="02020603050405020304" pitchFamily="18" charset="0"/>
              </a:rPr>
              <a:t>“</a:t>
            </a:r>
            <a:r>
              <a:rPr lang="zh-CN" altLang="en-US" sz="2800" b="1">
                <a:latin typeface="宋体" panose="02010600030101010101" pitchFamily="2" charset="-122"/>
                <a:ea typeface="Times New Roman" panose="02020603050405020304" pitchFamily="18" charset="0"/>
              </a:rPr>
              <a:t>王子</a:t>
            </a:r>
            <a:r>
              <a:rPr lang="zh-CN" altLang="en-US" sz="2800" b="1">
                <a:latin typeface="宋体" panose="02010600030101010101" pitchFamily="2" charset="-122"/>
                <a:ea typeface="Times New Roman" panose="02020603050405020304" pitchFamily="18" charset="0"/>
              </a:rPr>
              <a:t>”</a:t>
            </a:r>
            <a:r>
              <a:rPr lang="zh-CN" altLang="en-US" sz="2800" b="1">
                <a:latin typeface="宋体" panose="02010600030101010101" pitchFamily="2" charset="-122"/>
                <a:ea typeface="Times New Roman" panose="02020603050405020304" pitchFamily="18" charset="0"/>
              </a:rPr>
              <a:t>什么时候叫得最欢？什么时候哼哼叫？什么时候汪汪叫？</a:t>
            </a:r>
            <a:endParaRPr lang="zh-CN" altLang="en-US" sz="2800" b="1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19459" name="矩形 2"/>
          <p:cNvSpPr/>
          <p:nvPr/>
        </p:nvSpPr>
        <p:spPr>
          <a:xfrm>
            <a:off x="485775" y="1563688"/>
            <a:ext cx="8172450" cy="15763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</a:t>
            </a:r>
            <a:r>
              <a:rPr lang="zh-CN" altLang="en-US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教它念</a:t>
            </a:r>
            <a:r>
              <a:rPr lang="zh-CN" altLang="en-US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狗</a:t>
            </a:r>
            <a:r>
              <a:rPr lang="zh-CN" altLang="en-US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字时叫得最欢；跟</a:t>
            </a:r>
            <a:r>
              <a:rPr lang="zh-CN" altLang="en-US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</a:t>
            </a:r>
            <a:r>
              <a:rPr lang="zh-CN" altLang="en-US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提要求时会哼哼叫；想出去时会汪汪叫，去追火车时会汪汪叫，没追上火车时也是汪汪叫。</a:t>
            </a:r>
            <a:endParaRPr lang="zh-CN" altLang="en-US" sz="28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460" name="矩形 3"/>
          <p:cNvSpPr/>
          <p:nvPr/>
        </p:nvSpPr>
        <p:spPr>
          <a:xfrm>
            <a:off x="322263" y="3194050"/>
            <a:ext cx="8499475" cy="1574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Times New Roman" panose="02020603050405020304" pitchFamily="18" charset="0"/>
              </a:rPr>
              <a:t>    </a:t>
            </a:r>
            <a:r>
              <a:rPr lang="zh-CN" altLang="en-US" sz="2800" b="1">
                <a:latin typeface="宋体" panose="02010600030101010101" pitchFamily="2" charset="-122"/>
                <a:ea typeface="Times New Roman" panose="02020603050405020304" pitchFamily="18" charset="0"/>
              </a:rPr>
              <a:t>作者之所以能发现小狗的叫声中有这么多秘密，是因为仔细观察了小狗的每一个动作、每一个眼神，观察时还用心猜测了小狗的心思，加入了自己的想法。</a:t>
            </a:r>
            <a:endParaRPr lang="zh-CN" altLang="en-US" sz="2800" b="1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矩形 1"/>
          <p:cNvSpPr/>
          <p:nvPr/>
        </p:nvSpPr>
        <p:spPr>
          <a:xfrm>
            <a:off x="322263" y="481013"/>
            <a:ext cx="8499475" cy="10572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1">
              <a:lnSpc>
                <a:spcPct val="120000"/>
              </a:lnSpc>
              <a:buFont typeface="Wingdings" panose="05000000000000000000" pitchFamily="2" charset="2"/>
              <a:buChar char="p"/>
            </a:pPr>
            <a:r>
              <a:rPr lang="zh-CN" altLang="en-US" sz="2800" b="1">
                <a:latin typeface="宋体" panose="02010600030101010101" pitchFamily="2" charset="-122"/>
                <a:ea typeface="Times New Roman" panose="02020603050405020304" pitchFamily="18" charset="0"/>
              </a:rPr>
              <a:t>结合课文、习作例文讨论：如何细致观察动物并将观察所得写出来？</a:t>
            </a:r>
            <a:endParaRPr lang="zh-CN" altLang="en-US" sz="2800" b="1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0483" name="矩形 2"/>
          <p:cNvSpPr/>
          <p:nvPr/>
        </p:nvSpPr>
        <p:spPr>
          <a:xfrm>
            <a:off x="4103688" y="1196975"/>
            <a:ext cx="936625" cy="5095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动物</a:t>
            </a:r>
            <a:endParaRPr lang="zh-CN" altLang="en-US" sz="2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484" name="矩形 3"/>
          <p:cNvSpPr/>
          <p:nvPr/>
        </p:nvSpPr>
        <p:spPr>
          <a:xfrm>
            <a:off x="322263" y="2571750"/>
            <a:ext cx="8499475" cy="2428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600" b="1">
                <a:solidFill>
                  <a:srgbClr val="FF0000"/>
                </a:solidFill>
                <a:latin typeface="宋体" panose="02010600030101010101" pitchFamily="2" charset="-122"/>
                <a:ea typeface="Times New Roman" panose="02020603050405020304" pitchFamily="18" charset="0"/>
              </a:rPr>
              <a:t>    </a:t>
            </a:r>
            <a:r>
              <a:rPr lang="zh-CN" altLang="en-US" sz="2600" b="1">
                <a:latin typeface="宋体" panose="02010600030101010101" pitchFamily="2" charset="-122"/>
                <a:ea typeface="Times New Roman" panose="02020603050405020304" pitchFamily="18" charset="0"/>
              </a:rPr>
              <a:t>观察动物，要观察它的外形，特别是与众不同的颜色和富有特点的部分；另外还要观察它的活动，观察连续性动作，发现有趣的事；多感官参与观察，在看到、听到的基础上，融进自己的想法，这样才能把观察对象写得更清楚、更有趣，让人印象深刻。</a:t>
            </a:r>
            <a:endParaRPr lang="zh-CN" altLang="en-US" sz="2600" b="1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0485" name="左大括号 4"/>
          <p:cNvSpPr/>
          <p:nvPr/>
        </p:nvSpPr>
        <p:spPr>
          <a:xfrm rot="5400000">
            <a:off x="4494213" y="-963612"/>
            <a:ext cx="166687" cy="5748337"/>
          </a:xfrm>
          <a:prstGeom prst="leftBrace">
            <a:avLst>
              <a:gd name="adj1" fmla="val 53645"/>
              <a:gd name="adj2" fmla="val 50000"/>
            </a:avLst>
          </a:prstGeom>
          <a:noFill/>
          <a:ln w="28575">
            <a:solidFill>
              <a:schemeClr val="tx1"/>
            </a:solidFill>
            <a:miter lim="800000"/>
          </a:ln>
        </p:spPr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/>
          </a:p>
        </p:txBody>
      </p:sp>
      <p:sp>
        <p:nvSpPr>
          <p:cNvPr id="20486" name="矩形 5"/>
          <p:cNvSpPr/>
          <p:nvPr/>
        </p:nvSpPr>
        <p:spPr>
          <a:xfrm>
            <a:off x="1271588" y="1993900"/>
            <a:ext cx="863600" cy="5095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外形</a:t>
            </a:r>
            <a:endParaRPr lang="zh-CN" altLang="en-US" sz="2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487" name="矩形 6"/>
          <p:cNvSpPr/>
          <p:nvPr/>
        </p:nvSpPr>
        <p:spPr>
          <a:xfrm>
            <a:off x="2519363" y="1993900"/>
            <a:ext cx="1584325" cy="5095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有趣的事</a:t>
            </a:r>
            <a:endParaRPr lang="zh-CN" altLang="en-US" sz="2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488" name="矩形 7"/>
          <p:cNvSpPr/>
          <p:nvPr/>
        </p:nvSpPr>
        <p:spPr>
          <a:xfrm>
            <a:off x="4367213" y="1993900"/>
            <a:ext cx="1873250" cy="5095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连续性动作</a:t>
            </a:r>
            <a:endParaRPr lang="zh-CN" altLang="en-US" sz="2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489" name="矩形 8"/>
          <p:cNvSpPr/>
          <p:nvPr/>
        </p:nvSpPr>
        <p:spPr>
          <a:xfrm>
            <a:off x="6503988" y="1993900"/>
            <a:ext cx="1873250" cy="5095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自己的想法</a:t>
            </a:r>
            <a:endParaRPr lang="zh-CN" altLang="en-US" sz="2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0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0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0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/>
      <p:bldP spid="20484" grpId="0"/>
      <p:bldP spid="20485" grpId="0" animBg="1"/>
      <p:bldP spid="20486" grpId="0"/>
      <p:bldP spid="20487" grpId="0"/>
      <p:bldP spid="20488" grpId="0"/>
      <p:bldP spid="2048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矩形 1"/>
          <p:cNvSpPr/>
          <p:nvPr/>
        </p:nvSpPr>
        <p:spPr>
          <a:xfrm>
            <a:off x="128588" y="484188"/>
            <a:ext cx="9001125" cy="5413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1">
              <a:lnSpc>
                <a:spcPct val="120000"/>
              </a:lnSpc>
              <a:buFont typeface="Wingdings" panose="05000000000000000000" pitchFamily="2" charset="2"/>
              <a:buChar char="p"/>
            </a:pPr>
            <a:r>
              <a:rPr lang="zh-CN" altLang="en-US" sz="2800" b="1">
                <a:latin typeface="宋体" panose="02010600030101010101" pitchFamily="2" charset="-122"/>
                <a:ea typeface="Times New Roman" panose="02020603050405020304" pitchFamily="18" charset="0"/>
              </a:rPr>
              <a:t>运用方法，完善</a:t>
            </a:r>
            <a:r>
              <a:rPr lang="zh-CN" altLang="en-US" sz="2800" b="1">
                <a:latin typeface="宋体" panose="02010600030101010101" pitchFamily="2" charset="-122"/>
                <a:ea typeface="Times New Roman" panose="02020603050405020304" pitchFamily="18" charset="0"/>
              </a:rPr>
              <a:t>“</a:t>
            </a:r>
            <a:r>
              <a:rPr lang="zh-CN" altLang="en-US" sz="2800" b="1">
                <a:latin typeface="宋体" panose="02010600030101010101" pitchFamily="2" charset="-122"/>
                <a:ea typeface="Times New Roman" panose="02020603050405020304" pitchFamily="18" charset="0"/>
              </a:rPr>
              <a:t>初试身手</a:t>
            </a:r>
            <a:r>
              <a:rPr lang="zh-CN" altLang="en-US" sz="2800" b="1">
                <a:latin typeface="宋体" panose="02010600030101010101" pitchFamily="2" charset="-122"/>
                <a:ea typeface="Times New Roman" panose="02020603050405020304" pitchFamily="18" charset="0"/>
              </a:rPr>
              <a:t>”</a:t>
            </a:r>
            <a:r>
              <a:rPr lang="zh-CN" altLang="en-US" sz="2800" b="1">
                <a:latin typeface="宋体" panose="02010600030101010101" pitchFamily="2" charset="-122"/>
                <a:ea typeface="Times New Roman" panose="02020603050405020304" pitchFamily="18" charset="0"/>
              </a:rPr>
              <a:t>中观察动物的习作片段。</a:t>
            </a:r>
            <a:endParaRPr lang="zh-CN" altLang="en-US" sz="2800" b="1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1507" name="矩形 2"/>
          <p:cNvSpPr/>
          <p:nvPr/>
        </p:nvSpPr>
        <p:spPr>
          <a:xfrm>
            <a:off x="276225" y="1065213"/>
            <a:ext cx="8705850" cy="31353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>
              <a:lnSpc>
                <a:spcPct val="12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小猫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eaLnBrk="1" hangingPunct="1">
              <a:lnSpc>
                <a:spcPct val="12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    我家养了一只小猫，全身雪白雪白的。小猫的头小小的，嘴边长着八字胡，有两只黑黑的大眼睛，猫的脚上各有五个尖锐的爪子。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eaLnBrk="1" hangingPunct="1">
              <a:lnSpc>
                <a:spcPct val="12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    小猫捉老鼠最有趣了。只见它把身子伏在地上，眼睛盯着老鼠洞，身子一动也不动。老鼠出来时，它就把老鼠抓住了。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eaLnBrk="1" hangingPunct="1">
              <a:lnSpc>
                <a:spcPct val="12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    小猫不仅给我们带来乐趣，还为我家除了鼠害。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08" name="矩形 3"/>
          <p:cNvSpPr/>
          <p:nvPr/>
        </p:nvSpPr>
        <p:spPr>
          <a:xfrm>
            <a:off x="128588" y="4240213"/>
            <a:ext cx="9001125" cy="5413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1">
              <a:lnSpc>
                <a:spcPct val="120000"/>
              </a:lnSpc>
              <a:buFont typeface="Wingdings" panose="05000000000000000000" pitchFamily="2" charset="2"/>
              <a:buChar char="p"/>
            </a:pPr>
            <a:r>
              <a:rPr lang="zh-CN" altLang="en-US" sz="2800" b="1">
                <a:latin typeface="宋体" panose="02010600030101010101" pitchFamily="2" charset="-122"/>
                <a:ea typeface="Times New Roman" panose="02020603050405020304" pitchFamily="18" charset="0"/>
              </a:rPr>
              <a:t>哪些地方观察得细致？哪些地方观察得还不够细致？</a:t>
            </a:r>
            <a:endParaRPr lang="zh-CN" altLang="en-US" sz="2800" b="1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7" grpId="0"/>
      <p:bldP spid="2150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矩形 1"/>
          <p:cNvSpPr/>
          <p:nvPr/>
        </p:nvSpPr>
        <p:spPr>
          <a:xfrm>
            <a:off x="304800" y="555625"/>
            <a:ext cx="8534400" cy="5413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800" b="1">
                <a:latin typeface="宋体" panose="02010600030101010101" pitchFamily="2" charset="-122"/>
                <a:ea typeface="Times New Roman" panose="02020603050405020304" pitchFamily="18" charset="0"/>
              </a:rPr>
              <a:t>①写出多感官参与的观察所得。</a:t>
            </a:r>
            <a:endParaRPr lang="zh-CN" altLang="en-US" sz="2800" b="1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2531" name="矩形 2"/>
          <p:cNvSpPr/>
          <p:nvPr/>
        </p:nvSpPr>
        <p:spPr>
          <a:xfrm>
            <a:off x="134938" y="1123950"/>
            <a:ext cx="8874125" cy="36433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1">
              <a:lnSpc>
                <a:spcPct val="120000"/>
              </a:lnSpc>
              <a:buChar char="•"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用眼睛看到的：猫的眼睛有变化吗？猫的脚掌是什么形状的，你是怎么发现的？看到它脚掌尖锐的爪子时，你想到了什么？猫捉老鼠时有哪些连续性动作？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lvl="0" indent="-457200" eaLnBrk="1" hangingPunct="1">
              <a:lnSpc>
                <a:spcPct val="120000"/>
              </a:lnSpc>
              <a:buChar char="•"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用耳朵听到的：猫有叫的时候吗？什么时候会叫？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lvl="0" indent="-457200" eaLnBrk="1" hangingPunct="1">
              <a:lnSpc>
                <a:spcPct val="120000"/>
              </a:lnSpc>
              <a:buChar char="•"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用手触摸到的：你有接触过它的身体和脚爪吗？是什么感觉？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lvl="0" indent="-457200" eaLnBrk="1" hangingPunct="1">
              <a:lnSpc>
                <a:spcPct val="120000"/>
              </a:lnSpc>
              <a:buChar char="•"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用鼻子闻到的：你有没有闻到猫身上有什么味儿？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2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矩形 1"/>
          <p:cNvSpPr/>
          <p:nvPr/>
        </p:nvSpPr>
        <p:spPr>
          <a:xfrm>
            <a:off x="304800" y="842963"/>
            <a:ext cx="8534400" cy="5413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800" b="1">
                <a:latin typeface="宋体" panose="02010600030101010101" pitchFamily="2" charset="-122"/>
                <a:ea typeface="Times New Roman" panose="02020603050405020304" pitchFamily="18" charset="0"/>
              </a:rPr>
              <a:t>②回忆和小猫之间发生的有趣的事。</a:t>
            </a:r>
            <a:endParaRPr lang="zh-CN" altLang="en-US" sz="2800" b="1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3555" name="矩形 2"/>
          <p:cNvSpPr/>
          <p:nvPr/>
        </p:nvSpPr>
        <p:spPr>
          <a:xfrm>
            <a:off x="900113" y="1708150"/>
            <a:ext cx="7100887" cy="21605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algn="just" eaLnBrk="1" hangingPunct="1">
              <a:lnSpc>
                <a:spcPct val="120000"/>
              </a:lnSpc>
              <a:buChar char="•"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你和小猫之间有感情吗？你外出回家时它是怎么迎接你的，它有哪些连续性动作，发出什么声音？这声音好像在告诉你什么？你当时是怎么想的？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8" name="矩形 1"/>
          <p:cNvSpPr/>
          <p:nvPr/>
        </p:nvSpPr>
        <p:spPr>
          <a:xfrm>
            <a:off x="1042988" y="484188"/>
            <a:ext cx="3259137" cy="21605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1">
              <a:lnSpc>
                <a:spcPct val="120000"/>
              </a:lnSpc>
              <a:buFont typeface="Wingdings" panose="05000000000000000000" pitchFamily="2" charset="2"/>
              <a:buChar char="p"/>
            </a:pPr>
            <a:r>
              <a:rPr lang="zh-CN" altLang="en-US" sz="2800" b="1">
                <a:latin typeface="宋体" panose="02010600030101010101" pitchFamily="2" charset="-122"/>
                <a:ea typeface="Times New Roman" panose="02020603050405020304" pitchFamily="18" charset="0"/>
              </a:rPr>
              <a:t>根据课后表格和批注，完成</a:t>
            </a:r>
            <a:r>
              <a:rPr lang="en-US" altLang="zh-CN" sz="2800" b="1">
                <a:latin typeface="宋体" panose="02010600030101010101" pitchFamily="2" charset="-122"/>
                <a:ea typeface="Times New Roman" panose="02020603050405020304" pitchFamily="18" charset="0"/>
              </a:rPr>
              <a:t>《</a:t>
            </a:r>
            <a:r>
              <a:rPr lang="zh-CN" altLang="en-US" sz="2800" b="1">
                <a:latin typeface="宋体" panose="02010600030101010101" pitchFamily="2" charset="-122"/>
                <a:ea typeface="Times New Roman" panose="02020603050405020304" pitchFamily="18" charset="0"/>
              </a:rPr>
              <a:t>我爱故乡的杨梅</a:t>
            </a:r>
            <a:r>
              <a:rPr lang="en-US" altLang="zh-CN" sz="2800" b="1">
                <a:latin typeface="宋体" panose="02010600030101010101" pitchFamily="2" charset="-122"/>
                <a:ea typeface="Times New Roman" panose="02020603050405020304" pitchFamily="18" charset="0"/>
              </a:rPr>
              <a:t>》</a:t>
            </a:r>
            <a:r>
              <a:rPr lang="zh-CN" altLang="en-US" sz="2800" b="1">
                <a:latin typeface="宋体" panose="02010600030101010101" pitchFamily="2" charset="-122"/>
                <a:ea typeface="Times New Roman" panose="02020603050405020304" pitchFamily="18" charset="0"/>
              </a:rPr>
              <a:t>的阅读。</a:t>
            </a:r>
            <a:endParaRPr lang="zh-CN" altLang="en-US" sz="2800" b="1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grpSp>
        <p:nvGrpSpPr>
          <p:cNvPr id="24579" name="组合 7"/>
          <p:cNvGrpSpPr/>
          <p:nvPr/>
        </p:nvGrpSpPr>
        <p:grpSpPr>
          <a:xfrm>
            <a:off x="1665288" y="466725"/>
            <a:ext cx="5648325" cy="3935413"/>
            <a:chOff x="3059831" y="267494"/>
            <a:chExt cx="6192690" cy="4392488"/>
          </a:xfrm>
        </p:grpSpPr>
        <p:pic>
          <p:nvPicPr>
            <p:cNvPr id="24580" name="图片 4"/>
            <p:cNvPicPr>
              <a:picLocks noChangeAspect="1"/>
            </p:cNvPicPr>
            <p:nvPr/>
          </p:nvPicPr>
          <p:blipFill>
            <a:blip r:embed="rId1"/>
            <a:srcRect l="8499" t="52801" r="6522" b="9401"/>
            <a:stretch>
              <a:fillRect/>
            </a:stretch>
          </p:blipFill>
          <p:spPr>
            <a:xfrm>
              <a:off x="3059831" y="2715766"/>
              <a:ext cx="3096345" cy="1944216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pic>
          <p:nvPicPr>
            <p:cNvPr id="24581" name="图片 6"/>
            <p:cNvPicPr>
              <a:picLocks noChangeAspect="1"/>
            </p:cNvPicPr>
            <p:nvPr/>
          </p:nvPicPr>
          <p:blipFill>
            <a:blip r:embed="rId2"/>
            <a:srcRect l="7311" t="5202" r="7710" b="9401"/>
            <a:stretch>
              <a:fillRect/>
            </a:stretch>
          </p:blipFill>
          <p:spPr>
            <a:xfrm>
              <a:off x="6156176" y="267494"/>
              <a:ext cx="3096345" cy="4392488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矩形 1"/>
          <p:cNvSpPr/>
          <p:nvPr/>
        </p:nvSpPr>
        <p:spPr>
          <a:xfrm>
            <a:off x="314325" y="484188"/>
            <a:ext cx="8515350" cy="10572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1">
              <a:lnSpc>
                <a:spcPct val="120000"/>
              </a:lnSpc>
              <a:buFont typeface="Wingdings" panose="05000000000000000000" pitchFamily="2" charset="2"/>
              <a:buChar char="p"/>
            </a:pPr>
            <a:r>
              <a:rPr lang="zh-CN" altLang="en-US" sz="2800" b="1">
                <a:latin typeface="宋体" panose="02010600030101010101" pitchFamily="2" charset="-122"/>
                <a:ea typeface="Times New Roman" panose="02020603050405020304" pitchFamily="18" charset="0"/>
              </a:rPr>
              <a:t>对比阅读：</a:t>
            </a:r>
            <a:r>
              <a:rPr lang="en-US" altLang="zh-CN" sz="2800" b="1">
                <a:latin typeface="宋体" panose="02010600030101010101" pitchFamily="2" charset="-122"/>
                <a:ea typeface="Times New Roman" panose="02020603050405020304" pitchFamily="18" charset="0"/>
              </a:rPr>
              <a:t>《</a:t>
            </a:r>
            <a:r>
              <a:rPr lang="zh-CN" altLang="en-US" sz="2800" b="1">
                <a:latin typeface="宋体" panose="02010600030101010101" pitchFamily="2" charset="-122"/>
                <a:ea typeface="Times New Roman" panose="02020603050405020304" pitchFamily="18" charset="0"/>
              </a:rPr>
              <a:t>金色的草地</a:t>
            </a:r>
            <a:r>
              <a:rPr lang="en-US" altLang="zh-CN" sz="2800" b="1">
                <a:latin typeface="宋体" panose="02010600030101010101" pitchFamily="2" charset="-122"/>
                <a:ea typeface="Times New Roman" panose="02020603050405020304" pitchFamily="18" charset="0"/>
              </a:rPr>
              <a:t>》《</a:t>
            </a:r>
            <a:r>
              <a:rPr lang="zh-CN" altLang="en-US" sz="2800" b="1">
                <a:latin typeface="宋体" panose="02010600030101010101" pitchFamily="2" charset="-122"/>
                <a:ea typeface="Times New Roman" panose="02020603050405020304" pitchFamily="18" charset="0"/>
              </a:rPr>
              <a:t>我爱故乡的杨梅</a:t>
            </a:r>
            <a:r>
              <a:rPr lang="en-US" altLang="zh-CN" sz="2800" b="1">
                <a:latin typeface="宋体" panose="02010600030101010101" pitchFamily="2" charset="-122"/>
                <a:ea typeface="Times New Roman" panose="02020603050405020304" pitchFamily="18" charset="0"/>
              </a:rPr>
              <a:t>》</a:t>
            </a:r>
            <a:r>
              <a:rPr lang="zh-CN" altLang="en-US" sz="2800" b="1">
                <a:latin typeface="宋体" panose="02010600030101010101" pitchFamily="2" charset="-122"/>
                <a:ea typeface="Times New Roman" panose="02020603050405020304" pitchFamily="18" charset="0"/>
              </a:rPr>
              <a:t>观察的对象都是植物，它们有哪些共同点和不同点？</a:t>
            </a:r>
            <a:endParaRPr lang="zh-CN" altLang="en-US" sz="2800" b="1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5603" name="矩形 4"/>
          <p:cNvSpPr/>
          <p:nvPr/>
        </p:nvSpPr>
        <p:spPr>
          <a:xfrm>
            <a:off x="314325" y="1541463"/>
            <a:ext cx="8515350" cy="29098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6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共同点：都观察了事物的变化。</a:t>
            </a:r>
            <a:r>
              <a:rPr lang="en-US" altLang="zh-CN" sz="26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6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金色的草地</a:t>
            </a:r>
            <a:r>
              <a:rPr lang="en-US" altLang="zh-CN" sz="26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6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观察了草地不同时间颜色的变化；</a:t>
            </a:r>
            <a:r>
              <a:rPr lang="en-US" altLang="zh-CN" sz="26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6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我爱故乡的杨梅</a:t>
            </a:r>
            <a:r>
              <a:rPr lang="en-US" altLang="zh-CN" sz="26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6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观察了杨梅果随着不断成熟，其外形、颜色和味道的变化。</a:t>
            </a:r>
            <a:endParaRPr lang="en-US" altLang="zh-CN" sz="26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eaLnBrk="1" hangingPunct="1">
              <a:lnSpc>
                <a:spcPct val="120000"/>
              </a:lnSpc>
            </a:pPr>
            <a:r>
              <a:rPr lang="en-US" altLang="zh-CN" sz="26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6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不同点：</a:t>
            </a:r>
            <a:r>
              <a:rPr lang="en-US" altLang="zh-CN" sz="26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6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金色的草地</a:t>
            </a:r>
            <a:r>
              <a:rPr lang="en-US" altLang="zh-CN" sz="26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6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侧重观察情景的变化；</a:t>
            </a:r>
            <a:r>
              <a:rPr lang="en-US" altLang="zh-CN" sz="26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6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我爱故乡的杨梅</a:t>
            </a:r>
            <a:r>
              <a:rPr lang="en-US" altLang="zh-CN" sz="26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6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侧重观察杨梅果成熟前后的变化与作者的感受。</a:t>
            </a:r>
            <a:endParaRPr lang="zh-CN" altLang="en-US" sz="26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604" name="矩形 5"/>
          <p:cNvSpPr/>
          <p:nvPr/>
        </p:nvSpPr>
        <p:spPr>
          <a:xfrm>
            <a:off x="314325" y="4300538"/>
            <a:ext cx="8650288" cy="5413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1">
              <a:lnSpc>
                <a:spcPct val="120000"/>
              </a:lnSpc>
              <a:buFont typeface="Wingdings" panose="05000000000000000000" pitchFamily="2" charset="2"/>
              <a:buChar char="p"/>
            </a:pPr>
            <a:r>
              <a:rPr lang="zh-CN" altLang="en-US" sz="2800" b="1">
                <a:latin typeface="宋体" panose="02010600030101010101" pitchFamily="2" charset="-122"/>
                <a:ea typeface="Times New Roman" panose="02020603050405020304" pitchFamily="18" charset="0"/>
              </a:rPr>
              <a:t>读了这两篇文章，你觉得应该怎样细致观察植物？</a:t>
            </a:r>
            <a:endParaRPr lang="zh-CN" altLang="en-US" sz="2800" b="1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矩形 1"/>
          <p:cNvSpPr/>
          <p:nvPr/>
        </p:nvSpPr>
        <p:spPr>
          <a:xfrm>
            <a:off x="71438" y="484188"/>
            <a:ext cx="9001125" cy="5413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1">
              <a:lnSpc>
                <a:spcPct val="120000"/>
              </a:lnSpc>
              <a:buFont typeface="Wingdings" panose="05000000000000000000" pitchFamily="2" charset="2"/>
              <a:buChar char="p"/>
            </a:pPr>
            <a:r>
              <a:rPr lang="zh-CN" altLang="en-US" sz="2800" b="1">
                <a:latin typeface="宋体" panose="02010600030101010101" pitchFamily="2" charset="-122"/>
                <a:ea typeface="Times New Roman" panose="02020603050405020304" pitchFamily="18" charset="0"/>
              </a:rPr>
              <a:t>运用方法，完善</a:t>
            </a:r>
            <a:r>
              <a:rPr lang="zh-CN" altLang="en-US" sz="2800" b="1">
                <a:latin typeface="宋体" panose="02010600030101010101" pitchFamily="2" charset="-122"/>
                <a:ea typeface="Times New Roman" panose="02020603050405020304" pitchFamily="18" charset="0"/>
              </a:rPr>
              <a:t>“</a:t>
            </a:r>
            <a:r>
              <a:rPr lang="zh-CN" altLang="en-US" sz="2800" b="1">
                <a:latin typeface="宋体" panose="02010600030101010101" pitchFamily="2" charset="-122"/>
                <a:ea typeface="Times New Roman" panose="02020603050405020304" pitchFamily="18" charset="0"/>
              </a:rPr>
              <a:t>初试身手</a:t>
            </a:r>
            <a:r>
              <a:rPr lang="zh-CN" altLang="en-US" sz="2800" b="1">
                <a:latin typeface="宋体" panose="02010600030101010101" pitchFamily="2" charset="-122"/>
                <a:ea typeface="Times New Roman" panose="02020603050405020304" pitchFamily="18" charset="0"/>
              </a:rPr>
              <a:t>”</a:t>
            </a:r>
            <a:r>
              <a:rPr lang="zh-CN" altLang="en-US" sz="2800" b="1">
                <a:latin typeface="宋体" panose="02010600030101010101" pitchFamily="2" charset="-122"/>
                <a:ea typeface="Times New Roman" panose="02020603050405020304" pitchFamily="18" charset="0"/>
              </a:rPr>
              <a:t>中观察植物的习作片段。</a:t>
            </a:r>
            <a:endParaRPr lang="zh-CN" altLang="en-US" sz="2800" b="1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6627" name="矩形 2"/>
          <p:cNvSpPr/>
          <p:nvPr/>
        </p:nvSpPr>
        <p:spPr>
          <a:xfrm>
            <a:off x="441325" y="1203325"/>
            <a:ext cx="8261350" cy="36385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>
              <a:lnSpc>
                <a:spcPct val="12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老家门前的橘子树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eaLnBrk="1" hangingPunct="1">
              <a:lnSpc>
                <a:spcPct val="12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    老家门前种了一棵橘子树。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eaLnBrk="1" hangingPunct="1">
              <a:lnSpc>
                <a:spcPct val="12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    春天来了，橘子树抽出了枝条，长出了叶子。到了夏天，绿叶中便开出了一朵朵雪白的橘子花。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eaLnBrk="1" hangingPunct="1">
              <a:lnSpc>
                <a:spcPct val="12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    秋天，橘子花渐渐地谢了，树上结出了一个个小橘子。橘子一天天长大，一天天成熟，满树的橘子把枝条都压弯了，橘子露出了金黄色的小脸蛋，它们正悄悄地向人们报告着成熟的喜讯。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6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0" name="矩形 1"/>
          <p:cNvSpPr/>
          <p:nvPr/>
        </p:nvSpPr>
        <p:spPr>
          <a:xfrm>
            <a:off x="219075" y="627063"/>
            <a:ext cx="8705850" cy="18065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    这时你摘下一个橘子，剥开外皮，会看见一个个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小月亮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紧紧围在一起，它们身上穿着白色的纱衣，好像月宫中的嫦娥，让人看了不禁心花怒放。取一瓣放入口中嚼嚼，酸溜溜，甜津津的。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651" name="矩形 2"/>
          <p:cNvSpPr/>
          <p:nvPr/>
        </p:nvSpPr>
        <p:spPr>
          <a:xfrm>
            <a:off x="219075" y="2643188"/>
            <a:ext cx="6118225" cy="1574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1">
              <a:lnSpc>
                <a:spcPct val="120000"/>
              </a:lnSpc>
              <a:buFont typeface="Wingdings" panose="05000000000000000000" pitchFamily="2" charset="2"/>
              <a:buChar char="p"/>
            </a:pPr>
            <a:r>
              <a:rPr lang="zh-CN" altLang="en-US" sz="2800" b="1">
                <a:latin typeface="宋体" panose="02010600030101010101" pitchFamily="2" charset="-122"/>
                <a:ea typeface="Times New Roman" panose="02020603050405020304" pitchFamily="18" charset="0"/>
              </a:rPr>
              <a:t>议一议，评一评，哪些地方观察得细致？对照</a:t>
            </a:r>
            <a:r>
              <a:rPr lang="en-US" altLang="zh-CN" sz="2800" b="1">
                <a:latin typeface="宋体" panose="02010600030101010101" pitchFamily="2" charset="-122"/>
                <a:ea typeface="Times New Roman" panose="02020603050405020304" pitchFamily="18" charset="0"/>
              </a:rPr>
              <a:t>《</a:t>
            </a:r>
            <a:r>
              <a:rPr lang="zh-CN" altLang="en-US" sz="2800" b="1">
                <a:latin typeface="宋体" panose="02010600030101010101" pitchFamily="2" charset="-122"/>
                <a:ea typeface="Times New Roman" panose="02020603050405020304" pitchFamily="18" charset="0"/>
              </a:rPr>
              <a:t>我爱故乡的杨梅</a:t>
            </a:r>
            <a:r>
              <a:rPr lang="en-US" altLang="zh-CN" sz="2800" b="1">
                <a:latin typeface="宋体" panose="02010600030101010101" pitchFamily="2" charset="-122"/>
                <a:ea typeface="Times New Roman" panose="02020603050405020304" pitchFamily="18" charset="0"/>
              </a:rPr>
              <a:t>》</a:t>
            </a:r>
            <a:r>
              <a:rPr lang="zh-CN" altLang="en-US" sz="2800" b="1">
                <a:latin typeface="宋体" panose="02010600030101010101" pitchFamily="2" charset="-122"/>
                <a:ea typeface="Times New Roman" panose="02020603050405020304" pitchFamily="18" charset="0"/>
              </a:rPr>
              <a:t>，你觉得哪些地方观察得还不够细致？</a:t>
            </a:r>
            <a:endParaRPr lang="zh-CN" altLang="en-US" sz="2800" b="1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pic>
        <p:nvPicPr>
          <p:cNvPr id="27652" name="图片 4"/>
          <p:cNvPicPr>
            <a:picLocks noChangeAspect="1"/>
          </p:cNvPicPr>
          <p:nvPr/>
        </p:nvPicPr>
        <p:blipFill>
          <a:blip r:embed="rId1"/>
          <a:srcRect l="20441" r="11202" b="5660"/>
          <a:stretch>
            <a:fillRect/>
          </a:stretch>
        </p:blipFill>
        <p:spPr>
          <a:xfrm>
            <a:off x="6786563" y="2135188"/>
            <a:ext cx="1487487" cy="136683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7653" name="图片 5"/>
          <p:cNvPicPr>
            <a:picLocks noChangeAspect="1"/>
          </p:cNvPicPr>
          <p:nvPr/>
        </p:nvPicPr>
        <p:blipFill>
          <a:blip r:embed="rId2"/>
          <a:srcRect l="16402" t="19382" r="6601" b="13602"/>
          <a:stretch>
            <a:fillRect/>
          </a:stretch>
        </p:blipFill>
        <p:spPr>
          <a:xfrm>
            <a:off x="6804025" y="3683000"/>
            <a:ext cx="1487488" cy="129381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7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242" name="图片 3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/>
          <a:srcRect l="25200" t="19036" r="24401" b="51565"/>
          <a:stretch>
            <a:fillRect/>
          </a:stretch>
        </p:blipFill>
        <p:spPr>
          <a:xfrm>
            <a:off x="4356100" y="1419225"/>
            <a:ext cx="2592388" cy="15113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  <a:effectLst>
            <a:outerShdw blurRad="63500" sx="102000" sy="102000" algn="ctr">
              <a:srgbClr val="000000">
                <a:alpha val="39999"/>
              </a:srgbClr>
            </a:outerShdw>
          </a:effectLst>
        </p:spPr>
      </p:pic>
      <p:pic>
        <p:nvPicPr>
          <p:cNvPr id="10243" name="图片 4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2"/>
          <a:srcRect l="25200" t="19036" r="24401" b="51565"/>
          <a:stretch>
            <a:fillRect/>
          </a:stretch>
        </p:blipFill>
        <p:spPr>
          <a:xfrm>
            <a:off x="1763713" y="1347788"/>
            <a:ext cx="2592387" cy="15113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  <a:effectLst>
            <a:outerShdw blurRad="63500" sx="102000" sy="102000" algn="ctr">
              <a:srgbClr val="000000">
                <a:alpha val="39999"/>
              </a:srgbClr>
            </a:outerShdw>
          </a:effectLst>
        </p:spPr>
      </p:pic>
      <p:sp>
        <p:nvSpPr>
          <p:cNvPr id="10244" name="文本框 1">
            <a:hlinkClick r:id="rId3" action="ppaction://hlinksldjump"/>
          </p:cNvPr>
          <p:cNvSpPr txBox="1"/>
          <p:nvPr/>
        </p:nvSpPr>
        <p:spPr>
          <a:xfrm>
            <a:off x="2259013" y="1851025"/>
            <a:ext cx="1627187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3200" b="1">
                <a:latin typeface="宋体" panose="02010600030101010101" pitchFamily="2" charset="-122"/>
              </a:rPr>
              <a:t>第</a:t>
            </a:r>
            <a:r>
              <a:rPr lang="en-US" altLang="zh-CN" sz="3200" b="1">
                <a:latin typeface="宋体" panose="02010600030101010101" pitchFamily="2" charset="-122"/>
              </a:rPr>
              <a:t>1</a:t>
            </a:r>
            <a:r>
              <a:rPr lang="zh-CN" altLang="en-US" sz="3200" b="1">
                <a:latin typeface="宋体" panose="02010600030101010101" pitchFamily="2" charset="-122"/>
              </a:rPr>
              <a:t>课时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10245" name="文本框 2">
            <a:hlinkClick r:id="rId1" action="ppaction://hlinksldjump"/>
          </p:cNvPr>
          <p:cNvSpPr txBox="1"/>
          <p:nvPr/>
        </p:nvSpPr>
        <p:spPr>
          <a:xfrm>
            <a:off x="4851400" y="1851025"/>
            <a:ext cx="1627188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3200" b="1">
                <a:latin typeface="宋体" panose="02010600030101010101" pitchFamily="2" charset="-122"/>
              </a:rPr>
              <a:t>第</a:t>
            </a:r>
            <a:r>
              <a:rPr lang="en-US" altLang="zh-CN" sz="3200" b="1">
                <a:latin typeface="宋体" panose="02010600030101010101" pitchFamily="2" charset="-122"/>
              </a:rPr>
              <a:t>2</a:t>
            </a:r>
            <a:r>
              <a:rPr lang="zh-CN" altLang="en-US" sz="3200" b="1">
                <a:latin typeface="宋体" panose="02010600030101010101" pitchFamily="2" charset="-122"/>
              </a:rPr>
              <a:t>课时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4" name="矩形 1"/>
          <p:cNvSpPr/>
          <p:nvPr/>
        </p:nvSpPr>
        <p:spPr>
          <a:xfrm>
            <a:off x="323850" y="525463"/>
            <a:ext cx="8709025" cy="31257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1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zh-CN" altLang="en-US" sz="2800" b="1">
                <a:latin typeface="宋体" panose="02010600030101010101" pitchFamily="2" charset="-122"/>
                <a:ea typeface="Times New Roman" panose="02020603050405020304" pitchFamily="18" charset="0"/>
              </a:rPr>
              <a:t>颜色、形状的观察：橘子树刚抽出的枝条和叶子是什么颜色，什么形状的？刚结出的橘子是什么颜色的？它们在成长过程中有什么变化？</a:t>
            </a:r>
            <a:endParaRPr lang="en-US" altLang="zh-CN" sz="2800" b="1">
              <a:latin typeface="宋体" panose="02010600030101010101" pitchFamily="2" charset="-122"/>
              <a:ea typeface="Times New Roman" panose="02020603050405020304" pitchFamily="18" charset="0"/>
            </a:endParaRPr>
          </a:p>
          <a:p>
            <a:pPr marL="457200" lvl="0" indent="-457200" eaLnBrk="1" hangingPunct="1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zh-CN" altLang="en-US" sz="2800" b="1">
                <a:latin typeface="宋体" panose="02010600030101010101" pitchFamily="2" charset="-122"/>
                <a:ea typeface="Times New Roman" panose="02020603050405020304" pitchFamily="18" charset="0"/>
              </a:rPr>
              <a:t>细致观察橘子的变化：除了颜色、形状发生变化外，它的味道有变化吗？没成熟的橘子和熟透了的橘子味道有什么不同？</a:t>
            </a:r>
            <a:endParaRPr lang="zh-CN" altLang="en-US" sz="2800" b="1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8675" name="矩形 2"/>
          <p:cNvSpPr/>
          <p:nvPr/>
        </p:nvSpPr>
        <p:spPr>
          <a:xfrm>
            <a:off x="323850" y="3687763"/>
            <a:ext cx="8709025" cy="5413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1">
              <a:lnSpc>
                <a:spcPct val="120000"/>
              </a:lnSpc>
              <a:buFont typeface="Wingdings" panose="05000000000000000000" pitchFamily="2" charset="2"/>
              <a:buChar char="p"/>
            </a:pPr>
            <a:r>
              <a:rPr lang="zh-CN" altLang="en-US" sz="2800" b="1">
                <a:latin typeface="宋体" panose="02010600030101010101" pitchFamily="2" charset="-122"/>
                <a:ea typeface="Times New Roman" panose="02020603050405020304" pitchFamily="18" charset="0"/>
              </a:rPr>
              <a:t>你在观察时有没有融进自己的想法？</a:t>
            </a:r>
            <a:endParaRPr lang="zh-CN" altLang="en-US" sz="2800" b="1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86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86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86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矩形 2"/>
          <p:cNvSpPr/>
          <p:nvPr/>
        </p:nvSpPr>
        <p:spPr>
          <a:xfrm>
            <a:off x="684213" y="771525"/>
            <a:ext cx="8137525" cy="33734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1">
              <a:lnSpc>
                <a:spcPct val="130000"/>
              </a:lnSpc>
              <a:buFont typeface="Wingdings" panose="05000000000000000000" pitchFamily="2" charset="2"/>
              <a:buChar char="p"/>
            </a:pPr>
            <a:r>
              <a:rPr lang="zh-CN" altLang="en-US" sz="2800" b="1">
                <a:latin typeface="宋体" panose="02010600030101010101" pitchFamily="2" charset="-122"/>
                <a:ea typeface="Times New Roman" panose="02020603050405020304" pitchFamily="18" charset="0"/>
              </a:rPr>
              <a:t>读读自己的观察记录单，选择自己最想写的内容进行习作。可以写观察的动物、植物或场景，可以写观察时发生的有趣的事或印象最深的场景，可以写事物的变化，写写自己当时的想法。当然还可以像刚才一样，把自己</a:t>
            </a:r>
            <a:r>
              <a:rPr lang="zh-CN" altLang="en-US" sz="2800" b="1">
                <a:latin typeface="宋体" panose="02010600030101010101" pitchFamily="2" charset="-122"/>
                <a:ea typeface="Times New Roman" panose="02020603050405020304" pitchFamily="18" charset="0"/>
              </a:rPr>
              <a:t>“</a:t>
            </a:r>
            <a:r>
              <a:rPr lang="zh-CN" altLang="en-US" sz="2800" b="1">
                <a:latin typeface="宋体" panose="02010600030101010101" pitchFamily="2" charset="-122"/>
                <a:ea typeface="Times New Roman" panose="02020603050405020304" pitchFamily="18" charset="0"/>
              </a:rPr>
              <a:t>初试身手</a:t>
            </a:r>
            <a:r>
              <a:rPr lang="zh-CN" altLang="en-US" sz="2800" b="1">
                <a:latin typeface="宋体" panose="02010600030101010101" pitchFamily="2" charset="-122"/>
                <a:ea typeface="Times New Roman" panose="02020603050405020304" pitchFamily="18" charset="0"/>
              </a:rPr>
              <a:t>”</a:t>
            </a:r>
            <a:r>
              <a:rPr lang="zh-CN" altLang="en-US" sz="2800" b="1">
                <a:latin typeface="宋体" panose="02010600030101010101" pitchFamily="2" charset="-122"/>
                <a:ea typeface="Times New Roman" panose="02020603050405020304" pitchFamily="18" charset="0"/>
              </a:rPr>
              <a:t>中写的片段进行进一步完善。</a:t>
            </a:r>
            <a:endParaRPr lang="zh-CN" altLang="en-US" sz="2800" b="1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pic>
        <p:nvPicPr>
          <p:cNvPr id="29699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78225" y="23813"/>
            <a:ext cx="1927225" cy="512762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sp>
        <p:nvSpPr>
          <p:cNvPr id="29700" name="文本框 1"/>
          <p:cNvSpPr txBox="1"/>
          <p:nvPr/>
        </p:nvSpPr>
        <p:spPr>
          <a:xfrm>
            <a:off x="3741738" y="3175"/>
            <a:ext cx="1655762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独立习作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2" name="文本框 2"/>
          <p:cNvSpPr txBox="1">
            <a:spLocks noChangeArrowheads="1"/>
          </p:cNvSpPr>
          <p:nvPr/>
        </p:nvSpPr>
        <p:spPr bwMode="auto">
          <a:xfrm>
            <a:off x="0" y="165100"/>
            <a:ext cx="2132013" cy="5238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lvl="0" indent="0" algn="ctr" hangingPunct="0"/>
            <a:r>
              <a:rPr lang="zh-CN" altLang="en-US" sz="2800" b="1" spc="0">
                <a:solidFill>
                  <a:srgbClr val="20386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2800" b="1" spc="0">
                <a:solidFill>
                  <a:srgbClr val="20386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spc="0">
                <a:solidFill>
                  <a:srgbClr val="20386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课时</a:t>
            </a:r>
            <a:endParaRPr lang="zh-CN" altLang="en-US" sz="2800" b="1">
              <a:solidFill>
                <a:srgbClr val="203864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723" name="矩形 2"/>
          <p:cNvSpPr/>
          <p:nvPr/>
        </p:nvSpPr>
        <p:spPr>
          <a:xfrm>
            <a:off x="611188" y="842963"/>
            <a:ext cx="8231187" cy="3127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1">
              <a:lnSpc>
                <a:spcPct val="120000"/>
              </a:lnSpc>
              <a:buFont typeface="Wingdings" panose="05000000000000000000" pitchFamily="2" charset="2"/>
              <a:buChar char="p"/>
            </a:pPr>
            <a:r>
              <a:rPr lang="zh-CN" altLang="en-US" sz="2800" b="1">
                <a:latin typeface="宋体" panose="02010600030101010101" pitchFamily="2" charset="-122"/>
                <a:ea typeface="Times New Roman" panose="02020603050405020304" pitchFamily="18" charset="0"/>
              </a:rPr>
              <a:t>互相交流，说说你是怎样细致观察的，又是怎样把观察到的内容写下来的。</a:t>
            </a:r>
            <a:endParaRPr lang="en-US" altLang="zh-CN" sz="2800" b="1">
              <a:latin typeface="宋体" panose="02010600030101010101" pitchFamily="2" charset="-122"/>
              <a:ea typeface="Times New Roman" panose="02020603050405020304" pitchFamily="18" charset="0"/>
            </a:endParaRPr>
          </a:p>
          <a:p>
            <a:pPr marL="457200" lvl="0" indent="-457200" eaLnBrk="1" hangingPunct="1">
              <a:lnSpc>
                <a:spcPct val="120000"/>
              </a:lnSpc>
              <a:buFont typeface="Wingdings" panose="05000000000000000000" pitchFamily="2" charset="2"/>
              <a:buChar char="p"/>
            </a:pPr>
            <a:r>
              <a:rPr lang="zh-CN" altLang="en-US" sz="2800" b="1">
                <a:latin typeface="宋体" panose="02010600030101010101" pitchFamily="2" charset="-122"/>
                <a:ea typeface="Times New Roman" panose="02020603050405020304" pitchFamily="18" charset="0"/>
              </a:rPr>
              <a:t>从四个方面来修改习作，一是是否多感官参与了观察，观察是否细致；二是观察时是否注意了事物的变化；三是观察时是否融进了自己的想法；四是是否把观察到的内容有序地写下来了。</a:t>
            </a:r>
            <a:endParaRPr lang="zh-CN" altLang="en-US" sz="2800" b="1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pic>
        <p:nvPicPr>
          <p:cNvPr id="30724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78225" y="23813"/>
            <a:ext cx="1927225" cy="512762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sp>
        <p:nvSpPr>
          <p:cNvPr id="30725" name="文本框 1"/>
          <p:cNvSpPr txBox="1"/>
          <p:nvPr/>
        </p:nvSpPr>
        <p:spPr>
          <a:xfrm>
            <a:off x="3741738" y="3175"/>
            <a:ext cx="1655762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指导评价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6" name="矩形 2"/>
          <p:cNvSpPr/>
          <p:nvPr/>
        </p:nvSpPr>
        <p:spPr>
          <a:xfrm>
            <a:off x="1547813" y="1306513"/>
            <a:ext cx="6061075" cy="26781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1">
              <a:lnSpc>
                <a:spcPct val="150000"/>
              </a:lnSpc>
              <a:buChar char="•"/>
            </a:pPr>
            <a:r>
              <a:rPr lang="zh-CN" altLang="en-US" sz="2800" b="1">
                <a:latin typeface="宋体" panose="02010600030101010101" pitchFamily="2" charset="-122"/>
                <a:ea typeface="Times New Roman" panose="02020603050405020304" pitchFamily="18" charset="0"/>
              </a:rPr>
              <a:t>多感官参与了观察，观察细致。</a:t>
            </a:r>
            <a:endParaRPr lang="en-US" altLang="zh-CN" sz="2800" b="1">
              <a:latin typeface="宋体" panose="02010600030101010101" pitchFamily="2" charset="-122"/>
              <a:ea typeface="Times New Roman" panose="02020603050405020304" pitchFamily="18" charset="0"/>
            </a:endParaRPr>
          </a:p>
          <a:p>
            <a:pPr marL="457200" lvl="0" indent="-457200" eaLnBrk="1" hangingPunct="1">
              <a:lnSpc>
                <a:spcPct val="150000"/>
              </a:lnSpc>
              <a:buChar char="•"/>
            </a:pPr>
            <a:r>
              <a:rPr lang="zh-CN" altLang="en-US" sz="2800" b="1">
                <a:latin typeface="宋体" panose="02010600030101010101" pitchFamily="2" charset="-122"/>
                <a:ea typeface="Times New Roman" panose="02020603050405020304" pitchFamily="18" charset="0"/>
              </a:rPr>
              <a:t>观察时注意了事物的变化。</a:t>
            </a:r>
            <a:endParaRPr lang="en-US" altLang="zh-CN" sz="2800" b="1">
              <a:latin typeface="宋体" panose="02010600030101010101" pitchFamily="2" charset="-122"/>
              <a:ea typeface="Times New Roman" panose="02020603050405020304" pitchFamily="18" charset="0"/>
            </a:endParaRPr>
          </a:p>
          <a:p>
            <a:pPr marL="457200" lvl="0" indent="-457200" eaLnBrk="1" hangingPunct="1">
              <a:lnSpc>
                <a:spcPct val="150000"/>
              </a:lnSpc>
              <a:buChar char="•"/>
            </a:pPr>
            <a:r>
              <a:rPr lang="zh-CN" altLang="en-US" sz="2800" b="1">
                <a:latin typeface="宋体" panose="02010600030101010101" pitchFamily="2" charset="-122"/>
                <a:ea typeface="Times New Roman" panose="02020603050405020304" pitchFamily="18" charset="0"/>
              </a:rPr>
              <a:t>观察时融进了自己的想法。</a:t>
            </a:r>
            <a:endParaRPr lang="en-US" altLang="zh-CN" sz="2800" b="1">
              <a:latin typeface="宋体" panose="02010600030101010101" pitchFamily="2" charset="-122"/>
              <a:ea typeface="Times New Roman" panose="02020603050405020304" pitchFamily="18" charset="0"/>
            </a:endParaRPr>
          </a:p>
          <a:p>
            <a:pPr marL="457200" lvl="0" indent="-457200" eaLnBrk="1" hangingPunct="1">
              <a:lnSpc>
                <a:spcPct val="150000"/>
              </a:lnSpc>
              <a:buChar char="•"/>
            </a:pPr>
            <a:r>
              <a:rPr lang="zh-CN" altLang="en-US" sz="2800" b="1">
                <a:latin typeface="宋体" panose="02010600030101010101" pitchFamily="2" charset="-122"/>
                <a:ea typeface="Times New Roman" panose="02020603050405020304" pitchFamily="18" charset="0"/>
              </a:rPr>
              <a:t>把观察到的内容有序地写下来了。</a:t>
            </a:r>
            <a:endParaRPr lang="zh-CN" altLang="en-US" sz="2800" b="1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pic>
        <p:nvPicPr>
          <p:cNvPr id="31747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4838" y="512763"/>
            <a:ext cx="2865437" cy="609600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sp>
        <p:nvSpPr>
          <p:cNvPr id="31748" name="文本框 1"/>
          <p:cNvSpPr txBox="1"/>
          <p:nvPr/>
        </p:nvSpPr>
        <p:spPr>
          <a:xfrm>
            <a:off x="3335338" y="555625"/>
            <a:ext cx="2486025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习作评价清单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17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7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17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17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17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17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17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17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17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17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17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17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70" name="矩形 2"/>
          <p:cNvSpPr/>
          <p:nvPr/>
        </p:nvSpPr>
        <p:spPr>
          <a:xfrm>
            <a:off x="219075" y="484188"/>
            <a:ext cx="8705850" cy="45069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>
              <a:lnSpc>
                <a:spcPct val="120000"/>
              </a:lnSpc>
            </a:pPr>
            <a:r>
              <a:rPr lang="zh-CN" altLang="en-US" sz="2200" b="1">
                <a:latin typeface="楷体" panose="02010609060101010101" pitchFamily="49" charset="-122"/>
                <a:ea typeface="楷体" panose="02010609060101010101" pitchFamily="49" charset="-122"/>
              </a:rPr>
              <a:t>小 猫</a:t>
            </a:r>
            <a:endParaRPr lang="en-US" altLang="zh-CN" sz="2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eaLnBrk="1" hangingPunct="1">
              <a:lnSpc>
                <a:spcPct val="120000"/>
              </a:lnSpc>
            </a:pPr>
            <a:r>
              <a:rPr lang="zh-CN" altLang="en-US" sz="2200" b="1">
                <a:latin typeface="楷体" panose="02010609060101010101" pitchFamily="49" charset="-122"/>
                <a:ea typeface="楷体" panose="02010609060101010101" pitchFamily="49" charset="-122"/>
              </a:rPr>
              <a:t>    我家养了一只小猫，它穿着雪白的绒毛大衣，胖乎乎的，像个绒球。它的头像只小老虎，看上去很威严。一对三角形的招风耳警惕地竖着，好像随时都在注意周围的动静。两只大眼睛白天喜欢眯缝着，可一到晚上就会瞪得像铜铃，发出淡淡的绿光，真像两颗闪闪发亮的绿宝石。</a:t>
            </a:r>
            <a:endParaRPr lang="en-US" altLang="zh-CN" sz="2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eaLnBrk="1" hangingPunct="1">
              <a:lnSpc>
                <a:spcPct val="120000"/>
              </a:lnSpc>
            </a:pPr>
            <a:r>
              <a:rPr lang="en-US" altLang="zh-CN" sz="22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200" b="1">
                <a:latin typeface="楷体" panose="02010609060101010101" pitchFamily="49" charset="-122"/>
                <a:ea typeface="楷体" panose="02010609060101010101" pitchFamily="49" charset="-122"/>
              </a:rPr>
              <a:t>小猫动作很轻巧，经常会突然跳到我的作业本上画梅花。它的攀爬能力强，爬起树来比猴子还快。有一次，我想逗它玩，就追着它跑，可我刚跑到它身旁，它前爪抓住树干，后脚一蹬，一下子爬到树上去了。它一边爬一边回头朝我看，</a:t>
            </a:r>
            <a:r>
              <a:rPr lang="zh-CN" altLang="en-US" sz="22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200" b="1">
                <a:latin typeface="楷体" panose="02010609060101010101" pitchFamily="49" charset="-122"/>
                <a:ea typeface="楷体" panose="02010609060101010101" pitchFamily="49" charset="-122"/>
              </a:rPr>
              <a:t>喵呜</a:t>
            </a:r>
            <a:r>
              <a:rPr lang="en-US" altLang="zh-CN" sz="2200" b="1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200" b="1">
                <a:latin typeface="楷体" panose="02010609060101010101" pitchFamily="49" charset="-122"/>
                <a:ea typeface="楷体" panose="02010609060101010101" pitchFamily="49" charset="-122"/>
              </a:rPr>
              <a:t>喵呜</a:t>
            </a:r>
            <a:r>
              <a:rPr lang="en-US" altLang="zh-CN" sz="2200" b="1">
                <a:latin typeface="楷体" panose="02010609060101010101" pitchFamily="49" charset="-122"/>
                <a:ea typeface="楷体" panose="02010609060101010101" pitchFamily="49" charset="-122"/>
              </a:rPr>
              <a:t>——”</a:t>
            </a:r>
            <a:r>
              <a:rPr lang="zh-CN" altLang="en-US" sz="2200" b="1">
                <a:latin typeface="楷体" panose="02010609060101010101" pitchFamily="49" charset="-122"/>
                <a:ea typeface="楷体" panose="02010609060101010101" pitchFamily="49" charset="-122"/>
              </a:rPr>
              <a:t>地叫着，好像对我说：</a:t>
            </a:r>
            <a:r>
              <a:rPr lang="en-US" altLang="zh-CN" sz="22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200" b="1">
                <a:latin typeface="楷体" panose="02010609060101010101" pitchFamily="49" charset="-122"/>
                <a:ea typeface="楷体" panose="02010609060101010101" pitchFamily="49" charset="-122"/>
              </a:rPr>
              <a:t>来呀小主人，来抓我呀！</a:t>
            </a:r>
            <a:r>
              <a:rPr lang="en-US" altLang="zh-CN" sz="22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zh-CN" altLang="en-US" sz="2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2771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360363"/>
            <a:ext cx="1925638" cy="511175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sp>
        <p:nvSpPr>
          <p:cNvPr id="32772" name="文本框 1"/>
          <p:cNvSpPr txBox="1"/>
          <p:nvPr/>
        </p:nvSpPr>
        <p:spPr>
          <a:xfrm>
            <a:off x="468313" y="339725"/>
            <a:ext cx="1655762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优秀习作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4" name="矩形 1"/>
          <p:cNvSpPr/>
          <p:nvPr/>
        </p:nvSpPr>
        <p:spPr>
          <a:xfrm>
            <a:off x="219075" y="700088"/>
            <a:ext cx="8705850" cy="24749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200" b="1">
                <a:latin typeface="楷体" panose="02010609060101010101" pitchFamily="49" charset="-122"/>
                <a:ea typeface="楷体" panose="02010609060101010101" pitchFamily="49" charset="-122"/>
              </a:rPr>
              <a:t>    小猫很温顺，很喜欢我。每次我放学回家，它总是欢快地跑过来迎接我，嘴里喵喵地叫着，好像在说：</a:t>
            </a:r>
            <a:r>
              <a:rPr lang="en-US" altLang="zh-CN" sz="22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200" b="1">
                <a:latin typeface="楷体" panose="02010609060101010101" pitchFamily="49" charset="-122"/>
                <a:ea typeface="楷体" panose="02010609060101010101" pitchFamily="49" charset="-122"/>
              </a:rPr>
              <a:t>小主人，回来啦！</a:t>
            </a:r>
            <a:r>
              <a:rPr lang="en-US" altLang="zh-CN" sz="22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200" b="1">
                <a:latin typeface="楷体" panose="02010609060101010101" pitchFamily="49" charset="-122"/>
                <a:ea typeface="楷体" panose="02010609060101010101" pitchFamily="49" charset="-122"/>
              </a:rPr>
              <a:t>等我站定，它就蜷缩成皮球状，用小脑袋在我的腿上温柔地蹭来蹭去，向我撒娇。我用手轻轻地抚摸它那柔顺的毛，将它抱在怀里，它一动不动，像个乖宝宝。</a:t>
            </a:r>
            <a:endParaRPr lang="zh-CN" altLang="en-US" sz="2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eaLnBrk="1" hangingPunct="1">
              <a:lnSpc>
                <a:spcPct val="120000"/>
              </a:lnSpc>
            </a:pPr>
            <a:r>
              <a:rPr lang="zh-CN" altLang="en-US" sz="2200" b="1">
                <a:latin typeface="楷体" panose="02010609060101010101" pitchFamily="49" charset="-122"/>
                <a:ea typeface="楷体" panose="02010609060101010101" pitchFamily="49" charset="-122"/>
              </a:rPr>
              <a:t>    我喜欢我家的小猫。</a:t>
            </a:r>
            <a:endParaRPr lang="zh-CN" altLang="en-US" sz="2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795" name="矩形 2"/>
          <p:cNvSpPr/>
          <p:nvPr/>
        </p:nvSpPr>
        <p:spPr>
          <a:xfrm>
            <a:off x="455613" y="3178175"/>
            <a:ext cx="8231187" cy="1574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1">
              <a:lnSpc>
                <a:spcPct val="120000"/>
              </a:lnSpc>
              <a:buFont typeface="Wingdings" panose="05000000000000000000" pitchFamily="2" charset="2"/>
              <a:buChar char="p"/>
            </a:pPr>
            <a:r>
              <a:rPr lang="zh-CN" altLang="en-US" sz="2800" b="1">
                <a:latin typeface="宋体" panose="02010600030101010101" pitchFamily="2" charset="-122"/>
                <a:ea typeface="Times New Roman" panose="02020603050405020304" pitchFamily="18" charset="0"/>
              </a:rPr>
              <a:t>说说这篇文章的观察方法。</a:t>
            </a:r>
            <a:endParaRPr lang="en-US" altLang="zh-CN" sz="2800" b="1">
              <a:latin typeface="宋体" panose="02010600030101010101" pitchFamily="2" charset="-122"/>
              <a:ea typeface="Times New Roman" panose="02020603050405020304" pitchFamily="18" charset="0"/>
            </a:endParaRPr>
          </a:p>
          <a:p>
            <a:pPr marL="457200" lvl="0" indent="-457200" eaLnBrk="1" hangingPunct="1">
              <a:lnSpc>
                <a:spcPct val="120000"/>
              </a:lnSpc>
              <a:buFont typeface="Wingdings" panose="05000000000000000000" pitchFamily="2" charset="2"/>
              <a:buChar char="p"/>
            </a:pPr>
            <a:r>
              <a:rPr lang="zh-CN" altLang="en-US" sz="2800" b="1">
                <a:latin typeface="宋体" panose="02010600030101010101" pitchFamily="2" charset="-122"/>
                <a:ea typeface="Times New Roman" panose="02020603050405020304" pitchFamily="18" charset="0"/>
              </a:rPr>
              <a:t>参照习作评价单，交流：自己从中学到了什么？还有什么建议？</a:t>
            </a:r>
            <a:endParaRPr lang="zh-CN" altLang="en-US" sz="2800" b="1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37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4" grpId="0"/>
      <p:bldP spid="3379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8" name="矩形 2"/>
          <p:cNvSpPr/>
          <p:nvPr/>
        </p:nvSpPr>
        <p:spPr>
          <a:xfrm>
            <a:off x="455613" y="889000"/>
            <a:ext cx="8231187" cy="15763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1">
              <a:lnSpc>
                <a:spcPct val="120000"/>
              </a:lnSpc>
              <a:buFont typeface="Wingdings" panose="05000000000000000000" pitchFamily="2" charset="2"/>
              <a:buChar char="p"/>
            </a:pPr>
            <a:r>
              <a:rPr lang="zh-CN" altLang="en-US" sz="2800" b="1">
                <a:latin typeface="宋体" panose="02010600030101010101" pitchFamily="2" charset="-122"/>
                <a:ea typeface="Times New Roman" panose="02020603050405020304" pitchFamily="18" charset="0"/>
              </a:rPr>
              <a:t>对照习作评价单和上面的优秀习作，想想哪些地方的观察还不够细致，修改自己的习作。</a:t>
            </a:r>
            <a:endParaRPr lang="en-US" altLang="zh-CN" sz="2800" b="1">
              <a:latin typeface="宋体" panose="02010600030101010101" pitchFamily="2" charset="-122"/>
              <a:ea typeface="Times New Roman" panose="02020603050405020304" pitchFamily="18" charset="0"/>
            </a:endParaRPr>
          </a:p>
          <a:p>
            <a:pPr marL="457200" lvl="0" indent="-457200" eaLnBrk="1" hangingPunct="1">
              <a:lnSpc>
                <a:spcPct val="120000"/>
              </a:lnSpc>
              <a:buFont typeface="Wingdings" panose="05000000000000000000" pitchFamily="2" charset="2"/>
              <a:buChar char="p"/>
            </a:pPr>
            <a:r>
              <a:rPr lang="zh-CN" altLang="en-US" sz="2800" b="1">
                <a:latin typeface="宋体" panose="02010600030101010101" pitchFamily="2" charset="-122"/>
                <a:ea typeface="Times New Roman" panose="02020603050405020304" pitchFamily="18" charset="0"/>
              </a:rPr>
              <a:t>全班交流，分享完善，完成下面的评价。</a:t>
            </a:r>
            <a:endParaRPr lang="zh-CN" altLang="en-US" sz="2800" b="1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34819" name="矩形 4"/>
          <p:cNvSpPr/>
          <p:nvPr/>
        </p:nvSpPr>
        <p:spPr>
          <a:xfrm>
            <a:off x="455613" y="2570163"/>
            <a:ext cx="8231187" cy="1574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    要点：他观察的是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___________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，我认为他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___________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方面观察很细致。我的建议是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______________________________________________________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4820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360363"/>
            <a:ext cx="1925638" cy="511175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sp>
        <p:nvSpPr>
          <p:cNvPr id="34821" name="文本框 1"/>
          <p:cNvSpPr txBox="1"/>
          <p:nvPr/>
        </p:nvSpPr>
        <p:spPr>
          <a:xfrm>
            <a:off x="468313" y="339725"/>
            <a:ext cx="1655762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修改习作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2" name="矩形 2"/>
          <p:cNvSpPr/>
          <p:nvPr/>
        </p:nvSpPr>
        <p:spPr>
          <a:xfrm>
            <a:off x="455613" y="1131888"/>
            <a:ext cx="8231187" cy="1574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800" b="1">
                <a:latin typeface="宋体" panose="02010600030101010101" pitchFamily="2" charset="-122"/>
                <a:ea typeface="Times New Roman" panose="02020603050405020304" pitchFamily="18" charset="0"/>
              </a:rPr>
              <a:t>    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Times New Roman" panose="02020603050405020304" pitchFamily="18" charset="0"/>
              </a:rPr>
              <a:t>观察心得：</a:t>
            </a:r>
            <a:r>
              <a:rPr lang="zh-CN" altLang="en-US" sz="2800" b="1">
                <a:latin typeface="宋体" panose="02010600030101010101" pitchFamily="2" charset="-122"/>
                <a:ea typeface="Times New Roman" panose="02020603050405020304" pitchFamily="18" charset="0"/>
              </a:rPr>
              <a:t>观察时要细致一些，观察时不仅要用眼睛看，用耳朵听，还可以用手摸，用鼻子闻，有时也可以用嘴尝一尝。观察时要注意事物的变化。</a:t>
            </a:r>
            <a:endParaRPr lang="zh-CN" altLang="en-US" sz="2800" b="1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35843" name="矩形 3"/>
          <p:cNvSpPr/>
          <p:nvPr/>
        </p:nvSpPr>
        <p:spPr>
          <a:xfrm>
            <a:off x="455613" y="2982913"/>
            <a:ext cx="8231187" cy="10588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1">
              <a:lnSpc>
                <a:spcPct val="120000"/>
              </a:lnSpc>
              <a:buFont typeface="Wingdings" panose="05000000000000000000" pitchFamily="2" charset="2"/>
              <a:buChar char="p"/>
            </a:pPr>
            <a:r>
              <a:rPr lang="zh-CN" altLang="en-US" sz="2800" b="1">
                <a:latin typeface="宋体" panose="02010600030101010101" pitchFamily="2" charset="-122"/>
                <a:ea typeface="Times New Roman" panose="02020603050405020304" pitchFamily="18" charset="0"/>
              </a:rPr>
              <a:t>把观察到的内容有序地写下来，用一个自然段写观察到的一个方面的特征。</a:t>
            </a:r>
            <a:endParaRPr lang="zh-CN" altLang="en-US" sz="2800" b="1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pic>
        <p:nvPicPr>
          <p:cNvPr id="35844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360363"/>
            <a:ext cx="1925638" cy="511175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sp>
        <p:nvSpPr>
          <p:cNvPr id="35845" name="文本框 1"/>
          <p:cNvSpPr txBox="1"/>
          <p:nvPr/>
        </p:nvSpPr>
        <p:spPr>
          <a:xfrm>
            <a:off x="468313" y="339725"/>
            <a:ext cx="1655762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分享心得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58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2" grpId="0"/>
      <p:bldP spid="3584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6" name="矩形 1"/>
          <p:cNvSpPr/>
          <p:nvPr/>
        </p:nvSpPr>
        <p:spPr>
          <a:xfrm>
            <a:off x="3124200" y="1058863"/>
            <a:ext cx="2895600" cy="6762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>
              <a:lnSpc>
                <a:spcPct val="150000"/>
              </a:lnSpc>
            </a:pPr>
            <a:r>
              <a:rPr lang="zh-CN" altLang="en-US" sz="3000" b="1">
                <a:latin typeface="黑体" panose="02010609060101010101" pitchFamily="49" charset="-122"/>
                <a:ea typeface="黑体" panose="02010609060101010101" pitchFamily="49" charset="-122"/>
              </a:rPr>
              <a:t>习作例文与习作</a:t>
            </a:r>
            <a:endParaRPr lang="zh-CN" altLang="en-US" sz="30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6867" name="矩形 1"/>
          <p:cNvSpPr/>
          <p:nvPr/>
        </p:nvSpPr>
        <p:spPr>
          <a:xfrm>
            <a:off x="1042988" y="2078038"/>
            <a:ext cx="4897437" cy="5222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我家的小狗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观察动物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868" name="矩形 1"/>
          <p:cNvSpPr/>
          <p:nvPr/>
        </p:nvSpPr>
        <p:spPr>
          <a:xfrm>
            <a:off x="381000" y="3008313"/>
            <a:ext cx="5559425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我爱故乡的杨梅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观察植物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869" name="右大括号 11"/>
          <p:cNvSpPr/>
          <p:nvPr/>
        </p:nvSpPr>
        <p:spPr>
          <a:xfrm>
            <a:off x="6156325" y="2289175"/>
            <a:ext cx="215900" cy="1079500"/>
          </a:xfrm>
          <a:prstGeom prst="rightBrace">
            <a:avLst>
              <a:gd name="adj1" fmla="val 36736"/>
              <a:gd name="adj2" fmla="val 50000"/>
            </a:avLst>
          </a:prstGeom>
          <a:noFill/>
          <a:ln w="28575">
            <a:solidFill>
              <a:schemeClr val="tx1"/>
            </a:solidFill>
            <a:miter lim="800000"/>
          </a:ln>
        </p:spPr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/>
          </a:p>
        </p:txBody>
      </p:sp>
      <p:sp>
        <p:nvSpPr>
          <p:cNvPr id="36870" name="矩形 1"/>
          <p:cNvSpPr/>
          <p:nvPr/>
        </p:nvSpPr>
        <p:spPr>
          <a:xfrm>
            <a:off x="6659563" y="2324100"/>
            <a:ext cx="1657350" cy="9540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细致观察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认真描写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6871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360363"/>
            <a:ext cx="1925638" cy="511175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sp>
        <p:nvSpPr>
          <p:cNvPr id="36872" name="文本框 1"/>
          <p:cNvSpPr txBox="1"/>
          <p:nvPr/>
        </p:nvSpPr>
        <p:spPr>
          <a:xfrm>
            <a:off x="468313" y="339725"/>
            <a:ext cx="1655762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板书设计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68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368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68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6" grpId="0"/>
      <p:bldP spid="36867" grpId="0"/>
      <p:bldP spid="36868" grpId="0"/>
      <p:bldP spid="36869" grpId="0" animBg="1"/>
      <p:bldP spid="36870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266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78225" y="23813"/>
            <a:ext cx="1927225" cy="512762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sp>
        <p:nvSpPr>
          <p:cNvPr id="11267" name="文本框 1"/>
          <p:cNvSpPr txBox="1"/>
          <p:nvPr/>
        </p:nvSpPr>
        <p:spPr>
          <a:xfrm>
            <a:off x="3741738" y="3175"/>
            <a:ext cx="1655762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揭示主题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268" name="文本框 2"/>
          <p:cNvSpPr txBox="1">
            <a:spLocks noChangeArrowheads="1"/>
          </p:cNvSpPr>
          <p:nvPr/>
        </p:nvSpPr>
        <p:spPr bwMode="auto">
          <a:xfrm>
            <a:off x="-22225" y="233363"/>
            <a:ext cx="2132013" cy="5238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lvl="0" indent="0" algn="ctr" hangingPunct="0"/>
            <a:r>
              <a:rPr lang="zh-CN" altLang="en-US" sz="2800" b="1" spc="0">
                <a:solidFill>
                  <a:srgbClr val="20386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2800" b="1" spc="0">
                <a:solidFill>
                  <a:srgbClr val="20386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spc="0">
                <a:solidFill>
                  <a:srgbClr val="20386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课时</a:t>
            </a:r>
            <a:endParaRPr lang="zh-CN" altLang="en-US" sz="2800" b="1">
              <a:solidFill>
                <a:srgbClr val="203864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269" name="矩形 2"/>
          <p:cNvSpPr/>
          <p:nvPr/>
        </p:nvSpPr>
        <p:spPr>
          <a:xfrm>
            <a:off x="455613" y="700088"/>
            <a:ext cx="8231187" cy="10572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1">
              <a:lnSpc>
                <a:spcPct val="120000"/>
              </a:lnSpc>
              <a:buFont typeface="Wingdings" panose="05000000000000000000" pitchFamily="2" charset="2"/>
              <a:buChar char="p"/>
            </a:pPr>
            <a:r>
              <a:rPr lang="zh-CN" altLang="en-US" sz="2800" b="1">
                <a:latin typeface="宋体" panose="02010600030101010101" pitchFamily="2" charset="-122"/>
                <a:ea typeface="Times New Roman" panose="02020603050405020304" pitchFamily="18" charset="0"/>
              </a:rPr>
              <a:t>图片表现的是哪个季节的什么地方？你是怎么看出来的？</a:t>
            </a:r>
            <a:endParaRPr lang="zh-CN" altLang="en-US" sz="2800" b="1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11270" name="矩形 6"/>
          <p:cNvSpPr/>
          <p:nvPr/>
        </p:nvSpPr>
        <p:spPr>
          <a:xfrm>
            <a:off x="4211638" y="1655763"/>
            <a:ext cx="4741862" cy="26765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从平房和远山可推断出是乡村，从光秃秃的大树枝丫以及地上的落叶可推断是秋天，从鸟儿归巢可以看出是傍晚时分。</a:t>
            </a:r>
            <a:endParaRPr lang="zh-CN" altLang="en-US" sz="28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271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2850" y="1922463"/>
            <a:ext cx="2528888" cy="180816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  <a:effectLst>
            <a:outerShdw blurRad="190500" algn="tl">
              <a:srgbClr val="000000">
                <a:alpha val="70000"/>
              </a:srgbClr>
            </a:outerShdw>
          </a:effectLst>
        </p:spPr>
      </p:pic>
      <p:sp>
        <p:nvSpPr>
          <p:cNvPr id="11272" name="矩形 9"/>
          <p:cNvSpPr/>
          <p:nvPr/>
        </p:nvSpPr>
        <p:spPr>
          <a:xfrm>
            <a:off x="1122363" y="3730625"/>
            <a:ext cx="2709862" cy="5413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800" b="1">
                <a:solidFill>
                  <a:srgbClr val="FF00FF"/>
                </a:solidFill>
                <a:latin typeface="宋体" panose="02010600030101010101" pitchFamily="2" charset="-122"/>
                <a:ea typeface="Times New Roman" panose="02020603050405020304" pitchFamily="18" charset="0"/>
              </a:rPr>
              <a:t>乡村秋日归鸟图</a:t>
            </a:r>
            <a:endParaRPr lang="zh-CN" altLang="en-US" sz="2800" b="1">
              <a:solidFill>
                <a:srgbClr val="FF00FF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2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290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1188" y="1978025"/>
            <a:ext cx="2409825" cy="187166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  <a:effectLst>
            <a:outerShdw blurRad="190500" algn="tl">
              <a:srgbClr val="000000">
                <a:alpha val="70000"/>
              </a:srgbClr>
            </a:outerShdw>
          </a:effectLst>
        </p:spPr>
      </p:pic>
      <p:sp>
        <p:nvSpPr>
          <p:cNvPr id="12291" name="矩形 2"/>
          <p:cNvSpPr/>
          <p:nvPr/>
        </p:nvSpPr>
        <p:spPr>
          <a:xfrm>
            <a:off x="317500" y="555625"/>
            <a:ext cx="8509000" cy="10572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1">
              <a:lnSpc>
                <a:spcPct val="120000"/>
              </a:lnSpc>
              <a:buFont typeface="Wingdings" panose="05000000000000000000" pitchFamily="2" charset="2"/>
              <a:buChar char="p"/>
            </a:pPr>
            <a:r>
              <a:rPr lang="zh-CN" altLang="en-US" sz="2800" b="1">
                <a:latin typeface="宋体" panose="02010600030101010101" pitchFamily="2" charset="-122"/>
                <a:ea typeface="Times New Roman" panose="02020603050405020304" pitchFamily="18" charset="0"/>
              </a:rPr>
              <a:t>说说下面这两幅图的内容。你曾经在什么时候，什么地方见过这样的场景？</a:t>
            </a:r>
            <a:endParaRPr lang="zh-CN" altLang="en-US" sz="2800" b="1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12292" name="矩形 4"/>
          <p:cNvSpPr/>
          <p:nvPr/>
        </p:nvSpPr>
        <p:spPr>
          <a:xfrm>
            <a:off x="3257550" y="1868488"/>
            <a:ext cx="5578475" cy="20923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这幅图展现的是春日街道一处晨景。有去上学的学生，去上班的成年人，打扫街道的环卫工人，也有报刊亭中的售货员。</a:t>
            </a:r>
            <a:endParaRPr lang="zh-CN" altLang="en-US" sz="28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2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3314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5288" y="700088"/>
            <a:ext cx="4271962" cy="2676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  <a:effectLst>
            <a:outerShdw blurRad="190500" algn="tl">
              <a:srgbClr val="000000">
                <a:alpha val="70000"/>
              </a:srgbClr>
            </a:outerShdw>
          </a:effectLst>
        </p:spPr>
      </p:pic>
      <p:sp>
        <p:nvSpPr>
          <p:cNvPr id="13315" name="矩形 2"/>
          <p:cNvSpPr/>
          <p:nvPr/>
        </p:nvSpPr>
        <p:spPr>
          <a:xfrm>
            <a:off x="4814888" y="722313"/>
            <a:ext cx="4392612" cy="26765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这幅图展现的是学校课间休息。一位教师正辅导一位学生，其他学生有的在看书，有的在讨论问题，有的在擦黑板。</a:t>
            </a:r>
            <a:endParaRPr lang="zh-CN" altLang="en-US" sz="28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316" name="矩形 2"/>
          <p:cNvSpPr/>
          <p:nvPr/>
        </p:nvSpPr>
        <p:spPr>
          <a:xfrm>
            <a:off x="1368425" y="3579813"/>
            <a:ext cx="6407150" cy="6096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1">
              <a:lnSpc>
                <a:spcPct val="120000"/>
              </a:lnSpc>
              <a:buFont typeface="Wingdings" panose="05000000000000000000" pitchFamily="2" charset="2"/>
              <a:buChar char="p"/>
            </a:pPr>
            <a:r>
              <a:rPr lang="zh-CN" altLang="en-US" sz="2800" b="1">
                <a:latin typeface="宋体" panose="02010600030101010101" pitchFamily="2" charset="-122"/>
                <a:ea typeface="Times New Roman" panose="02020603050405020304" pitchFamily="18" charset="0"/>
              </a:rPr>
              <a:t>你们眼中的缤纷世界又是怎样的呢？</a:t>
            </a:r>
            <a:endParaRPr lang="zh-CN" altLang="en-US" sz="2800" b="1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矩形 2"/>
          <p:cNvSpPr/>
          <p:nvPr/>
        </p:nvSpPr>
        <p:spPr>
          <a:xfrm>
            <a:off x="465138" y="563563"/>
            <a:ext cx="8213725" cy="10572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1">
              <a:lnSpc>
                <a:spcPct val="120000"/>
              </a:lnSpc>
              <a:buFont typeface="Wingdings" panose="05000000000000000000" pitchFamily="2" charset="2"/>
              <a:buChar char="p"/>
            </a:pPr>
            <a:r>
              <a:rPr lang="zh-CN" altLang="en-US" sz="2800" b="1">
                <a:latin typeface="宋体" panose="02010600030101010101" pitchFamily="2" charset="-122"/>
                <a:ea typeface="Times New Roman" panose="02020603050405020304" pitchFamily="18" charset="0"/>
              </a:rPr>
              <a:t>把最近观察中印象最深的一种事物或一处场景写下来。</a:t>
            </a:r>
            <a:endParaRPr lang="zh-CN" altLang="en-US" sz="2800" b="1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14339" name="矩形 4"/>
          <p:cNvSpPr/>
          <p:nvPr/>
        </p:nvSpPr>
        <p:spPr>
          <a:xfrm>
            <a:off x="465138" y="2490788"/>
            <a:ext cx="8213725" cy="1574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Times New Roman" panose="02020603050405020304" pitchFamily="18" charset="0"/>
              </a:rPr>
              <a:t>    小结：</a:t>
            </a:r>
            <a:r>
              <a:rPr lang="zh-CN" altLang="en-US" sz="2800" b="1">
                <a:latin typeface="宋体" panose="02010600030101010101" pitchFamily="2" charset="-122"/>
                <a:ea typeface="Times New Roman" panose="02020603050405020304" pitchFamily="18" charset="0"/>
              </a:rPr>
              <a:t>观察时让你产生了喜爱之情，或事物某一方面引起了你的好奇，引发了你的思考，激起你长时间观察的兴趣的，往往就是</a:t>
            </a:r>
            <a:r>
              <a:rPr lang="zh-CN" altLang="en-US" sz="2800" b="1">
                <a:latin typeface="宋体" panose="02010600030101010101" pitchFamily="2" charset="-122"/>
                <a:ea typeface="Times New Roman" panose="02020603050405020304" pitchFamily="18" charset="0"/>
              </a:rPr>
              <a:t>“</a:t>
            </a:r>
            <a:r>
              <a:rPr lang="zh-CN" altLang="en-US" sz="2800" b="1">
                <a:latin typeface="宋体" panose="02010600030101010101" pitchFamily="2" charset="-122"/>
                <a:ea typeface="Times New Roman" panose="02020603050405020304" pitchFamily="18" charset="0"/>
              </a:rPr>
              <a:t>印象最深</a:t>
            </a:r>
            <a:r>
              <a:rPr lang="zh-CN" altLang="en-US" sz="2800" b="1">
                <a:latin typeface="宋体" panose="02010600030101010101" pitchFamily="2" charset="-122"/>
                <a:ea typeface="Times New Roman" panose="02020603050405020304" pitchFamily="18" charset="0"/>
              </a:rPr>
              <a:t>”</a:t>
            </a:r>
            <a:r>
              <a:rPr lang="zh-CN" altLang="en-US" sz="2800" b="1">
                <a:latin typeface="宋体" panose="02010600030101010101" pitchFamily="2" charset="-122"/>
                <a:ea typeface="Times New Roman" panose="02020603050405020304" pitchFamily="18" charset="0"/>
              </a:rPr>
              <a:t>的。</a:t>
            </a:r>
            <a:endParaRPr lang="zh-CN" altLang="en-US" sz="2800" b="1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pic>
        <p:nvPicPr>
          <p:cNvPr id="14340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78225" y="23813"/>
            <a:ext cx="1927225" cy="512762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sp>
        <p:nvSpPr>
          <p:cNvPr id="14341" name="文本框 1"/>
          <p:cNvSpPr txBox="1"/>
          <p:nvPr/>
        </p:nvSpPr>
        <p:spPr>
          <a:xfrm>
            <a:off x="3741738" y="3175"/>
            <a:ext cx="1655762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明确要求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342" name="云形标注 1"/>
          <p:cNvSpPr/>
          <p:nvPr/>
        </p:nvSpPr>
        <p:spPr>
          <a:xfrm>
            <a:off x="3741738" y="1058863"/>
            <a:ext cx="4751387" cy="1512887"/>
          </a:xfrm>
          <a:prstGeom prst="cloudCallout">
            <a:avLst>
              <a:gd name="adj1" fmla="val -55786"/>
              <a:gd name="adj2" fmla="val -54240"/>
            </a:avLst>
          </a:prstGeom>
          <a:solidFill>
            <a:srgbClr val="9FE4F4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4343" name="文本框 2"/>
          <p:cNvSpPr txBox="1"/>
          <p:nvPr/>
        </p:nvSpPr>
        <p:spPr>
          <a:xfrm>
            <a:off x="3924300" y="1254125"/>
            <a:ext cx="4568825" cy="13843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    写什么内容？什么情况下的观察会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印象最深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/>
            <a:endParaRPr lang="zh-CN" altLang="en-US" sz="28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/>
      <p:bldP spid="14342" grpId="0" animBg="1"/>
      <p:bldP spid="1434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矩形 1"/>
          <p:cNvSpPr/>
          <p:nvPr/>
        </p:nvSpPr>
        <p:spPr>
          <a:xfrm>
            <a:off x="468313" y="915988"/>
            <a:ext cx="8567737" cy="26765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5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动物：猫　狗　乌龟　小蚂蚁　仓鼠　鹦鹉　小鸡　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eaLnBrk="1" hangingPunct="1">
              <a:lnSpc>
                <a:spcPct val="150000"/>
              </a:lnSpc>
            </a:pP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小鸭　大白鹅　蜗牛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eaLnBrk="1" hangingPunct="1">
              <a:lnSpc>
                <a:spcPct val="15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植物：爬山虎　牵牛花　菊花　兰花　狗尾巴草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eaLnBrk="1" hangingPunct="1">
              <a:lnSpc>
                <a:spcPct val="15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场景：运动会上　公交车上　公园里　郊外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矩形 2"/>
          <p:cNvSpPr/>
          <p:nvPr/>
        </p:nvSpPr>
        <p:spPr>
          <a:xfrm>
            <a:off x="322263" y="552450"/>
            <a:ext cx="8499475" cy="10572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1">
              <a:lnSpc>
                <a:spcPct val="120000"/>
              </a:lnSpc>
              <a:buFont typeface="Wingdings" panose="05000000000000000000" pitchFamily="2" charset="2"/>
              <a:buChar char="p"/>
            </a:pPr>
            <a:r>
              <a:rPr lang="zh-CN" altLang="en-US" sz="2800" b="1">
                <a:latin typeface="宋体" panose="02010600030101010101" pitchFamily="2" charset="-122"/>
                <a:ea typeface="Times New Roman" panose="02020603050405020304" pitchFamily="18" charset="0"/>
              </a:rPr>
              <a:t>把观察到的事物或场景写成文章，你认为最难的是什么？结合初试身手的情况谈一谈。</a:t>
            </a:r>
            <a:endParaRPr lang="zh-CN" altLang="en-US" sz="2800" b="1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16387" name="矩形 3"/>
          <p:cNvSpPr/>
          <p:nvPr/>
        </p:nvSpPr>
        <p:spPr>
          <a:xfrm>
            <a:off x="628650" y="1879600"/>
            <a:ext cx="8172450" cy="5413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观察不仔细；不知道如何用文字形容观察到的事物。</a:t>
            </a:r>
            <a:endParaRPr lang="zh-CN" altLang="en-US" sz="28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388" name="矩形 4"/>
          <p:cNvSpPr/>
          <p:nvPr/>
        </p:nvSpPr>
        <p:spPr>
          <a:xfrm>
            <a:off x="608013" y="2533650"/>
            <a:ext cx="8213725" cy="15763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Times New Roman" panose="02020603050405020304" pitchFamily="18" charset="0"/>
              </a:rPr>
              <a:t>    </a:t>
            </a:r>
            <a:r>
              <a:rPr lang="zh-CN" altLang="en-US" sz="2800" b="1">
                <a:latin typeface="宋体" panose="02010600030101010101" pitchFamily="2" charset="-122"/>
                <a:ea typeface="Times New Roman" panose="02020603050405020304" pitchFamily="18" charset="0"/>
              </a:rPr>
              <a:t>要把观察到的事物或场景写出来，并且给人留下深刻的印象的确不容易，需要更加细致地观察，并按一定的思路表达出来。</a:t>
            </a:r>
            <a:endParaRPr lang="zh-CN" altLang="en-US" sz="2800" b="1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pic>
        <p:nvPicPr>
          <p:cNvPr id="16389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78225" y="23813"/>
            <a:ext cx="1927225" cy="512762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sp>
        <p:nvSpPr>
          <p:cNvPr id="16390" name="文本框 1"/>
          <p:cNvSpPr txBox="1"/>
          <p:nvPr/>
        </p:nvSpPr>
        <p:spPr>
          <a:xfrm>
            <a:off x="3741738" y="3175"/>
            <a:ext cx="1655762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例文引路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矩形 1"/>
          <p:cNvSpPr/>
          <p:nvPr/>
        </p:nvSpPr>
        <p:spPr>
          <a:xfrm>
            <a:off x="539750" y="627063"/>
            <a:ext cx="4970463" cy="36417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1">
              <a:lnSpc>
                <a:spcPct val="120000"/>
              </a:lnSpc>
              <a:buFont typeface="Wingdings" panose="05000000000000000000" pitchFamily="2" charset="2"/>
              <a:buChar char="p"/>
            </a:pPr>
            <a:r>
              <a:rPr lang="zh-CN" altLang="en-US" sz="2800" b="1">
                <a:latin typeface="宋体" panose="02010600030101010101" pitchFamily="2" charset="-122"/>
                <a:ea typeface="Times New Roman" panose="02020603050405020304" pitchFamily="18" charset="0"/>
              </a:rPr>
              <a:t>快速阅读</a:t>
            </a:r>
            <a:r>
              <a:rPr lang="en-US" altLang="zh-CN" sz="2800" b="1">
                <a:latin typeface="宋体" panose="02010600030101010101" pitchFamily="2" charset="-122"/>
                <a:ea typeface="Times New Roman" panose="02020603050405020304" pitchFamily="18" charset="0"/>
              </a:rPr>
              <a:t>《</a:t>
            </a:r>
            <a:r>
              <a:rPr lang="zh-CN" altLang="en-US" sz="2800" b="1">
                <a:latin typeface="宋体" panose="02010600030101010101" pitchFamily="2" charset="-122"/>
                <a:ea typeface="Times New Roman" panose="02020603050405020304" pitchFamily="18" charset="0"/>
              </a:rPr>
              <a:t>我家的小狗</a:t>
            </a:r>
            <a:r>
              <a:rPr lang="en-US" altLang="zh-CN" sz="2800" b="1">
                <a:latin typeface="宋体" panose="02010600030101010101" pitchFamily="2" charset="-122"/>
                <a:ea typeface="Times New Roman" panose="02020603050405020304" pitchFamily="18" charset="0"/>
              </a:rPr>
              <a:t>》</a:t>
            </a:r>
            <a:r>
              <a:rPr lang="zh-CN" altLang="en-US" sz="2800" b="1">
                <a:latin typeface="宋体" panose="02010600030101010101" pitchFamily="2" charset="-122"/>
                <a:ea typeface="Times New Roman" panose="02020603050405020304" pitchFamily="18" charset="0"/>
              </a:rPr>
              <a:t>，作者通过仔细观察，发现了</a:t>
            </a:r>
            <a:r>
              <a:rPr lang="zh-CN" altLang="en-US" sz="2800" b="1">
                <a:latin typeface="宋体" panose="02010600030101010101" pitchFamily="2" charset="-122"/>
                <a:ea typeface="Times New Roman" panose="02020603050405020304" pitchFamily="18" charset="0"/>
              </a:rPr>
              <a:t>“</a:t>
            </a:r>
            <a:r>
              <a:rPr lang="zh-CN" altLang="en-US" sz="2800" b="1">
                <a:latin typeface="宋体" panose="02010600030101010101" pitchFamily="2" charset="-122"/>
                <a:ea typeface="Times New Roman" panose="02020603050405020304" pitchFamily="18" charset="0"/>
              </a:rPr>
              <a:t>王子</a:t>
            </a:r>
            <a:r>
              <a:rPr lang="zh-CN" altLang="en-US" sz="2800" b="1">
                <a:latin typeface="宋体" panose="02010600030101010101" pitchFamily="2" charset="-122"/>
                <a:ea typeface="Times New Roman" panose="02020603050405020304" pitchFamily="18" charset="0"/>
              </a:rPr>
              <a:t>”</a:t>
            </a:r>
            <a:r>
              <a:rPr lang="zh-CN" altLang="en-US" sz="2800" b="1">
                <a:latin typeface="宋体" panose="02010600030101010101" pitchFamily="2" charset="-122"/>
                <a:ea typeface="Times New Roman" panose="02020603050405020304" pitchFamily="18" charset="0"/>
              </a:rPr>
              <a:t>的淘气可爱。请结合批注，用笔画出</a:t>
            </a:r>
            <a:r>
              <a:rPr lang="zh-CN" altLang="en-US" sz="2800" b="1">
                <a:latin typeface="宋体" panose="02010600030101010101" pitchFamily="2" charset="-122"/>
                <a:ea typeface="Times New Roman" panose="02020603050405020304" pitchFamily="18" charset="0"/>
              </a:rPr>
              <a:t>“</a:t>
            </a:r>
            <a:r>
              <a:rPr lang="zh-CN" altLang="en-US" sz="2800" b="1">
                <a:latin typeface="宋体" panose="02010600030101010101" pitchFamily="2" charset="-122"/>
                <a:ea typeface="Times New Roman" panose="02020603050405020304" pitchFamily="18" charset="0"/>
              </a:rPr>
              <a:t>王子</a:t>
            </a:r>
            <a:r>
              <a:rPr lang="zh-CN" altLang="en-US" sz="2800" b="1">
                <a:latin typeface="宋体" panose="02010600030101010101" pitchFamily="2" charset="-122"/>
                <a:ea typeface="Times New Roman" panose="02020603050405020304" pitchFamily="18" charset="0"/>
              </a:rPr>
              <a:t>”</a:t>
            </a:r>
            <a:r>
              <a:rPr lang="zh-CN" altLang="en-US" sz="2800" b="1">
                <a:latin typeface="宋体" panose="02010600030101010101" pitchFamily="2" charset="-122"/>
                <a:ea typeface="Times New Roman" panose="02020603050405020304" pitchFamily="18" charset="0"/>
              </a:rPr>
              <a:t>淘气可爱的具体表现，仿照批注的形式，说说自己的阅读体会。</a:t>
            </a:r>
            <a:endParaRPr lang="zh-CN" altLang="en-US" sz="2800" b="1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grpSp>
        <p:nvGrpSpPr>
          <p:cNvPr id="17411" name="组合 2"/>
          <p:cNvGrpSpPr/>
          <p:nvPr/>
        </p:nvGrpSpPr>
        <p:grpSpPr>
          <a:xfrm>
            <a:off x="5510213" y="381000"/>
            <a:ext cx="2759075" cy="4222750"/>
            <a:chOff x="5510213" y="381000"/>
            <a:chExt cx="2759075" cy="4222914"/>
          </a:xfrm>
        </p:grpSpPr>
        <p:pic>
          <p:nvPicPr>
            <p:cNvPr id="17412" name="图片 8"/>
            <p:cNvPicPr>
              <a:picLocks noChangeAspect="1"/>
            </p:cNvPicPr>
            <p:nvPr/>
          </p:nvPicPr>
          <p:blipFill>
            <a:blip r:embed="rId1"/>
            <a:srcRect l="6522" t="3799" r="6522" b="9400"/>
            <a:stretch>
              <a:fillRect/>
            </a:stretch>
          </p:blipFill>
          <p:spPr>
            <a:xfrm>
              <a:off x="5510213" y="381000"/>
              <a:ext cx="2759075" cy="3887939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  <a:effectLst>
              <a:outerShdw blurRad="190500" algn="tl">
                <a:srgbClr val="000000">
                  <a:alpha val="70000"/>
                </a:srgbClr>
              </a:outerShdw>
            </a:effectLst>
          </p:spPr>
        </p:pic>
        <p:pic>
          <p:nvPicPr>
            <p:cNvPr id="17413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510335" y="3992150"/>
              <a:ext cx="2406855" cy="611764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/>
</p:sld>
</file>

<file path=ppt/tags/tag1.xml><?xml version="1.0" encoding="utf-8"?>
<p:tagLst xmlns:p="http://schemas.openxmlformats.org/presentationml/2006/main">
  <p:tag name="AS_NET" val="4.0.30319.42000"/>
  <p:tag name="AS_OS" val="Microsoft Windows NT 6.1.7601 Service Pack 1"/>
  <p:tag name="AS_RELEASE_DATE" val="2023.07.14"/>
  <p:tag name="AS_TITLE" val="Aspose.Slides for .NET 4.0 Client Profile"/>
  <p:tag name="AS_VERSION" val="23.7"/>
  <p:tag name="commondata" val="eyJoZGlkIjoiM2FjN2UwN2E2YzY1YjRlYmUzNjBlODY5NmUzYmRkZWYifQ=="/>
</p:tagLst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Calibri"/>
        <a:cs typeface="Arial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Calibri"/>
        <a:cs typeface="Arial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noFill/>
        <a:ln>
          <a:noFill/>
        </a:ln>
      </a:spPr>
      <a:bodyPr wrap="square">
        <a:spAutoFit/>
      </a:bodyPr>
      <a:lstStyle>
        <a:defPPr algn="l" eaLnBrk="1" hangingPunct="1">
          <a:lnSpc>
            <a:spcPct val="120000"/>
          </a:lnSpc>
          <a:spcBef>
            <a:spcPts val="600"/>
          </a:spcBef>
          <a:defRPr sz="3200" b="1" dirty="0">
            <a:latin typeface="楷体" panose="02010609060101010101" pitchFamily="49" charset="-122"/>
            <a:ea typeface="楷体" panose="02010609060101010101" pitchFamily="49" charset="-122"/>
          </a:defRPr>
        </a:defPPr>
      </a:lst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等线 Light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等线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3396</Words>
  <Application>WPS 演示</Application>
  <PresentationFormat>全屏显示(16:9)</PresentationFormat>
  <Paragraphs>189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29</vt:i4>
      </vt:variant>
    </vt:vector>
  </HeadingPairs>
  <TitlesOfParts>
    <vt:vector size="44" baseType="lpstr">
      <vt:lpstr>Arial</vt:lpstr>
      <vt:lpstr>宋体</vt:lpstr>
      <vt:lpstr>Wingdings</vt:lpstr>
      <vt:lpstr>Calibri</vt:lpstr>
      <vt:lpstr>楷体</vt:lpstr>
      <vt:lpstr>黑体</vt:lpstr>
      <vt:lpstr>Times New Roman</vt:lpstr>
      <vt:lpstr>微软雅黑</vt:lpstr>
      <vt:lpstr>Arial Unicode MS</vt:lpstr>
      <vt:lpstr>等线</vt:lpstr>
      <vt:lpstr>Cambria</vt:lpstr>
      <vt:lpstr>Arial</vt:lpstr>
      <vt:lpstr>等线</vt:lpstr>
      <vt:lpstr>自定义设计方案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易提分旗舰店 yitifen.tmall.com</Company>
  <LinksUpToDate>false</LinksUpToDate>
  <SharedDoc>false</SharedDoc>
  <HyperlinksChanged>false</HyperlinksChanged>
  <AppVersion>14.0000</AppVersion>
  <Manager>易提分旗舰店 yitifen.tmall.com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易提分旗舰店 yitifen.tmall.com</dc:creator>
  <cp:lastModifiedBy>上帝掷骰子吗</cp:lastModifiedBy>
  <cp:revision>1</cp:revision>
  <dcterms:created xsi:type="dcterms:W3CDTF">2016-10-29T08:56:00Z</dcterms:created>
  <dcterms:modified xsi:type="dcterms:W3CDTF">2023-09-25T16:55:11Z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????">
    <vt:lpwstr>状元成才路系列</vt:lpwstr>
  </property>
  <property fmtid="{D5CDD505-2E9C-101B-9397-08002B2CF9AE}" pid="3" name="ICV">
    <vt:lpwstr>DD324CDF2B2046D6A86B01D53CE12CA9_12</vt:lpwstr>
  </property>
  <property fmtid="{D5CDD505-2E9C-101B-9397-08002B2CF9AE}" pid="4" name="KSOProductBuildVer">
    <vt:lpwstr>2052-12.1.0.15374</vt:lpwstr>
  </property>
</Properties>
</file>