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84" r:id="rId5"/>
    <p:sldId id="698" r:id="rId6"/>
    <p:sldId id="818" r:id="rId8"/>
    <p:sldId id="868" r:id="rId9"/>
    <p:sldId id="860" r:id="rId10"/>
    <p:sldId id="861" r:id="rId11"/>
    <p:sldId id="862" r:id="rId12"/>
    <p:sldId id="863" r:id="rId13"/>
    <p:sldId id="865" r:id="rId14"/>
    <p:sldId id="866" r:id="rId15"/>
    <p:sldId id="867" r:id="rId16"/>
    <p:sldId id="879" r:id="rId17"/>
    <p:sldId id="880" r:id="rId18"/>
    <p:sldId id="881" r:id="rId19"/>
    <p:sldId id="89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2" userDrawn="1">
          <p15:clr>
            <a:srgbClr val="A4A3A4"/>
          </p15:clr>
        </p15:guide>
        <p15:guide id="2" pos="33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32"/>
        <p:guide pos="33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"/>
          <p:cNvSpPr/>
          <p:nvPr/>
        </p:nvSpPr>
        <p:spPr>
          <a:xfrm>
            <a:off x="305435" y="2414270"/>
            <a:ext cx="8277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个小朋友玩一次旋转木马，一共要花多少钱？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1923415" y="3967163"/>
            <a:ext cx="54006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答：他们一共花了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1524635" y="3257550"/>
            <a:ext cx="66433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7×8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8×7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T5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5"/>
          <a:stretch>
            <a:fillRect/>
          </a:stretch>
        </p:blipFill>
        <p:spPr>
          <a:xfrm>
            <a:off x="2938145" y="285750"/>
            <a:ext cx="2239010" cy="2128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/>
          <p:nvPr/>
        </p:nvSpPr>
        <p:spPr>
          <a:xfrm>
            <a:off x="80010" y="2505075"/>
            <a:ext cx="85432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）你还能提出其他用乘法解决的问题并解答吗？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4"/>
          <p:cNvSpPr/>
          <p:nvPr/>
        </p:nvSpPr>
        <p:spPr>
          <a:xfrm>
            <a:off x="2313623" y="4425315"/>
            <a:ext cx="54006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答：他们一共花了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4"/>
          <p:cNvSpPr/>
          <p:nvPr/>
        </p:nvSpPr>
        <p:spPr>
          <a:xfrm>
            <a:off x="1689735" y="3790315"/>
            <a:ext cx="63557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5×8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8×5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3085" y="3117850"/>
            <a:ext cx="79203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个小朋友玩一次钓鱼，他们一共花了多少钱？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62763" y="1268413"/>
            <a:ext cx="1428750" cy="1081087"/>
            <a:chOff x="7036769" y="954061"/>
            <a:chExt cx="1429734" cy="1081816"/>
          </a:xfrm>
        </p:grpSpPr>
        <p:sp>
          <p:nvSpPr>
            <p:cNvPr id="3" name="对话气泡: 椭圆形 2"/>
            <p:cNvSpPr/>
            <p:nvPr/>
          </p:nvSpPr>
          <p:spPr>
            <a:xfrm>
              <a:off x="7036769" y="954061"/>
              <a:ext cx="1429734" cy="1081816"/>
            </a:xfrm>
            <a:prstGeom prst="wedgeEllipseCallout">
              <a:avLst>
                <a:gd name="adj1" fmla="val -47161"/>
                <a:gd name="adj2" fmla="val 57176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415" name="矩形 13"/>
            <p:cNvSpPr/>
            <p:nvPr/>
          </p:nvSpPr>
          <p:spPr>
            <a:xfrm>
              <a:off x="7149775" y="1025747"/>
              <a:ext cx="1296144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latinLnBrk="1"/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答案不唯一哦！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T5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5"/>
          <a:stretch>
            <a:fillRect/>
          </a:stretch>
        </p:blipFill>
        <p:spPr>
          <a:xfrm>
            <a:off x="2938145" y="285750"/>
            <a:ext cx="2239010" cy="2128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0" name="组合 10269"/>
          <p:cNvGrpSpPr/>
          <p:nvPr/>
        </p:nvGrpSpPr>
        <p:grpSpPr>
          <a:xfrm>
            <a:off x="230505" y="3790950"/>
            <a:ext cx="7048501" cy="552450"/>
            <a:chOff x="282" y="2944"/>
            <a:chExt cx="4440" cy="348"/>
          </a:xfrm>
        </p:grpSpPr>
        <p:sp>
          <p:nvSpPr>
            <p:cNvPr id="11292" name="TextBox 14"/>
            <p:cNvSpPr txBox="1">
              <a:spLocks noChangeArrowheads="1"/>
            </p:cNvSpPr>
            <p:nvPr/>
          </p:nvSpPr>
          <p:spPr bwMode="auto">
            <a:xfrm>
              <a:off x="282" y="2944"/>
              <a:ext cx="4440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    （   ）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24                      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91" y="2980"/>
              <a:ext cx="272" cy="2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4035" y="662940"/>
            <a:ext cx="57658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）里最大能填几？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22020" y="1325880"/>
            <a:ext cx="404495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）×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＜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25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64100" y="1304925"/>
            <a:ext cx="411988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48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＞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×（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60475" y="1885950"/>
            <a:ext cx="562356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25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＜（   ）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 6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＜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38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0269" name="组合 10268"/>
          <p:cNvGrpSpPr/>
          <p:nvPr/>
        </p:nvGrpSpPr>
        <p:grpSpPr>
          <a:xfrm>
            <a:off x="220980" y="3267075"/>
            <a:ext cx="6202363" cy="552450"/>
            <a:chOff x="-194" y="3010"/>
            <a:chExt cx="3907" cy="348"/>
          </a:xfrm>
        </p:grpSpPr>
        <p:sp>
          <p:nvSpPr>
            <p:cNvPr id="2" name="TextBox 14"/>
            <p:cNvSpPr txBox="1">
              <a:spLocks noChangeArrowheads="1"/>
            </p:cNvSpPr>
            <p:nvPr/>
          </p:nvSpPr>
          <p:spPr bwMode="auto">
            <a:xfrm>
              <a:off x="-194" y="3010"/>
              <a:ext cx="3907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    （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）   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24                      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3" name="椭圆 15"/>
            <p:cNvSpPr/>
            <p:nvPr/>
          </p:nvSpPr>
          <p:spPr>
            <a:xfrm>
              <a:off x="1517" y="3034"/>
              <a:ext cx="272" cy="2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555943" y="2600325"/>
            <a:ext cx="43688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填一填。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398270" y="1322388"/>
            <a:ext cx="655638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107238" y="1295083"/>
            <a:ext cx="65405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99080" y="1890078"/>
            <a:ext cx="65405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128838" y="3244850"/>
            <a:ext cx="6762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89" name="TextBox 22"/>
          <p:cNvSpPr txBox="1">
            <a:spLocks noChangeArrowheads="1"/>
          </p:cNvSpPr>
          <p:nvPr/>
        </p:nvSpPr>
        <p:spPr bwMode="auto">
          <a:xfrm>
            <a:off x="2033588" y="3784283"/>
            <a:ext cx="64135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85" name="TextBox 23"/>
          <p:cNvSpPr txBox="1">
            <a:spLocks noChangeArrowheads="1"/>
          </p:cNvSpPr>
          <p:nvPr/>
        </p:nvSpPr>
        <p:spPr bwMode="auto">
          <a:xfrm>
            <a:off x="1898333" y="4374198"/>
            <a:ext cx="8890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30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273" name="组合 10272"/>
          <p:cNvGrpSpPr/>
          <p:nvPr/>
        </p:nvGrpSpPr>
        <p:grpSpPr>
          <a:xfrm>
            <a:off x="230822" y="4391660"/>
            <a:ext cx="6478588" cy="552450"/>
            <a:chOff x="-169" y="2926"/>
            <a:chExt cx="4081" cy="348"/>
          </a:xfrm>
        </p:grpSpPr>
        <p:sp>
          <p:nvSpPr>
            <p:cNvPr id="5" name="TextBox 14"/>
            <p:cNvSpPr txBox="1">
              <a:spLocks noChangeArrowheads="1"/>
            </p:cNvSpPr>
            <p:nvPr/>
          </p:nvSpPr>
          <p:spPr bwMode="auto">
            <a:xfrm>
              <a:off x="-169" y="2926"/>
              <a:ext cx="4081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    （   ）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24                      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6" name="椭圆 15"/>
            <p:cNvSpPr/>
            <p:nvPr/>
          </p:nvSpPr>
          <p:spPr>
            <a:xfrm>
              <a:off x="1529" y="2980"/>
              <a:ext cx="272" cy="27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2880678" y="3248660"/>
            <a:ext cx="6762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22"/>
          <p:cNvSpPr txBox="1">
            <a:spLocks noChangeArrowheads="1"/>
          </p:cNvSpPr>
          <p:nvPr/>
        </p:nvSpPr>
        <p:spPr bwMode="auto">
          <a:xfrm>
            <a:off x="2872423" y="3791903"/>
            <a:ext cx="64135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2672398" y="4398963"/>
            <a:ext cx="8890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补充练习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15" name="任意多边形 14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5" grpId="0"/>
      <p:bldP spid="11289" grpId="0"/>
      <p:bldP spid="11285" grpId="0"/>
      <p:bldP spid="7" grpId="0"/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945958" y="1004570"/>
            <a:ext cx="7207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b="1"/>
              <a:t>3</a:t>
            </a:r>
            <a:endParaRPr lang="zh-CN" altLang="en-US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3885883" y="1886585"/>
            <a:ext cx="7207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b="1"/>
              <a:t>6</a:t>
            </a:r>
            <a:endParaRPr lang="zh-CN" altLang="en-US" sz="2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019483" y="3028950"/>
            <a:ext cx="720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b="1"/>
              <a:t>9</a:t>
            </a:r>
            <a:endParaRPr lang="zh-CN" altLang="en-US" sz="2000" b="1" dirty="0"/>
          </a:p>
        </p:txBody>
      </p:sp>
      <p:sp>
        <p:nvSpPr>
          <p:cNvPr id="36" name="矩形 8"/>
          <p:cNvSpPr/>
          <p:nvPr/>
        </p:nvSpPr>
        <p:spPr>
          <a:xfrm>
            <a:off x="457200" y="1962785"/>
            <a:ext cx="33470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照这样摆下去，第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个图形用多少根小棒？第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个呢？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2356" name="图片 12355" descr="p11_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3685" y="186373"/>
            <a:ext cx="1123950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7" name="图片 12356" descr="p11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6423" y="516573"/>
            <a:ext cx="1689100" cy="137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8" name="图片 12357" descr="p11_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8873" y="1094423"/>
            <a:ext cx="2466975" cy="1973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7050" y="285750"/>
            <a:ext cx="64071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endParaRPr 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8"/>
          <p:cNvSpPr/>
          <p:nvPr/>
        </p:nvSpPr>
        <p:spPr>
          <a:xfrm>
            <a:off x="433070" y="3714750"/>
            <a:ext cx="27298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（根）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8"/>
          <p:cNvSpPr/>
          <p:nvPr/>
        </p:nvSpPr>
        <p:spPr>
          <a:xfrm>
            <a:off x="433070" y="4248150"/>
            <a:ext cx="3151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（根）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 8"/>
          <p:cNvSpPr/>
          <p:nvPr/>
        </p:nvSpPr>
        <p:spPr>
          <a:xfrm>
            <a:off x="3883025" y="3589020"/>
            <a:ext cx="46964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答：第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个图形用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根小棒，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8360" y="4210050"/>
            <a:ext cx="42062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第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个图形用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根小棒。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609725" y="2213610"/>
            <a:ext cx="61899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第6课时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整理和复习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（练习二十二）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4801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09775" y="147066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5" name="文本框 4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知识回顾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流程图: 可选过程 1"/>
          <p:cNvSpPr/>
          <p:nvPr/>
        </p:nvSpPr>
        <p:spPr>
          <a:xfrm>
            <a:off x="1447800" y="2235835"/>
            <a:ext cx="1812290" cy="113411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内乘法（二）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3595370" y="622935"/>
            <a:ext cx="2413000" cy="668655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的乘法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口诀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3595370" y="1831975"/>
            <a:ext cx="2413000" cy="676275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的乘法口诀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3586480" y="3007995"/>
            <a:ext cx="2416175" cy="62865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的乘法口诀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3585210" y="4136390"/>
            <a:ext cx="2448560" cy="61214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解决问题</a:t>
            </a:r>
            <a:endParaRPr lang="zh-CN" altLang="en-US" sz="30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324299" y="938152"/>
            <a:ext cx="272600" cy="3577528"/>
            <a:chOff x="2190824" y="862587"/>
            <a:chExt cx="272600" cy="3577528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2299228" y="862587"/>
              <a:ext cx="5896" cy="357752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299228" y="862587"/>
              <a:ext cx="158334" cy="1109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305090" y="2182363"/>
              <a:ext cx="15833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299228" y="3266752"/>
              <a:ext cx="15833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294908" y="4438404"/>
              <a:ext cx="15833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190824" y="2722067"/>
              <a:ext cx="10840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3229501" y="438155"/>
            <a:ext cx="2206588" cy="57844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乘法口诀表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89535" y="1059815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一一得一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89535" y="142875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一二得二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89535" y="180086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一三得三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9535" y="217551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一四得四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89535" y="254762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一五得五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89535" y="2920365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一六得六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9535" y="329438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一七得七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89535" y="3667125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一八得八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89535" y="4039235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一九得九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988695" y="142875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二二得四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988695" y="180086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二三得六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1892935" y="1800860"/>
            <a:ext cx="104584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三三得九 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1892935" y="2175510"/>
            <a:ext cx="104584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三四十二 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988695" y="254762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二五一十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2948305" y="2175510"/>
            <a:ext cx="104267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四四十六 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 Box 22"/>
          <p:cNvSpPr txBox="1">
            <a:spLocks noChangeArrowheads="1"/>
          </p:cNvSpPr>
          <p:nvPr/>
        </p:nvSpPr>
        <p:spPr bwMode="auto">
          <a:xfrm>
            <a:off x="988695" y="217551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二四得八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 Box 23"/>
          <p:cNvSpPr txBox="1">
            <a:spLocks noChangeArrowheads="1"/>
          </p:cNvSpPr>
          <p:nvPr/>
        </p:nvSpPr>
        <p:spPr bwMode="auto">
          <a:xfrm>
            <a:off x="1892935" y="2547620"/>
            <a:ext cx="104584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三五十五 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2948305" y="2547620"/>
            <a:ext cx="104267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四五二十 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 Box 25"/>
          <p:cNvSpPr txBox="1">
            <a:spLocks noChangeArrowheads="1"/>
          </p:cNvSpPr>
          <p:nvPr/>
        </p:nvSpPr>
        <p:spPr bwMode="auto">
          <a:xfrm>
            <a:off x="4001135" y="2547620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五五二十五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 Box 26"/>
          <p:cNvSpPr txBox="1">
            <a:spLocks noChangeArrowheads="1"/>
          </p:cNvSpPr>
          <p:nvPr/>
        </p:nvSpPr>
        <p:spPr bwMode="auto">
          <a:xfrm>
            <a:off x="988695" y="2920365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二六十二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1892935" y="292036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三六十八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2948305" y="292036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四六二十四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4001135" y="2920365"/>
            <a:ext cx="104965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五六三十 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5052060" y="292036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六六三十六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988695" y="3294380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二七十四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Text Box 32"/>
          <p:cNvSpPr txBox="1">
            <a:spLocks noChangeArrowheads="1"/>
          </p:cNvSpPr>
          <p:nvPr/>
        </p:nvSpPr>
        <p:spPr bwMode="auto">
          <a:xfrm>
            <a:off x="1892935" y="3294380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三七二十一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Text Box 33"/>
          <p:cNvSpPr txBox="1">
            <a:spLocks noChangeArrowheads="1"/>
          </p:cNvSpPr>
          <p:nvPr/>
        </p:nvSpPr>
        <p:spPr bwMode="auto">
          <a:xfrm>
            <a:off x="2948305" y="3294380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四七二十八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4001135" y="3294380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五七三十五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Text Box 35"/>
          <p:cNvSpPr txBox="1">
            <a:spLocks noChangeArrowheads="1"/>
          </p:cNvSpPr>
          <p:nvPr/>
        </p:nvSpPr>
        <p:spPr bwMode="auto">
          <a:xfrm>
            <a:off x="5050155" y="3294380"/>
            <a:ext cx="105791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六七四十二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Text Box 36"/>
          <p:cNvSpPr txBox="1">
            <a:spLocks noChangeArrowheads="1"/>
          </p:cNvSpPr>
          <p:nvPr/>
        </p:nvSpPr>
        <p:spPr bwMode="auto">
          <a:xfrm>
            <a:off x="6102985" y="3294380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七七四十九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 Box 37"/>
          <p:cNvSpPr txBox="1">
            <a:spLocks noChangeArrowheads="1"/>
          </p:cNvSpPr>
          <p:nvPr/>
        </p:nvSpPr>
        <p:spPr bwMode="auto">
          <a:xfrm>
            <a:off x="988695" y="3667125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二八十六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Text Box 38"/>
          <p:cNvSpPr txBox="1">
            <a:spLocks noChangeArrowheads="1"/>
          </p:cNvSpPr>
          <p:nvPr/>
        </p:nvSpPr>
        <p:spPr bwMode="auto">
          <a:xfrm>
            <a:off x="1892935" y="366712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三八二十四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Text Box 39"/>
          <p:cNvSpPr txBox="1">
            <a:spLocks noChangeArrowheads="1"/>
          </p:cNvSpPr>
          <p:nvPr/>
        </p:nvSpPr>
        <p:spPr bwMode="auto">
          <a:xfrm>
            <a:off x="2948305" y="3667125"/>
            <a:ext cx="105600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四八三十二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Text Box 40"/>
          <p:cNvSpPr txBox="1">
            <a:spLocks noChangeArrowheads="1"/>
          </p:cNvSpPr>
          <p:nvPr/>
        </p:nvSpPr>
        <p:spPr bwMode="auto">
          <a:xfrm>
            <a:off x="4001135" y="3667125"/>
            <a:ext cx="104584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五八四十 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Text Box 41"/>
          <p:cNvSpPr txBox="1">
            <a:spLocks noChangeArrowheads="1"/>
          </p:cNvSpPr>
          <p:nvPr/>
        </p:nvSpPr>
        <p:spPr bwMode="auto">
          <a:xfrm>
            <a:off x="5050155" y="366712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六八四十八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Text Box 42"/>
          <p:cNvSpPr txBox="1">
            <a:spLocks noChangeArrowheads="1"/>
          </p:cNvSpPr>
          <p:nvPr/>
        </p:nvSpPr>
        <p:spPr bwMode="auto">
          <a:xfrm>
            <a:off x="6101715" y="366712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七八五十六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Text Box 43"/>
          <p:cNvSpPr txBox="1">
            <a:spLocks noChangeArrowheads="1"/>
          </p:cNvSpPr>
          <p:nvPr/>
        </p:nvSpPr>
        <p:spPr bwMode="auto">
          <a:xfrm>
            <a:off x="7167245" y="366712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八八六十四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Text Box 44"/>
          <p:cNvSpPr txBox="1">
            <a:spLocks noChangeArrowheads="1"/>
          </p:cNvSpPr>
          <p:nvPr/>
        </p:nvSpPr>
        <p:spPr bwMode="auto">
          <a:xfrm>
            <a:off x="988695" y="4039235"/>
            <a:ext cx="88773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二九十八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Text Box 45"/>
          <p:cNvSpPr txBox="1">
            <a:spLocks noChangeArrowheads="1"/>
          </p:cNvSpPr>
          <p:nvPr/>
        </p:nvSpPr>
        <p:spPr bwMode="auto">
          <a:xfrm>
            <a:off x="1892935" y="403923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三九二十七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Text Box 46"/>
          <p:cNvSpPr txBox="1">
            <a:spLocks noChangeArrowheads="1"/>
          </p:cNvSpPr>
          <p:nvPr/>
        </p:nvSpPr>
        <p:spPr bwMode="auto">
          <a:xfrm>
            <a:off x="2948305" y="403923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四九三十六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4001135" y="403923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五九四十五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Text Box 48"/>
          <p:cNvSpPr txBox="1">
            <a:spLocks noChangeArrowheads="1"/>
          </p:cNvSpPr>
          <p:nvPr/>
        </p:nvSpPr>
        <p:spPr bwMode="auto">
          <a:xfrm>
            <a:off x="5050155" y="403923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六九五十四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Text Box 49"/>
          <p:cNvSpPr txBox="1">
            <a:spLocks noChangeArrowheads="1"/>
          </p:cNvSpPr>
          <p:nvPr/>
        </p:nvSpPr>
        <p:spPr bwMode="auto">
          <a:xfrm>
            <a:off x="6101715" y="403923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七九六十三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Text Box 50"/>
          <p:cNvSpPr txBox="1">
            <a:spLocks noChangeArrowheads="1"/>
          </p:cNvSpPr>
          <p:nvPr/>
        </p:nvSpPr>
        <p:spPr bwMode="auto">
          <a:xfrm>
            <a:off x="8230235" y="4039235"/>
            <a:ext cx="838200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200" b="1" dirty="0">
                <a:latin typeface="楷体" panose="02010609060101010101" charset="-122"/>
                <a:ea typeface="楷体" panose="02010609060101010101" charset="-122"/>
              </a:rPr>
              <a:t>九九八十一</a:t>
            </a:r>
            <a:endParaRPr lang="zh-CN" altLang="en-US" sz="1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Text Box 51"/>
          <p:cNvSpPr txBox="1">
            <a:spLocks noChangeArrowheads="1"/>
          </p:cNvSpPr>
          <p:nvPr/>
        </p:nvSpPr>
        <p:spPr bwMode="auto">
          <a:xfrm>
            <a:off x="7165340" y="4039235"/>
            <a:ext cx="1052195" cy="367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tx1"/>
            </a:solidFill>
            <a:miter lim="800000"/>
          </a:ln>
        </p:spPr>
        <p:txBody>
          <a:bodyPr wrap="none" anchor="ctr" anchorCtr="1"/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八九七十二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17" grpId="0" bldLvl="0" animBg="1"/>
      <p:bldP spid="18" grpId="0" bldLvl="0" animBg="1"/>
      <p:bldP spid="2" grpId="0" bldLvl="0" animBg="1"/>
      <p:bldP spid="3" grpId="0" bldLvl="0" animBg="1"/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5" name="文本框 4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巩固练习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74730" y="2176192"/>
            <a:ext cx="2306218" cy="2258764"/>
          </a:xfrm>
          <a:prstGeom prst="rect">
            <a:avLst/>
          </a:prstGeom>
        </p:spPr>
      </p:pic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683420" y="686193"/>
            <a:ext cx="7985125" cy="17703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  <a:ea typeface="黑体" panose="02010609060101010101" pitchFamily="2" charset="-122"/>
              </a:rPr>
              <a:t>1. </a:t>
            </a:r>
            <a:r>
              <a:rPr lang="zh-CN" altLang="en-US" sz="2800" b="1" dirty="0">
                <a:latin typeface="+mj-lt"/>
                <a:ea typeface="黑体" panose="02010609060101010101" pitchFamily="2" charset="-122"/>
              </a:rPr>
              <a:t>照图用硬纸做两个圆，钉在一起并写上数。转</a:t>
            </a:r>
            <a:endParaRPr lang="zh-CN" altLang="en-US" sz="2800" b="1" dirty="0">
              <a:latin typeface="+mj-lt"/>
              <a:ea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j-lt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latin typeface="+mj-lt"/>
                <a:ea typeface="黑体" panose="02010609060101010101" pitchFamily="2" charset="-122"/>
              </a:rPr>
              <a:t>动一个圆，使里外每两个数对齐，说出每两个</a:t>
            </a:r>
            <a:endParaRPr lang="zh-CN" altLang="en-US" sz="2800" b="1" dirty="0">
              <a:latin typeface="+mj-lt"/>
              <a:ea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j-lt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latin typeface="+mj-lt"/>
                <a:ea typeface="黑体" panose="02010609060101010101" pitchFamily="2" charset="-122"/>
              </a:rPr>
              <a:t>数乘得的积。</a:t>
            </a:r>
            <a:endParaRPr lang="zh-CN" altLang="en-US" sz="2800" b="1" dirty="0">
              <a:latin typeface="+mj-lt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7131052" y="1868685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63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6192046" y="1853603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5372101" y="2429073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5400677" y="3250603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5808666" y="3969740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6550026" y="4296765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15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7482685" y="3969740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7858921" y="3282353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35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7738273" y="2406053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48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3"/>
          <p:cNvSpPr txBox="1"/>
          <p:nvPr/>
        </p:nvSpPr>
        <p:spPr>
          <a:xfrm>
            <a:off x="117475" y="760730"/>
            <a:ext cx="90912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9×4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39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9×9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6×4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5×6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3×7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4×8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23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7×9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9×8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43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1384935" y="1632903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5053" y="1632903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7745" y="1655763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94675" y="1621155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81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84935" y="2330133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95053" y="2330768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4870" y="2298065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03565" y="2291715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52245" y="3027680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14103" y="2992755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4550" y="3007995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35035" y="2994025"/>
            <a:ext cx="838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2"/>
          <p:cNvSpPr/>
          <p:nvPr/>
        </p:nvSpPr>
        <p:spPr>
          <a:xfrm>
            <a:off x="219075" y="361950"/>
            <a:ext cx="8520113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2" charset="-122"/>
                <a:sym typeface="+mn-ea"/>
              </a:rPr>
              <a:t>张阿姨在食堂买了一些早餐套餐。每种套餐各花多</a:t>
            </a:r>
            <a:endParaRPr lang="zh-CN" altLang="en-US" sz="2800" b="1" dirty="0">
              <a:latin typeface="+mj-lt"/>
              <a:ea typeface="黑体" panose="02010609060101010101" pitchFamily="2" charset="-122"/>
              <a:sym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j-lt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2" charset="-122"/>
                <a:sym typeface="+mn-ea"/>
              </a:rPr>
              <a:t>少钱？一共花了多少钱？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635" y="1430020"/>
            <a:ext cx="3657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种：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3×8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71620" y="1431290"/>
          <a:ext cx="4516120" cy="2076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2660"/>
                <a:gridCol w="1663065"/>
                <a:gridCol w="962660"/>
                <a:gridCol w="927735"/>
              </a:tblGrid>
              <a:tr h="5219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套餐</a:t>
                      </a:r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每份价格</a:t>
                      </a:r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份数</a:t>
                      </a:r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钱数</a:t>
                      </a:r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61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A</a:t>
                      </a:r>
                      <a:endParaRPr lang="en-US" altLang="zh-CN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8</a:t>
                      </a:r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61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B</a:t>
                      </a:r>
                      <a:endParaRPr lang="en-US" altLang="zh-CN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5</a:t>
                      </a:r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C</a:t>
                      </a:r>
                      <a:endParaRPr lang="en-US" altLang="zh-CN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</a:t>
                      </a:r>
                      <a:r>
                        <a:rPr lang="zh-CN" altLang="en-US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元</a:t>
                      </a:r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lang="en-US" altLang="zh-CN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2" marR="91442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35070" y="3714750"/>
            <a:ext cx="52285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种套餐花了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种套餐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花了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种套餐花了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一共花了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97470" y="1944370"/>
            <a:ext cx="1101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97470" y="2477770"/>
            <a:ext cx="100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7470" y="3000058"/>
            <a:ext cx="93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635" y="2421255"/>
            <a:ext cx="3230245" cy="1038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种：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4×5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635" y="3412490"/>
            <a:ext cx="3230245" cy="1038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种：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7×6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42(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6×7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42(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635" y="4401820"/>
            <a:ext cx="3409950" cy="565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86(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8400" y="105410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T3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/>
      <p:bldP spid="7" grpId="1"/>
      <p:bldP spid="8" grpId="0"/>
      <p:bldP spid="8" grpId="1"/>
      <p:bldP spid="9" grpId="0"/>
      <p:bldP spid="9" grpId="1"/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"/>
          <p:cNvSpPr txBox="1"/>
          <p:nvPr/>
        </p:nvSpPr>
        <p:spPr>
          <a:xfrm>
            <a:off x="1067435" y="1504950"/>
            <a:ext cx="59924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6×9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8×7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83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2667318" y="2343150"/>
            <a:ext cx="768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86318" y="1657033"/>
            <a:ext cx="762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4550" y="1676083"/>
            <a:ext cx="762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635" y="438150"/>
            <a:ext cx="1716405" cy="783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计算。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5"/>
          <p:cNvSpPr txBox="1"/>
          <p:nvPr/>
        </p:nvSpPr>
        <p:spPr>
          <a:xfrm>
            <a:off x="6324600" y="2356803"/>
            <a:ext cx="762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T4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  <p:bldP spid="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36"/>
          <p:cNvSpPr/>
          <p:nvPr/>
        </p:nvSpPr>
        <p:spPr>
          <a:xfrm>
            <a:off x="882650" y="603250"/>
            <a:ext cx="5699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atinLnBrk="1"/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5.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2" name="矩形 1"/>
          <p:cNvSpPr/>
          <p:nvPr/>
        </p:nvSpPr>
        <p:spPr>
          <a:xfrm>
            <a:off x="850900" y="2614295"/>
            <a:ext cx="756285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小明想玩一次蹦床和一次旋转木马，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一共要花多少钱？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8400" y="180975"/>
            <a:ext cx="1852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P87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T5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3047683" y="3714750"/>
            <a:ext cx="268922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2742883" y="4297998"/>
            <a:ext cx="2722880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答：共需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5"/>
          <a:stretch>
            <a:fillRect/>
          </a:stretch>
        </p:blipFill>
        <p:spPr>
          <a:xfrm>
            <a:off x="2938145" y="285750"/>
            <a:ext cx="2239010" cy="2128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ags/tag1.xml><?xml version="1.0" encoding="utf-8"?>
<p:tagLst xmlns:p="http://schemas.openxmlformats.org/presentationml/2006/main">
  <p:tag name="KSO_WM_UNIT_TABLE_BEAUTIFY" val="smartTable{877dc2fe-8826-492a-aa0a-fa4f31d10ec7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1435</Words>
  <Application>WPS 演示</Application>
  <PresentationFormat>全屏显示(16:9)</PresentationFormat>
  <Paragraphs>340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508</cp:revision>
  <dcterms:created xsi:type="dcterms:W3CDTF">2015-05-29T07:51:00Z</dcterms:created>
  <dcterms:modified xsi:type="dcterms:W3CDTF">2023-09-28T13:17:33Z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