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20"/>
  </p:notesMasterIdLst>
  <p:handoutMasterIdLst>
    <p:handoutMasterId r:id="rId21"/>
  </p:handoutMasterIdLst>
  <p:sldIdLst>
    <p:sldId id="359" r:id="rId4"/>
    <p:sldId id="375" r:id="rId5"/>
    <p:sldId id="361" r:id="rId6"/>
    <p:sldId id="309" r:id="rId7"/>
    <p:sldId id="360" r:id="rId8"/>
    <p:sldId id="369" r:id="rId9"/>
    <p:sldId id="370" r:id="rId10"/>
    <p:sldId id="365" r:id="rId11"/>
    <p:sldId id="371" r:id="rId12"/>
    <p:sldId id="372" r:id="rId13"/>
    <p:sldId id="366" r:id="rId14"/>
    <p:sldId id="367" r:id="rId15"/>
    <p:sldId id="373" r:id="rId16"/>
    <p:sldId id="321" r:id="rId17"/>
    <p:sldId id="374" r:id="rId18"/>
    <p:sldId id="389" r:id="rId19"/>
  </p:sldIdLst>
  <p:sldSz cx="9144000" cy="5143500"/>
  <p:notesSz cx="6858000" cy="9144000"/>
  <p:custDataLst>
    <p:tags r:id="rId2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6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6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6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6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6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5772" autoAdjust="0"/>
  </p:normalViewPr>
  <p:slideViewPr>
    <p:cSldViewPr>
      <p:cViewPr varScale="1">
        <p:scale>
          <a:sx n="145" d="100"/>
          <a:sy n="145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19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54770BC1-DB11-49C2-8729-DF08FE145962}" type="datetime">
              <a:rPr lang="zh-CN" altLang="en-US" sz="1200"/>
            </a:fld>
            <a:endParaRPr lang="zh-CN" altLang="en-US" sz="1200"/>
          </a:p>
        </p:txBody>
      </p:sp>
      <p:sp>
        <p:nvSpPr>
          <p:cNvPr id="9220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21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300C7C55-9137-45B0-86F3-4A780AAA94B9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32AE7A76-BFDC-438A-ACBC-1ADF38877F42}" type="datetime">
              <a:rPr lang="zh-CN" altLang="en-US" sz="1200"/>
            </a:fld>
            <a:endParaRPr lang="zh-CN" altLang="en-US" sz="1200"/>
          </a:p>
        </p:txBody>
      </p:sp>
      <p:sp>
        <p:nvSpPr>
          <p:cNvPr id="8196" name="Rectangle 4"/>
          <p:cNvSpPr>
            <a:spLocks noGrp="1" noRo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  <a:miter lim="800000"/>
          </a:ln>
        </p:spPr>
      </p:sp>
      <p:sp>
        <p:nvSpPr>
          <p:cNvPr id="819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anchor="ctr" anchorCtr="0" compatLnSpc="1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en-US" altLang="en-US" sz="120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CD832C9E-90E9-4BD6-8A18-B6CEB8B01998}" type="slidenum">
              <a:rPr lang="zh-CN" altLang="en-US" sz="1200"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5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9" name="组合 3"/>
          <p:cNvGrpSpPr/>
          <p:nvPr/>
        </p:nvGrpSpPr>
        <p:grpSpPr>
          <a:xfrm>
            <a:off x="7815263" y="0"/>
            <a:ext cx="1328737" cy="1265238"/>
            <a:chOff x="6352283" y="274638"/>
            <a:chExt cx="1328637" cy="1265464"/>
          </a:xfrm>
        </p:grpSpPr>
        <p:sp>
          <p:nvSpPr>
            <p:cNvPr id="4102" name="椭圆 3"/>
            <p:cNvSpPr/>
            <p:nvPr/>
          </p:nvSpPr>
          <p:spPr>
            <a:xfrm>
              <a:off x="6415778" y="274638"/>
              <a:ext cx="1265142" cy="12654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4103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52283" y="488069"/>
              <a:ext cx="1328637" cy="70672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410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1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4" name="剪去对角的矩形 3"/>
          <p:cNvSpPr/>
          <p:nvPr/>
        </p:nvSpPr>
        <p:spPr>
          <a:xfrm>
            <a:off x="7704138" y="241300"/>
            <a:ext cx="1363662" cy="611188"/>
          </a:xfrm>
          <a:prstGeom prst="snip2DiagRect">
            <a:avLst/>
          </a:prstGeom>
          <a:solidFill>
            <a:srgbClr val="FFDB9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8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988" y="-658812"/>
            <a:ext cx="6835775" cy="5964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8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marL="0" indent="0" algn="ctr" defTabSz="8509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000" b="0" i="0" u="none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19405" indent="-319405" algn="l" defTabSz="8509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9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92150" indent="-266700" algn="l" defTabSz="8509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6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063625" indent="-212725" algn="l" defTabSz="8509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2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489075" indent="-212725" algn="l" defTabSz="8509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18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1914525" indent="-212725" algn="l" defTabSz="8509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18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371725" indent="-212725" algn="l" defTabSz="850900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828925" indent="-212725" algn="l" defTabSz="850900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286125" indent="-212725" algn="l" defTabSz="850900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743325" indent="-212725" algn="l" defTabSz="850900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audio" Target="NULL" TargetMode="External"/><Relationship Id="rId1" Type="http://schemas.openxmlformats.org/officeDocument/2006/relationships/hyperlink" Target="&#27611;&#38463;&#25935;%20-%20&#28891;&#20809;&#37324;&#30340;&#22920;&#22920;.mp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/>
          <p:nvPr/>
        </p:nvSpPr>
        <p:spPr>
          <a:xfrm>
            <a:off x="574675" y="280988"/>
            <a:ext cx="7337425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事例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：李刚的考试成绩不稳，总是忽高忽低。这次，李刚没考好，爸爸狠狠地训斥了李刚。训斥完了，爸爸又说：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我们爱你，所以这么严格要求你。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574675" y="2843213"/>
            <a:ext cx="7948613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同学们，你们有过这种情况吗？你觉得李刚的爸爸爱李刚吗？我们应该怎样理解父母的爱呢？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/>
          <p:nvPr/>
        </p:nvSpPr>
        <p:spPr>
          <a:xfrm>
            <a:off x="550863" y="1290638"/>
            <a:ext cx="8042275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事例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：陈敏的爸爸是一个好爸爸，他注重孩子的全面发展，把陈敏当成朋友。需要注意的是：一定要完成作业后才能下象棋、看电影、爬山等。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063875" y="1428750"/>
            <a:ext cx="5165725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</a:t>
            </a:r>
            <a:r>
              <a:rPr lang="zh-CN" altLang="en-US" sz="3200" b="1" spc="0">
                <a:latin typeface="宋体" panose="02010600030101010101" pitchFamily="2" charset="-122"/>
              </a:rPr>
              <a:t>假如在生活</a:t>
            </a:r>
            <a:r>
              <a:rPr lang="zh-CN" altLang="en-US" sz="3200" b="1" spc="0">
                <a:latin typeface="宋体" panose="02010600030101010101" pitchFamily="2" charset="-122"/>
              </a:rPr>
              <a:t>中你遇到</a:t>
            </a:r>
            <a:r>
              <a:rPr lang="zh-CN" altLang="en-US" sz="3200" b="1" spc="0">
                <a:latin typeface="宋体" panose="02010600030101010101" pitchFamily="2" charset="-122"/>
              </a:rPr>
              <a:t>了类似的事情，你是怎么想的，又会</a:t>
            </a:r>
            <a:r>
              <a:rPr lang="zh-CN" altLang="en-US" sz="3200" b="1" spc="0">
                <a:latin typeface="宋体" panose="02010600030101010101" pitchFamily="2" charset="-122"/>
              </a:rPr>
              <a:t>怎么做？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048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1404938"/>
            <a:ext cx="1717675" cy="2333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568325" y="969963"/>
            <a:ext cx="8007350" cy="320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古今中外，有无数人赞美过父母之爱是人世间最纯洁、最美好的情感。那么，在生活中，你的父母又是怎样爱你的呢？你能把父母爱你的一些生活片段讲述出来和其他同学一起分享吗。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739775" y="750888"/>
            <a:ext cx="7824788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父母辛辛苦苦地把我们抚养大，尽管他们从来没有想过要儿女的回报，但是儿女的爱也会让他们感到温暖和幸福。你想怎样回报父母的爱呢？你有什么心里话想对你的父母说吗？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2531" name="TextBox 3">
            <a:hlinkClick r:id="rId1" action="ppaction://hlinkfile"/>
          </p:cNvPr>
          <p:cNvSpPr txBox="1"/>
          <p:nvPr/>
        </p:nvSpPr>
        <p:spPr>
          <a:xfrm>
            <a:off x="1776413" y="4043363"/>
            <a:ext cx="5522912" cy="58578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播放音乐：</a:t>
            </a:r>
            <a:r>
              <a:rPr lang="en-US" altLang="zh-CN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烛光里的妈妈</a:t>
            </a:r>
            <a:r>
              <a:rPr lang="en-US" altLang="zh-CN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22532" name="毛阿敏 - 烛光里的妈妈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7462838" y="4043363"/>
            <a:ext cx="698500" cy="696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5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/>
          <p:nvPr/>
        </p:nvSpPr>
        <p:spPr>
          <a:xfrm>
            <a:off x="698500" y="1497013"/>
            <a:ext cx="7747000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父母之爱是那样深沉而感人。为了儿女，父母们不知吃过多少苦，受过多少累，不知起过多少早，贪过多少黑，真是可怜天下父母心啊！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555" name="组合 4"/>
          <p:cNvGrpSpPr/>
          <p:nvPr/>
        </p:nvGrpSpPr>
        <p:grpSpPr>
          <a:xfrm>
            <a:off x="261938" y="417513"/>
            <a:ext cx="3786187" cy="1122362"/>
            <a:chOff x="163469" y="207600"/>
            <a:chExt cx="3786124" cy="1122154"/>
          </a:xfrm>
        </p:grpSpPr>
        <p:grpSp>
          <p:nvGrpSpPr>
            <p:cNvPr id="23556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23558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3559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60000">
                <a:off x="163469" y="240761"/>
                <a:ext cx="1111193" cy="1111193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sp>
          <p:nvSpPr>
            <p:cNvPr id="23557" name="文本框 3"/>
            <p:cNvSpPr txBox="1">
              <a:spLocks noChangeArrowheads="1"/>
            </p:cNvSpPr>
            <p:nvPr/>
          </p:nvSpPr>
          <p:spPr bwMode="auto">
            <a:xfrm>
              <a:off x="1244538" y="339338"/>
              <a:ext cx="2705055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3600" b="1" spc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36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1"/>
          <p:cNvSpPr/>
          <p:nvPr/>
        </p:nvSpPr>
        <p:spPr>
          <a:xfrm>
            <a:off x="600075" y="531813"/>
            <a:ext cx="5383213" cy="3292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游子吟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【唐】孟郊</a:t>
            </a:r>
            <a:b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慈母手中线，游子身上衣。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临行密密缝，意恐迟迟归。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谁言寸草心，报得三春晖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79" name="Picture 6" descr="http://news.aweb.com.cn/upload/2006512515026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1813" y="1474788"/>
            <a:ext cx="2932112" cy="1974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0" y="1828800"/>
            <a:ext cx="9144000" cy="173672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11267" name="文本框 1"/>
          <p:cNvSpPr txBox="1"/>
          <p:nvPr/>
        </p:nvSpPr>
        <p:spPr>
          <a:xfrm>
            <a:off x="2014538" y="2012950"/>
            <a:ext cx="5380037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口语交际：父母之爱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图片 2"/>
          <p:cNvPicPr>
            <a:picLocks noChangeAspect="1"/>
          </p:cNvPicPr>
          <p:nvPr/>
        </p:nvPicPr>
        <p:blipFill>
          <a:blip r:embed="rId1"/>
          <a:srcRect l="1274" r="9322"/>
          <a:stretch>
            <a:fillRect/>
          </a:stretch>
        </p:blipFill>
        <p:spPr>
          <a:xfrm>
            <a:off x="2654300" y="2979738"/>
            <a:ext cx="3494088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/>
          <p:nvPr/>
        </p:nvSpPr>
        <p:spPr>
          <a:xfrm>
            <a:off x="398463" y="658813"/>
            <a:ext cx="8347075" cy="2306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事例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：王小雅的妈妈每天都帮她收拾房间，整理书包，还陪她写作业。有一次，妈妈连续几天不在家，王小雅不是忘了带文具盒，就是忘了带作业本，自己的房间也是乱七八糟的。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Rectangle 2"/>
          <p:cNvSpPr/>
          <p:nvPr/>
        </p:nvSpPr>
        <p:spPr>
          <a:xfrm>
            <a:off x="398463" y="3046413"/>
            <a:ext cx="834707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事例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：陈敏的爸爸晚上经常和他一起下象棋，周末还带他出去看电影或爬山。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Rectangle 2"/>
          <p:cNvSpPr>
            <a:spLocks noChangeArrowheads="1"/>
          </p:cNvSpPr>
          <p:nvPr/>
        </p:nvSpPr>
        <p:spPr bwMode="auto">
          <a:xfrm>
            <a:off x="273050" y="4191000"/>
            <a:ext cx="8347075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solidFill>
                  <a:srgbClr val="FF0000"/>
                </a:solidFill>
                <a:latin typeface="宋体" panose="02010600030101010101" pitchFamily="2" charset="-122"/>
              </a:rPr>
              <a:t>    你怎样看待以上事例中爸爸妈妈的做法？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0" y="417513"/>
            <a:ext cx="5349875" cy="43068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2717800" y="1036638"/>
            <a:ext cx="3919538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（</a:t>
            </a:r>
            <a:r>
              <a:rPr lang="en-US" altLang="zh-CN" sz="3200" b="1" spc="0">
                <a:latin typeface="宋体" panose="02010600030101010101" pitchFamily="2" charset="-122"/>
              </a:rPr>
              <a:t>1</a:t>
            </a:r>
            <a:r>
              <a:rPr lang="zh-CN" altLang="en-US" sz="3200" b="1" spc="0">
                <a:latin typeface="宋体" panose="02010600030101010101" pitchFamily="2" charset="-122"/>
              </a:rPr>
              <a:t>）认真倾听；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（</a:t>
            </a:r>
            <a:r>
              <a:rPr lang="en-US" altLang="zh-CN" sz="3200" b="1" spc="0">
                <a:latin typeface="宋体" panose="02010600030101010101" pitchFamily="2" charset="-122"/>
              </a:rPr>
              <a:t>2</a:t>
            </a:r>
            <a:r>
              <a:rPr lang="zh-CN" altLang="en-US" sz="3200" b="1" spc="0">
                <a:latin typeface="宋体" panose="02010600030101010101" pitchFamily="2" charset="-122"/>
              </a:rPr>
              <a:t>）表达清楚；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（</a:t>
            </a:r>
            <a:r>
              <a:rPr lang="en-US" altLang="zh-CN" sz="3200" b="1" spc="0">
                <a:latin typeface="宋体" panose="02010600030101010101" pitchFamily="2" charset="-122"/>
              </a:rPr>
              <a:t>3</a:t>
            </a:r>
            <a:r>
              <a:rPr lang="zh-CN" altLang="en-US" sz="3200" b="1" spc="0">
                <a:latin typeface="宋体" panose="02010600030101010101" pitchFamily="2" charset="-122"/>
              </a:rPr>
              <a:t>）文明有礼；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（</a:t>
            </a:r>
            <a:r>
              <a:rPr lang="en-US" altLang="zh-CN" sz="3200" b="1" spc="0">
                <a:latin typeface="宋体" panose="02010600030101010101" pitchFamily="2" charset="-122"/>
              </a:rPr>
              <a:t>4</a:t>
            </a:r>
            <a:r>
              <a:rPr lang="zh-CN" altLang="en-US" sz="3200" b="1" spc="0">
                <a:latin typeface="宋体" panose="02010600030101010101" pitchFamily="2" charset="-122"/>
              </a:rPr>
              <a:t>）大胆发言。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316" name="矩形 7"/>
          <p:cNvSpPr/>
          <p:nvPr/>
        </p:nvSpPr>
        <p:spPr>
          <a:xfrm rot="21038996">
            <a:off x="2205038" y="530225"/>
            <a:ext cx="1979612" cy="5842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r>
              <a:rPr lang="zh-CN" altLang="en-US" sz="3200" b="1" spc="0">
                <a:solidFill>
                  <a:srgbClr val="FFFF00"/>
                </a:solidFill>
                <a:latin typeface="宋体" panose="02010600030101010101" pitchFamily="2" charset="-122"/>
              </a:rPr>
              <a:t>交际要求</a:t>
            </a:r>
            <a:endParaRPr lang="en-US" altLang="zh-CN" sz="3200" b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030538" y="1509713"/>
            <a:ext cx="5165725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学生先在小组内自由评说事例，提出自己的看法，小组长对不同看法进行简要记录。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433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0" y="1384300"/>
            <a:ext cx="1874838" cy="2546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4340" name="组合 4"/>
          <p:cNvGrpSpPr/>
          <p:nvPr/>
        </p:nvGrpSpPr>
        <p:grpSpPr>
          <a:xfrm>
            <a:off x="412750" y="120650"/>
            <a:ext cx="3786188" cy="1122363"/>
            <a:chOff x="163469" y="207600"/>
            <a:chExt cx="3786124" cy="1122154"/>
          </a:xfrm>
        </p:grpSpPr>
        <p:grpSp>
          <p:nvGrpSpPr>
            <p:cNvPr id="14341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4343" name="图片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14344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260000">
                <a:off x="163469" y="240761"/>
                <a:ext cx="1111193" cy="1111193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sp>
          <p:nvSpPr>
            <p:cNvPr id="14342" name="文本框 3"/>
            <p:cNvSpPr txBox="1">
              <a:spLocks noChangeArrowheads="1"/>
            </p:cNvSpPr>
            <p:nvPr/>
          </p:nvSpPr>
          <p:spPr bwMode="auto">
            <a:xfrm>
              <a:off x="1244539" y="339338"/>
              <a:ext cx="2705054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3600" b="1" spc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小组交流</a:t>
              </a:r>
              <a:endParaRPr lang="zh-CN" altLang="en-US" sz="36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719138" y="1385888"/>
            <a:ext cx="7727950" cy="3294062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各小组选出代表在全班发表见解。教师在交流过程中进行点拨启发，引导学生对三个事例谈看法、见解，表达要清晰，要文明有礼</a:t>
            </a:r>
            <a:r>
              <a:rPr lang="zh-CN" altLang="en-US" sz="3200" b="1" spc="0">
                <a:latin typeface="宋体" panose="02010600030101010101" pitchFamily="2" charset="-122"/>
              </a:rPr>
              <a:t>，畅所欲言</a:t>
            </a:r>
            <a:r>
              <a:rPr lang="zh-CN" altLang="en-US" sz="3200" b="1" spc="0">
                <a:latin typeface="宋体" panose="02010600030101010101" pitchFamily="2" charset="-122"/>
              </a:rPr>
              <a:t>，充分交流。同时，注意引导学生认真倾听，比较集中地围绕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5363" name="组合 3"/>
          <p:cNvGrpSpPr/>
          <p:nvPr/>
        </p:nvGrpSpPr>
        <p:grpSpPr>
          <a:xfrm>
            <a:off x="163513" y="207963"/>
            <a:ext cx="3786187" cy="1122362"/>
            <a:chOff x="163469" y="207600"/>
            <a:chExt cx="3786124" cy="1122154"/>
          </a:xfrm>
        </p:grpSpPr>
        <p:grpSp>
          <p:nvGrpSpPr>
            <p:cNvPr id="15364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5366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15367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60000">
                <a:off x="163469" y="240761"/>
                <a:ext cx="1111193" cy="1111193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sp>
          <p:nvSpPr>
            <p:cNvPr id="15365" name="文本框 3"/>
            <p:cNvSpPr txBox="1">
              <a:spLocks noChangeArrowheads="1"/>
            </p:cNvSpPr>
            <p:nvPr/>
          </p:nvSpPr>
          <p:spPr bwMode="auto">
            <a:xfrm>
              <a:off x="1244538" y="339338"/>
              <a:ext cx="2705055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6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3600" b="1" spc="0">
                  <a:solidFill>
                    <a:srgbClr val="0D0D0D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全班交流</a:t>
              </a:r>
              <a:endParaRPr lang="zh-CN" altLang="en-US" sz="3600" b="1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708025" y="760413"/>
            <a:ext cx="7727950" cy="384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某一主题进行交际，互相补充，发表见解。甚至可以引导学生对某一观点进行辩论，辩论的过程中要有理有据，对别人提出的问题要积极回应。如果觉得别人的见解有道理，可以补充完善自己的见解。最后展示支持率较高的见解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/>
          <p:nvPr/>
        </p:nvSpPr>
        <p:spPr>
          <a:xfrm>
            <a:off x="550863" y="969963"/>
            <a:ext cx="8042275" cy="3203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事例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：爸爸的教育方式不当。李刚考试成绩不稳，最需要的是安慰、鼓励，寻找失败的原因。爸爸应该帮助他找出失败的原因，鼓励他在原有的基础上获得提高，而不是简单粗暴地训斥。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550863" y="1406525"/>
            <a:ext cx="8042275" cy="1920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事例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：王小雅妈妈的包办家务，使王小雅养成了丢三落四的坏习惯。王小雅的妈妈应该有意识地锻炼孩子的独立生活能力。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800" b="1" dirty="0">
            <a:latin typeface="黑体" panose="02010609060101010101" pitchFamily="49" charset="-122"/>
            <a:ea typeface="黑体" panose="02010609060101010101" pitchFamily="49" charset="-122"/>
          </a:defRPr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1132</Words>
  <Application>WPS 演示</Application>
  <PresentationFormat>全屏显示(16:9)</PresentationFormat>
  <Paragraphs>56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Calibri</vt:lpstr>
      <vt:lpstr>楷体</vt:lpstr>
      <vt:lpstr>微软雅黑</vt:lpstr>
      <vt:lpstr>Arial Unicode MS</vt:lpstr>
      <vt:lpstr>等线</vt:lpstr>
      <vt:lpstr>Cambria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591</cp:revision>
  <dcterms:created xsi:type="dcterms:W3CDTF">2013-01-25T01:44:00Z</dcterms:created>
  <dcterms:modified xsi:type="dcterms:W3CDTF">2023-09-25T17:15:50Z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状元成才路系列</vt:lpwstr>
  </property>
  <property fmtid="{D5CDD505-2E9C-101B-9397-08002B2CF9AE}" pid="3" name="KSOProductBuildVer">
    <vt:lpwstr>2052-12.1.0.15374</vt:lpwstr>
  </property>
  <property fmtid="{D5CDD505-2E9C-101B-9397-08002B2CF9AE}" pid="4" name="ICV">
    <vt:lpwstr>73FD95BC9F0A41E09DB6FE5CB4B4EB83_12</vt:lpwstr>
  </property>
</Properties>
</file>