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0"/>
  </p:notesMasterIdLst>
  <p:handoutMasterIdLst>
    <p:handoutMasterId r:id="rId40"/>
  </p:handoutMasterIdLst>
  <p:sldIdLst>
    <p:sldId id="421" r:id="rId4"/>
    <p:sldId id="422" r:id="rId5"/>
    <p:sldId id="423" r:id="rId6"/>
    <p:sldId id="362" r:id="rId7"/>
    <p:sldId id="397" r:id="rId8"/>
    <p:sldId id="424" r:id="rId9"/>
    <p:sldId id="403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4" r:id="rId21"/>
    <p:sldId id="435" r:id="rId22"/>
    <p:sldId id="398" r:id="rId23"/>
    <p:sldId id="405" r:id="rId24"/>
    <p:sldId id="437" r:id="rId25"/>
    <p:sldId id="436" r:id="rId26"/>
    <p:sldId id="438" r:id="rId27"/>
    <p:sldId id="443" r:id="rId28"/>
    <p:sldId id="440" r:id="rId29"/>
    <p:sldId id="441" r:id="rId30"/>
    <p:sldId id="444" r:id="rId31"/>
    <p:sldId id="445" r:id="rId32"/>
    <p:sldId id="446" r:id="rId33"/>
    <p:sldId id="448" r:id="rId34"/>
    <p:sldId id="447" r:id="rId35"/>
    <p:sldId id="400" r:id="rId36"/>
    <p:sldId id="449" r:id="rId37"/>
    <p:sldId id="420" r:id="rId38"/>
    <p:sldId id="455" r:id="rId39"/>
  </p:sldIdLst>
  <p:sldSz cx="9144000" cy="51435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F2EBDB"/>
    <a:srgbClr val="236450"/>
    <a:srgbClr val="FFFFFF"/>
    <a:srgbClr val="72BE00"/>
    <a:srgbClr val="8ECB33"/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936"/>
    <p:restoredTop sz="94631"/>
  </p:normalViewPr>
  <p:slideViewPr>
    <p:cSldViewPr showGuides="1">
      <p:cViewPr varScale="1">
        <p:scale>
          <a:sx n="138" d="100"/>
          <a:sy n="138" d="100"/>
        </p:scale>
        <p:origin x="348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018C0D-9C16-4773-8A10-CF6E09C86A9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59793E-9D19-48C1-95D2-DA6713AF10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D8E74F-6D9E-4AC9-9DB0-06E2B512208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A5D887-1E29-4A63-B8C9-0FEC66579E3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048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2048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018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5018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2" name="组合 5"/>
          <p:cNvGrpSpPr/>
          <p:nvPr userDrawn="1"/>
        </p:nvGrpSpPr>
        <p:grpSpPr>
          <a:xfrm>
            <a:off x="-11112" y="4227513"/>
            <a:ext cx="9178925" cy="925512"/>
            <a:chOff x="-11736" y="4433689"/>
            <a:chExt cx="8734328" cy="7200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t="51384" b="32079"/>
            <a:stretch>
              <a:fillRect/>
            </a:stretch>
          </p:blipFill>
          <p:spPr>
            <a:xfrm>
              <a:off x="-11736" y="4433689"/>
              <a:ext cx="4367164" cy="72008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t="51384" b="32079"/>
            <a:stretch>
              <a:fillRect/>
            </a:stretch>
          </p:blipFill>
          <p:spPr>
            <a:xfrm flipH="1">
              <a:off x="4355428" y="4433689"/>
              <a:ext cx="4367164" cy="720080"/>
            </a:xfrm>
            <a:prstGeom prst="rect">
              <a:avLst/>
            </a:prstGeom>
          </p:spPr>
        </p:pic>
      </p:grpSp>
      <p:pic>
        <p:nvPicPr>
          <p:cNvPr id="2053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34448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7"/>
          <p:cNvPicPr>
            <a:picLocks noChangeAspect="1"/>
          </p:cNvPicPr>
          <p:nvPr userDrawn="1"/>
        </p:nvPicPr>
        <p:blipFill>
          <a:blip r:embed="rId2"/>
          <a:srcRect l="19907" r="36633" b="27258"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23850" y="692150"/>
            <a:ext cx="8496300" cy="3817938"/>
          </a:xfrm>
          <a:prstGeom prst="rect">
            <a:avLst/>
          </a:prstGeom>
          <a:solidFill>
            <a:srgbClr val="FFFFFF"/>
          </a:solidFill>
          <a:ln w="38100">
            <a:solidFill>
              <a:srgbClr val="2364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6" name="组合 3"/>
          <p:cNvGrpSpPr/>
          <p:nvPr userDrawn="1"/>
        </p:nvGrpSpPr>
        <p:grpSpPr>
          <a:xfrm>
            <a:off x="0" y="0"/>
            <a:ext cx="9144000" cy="722313"/>
            <a:chOff x="-114626" y="-2"/>
            <a:chExt cx="12421250" cy="9635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t="45698"/>
            <a:stretch>
              <a:fillRect/>
            </a:stretch>
          </p:blipFill>
          <p:spPr>
            <a:xfrm rot="10800000">
              <a:off x="-114626" y="0"/>
              <a:ext cx="1774464" cy="96356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t="45698"/>
            <a:stretch>
              <a:fillRect/>
            </a:stretch>
          </p:blipFill>
          <p:spPr>
            <a:xfrm rot="10800000">
              <a:off x="1659838" y="-1"/>
              <a:ext cx="1774464" cy="96356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t="45698"/>
            <a:stretch>
              <a:fillRect/>
            </a:stretch>
          </p:blipFill>
          <p:spPr>
            <a:xfrm rot="10800000">
              <a:off x="3434303" y="0"/>
              <a:ext cx="1774464" cy="96356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t="45698"/>
            <a:stretch>
              <a:fillRect/>
            </a:stretch>
          </p:blipFill>
          <p:spPr>
            <a:xfrm rot="10800000">
              <a:off x="5208768" y="0"/>
              <a:ext cx="1774464" cy="9635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t="45698"/>
            <a:stretch>
              <a:fillRect/>
            </a:stretch>
          </p:blipFill>
          <p:spPr>
            <a:xfrm rot="10800000">
              <a:off x="6983232" y="0"/>
              <a:ext cx="1774464" cy="9635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t="45698"/>
            <a:stretch>
              <a:fillRect/>
            </a:stretch>
          </p:blipFill>
          <p:spPr>
            <a:xfrm rot="10800000">
              <a:off x="8757696" y="-2"/>
              <a:ext cx="1774464" cy="96356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t="45698"/>
            <a:stretch>
              <a:fillRect/>
            </a:stretch>
          </p:blipFill>
          <p:spPr>
            <a:xfrm rot="10800000">
              <a:off x="10532160" y="0"/>
              <a:ext cx="1774464" cy="963562"/>
            </a:xfrm>
            <a:prstGeom prst="rect">
              <a:avLst/>
            </a:prstGeom>
          </p:spPr>
        </p:pic>
      </p:grpSp>
      <p:pic>
        <p:nvPicPr>
          <p:cNvPr id="3077" name="图片 12"/>
          <p:cNvPicPr>
            <a:picLocks noChangeAspect="1"/>
          </p:cNvPicPr>
          <p:nvPr userDrawn="1"/>
        </p:nvPicPr>
        <p:blipFill>
          <a:blip r:embed="rId3"/>
          <a:srcRect t="17403"/>
          <a:stretch>
            <a:fillRect/>
          </a:stretch>
        </p:blipFill>
        <p:spPr>
          <a:xfrm>
            <a:off x="0" y="-20637"/>
            <a:ext cx="2963863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4"/>
          <a:srcRect t="40109" b="41602"/>
          <a:stretch>
            <a:fillRect/>
          </a:stretch>
        </p:blipFill>
        <p:spPr>
          <a:xfrm>
            <a:off x="2613025" y="4763"/>
            <a:ext cx="3930650" cy="71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0" name="组合 5"/>
          <p:cNvGrpSpPr/>
          <p:nvPr userDrawn="1"/>
        </p:nvGrpSpPr>
        <p:grpSpPr>
          <a:xfrm>
            <a:off x="-11112" y="4227513"/>
            <a:ext cx="9178925" cy="925512"/>
            <a:chOff x="-11736" y="4433689"/>
            <a:chExt cx="8734328" cy="7200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t="51384" b="32079"/>
            <a:stretch>
              <a:fillRect/>
            </a:stretch>
          </p:blipFill>
          <p:spPr>
            <a:xfrm>
              <a:off x="-11736" y="4433689"/>
              <a:ext cx="4367164" cy="72008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t="51384" b="32079"/>
            <a:stretch>
              <a:fillRect/>
            </a:stretch>
          </p:blipFill>
          <p:spPr>
            <a:xfrm flipH="1">
              <a:off x="4355428" y="4433689"/>
              <a:ext cx="4367164" cy="720080"/>
            </a:xfrm>
            <a:prstGeom prst="rect">
              <a:avLst/>
            </a:prstGeom>
          </p:spPr>
        </p:pic>
      </p:grpSp>
      <p:pic>
        <p:nvPicPr>
          <p:cNvPr id="4101" name="图片 12"/>
          <p:cNvPicPr>
            <a:picLocks noChangeAspect="1"/>
          </p:cNvPicPr>
          <p:nvPr userDrawn="1"/>
        </p:nvPicPr>
        <p:blipFill>
          <a:blip r:embed="rId3"/>
          <a:srcRect t="17403"/>
          <a:stretch>
            <a:fillRect/>
          </a:stretch>
        </p:blipFill>
        <p:spPr>
          <a:xfrm>
            <a:off x="0" y="-20637"/>
            <a:ext cx="191770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0"/>
            <a:ext cx="582613" cy="5180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66150" y="-7937"/>
            <a:ext cx="581025" cy="518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7"/>
          <p:cNvPicPr>
            <a:picLocks noChangeAspect="1"/>
          </p:cNvPicPr>
          <p:nvPr userDrawn="1"/>
        </p:nvPicPr>
        <p:blipFill>
          <a:blip r:embed="rId4"/>
          <a:srcRect l="19907" r="36633" b="27258"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7"/>
          <p:cNvPicPr>
            <a:picLocks noChangeAspect="1"/>
          </p:cNvPicPr>
          <p:nvPr userDrawn="1"/>
        </p:nvPicPr>
        <p:blipFill>
          <a:blip r:embed="rId2"/>
          <a:srcRect l="19907" r="36633" b="27258"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75" y="-7937"/>
            <a:ext cx="9144000" cy="5189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2"/>
          <a:srcRect l="29675"/>
          <a:stretch>
            <a:fillRect/>
          </a:stretch>
        </p:blipFill>
        <p:spPr>
          <a:xfrm>
            <a:off x="0" y="-7937"/>
            <a:ext cx="9129713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7"/>
          <p:cNvPicPr>
            <a:picLocks noChangeAspect="1"/>
          </p:cNvPicPr>
          <p:nvPr userDrawn="1"/>
        </p:nvPicPr>
        <p:blipFill>
          <a:blip r:embed="rId2"/>
          <a:srcRect l="19907" r="36633" b="27258"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46075" y="-123825"/>
            <a:ext cx="9928225" cy="5492750"/>
          </a:xfrm>
          <a:prstGeom prst="rect">
            <a:avLst/>
          </a:prstGeom>
          <a:noFill/>
          <a:ln>
            <a:noFill/>
          </a:ln>
          <a:effectLst>
            <a:outerShdw blurRad="101600" dist="88900" dir="2700000" algn="tl" rotWithShape="0">
              <a:srgbClr val="000000">
                <a:alpha val="34999"/>
              </a:srgbClr>
            </a:outerShdw>
          </a:effectLst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4"/>
          <a:srcRect l="39241" t="43135"/>
          <a:stretch>
            <a:fillRect/>
          </a:stretch>
        </p:blipFill>
        <p:spPr>
          <a:xfrm>
            <a:off x="-7937" y="-7937"/>
            <a:ext cx="1539875" cy="144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6"/>
          <p:cNvPicPr>
            <a:picLocks noChangeAspect="1"/>
          </p:cNvPicPr>
          <p:nvPr userDrawn="1"/>
        </p:nvPicPr>
        <p:blipFill>
          <a:blip r:embed="rId5"/>
          <a:srcRect l="28926"/>
          <a:stretch>
            <a:fillRect/>
          </a:stretch>
        </p:blipFill>
        <p:spPr>
          <a:xfrm>
            <a:off x="-7937" y="3189288"/>
            <a:ext cx="1566862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7"/>
          <p:cNvPicPr>
            <a:picLocks noChangeAspect="1"/>
          </p:cNvPicPr>
          <p:nvPr userDrawn="1"/>
        </p:nvPicPr>
        <p:blipFill>
          <a:blip r:embed="rId2"/>
          <a:srcRect l="19907" r="36633" b="27258"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46075" y="-123825"/>
            <a:ext cx="9928225" cy="5492750"/>
          </a:xfrm>
          <a:prstGeom prst="rect">
            <a:avLst/>
          </a:prstGeom>
          <a:noFill/>
          <a:ln>
            <a:noFill/>
          </a:ln>
          <a:effectLst>
            <a:outerShdw blurRad="101600" dist="88900" dir="2700000" algn="tl" rotWithShape="0">
              <a:srgbClr val="000000">
                <a:alpha val="34999"/>
              </a:srgbClr>
            </a:outerShdw>
          </a:effectLst>
        </p:spPr>
      </p:pic>
      <p:pic>
        <p:nvPicPr>
          <p:cNvPr id="9221" name="图片 5"/>
          <p:cNvPicPr>
            <a:picLocks noChangeAspect="1"/>
          </p:cNvPicPr>
          <p:nvPr userDrawn="1"/>
        </p:nvPicPr>
        <p:blipFill>
          <a:blip r:embed="rId4"/>
          <a:srcRect l="40872"/>
          <a:stretch>
            <a:fillRect/>
          </a:stretch>
        </p:blipFill>
        <p:spPr>
          <a:xfrm>
            <a:off x="0" y="3176588"/>
            <a:ext cx="1303338" cy="198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6"/>
          <p:cNvPicPr>
            <a:picLocks noChangeAspect="1"/>
          </p:cNvPicPr>
          <p:nvPr userDrawn="1"/>
        </p:nvPicPr>
        <p:blipFill>
          <a:blip r:embed="rId5"/>
          <a:srcRect l="39241" t="43135"/>
          <a:stretch>
            <a:fillRect/>
          </a:stretch>
        </p:blipFill>
        <p:spPr>
          <a:xfrm>
            <a:off x="-7937" y="-7937"/>
            <a:ext cx="1539875" cy="1441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3" name="组合 7"/>
          <p:cNvGrpSpPr/>
          <p:nvPr userDrawn="1"/>
        </p:nvGrpSpPr>
        <p:grpSpPr>
          <a:xfrm rot="-295955">
            <a:off x="2547938" y="-569912"/>
            <a:ext cx="3817937" cy="1717675"/>
            <a:chOff x="2842413" y="-189427"/>
            <a:chExt cx="3154700" cy="1419200"/>
          </a:xfrm>
        </p:grpSpPr>
        <p:pic>
          <p:nvPicPr>
            <p:cNvPr id="9224" name="图片 8"/>
            <p:cNvPicPr>
              <a:picLocks noChangeAspect="1"/>
            </p:cNvPicPr>
            <p:nvPr/>
          </p:nvPicPr>
          <p:blipFill>
            <a:blip r:embed="rId6"/>
            <a:srcRect l="9311" t="8965" r="24370" b="54088"/>
            <a:stretch>
              <a:fillRect/>
            </a:stretch>
          </p:blipFill>
          <p:spPr>
            <a:xfrm rot="347966">
              <a:off x="2842413" y="-189427"/>
              <a:ext cx="2358265" cy="13138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5" name="图片 8"/>
            <p:cNvPicPr>
              <a:picLocks noChangeAspect="1"/>
            </p:cNvPicPr>
            <p:nvPr/>
          </p:nvPicPr>
          <p:blipFill>
            <a:blip r:embed="rId7"/>
            <a:srcRect l="34851" t="30569" r="9961" b="37988"/>
            <a:stretch>
              <a:fillRect/>
            </a:stretch>
          </p:blipFill>
          <p:spPr>
            <a:xfrm>
              <a:off x="4331619" y="280905"/>
              <a:ext cx="1665494" cy="948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7"/>
          <p:cNvPicPr>
            <a:picLocks noChangeAspect="1"/>
          </p:cNvPicPr>
          <p:nvPr userDrawn="1"/>
        </p:nvPicPr>
        <p:blipFill>
          <a:blip r:embed="rId2"/>
          <a:srcRect l="19907" r="36633" b="27258"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23850" y="1131888"/>
            <a:ext cx="8496300" cy="3816350"/>
          </a:xfrm>
          <a:prstGeom prst="rect">
            <a:avLst/>
          </a:prstGeom>
          <a:solidFill>
            <a:srgbClr val="FFFFFF"/>
          </a:solidFill>
          <a:ln w="38100">
            <a:solidFill>
              <a:srgbClr val="2364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7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5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8.png"/><Relationship Id="rId3" Type="http://schemas.microsoft.com/office/2007/relationships/media" Target="file:///\\pc-2\&#19978;&#35838;&#35838;&#20214;&#27719;&#24635;\&#24453;&#26657;&#23545;\R&#20116;&#35821;&#19979;&#12304;&#25945;&#26696;&#29256;&#12305;\&#31532;&#19968;&#21333;&#20803;\4%20&#26757;&#33457;&#39746;&#12304;&#25945;&#26696;&#21305;&#37197;&#29256;&#12305;&#25512;&#33616;&#10084;\&#32418;&#26757;&#36190;.mp3" TargetMode="External"/><Relationship Id="rId2" Type="http://schemas.openxmlformats.org/officeDocument/2006/relationships/audio" Target="file:///\\pc-2\&#19978;&#35838;&#35838;&#20214;&#27719;&#24635;\&#24453;&#26657;&#23545;\R&#20116;&#35821;&#19979;&#12304;&#25945;&#26696;&#29256;&#12305;\&#31532;&#19968;&#21333;&#20803;\4%20&#26757;&#33457;&#39746;&#12304;&#25945;&#26696;&#21305;&#37197;&#29256;&#12305;&#25512;&#33616;&#10084;\&#32418;&#26757;&#36190;.mp3" TargetMode="External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8.png"/><Relationship Id="rId2" Type="http://schemas.microsoft.com/office/2007/relationships/media" Target="file:///\\pc-2\&#19978;&#35838;&#35838;&#20214;&#27719;&#24635;\&#24453;&#26657;&#23545;\R&#20116;&#35821;&#19979;&#12304;&#25945;&#26696;&#29256;&#12305;\&#31532;&#19968;&#21333;&#20803;\4%20&#26757;&#33457;&#39746;&#12304;&#25945;&#26696;&#21305;&#37197;&#29256;&#12305;&#25512;&#33616;&#10084;\&#25105;&#30340;&#20013;&#22269;&#24515;.mp3" TargetMode="External"/><Relationship Id="rId1" Type="http://schemas.openxmlformats.org/officeDocument/2006/relationships/audio" Target="file:///\\pc-2\&#19978;&#35838;&#35838;&#20214;&#27719;&#24635;\&#24453;&#26657;&#23545;\R&#20116;&#35821;&#19979;&#12304;&#25945;&#26696;&#29256;&#12305;\&#31532;&#19968;&#21333;&#20803;\4%20&#26757;&#33457;&#39746;&#12304;&#25945;&#26696;&#21305;&#37197;&#29256;&#12305;&#25512;&#33616;&#10084;\&#25105;&#30340;&#20013;&#22269;&#24515;.mp3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" name="组合 31"/>
          <p:cNvGrpSpPr/>
          <p:nvPr/>
        </p:nvGrpSpPr>
        <p:grpSpPr>
          <a:xfrm>
            <a:off x="549275" y="633413"/>
            <a:ext cx="3811588" cy="1952625"/>
            <a:chOff x="548497" y="633678"/>
            <a:chExt cx="3811650" cy="1952232"/>
          </a:xfrm>
        </p:grpSpPr>
        <p:grpSp>
          <p:nvGrpSpPr>
            <p:cNvPr id="14357" name="组合 17"/>
            <p:cNvGrpSpPr/>
            <p:nvPr/>
          </p:nvGrpSpPr>
          <p:grpSpPr>
            <a:xfrm>
              <a:off x="1128732" y="633678"/>
              <a:ext cx="3231415" cy="1952232"/>
              <a:chOff x="1128732" y="633678"/>
              <a:chExt cx="3231415" cy="1952232"/>
            </a:xfrm>
          </p:grpSpPr>
          <p:pic>
            <p:nvPicPr>
              <p:cNvPr id="14360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1768323" y="-5913"/>
                <a:ext cx="1952232" cy="32314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61" name="图片 10"/>
              <p:cNvPicPr>
                <a:picLocks noChangeAspect="1"/>
              </p:cNvPicPr>
              <p:nvPr/>
            </p:nvPicPr>
            <p:blipFill>
              <a:blip r:embed="rId2"/>
              <a:srcRect l="1035" t="807" r="2686" b="11279"/>
              <a:stretch>
                <a:fillRect/>
              </a:stretch>
            </p:blipFill>
            <p:spPr>
              <a:xfrm>
                <a:off x="1304280" y="822780"/>
                <a:ext cx="2880320" cy="157402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2" name="矩形 21"/>
            <p:cNvSpPr/>
            <p:nvPr/>
          </p:nvSpPr>
          <p:spPr bwMode="auto">
            <a:xfrm>
              <a:off x="626286" y="1217760"/>
              <a:ext cx="517533" cy="7428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59" name="标题 1"/>
            <p:cNvSpPr txBox="1"/>
            <p:nvPr/>
          </p:nvSpPr>
          <p:spPr>
            <a:xfrm>
              <a:off x="548497" y="1217502"/>
              <a:ext cx="648072" cy="7572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defTabSz="850900" eaLnBrk="1" hangingPunct="1"/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梅</a:t>
              </a:r>
              <a:endPara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9275" y="2859088"/>
            <a:ext cx="3811588" cy="1952625"/>
            <a:chOff x="548497" y="2859783"/>
            <a:chExt cx="3811650" cy="1952232"/>
          </a:xfrm>
        </p:grpSpPr>
        <p:grpSp>
          <p:nvGrpSpPr>
            <p:cNvPr id="14352" name="组合 20"/>
            <p:cNvGrpSpPr/>
            <p:nvPr/>
          </p:nvGrpSpPr>
          <p:grpSpPr>
            <a:xfrm>
              <a:off x="1128732" y="2859783"/>
              <a:ext cx="3231415" cy="1952232"/>
              <a:chOff x="1128732" y="2859783"/>
              <a:chExt cx="3231415" cy="1952232"/>
            </a:xfrm>
          </p:grpSpPr>
          <p:pic>
            <p:nvPicPr>
              <p:cNvPr id="14355" name="图片 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1768323" y="2220191"/>
                <a:ext cx="1952232" cy="32314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6" name="图片 14"/>
              <p:cNvPicPr>
                <a:picLocks noChangeAspect="1"/>
              </p:cNvPicPr>
              <p:nvPr/>
            </p:nvPicPr>
            <p:blipFill>
              <a:blip r:embed="rId3"/>
              <a:srcRect l="3345" b="6445"/>
              <a:stretch>
                <a:fillRect/>
              </a:stretch>
            </p:blipFill>
            <p:spPr>
              <a:xfrm>
                <a:off x="1304280" y="3039174"/>
                <a:ext cx="2880321" cy="159344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矩形 22"/>
            <p:cNvSpPr/>
            <p:nvPr/>
          </p:nvSpPr>
          <p:spPr bwMode="auto">
            <a:xfrm>
              <a:off x="626286" y="3464498"/>
              <a:ext cx="517533" cy="7428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54" name="标题 1"/>
            <p:cNvSpPr txBox="1"/>
            <p:nvPr/>
          </p:nvSpPr>
          <p:spPr>
            <a:xfrm>
              <a:off x="548497" y="3464346"/>
              <a:ext cx="648072" cy="7572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defTabSz="850900" eaLnBrk="1" hangingPunct="1"/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竹</a:t>
              </a:r>
              <a:endPara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463" y="633413"/>
            <a:ext cx="3800475" cy="1952625"/>
            <a:chOff x="4716015" y="633678"/>
            <a:chExt cx="3801329" cy="1952232"/>
          </a:xfrm>
        </p:grpSpPr>
        <p:grpSp>
          <p:nvGrpSpPr>
            <p:cNvPr id="14347" name="组合 18"/>
            <p:cNvGrpSpPr/>
            <p:nvPr/>
          </p:nvGrpSpPr>
          <p:grpSpPr>
            <a:xfrm>
              <a:off x="4716015" y="633678"/>
              <a:ext cx="3231415" cy="1952232"/>
              <a:chOff x="4716015" y="633678"/>
              <a:chExt cx="3231415" cy="1952232"/>
            </a:xfrm>
          </p:grpSpPr>
          <p:pic>
            <p:nvPicPr>
              <p:cNvPr id="14350" name="图片 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355606" y="-5913"/>
                <a:ext cx="1952232" cy="32314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1" name="图片 12"/>
              <p:cNvPicPr>
                <a:picLocks noChangeAspect="1"/>
              </p:cNvPicPr>
              <p:nvPr/>
            </p:nvPicPr>
            <p:blipFill>
              <a:blip r:embed="rId4"/>
              <a:srcRect b="26546"/>
              <a:stretch>
                <a:fillRect/>
              </a:stretch>
            </p:blipFill>
            <p:spPr>
              <a:xfrm>
                <a:off x="4891563" y="803358"/>
                <a:ext cx="2880320" cy="15717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4" name="矩形 23"/>
            <p:cNvSpPr/>
            <p:nvPr/>
          </p:nvSpPr>
          <p:spPr bwMode="auto">
            <a:xfrm>
              <a:off x="7947303" y="1217760"/>
              <a:ext cx="517641" cy="7428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9" name="标题 1"/>
            <p:cNvSpPr txBox="1"/>
            <p:nvPr/>
          </p:nvSpPr>
          <p:spPr>
            <a:xfrm>
              <a:off x="7869272" y="1217501"/>
              <a:ext cx="648072" cy="7572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defTabSz="850900" eaLnBrk="1" hangingPunct="1"/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兰</a:t>
              </a:r>
              <a:endPara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16463" y="2859088"/>
            <a:ext cx="3800475" cy="1952625"/>
            <a:chOff x="4716015" y="2859783"/>
            <a:chExt cx="3801329" cy="1952232"/>
          </a:xfrm>
        </p:grpSpPr>
        <p:grpSp>
          <p:nvGrpSpPr>
            <p:cNvPr id="14342" name="组合 19"/>
            <p:cNvGrpSpPr/>
            <p:nvPr/>
          </p:nvGrpSpPr>
          <p:grpSpPr>
            <a:xfrm>
              <a:off x="4716015" y="2859783"/>
              <a:ext cx="3231415" cy="1952232"/>
              <a:chOff x="4716015" y="2859783"/>
              <a:chExt cx="3231415" cy="1952232"/>
            </a:xfrm>
          </p:grpSpPr>
          <p:pic>
            <p:nvPicPr>
              <p:cNvPr id="14345" name="图片 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355606" y="2220191"/>
                <a:ext cx="1952232" cy="32314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6" name="图片 1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91563" y="3039174"/>
                <a:ext cx="2880322" cy="159344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5" name="矩形 24"/>
            <p:cNvSpPr/>
            <p:nvPr/>
          </p:nvSpPr>
          <p:spPr bwMode="auto">
            <a:xfrm>
              <a:off x="7947303" y="3464498"/>
              <a:ext cx="517641" cy="7428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4" name="标题 1"/>
            <p:cNvSpPr txBox="1"/>
            <p:nvPr/>
          </p:nvSpPr>
          <p:spPr>
            <a:xfrm>
              <a:off x="7869272" y="3464345"/>
              <a:ext cx="648072" cy="7572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defTabSz="850900" eaLnBrk="1" hangingPunct="1"/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菊</a:t>
              </a:r>
              <a:endPara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485775" y="1382713"/>
            <a:ext cx="81724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让时光倒流，让我们一起回顾往昔，追忆外祖父往日的情怀。你瞧，那梨花木大交椅上，外祖父一遍又一遍地教“我”读唐诗宋词。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用横线画出外祖父教“我”读的诗词。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3938" y="50800"/>
            <a:ext cx="223202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情境引入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827088" y="627063"/>
            <a:ext cx="7559675" cy="2087563"/>
          </a:xfrm>
          <a:prstGeom prst="round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700" y="2735263"/>
            <a:ext cx="55816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这三句诗是写什么的诗？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6113" y="3455988"/>
            <a:ext cx="80772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每当读到这类诗词，外祖父总会泪雨纷纷，这是为什么？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4850" y="2735263"/>
            <a:ext cx="12017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思乡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43325" y="4046538"/>
            <a:ext cx="39385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外祖父非常思念家乡。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矩形 1"/>
          <p:cNvSpPr>
            <a:spLocks noChangeArrowheads="1"/>
          </p:cNvSpPr>
          <p:nvPr/>
        </p:nvSpPr>
        <p:spPr bwMode="auto">
          <a:xfrm>
            <a:off x="1042988" y="771525"/>
            <a:ext cx="7380288" cy="1785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独在异乡为异客，每逢佳节倍思亲。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春草明年绿，王孙归不归？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自在飞花轻似梦，无边丝雨细如愁。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647700" y="915988"/>
            <a:ext cx="78486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诗句里不绝的乡思、无边的愁绪，勾起外祖父满腔的乡愁，怎能不潸然泪下呢？课文中共三次写到了外祖父的眼泪，另外两次是什么时候，在什么情况下落泪的呢？请同学们找出来并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画上波浪线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555625"/>
            <a:ext cx="8208962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我跑进外祖父的书房，老人正躺在藤椅上。我说：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外公，您也回祖国去吧！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想不到外祖父竟像小孩子一样，呜呜呜地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哭了起来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想不到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眼含泪水</a:t>
            </a:r>
            <a:r>
              <a:rPr lang="zh-CN" altLang="en-US" sz="3200" b="1" dirty="0">
                <a:latin typeface="宋体" panose="02010600030101010101" pitchFamily="2" charset="-122"/>
              </a:rPr>
              <a:t>的外祖父也随着上了船，递给我一块手绢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雪白的细亚麻布上绣着血色的梅花</a:t>
            </a:r>
            <a:r>
              <a:rPr lang="en-US" altLang="en-US" sz="3200" b="1" dirty="0">
                <a:latin typeface="Microsoft Yi Baiti" panose="03000500000000000000" pitchFamily="66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64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6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6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827088" y="555625"/>
            <a:ext cx="78486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外祖父三次落泪，表达了外祖父怎样的思想感情？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6188" y="1779588"/>
            <a:ext cx="741521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外祖父三次落泪，都表明了他渴望回国返乡的强烈感情。所谓叶落归根，年纪越大，情感越浓，从眼泪中我们感受到，不能回国已成为外祖父心中刻骨铭心的痛。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107950" y="700088"/>
            <a:ext cx="8642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在文中找到外祖父分外爱梅花的句子或段落。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1347788"/>
            <a:ext cx="7993063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外祖父家中有不少古玩，我偶尔摆弄，老人也不甚在意。唯独书房里那一幅老干虬枝的墨梅图，他分外爱惜，家人碰也碰不得。我五岁那年，有一回到书房玩耍，不小心在上面留了个脏手印，外祖父顿时拉下脸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114737">
            <a:off x="7689850" y="3767138"/>
            <a:ext cx="1931988" cy="1684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39750" y="792163"/>
            <a:ext cx="8027988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有生以来，我第一次听到他训斥我母亲：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孩子要管教好，这清白的梅花，是能玷污的吗？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训罢，便用刀片轻轻刮去污迹，又用细绸子慢慢抹净。看见慈祥的外祖父大发脾气，我心里又害怕又奇怪：一幅画而已，有什么稀罕的呢？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395288" y="700088"/>
            <a:ext cx="83534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找出描写外祖父动作、语言、神态的句子，读一读，从这些词句中你体会到了什么？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088" y="2139950"/>
            <a:ext cx="7993062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外祖父爱惜墨梅图，并不是墨梅图价值连城，而是在外祖父眼里，这不仅是一幅画，更是祖国的象征。每当思念祖国时，这墨梅图能慰藉外祖父的心。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1295400" y="1995488"/>
            <a:ext cx="67691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请仿照这段话来描述你熟悉的一个人，要抓住这个人的动作、语言和神态来说。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3938" y="50800"/>
            <a:ext cx="223202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仿句练习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16013" y="133350"/>
            <a:ext cx="66960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质疑课文题目，感悟爱国之心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3795" name="矩形 2"/>
          <p:cNvSpPr/>
          <p:nvPr/>
        </p:nvSpPr>
        <p:spPr>
          <a:xfrm>
            <a:off x="554038" y="2249488"/>
            <a:ext cx="82804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魂是什么意思？梅花有魂吗？梅花的魂是什么？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796" name="组合 7"/>
          <p:cNvGrpSpPr/>
          <p:nvPr/>
        </p:nvGrpSpPr>
        <p:grpSpPr>
          <a:xfrm>
            <a:off x="3027363" y="962025"/>
            <a:ext cx="2873375" cy="1111250"/>
            <a:chOff x="2633390" y="1404492"/>
            <a:chExt cx="2874714" cy="1111203"/>
          </a:xfrm>
        </p:grpSpPr>
        <p:pic>
          <p:nvPicPr>
            <p:cNvPr id="33798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61582" y="1404492"/>
              <a:ext cx="1074514" cy="10062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390" y="1510716"/>
              <a:ext cx="1074514" cy="10049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0" name="标题 1"/>
            <p:cNvSpPr txBox="1"/>
            <p:nvPr/>
          </p:nvSpPr>
          <p:spPr>
            <a:xfrm>
              <a:off x="3094138" y="1548892"/>
              <a:ext cx="2413966" cy="7572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defTabSz="850900" eaLnBrk="1" hangingPunct="1"/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梅花魂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800225" y="3636963"/>
            <a:ext cx="53276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“梅花魂”到底是指什么呢？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7175" cy="51212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762" y="-11112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7" name="组合 56"/>
          <p:cNvGrpSpPr/>
          <p:nvPr/>
        </p:nvGrpSpPr>
        <p:grpSpPr>
          <a:xfrm>
            <a:off x="-7937" y="987425"/>
            <a:ext cx="9144000" cy="3049588"/>
            <a:chOff x="-7554" y="987574"/>
            <a:chExt cx="9144000" cy="3049961"/>
          </a:xfrm>
        </p:grpSpPr>
        <p:sp>
          <p:nvSpPr>
            <p:cNvPr id="56" name="矩形 55"/>
            <p:cNvSpPr/>
            <p:nvPr/>
          </p:nvSpPr>
          <p:spPr>
            <a:xfrm>
              <a:off x="-7554" y="1106652"/>
              <a:ext cx="9144000" cy="2930883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366" name="矩形 5"/>
            <p:cNvSpPr/>
            <p:nvPr/>
          </p:nvSpPr>
          <p:spPr>
            <a:xfrm>
              <a:off x="1151620" y="987574"/>
              <a:ext cx="6840760" cy="2931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墨　梅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【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】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王冕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吾家洗砚池头树，朵朵花开淡墨痕。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不要人夸好颜色，只留清气满乾坤。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684213" y="2066925"/>
            <a:ext cx="799147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细读课文，找到课文中能解释“梅花魂”的句子。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3938" y="19050"/>
            <a:ext cx="223202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细读课文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611188" y="1087438"/>
            <a:ext cx="8281987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“是啊，莺儿，你要好好保存！这梅花，是我们中国最有名的花。旁的花，大抵是春暖才开花。她却不一样，愈是寒冷，愈是风欺雪压，花开得愈精神，愈秀气。她是最有品格、最有灵魂、最有骨气的！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3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596900"/>
            <a:ext cx="2552700" cy="176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04786" y="1500009"/>
            <a:ext cx="1751089" cy="3661732"/>
          </a:xfrm>
          <a:prstGeom prst="rect">
            <a:avLst/>
          </a:prstGeom>
        </p:spPr>
      </p:pic>
      <p:pic>
        <p:nvPicPr>
          <p:cNvPr id="36867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339725"/>
            <a:ext cx="1692275" cy="2824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195263"/>
            <a:ext cx="1504950" cy="123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矩形 1"/>
          <p:cNvSpPr/>
          <p:nvPr/>
        </p:nvSpPr>
        <p:spPr>
          <a:xfrm>
            <a:off x="684213" y="627063"/>
            <a:ext cx="77755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几千年来，我们中华民族出了许多有气节的人物，他们不管历尽多少磨难，不管受到怎样的欺凌，从来都是顶天立地，不肯低头折节。他们就像这梅花一样。一个中国人，无论在怎样的境遇里，总要有梅花的秉性才好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1058863" y="1447800"/>
            <a:ext cx="76327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“梅花魂”就是梅花的秉性，梅花的秉性是什么？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813" y="2859088"/>
            <a:ext cx="7129463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愈是寒冷，愈是风欺雪压，花开得愈精神，愈秀气。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4"/>
          <p:cNvSpPr/>
          <p:nvPr/>
        </p:nvSpPr>
        <p:spPr>
          <a:xfrm>
            <a:off x="539750" y="1779588"/>
            <a:ext cx="82804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外祖父喜欢梅花，就是喜欢梅花的秉性，梅花的魂，是梅花不怕寒冷、不怕风欺雪压的精神。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0"/>
            <a:ext cx="9144000" cy="5176838"/>
            <a:chOff x="0" y="0"/>
            <a:chExt cx="9144001" cy="5176420"/>
          </a:xfrm>
        </p:grpSpPr>
        <p:pic>
          <p:nvPicPr>
            <p:cNvPr id="38919" name="图片 8"/>
            <p:cNvPicPr>
              <a:picLocks noChangeAspect="1"/>
            </p:cNvPicPr>
            <p:nvPr/>
          </p:nvPicPr>
          <p:blipFill>
            <a:blip r:embed="rId1"/>
            <a:srcRect r="10619" b="24583"/>
            <a:stretch>
              <a:fillRect/>
            </a:stretch>
          </p:blipFill>
          <p:spPr>
            <a:xfrm>
              <a:off x="0" y="0"/>
              <a:ext cx="9144001" cy="51764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20" name="文本框 9"/>
            <p:cNvSpPr txBox="1"/>
            <p:nvPr/>
          </p:nvSpPr>
          <p:spPr>
            <a:xfrm>
              <a:off x="7281369" y="2211710"/>
              <a:ext cx="1319207" cy="277312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墙角数枝梅，</a:t>
              </a:r>
              <a:endPara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凌寒独自开。</a:t>
              </a:r>
              <a:endParaRPr lang="zh-CN" altLang="en-US" sz="32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0"/>
            <a:ext cx="9144000" cy="5176838"/>
            <a:chOff x="0" y="0"/>
            <a:chExt cx="9144000" cy="5176420"/>
          </a:xfrm>
        </p:grpSpPr>
        <p:pic>
          <p:nvPicPr>
            <p:cNvPr id="38917" name="图片 11"/>
            <p:cNvPicPr>
              <a:picLocks noChangeAspect="1"/>
            </p:cNvPicPr>
            <p:nvPr/>
          </p:nvPicPr>
          <p:blipFill>
            <a:blip r:embed="rId2"/>
            <a:srcRect t="2603" b="15552"/>
            <a:stretch>
              <a:fillRect/>
            </a:stretch>
          </p:blipFill>
          <p:spPr>
            <a:xfrm>
              <a:off x="0" y="0"/>
              <a:ext cx="9144000" cy="51764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18" name="文本框 12"/>
            <p:cNvSpPr txBox="1"/>
            <p:nvPr/>
          </p:nvSpPr>
          <p:spPr>
            <a:xfrm>
              <a:off x="539551" y="1864052"/>
              <a:ext cx="1319207" cy="331236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已是悬崖百丈冰，</a:t>
              </a:r>
              <a:endParaRPr lang="en-US" altLang="zh-CN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犹有花枝俏。</a:t>
              </a:r>
              <a:endParaRPr lang="zh-CN" altLang="en-US" sz="3200" dirty="0">
                <a:solidFill>
                  <a:srgbClr val="FFFF00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647700" y="1628775"/>
            <a:ext cx="7848600" cy="1885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难道梅花魂仅仅指的是梅花的精神吗？欣赏歌曲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红梅赞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3938" y="30163"/>
            <a:ext cx="223202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领悟精神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268288"/>
            <a:ext cx="2432050" cy="176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1"/>
          <p:cNvSpPr/>
          <p:nvPr/>
        </p:nvSpPr>
        <p:spPr>
          <a:xfrm>
            <a:off x="125413" y="1150938"/>
            <a:ext cx="9018587" cy="321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红梅赞</a:t>
            </a:r>
            <a:endParaRPr lang="en-US" altLang="zh-CN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en-US" altLang="zh-CN" sz="5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5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红岩上红梅开，千里冰霜脚下踩，三九严寒何所惧，一片丹心向阳开，向阳开。红梅花儿开，朵朵放光彩，昂首怒放花万朵，香飘云天外。唤醒百花齐开放，高歌欢庆新春来，新春来。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红梅赞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850" y="268288"/>
            <a:ext cx="1701800" cy="170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1"/>
          <p:cNvSpPr/>
          <p:nvPr/>
        </p:nvSpPr>
        <p:spPr>
          <a:xfrm>
            <a:off x="539750" y="700088"/>
            <a:ext cx="8208963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这首歌是电影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的主题曲，影片中江姐为了追求革命信仰和崇高理想，面对敌人的酷刑拷打，毫不动摇，大义凛然，最后含笑走上刑场，倒在一片梅花灿烂的地方。歌曲唱的是梅花，实是赞美江姐。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700" y="3940175"/>
            <a:ext cx="7848600" cy="604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像江姐这样有中华民族气节的人还有谁呢？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1"/>
          <p:cNvSpPr/>
          <p:nvPr/>
        </p:nvSpPr>
        <p:spPr>
          <a:xfrm>
            <a:off x="557213" y="784225"/>
            <a:ext cx="802957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梅花魂正是我们中华的民族魂，是我们中华的民族精神。我们中华民族的精神到底是什么？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213" y="2716213"/>
            <a:ext cx="8029575" cy="1273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不管历经多少磨难，不管受到怎样的欺凌，从来都是顶天立地，不肯低头折节。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563938" y="50800"/>
            <a:ext cx="22320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感悟表达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1355725"/>
            <a:ext cx="8137525" cy="2819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spcBef>
                <a:spcPts val="2000"/>
              </a:spcBef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这篇课文借梅花赞美了具有梅花精神的人，这是什么表达方法？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2000"/>
              </a:spcBef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自然段解释了题目的意思，在习作中这叫什么手法？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6525" y="2011363"/>
            <a:ext cx="18716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借物喻人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6525" y="3570288"/>
            <a:ext cx="18716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点明主题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547813" y="1635125"/>
            <a:ext cx="5330825" cy="936625"/>
            <a:chOff x="1907704" y="1923678"/>
            <a:chExt cx="5331051" cy="936104"/>
          </a:xfrm>
        </p:grpSpPr>
        <p:sp>
          <p:nvSpPr>
            <p:cNvPr id="5" name="对话气泡: 圆角矩形 4"/>
            <p:cNvSpPr/>
            <p:nvPr/>
          </p:nvSpPr>
          <p:spPr>
            <a:xfrm>
              <a:off x="1907704" y="1923678"/>
              <a:ext cx="5184995" cy="936104"/>
            </a:xfrm>
            <a:prstGeom prst="wedgeRoundRectCallout">
              <a:avLst>
                <a:gd name="adj1" fmla="val 55006"/>
                <a:gd name="adj2" fmla="val 97910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2" name="矩形 1"/>
            <p:cNvSpPr/>
            <p:nvPr/>
          </p:nvSpPr>
          <p:spPr>
            <a:xfrm>
              <a:off x="2110428" y="2139702"/>
              <a:ext cx="512832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你心目中的梅花是怎样的？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38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1838" y="2284413"/>
            <a:ext cx="1154112" cy="22209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6389" name="图片 7"/>
            <p:cNvPicPr>
              <a:picLocks noChangeAspect="1"/>
            </p:cNvPicPr>
            <p:nvPr/>
          </p:nvPicPr>
          <p:blipFill>
            <a:blip r:embed="rId2"/>
            <a:srcRect r="17390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0" name="文本框 1"/>
            <p:cNvSpPr txBox="1"/>
            <p:nvPr/>
          </p:nvSpPr>
          <p:spPr>
            <a:xfrm>
              <a:off x="6012160" y="411510"/>
              <a:ext cx="222379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寒梅傲雪</a:t>
              </a:r>
              <a:endPara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563938" y="50800"/>
            <a:ext cx="22320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体会思想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5059" name="矩形 6"/>
          <p:cNvSpPr/>
          <p:nvPr/>
        </p:nvSpPr>
        <p:spPr>
          <a:xfrm>
            <a:off x="503238" y="1300163"/>
            <a:ext cx="81375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外祖父不但赞美梅花，他更希望莺儿做一个有梅花品格的人。文中是怎么写的？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42988" y="2932113"/>
            <a:ext cx="7453313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一个中国人，无论在怎样的境遇里，总要有梅花的秉性才好！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1"/>
          <p:cNvSpPr/>
          <p:nvPr/>
        </p:nvSpPr>
        <p:spPr>
          <a:xfrm>
            <a:off x="503238" y="728663"/>
            <a:ext cx="81375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其实，这句话不仅仅是外祖父对莺儿说的，更是他老人家自己的心灵独白。他漂泊海外，作为中国人的气节没有变，对祖国的爱没有变，就像他深爱的梅花一样，有品格，有灵魂，有骨气。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84888" y="3219450"/>
            <a:ext cx="2447925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爱国心</a:t>
            </a:r>
            <a:endParaRPr lang="zh-CN" altLang="en-US" sz="5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16013" y="171450"/>
            <a:ext cx="48958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拓展延伸，情感升华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7107" name="矩形 2"/>
          <p:cNvSpPr/>
          <p:nvPr/>
        </p:nvSpPr>
        <p:spPr>
          <a:xfrm>
            <a:off x="434975" y="877888"/>
            <a:ext cx="512921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配乐齐唱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我的中国心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08" name="矩形 3"/>
          <p:cNvSpPr/>
          <p:nvPr/>
        </p:nvSpPr>
        <p:spPr>
          <a:xfrm>
            <a:off x="1331913" y="1563688"/>
            <a:ext cx="6227762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我的中国心</a:t>
            </a:r>
            <a:endParaRPr lang="zh-CN" altLang="en-US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9" name="矩形 4"/>
          <p:cNvSpPr/>
          <p:nvPr/>
        </p:nvSpPr>
        <p:spPr>
          <a:xfrm>
            <a:off x="431800" y="2319338"/>
            <a:ext cx="8496300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河山只在我梦萦，祖国已多年未亲近，可是不管怎样也改变不了，我的中国心。洋装虽然穿在身，我心依然是中国心，我的祖先早已把我的一切，烙上中国印。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我的中国心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67400" y="1001713"/>
            <a:ext cx="1600200" cy="1601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1"/>
          <p:cNvSpPr/>
          <p:nvPr/>
        </p:nvSpPr>
        <p:spPr>
          <a:xfrm>
            <a:off x="2195513" y="1047750"/>
            <a:ext cx="6048375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长江长城，黄山黄河，在我心中重千斤。无论何时，无论何地，心中一样亲。流在心里的血，澎湃着中华的声音，就算身在他乡也改变不了我的中国心。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92500" y="66675"/>
            <a:ext cx="215900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板书设计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742950" y="1092200"/>
            <a:ext cx="360363" cy="3797300"/>
          </a:xfrm>
          <a:prstGeom prst="leftBrace">
            <a:avLst>
              <a:gd name="adj1" fmla="val 631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088" y="2368550"/>
            <a:ext cx="676275" cy="1403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梅花魂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0113" y="1203325"/>
            <a:ext cx="183515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想起外祖父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5363" y="2709863"/>
            <a:ext cx="2260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回忆外祖父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450" y="4195763"/>
            <a:ext cx="1973263" cy="477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理解外祖父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551113" y="1093788"/>
            <a:ext cx="176213" cy="619125"/>
          </a:xfrm>
          <a:prstGeom prst="leftBrace">
            <a:avLst>
              <a:gd name="adj1" fmla="val 7964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81288" y="871538"/>
            <a:ext cx="197485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故乡梅花开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27325" y="1336675"/>
            <a:ext cx="28829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冷艳又幽芳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601913" y="1981200"/>
            <a:ext cx="168275" cy="1790700"/>
          </a:xfrm>
          <a:prstGeom prst="leftBrace">
            <a:avLst>
              <a:gd name="adj1" fmla="val 631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87638" y="1735138"/>
            <a:ext cx="4765675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教“我”诗词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动情流泪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7163" y="2197100"/>
            <a:ext cx="3951287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斥“我”污梅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刮抹污迹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614613" y="4044950"/>
            <a:ext cx="166688" cy="768350"/>
          </a:xfrm>
          <a:prstGeom prst="leftBrace">
            <a:avLst>
              <a:gd name="adj1" fmla="val 631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87638" y="3922713"/>
            <a:ext cx="3100387" cy="477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珍藏墨梅图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52725" y="4446588"/>
            <a:ext cx="318135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保留红梅绢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flipH="1">
            <a:off x="4414838" y="1035050"/>
            <a:ext cx="288925" cy="669925"/>
          </a:xfrm>
          <a:prstGeom prst="leftBrace">
            <a:avLst>
              <a:gd name="adj1" fmla="val 631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84713" y="1139825"/>
            <a:ext cx="15113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睹物思人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 flipH="1">
            <a:off x="7164388" y="1851025"/>
            <a:ext cx="255588" cy="1976438"/>
          </a:xfrm>
          <a:prstGeom prst="leftBrace">
            <a:avLst>
              <a:gd name="adj1" fmla="val 631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00925" y="2212975"/>
            <a:ext cx="569913" cy="18065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借梅思乡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4429125" y="4044950"/>
            <a:ext cx="288925" cy="796925"/>
          </a:xfrm>
          <a:prstGeom prst="leftBrace">
            <a:avLst>
              <a:gd name="adj1" fmla="val 631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75188" y="4135438"/>
            <a:ext cx="208756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心向祖国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 flipH="1">
            <a:off x="7750175" y="950913"/>
            <a:ext cx="349250" cy="3811588"/>
          </a:xfrm>
          <a:prstGeom prst="leftBrace">
            <a:avLst>
              <a:gd name="adj1" fmla="val 631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96238" y="2279650"/>
            <a:ext cx="1011237" cy="15478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海外游子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心系祖国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87638" y="3030538"/>
            <a:ext cx="514191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送“我”梅图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教“我”学梅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97163" y="3490913"/>
            <a:ext cx="521811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随“我”登船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赠“我”梅绢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686050" y="2617788"/>
            <a:ext cx="3324225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无法回国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痛哭流涕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/>
      <p:bldP spid="27" grpId="0"/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1692275" y="1312863"/>
            <a:ext cx="720725" cy="720725"/>
          </a:xfrm>
          <a:prstGeom prst="ellipse">
            <a:avLst/>
          </a:prstGeom>
          <a:solidFill>
            <a:srgbClr val="01A0E9"/>
          </a:solidFill>
          <a:ln>
            <a:solidFill>
              <a:srgbClr val="01A0E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 txBox="1"/>
          <p:nvPr/>
        </p:nvSpPr>
        <p:spPr bwMode="auto">
          <a:xfrm>
            <a:off x="1331913" y="1276350"/>
            <a:ext cx="3983038" cy="757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50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 </a:t>
            </a:r>
            <a:r>
              <a:rPr kumimoji="0" lang="en-US" altLang="zh-CN" sz="4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*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梅花魂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2" name="图片 2"/>
          <p:cNvPicPr>
            <a:picLocks noChangeAspect="1"/>
          </p:cNvPicPr>
          <p:nvPr/>
        </p:nvPicPr>
        <p:blipFill>
          <a:blip r:embed="rId1"/>
          <a:srcRect l="34081" t="-102"/>
          <a:stretch>
            <a:fillRect/>
          </a:stretch>
        </p:blipFill>
        <p:spPr>
          <a:xfrm>
            <a:off x="6443663" y="4516438"/>
            <a:ext cx="2366962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90613" y="195263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初读感知，理清结构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395288" y="1300163"/>
            <a:ext cx="84248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带着问题默读课文，边读边思考：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0888" y="2139950"/>
            <a:ext cx="8285162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默读课文。说说：课文写了外祖父的哪几件事，表达了外祖父怎样的思想感情，再和同学交流你对题目的理解。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92475" y="50800"/>
            <a:ext cx="2503488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认读生字词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539750" y="1492250"/>
            <a:ext cx="8208963" cy="2633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葬身   腮边   虬枝   玷污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郑重 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秉性 　码头   撩乱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手绢   华侨 　眷恋  凉飕飕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900113" y="1433513"/>
            <a:ext cx="78486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课文写了外祖父的哪几件事？能不能用小标题的形式概括？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3938" y="50800"/>
            <a:ext cx="2071688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交流汇报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0200" y="3148013"/>
            <a:ext cx="20367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363" y="3148013"/>
            <a:ext cx="30257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“读诗词落泪”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箭头: 右 3"/>
          <p:cNvSpPr/>
          <p:nvPr/>
        </p:nvSpPr>
        <p:spPr>
          <a:xfrm>
            <a:off x="3794125" y="3306763"/>
            <a:ext cx="1152525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1979613" y="736600"/>
            <a:ext cx="2879725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读诗词落泪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1"/>
          <p:cNvSpPr/>
          <p:nvPr/>
        </p:nvSpPr>
        <p:spPr>
          <a:xfrm>
            <a:off x="5651500" y="736600"/>
            <a:ext cx="3168650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4—11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12—13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14—15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箭头: 右 1"/>
          <p:cNvSpPr/>
          <p:nvPr/>
        </p:nvSpPr>
        <p:spPr>
          <a:xfrm>
            <a:off x="4735513" y="1028700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箭头: 右 4"/>
          <p:cNvSpPr/>
          <p:nvPr/>
        </p:nvSpPr>
        <p:spPr>
          <a:xfrm>
            <a:off x="4735513" y="1779588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箭头: 右 5"/>
          <p:cNvSpPr/>
          <p:nvPr/>
        </p:nvSpPr>
        <p:spPr>
          <a:xfrm>
            <a:off x="4735513" y="2503488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箭头: 右 6"/>
          <p:cNvSpPr/>
          <p:nvPr/>
        </p:nvSpPr>
        <p:spPr>
          <a:xfrm>
            <a:off x="4735513" y="3254375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箭头: 右 7"/>
          <p:cNvSpPr/>
          <p:nvPr/>
        </p:nvSpPr>
        <p:spPr>
          <a:xfrm>
            <a:off x="4735513" y="3965575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1"/>
          <p:cNvSpPr/>
          <p:nvPr/>
        </p:nvSpPr>
        <p:spPr>
          <a:xfrm>
            <a:off x="2411413" y="1393825"/>
            <a:ext cx="2271712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珍爱墨梅图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"/>
          <p:cNvSpPr/>
          <p:nvPr/>
        </p:nvSpPr>
        <p:spPr>
          <a:xfrm>
            <a:off x="2411413" y="2109788"/>
            <a:ext cx="2271712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难归国而哭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"/>
          <p:cNvSpPr/>
          <p:nvPr/>
        </p:nvSpPr>
        <p:spPr>
          <a:xfrm>
            <a:off x="2411413" y="2863850"/>
            <a:ext cx="2271712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赠与墨梅图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"/>
          <p:cNvSpPr/>
          <p:nvPr/>
        </p:nvSpPr>
        <p:spPr>
          <a:xfrm>
            <a:off x="2409825" y="3579813"/>
            <a:ext cx="2270125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送梅花手绢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1547813" y="1344613"/>
            <a:ext cx="70580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课文写了外祖父的五件事，表达了外祖父怎样的思想感情？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050" y="2787650"/>
            <a:ext cx="6481763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表达了外祖父喜爱梅花，深深地眷恋祖国的思想感情。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F:\Temp\400页超强PPT模板\花PNG\2.png"/>
          <p:cNvPicPr>
            <a:picLocks noChangeAspect="1" noChangeArrowheads="1"/>
          </p:cNvPicPr>
          <p:nvPr/>
        </p:nvPicPr>
        <p:blipFill rotWithShape="1">
          <a:blip r:embed="rId1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30847" b="16814"/>
          <a:stretch>
            <a:fillRect/>
          </a:stretch>
        </p:blipFill>
        <p:spPr bwMode="auto">
          <a:xfrm>
            <a:off x="7306615" y="3579862"/>
            <a:ext cx="1852193" cy="162731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2517</Words>
  <Application>WPS 演示</Application>
  <PresentationFormat/>
  <Paragraphs>216</Paragraphs>
  <Slides>35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Microsoft Yi Baiti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381</cp:revision>
  <dcterms:created xsi:type="dcterms:W3CDTF">2016-10-29T08:56:00Z</dcterms:created>
  <dcterms:modified xsi:type="dcterms:W3CDTF">2023-11-13T12:15:02Z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401B37D50BA0488AA9D50BCDBF2E367F_13</vt:lpwstr>
  </property>
  <property fmtid="{D5CDD505-2E9C-101B-9397-08002B2CF9AE}" pid="4" name="KSOProductBuildVer">
    <vt:lpwstr>2052-12.1.0.15374</vt:lpwstr>
  </property>
</Properties>
</file>