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2" r:id="rId3"/>
  </p:sldMasterIdLst>
  <p:notesMasterIdLst>
    <p:notesMasterId r:id="rId11"/>
  </p:notesMasterIdLst>
  <p:handoutMasterIdLst>
    <p:handoutMasterId r:id="rId25"/>
  </p:handoutMasterIdLst>
  <p:sldIdLst>
    <p:sldId id="344" r:id="rId4"/>
    <p:sldId id="327" r:id="rId5"/>
    <p:sldId id="328" r:id="rId6"/>
    <p:sldId id="345" r:id="rId7"/>
    <p:sldId id="330" r:id="rId8"/>
    <p:sldId id="343" r:id="rId9"/>
    <p:sldId id="331" r:id="rId10"/>
    <p:sldId id="332" r:id="rId12"/>
    <p:sldId id="335" r:id="rId13"/>
    <p:sldId id="341" r:id="rId14"/>
    <p:sldId id="333" r:id="rId15"/>
    <p:sldId id="334" r:id="rId16"/>
    <p:sldId id="337" r:id="rId17"/>
    <p:sldId id="338" r:id="rId18"/>
    <p:sldId id="339" r:id="rId19"/>
    <p:sldId id="340" r:id="rId20"/>
    <p:sldId id="342" r:id="rId21"/>
    <p:sldId id="346" r:id="rId22"/>
    <p:sldId id="336" r:id="rId23"/>
    <p:sldId id="363" r:id="rId24"/>
  </p:sldIdLst>
  <p:sldSz cx="9144000" cy="51435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楷体" panose="02010609060101010101" pitchFamily="49" charset="-122"/>
      <p:regular r:id="rId33"/>
    </p:embeddedFont>
    <p:embeddedFont>
      <p:font typeface="黑体" panose="02010609060101010101" pitchFamily="49" charset="-122"/>
      <p:regular r:id="rId34"/>
    </p:embeddedFont>
    <p:embeddedFont>
      <p:font typeface="微软雅黑" panose="020B0503020204020204" charset="-122"/>
      <p:regular r:id="rId35"/>
    </p:embeddedFont>
  </p:embeddedFontLst>
  <p:custDataLst>
    <p:tags r:id="rId3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C00000"/>
    <a:srgbClr val="0033CC"/>
    <a:srgbClr val="0000FF"/>
    <a:srgbClr val="FF00FF"/>
    <a:srgbClr val="00FFFF"/>
    <a:srgbClr val="E460FA"/>
    <a:srgbClr val="A5D5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727"/>
    <p:restoredTop sz="94660"/>
  </p:normalViewPr>
  <p:slideViewPr>
    <p:cSldViewPr showGuides="1">
      <p:cViewPr varScale="1">
        <p:scale>
          <a:sx n="138" d="100"/>
          <a:sy n="138" d="100"/>
        </p:scale>
        <p:origin x="348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80D109-241B-4504-AFCA-32C5931B08D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BBBD7BC-77F0-4871-9496-6D884C3BF58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D6CAAC-BE1B-4EDE-812D-0152A2EAE34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B365466-0FC1-4087-85F9-6C62A17DCE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31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1331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13318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8D8EF8-5688-4BB9-A920-F0A37BE194D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 descr="MUBAN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638"/>
            <a:ext cx="9144000" cy="51022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1"/>
          <p:cNvSpPr txBox="1"/>
          <p:nvPr/>
        </p:nvSpPr>
        <p:spPr>
          <a:xfrm>
            <a:off x="2268538" y="2182813"/>
            <a:ext cx="66008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口语交际：图书借阅公约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图片 3"/>
          <p:cNvPicPr>
            <a:picLocks noChangeAspect="1"/>
          </p:cNvPicPr>
          <p:nvPr/>
        </p:nvPicPr>
        <p:blipFill>
          <a:blip r:embed="rId2"/>
          <a:srcRect l="34470"/>
          <a:stretch>
            <a:fillRect/>
          </a:stretch>
        </p:blipFill>
        <p:spPr>
          <a:xfrm>
            <a:off x="6516688" y="4443413"/>
            <a:ext cx="235267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>
            <a:off x="1403350" y="1058863"/>
            <a:ext cx="6121400" cy="314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 startAt="3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怎样才能保证每位同学都能顺利借到图书？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3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应该怎样管理图书的借阅？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3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借出去的书，要何时归还？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3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图书管理员工作繁重。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2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charRg st="2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3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charRg st="33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4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charRg st="46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00113" y="1276350"/>
            <a:ext cx="7848600" cy="2967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二、分小组，每个小组确定讨论发言的顺序。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三、每个小组有明确的分工，特别是有些可采纳的意见应该由专人记录下来。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四、各小组讨论交流。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5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4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64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87450" y="915988"/>
          <a:ext cx="6754813" cy="3556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84408"/>
                <a:gridCol w="4770405"/>
              </a:tblGrid>
              <a:tr h="585885">
                <a:tc gridSpan="2"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6750" marR="86750" marT="43384" marB="43384"/>
                </a:tc>
                <a:tc hMerge="1">
                  <a:tcPr/>
                </a:tc>
              </a:tr>
              <a:tr h="594023">
                <a:tc gridSpan="2"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6750" marR="86750" marT="43384" marB="43384"/>
                </a:tc>
                <a:tc hMerge="1">
                  <a:tcPr/>
                </a:tc>
              </a:tr>
              <a:tr h="594023"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6750" marR="86750" marT="43384" marB="43384"/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6750" marR="86750" marT="43384" marB="43384"/>
                </a:tc>
              </a:tr>
              <a:tr h="594023"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6750" marR="86750" marT="43384" marB="43384"/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6750" marR="86750" marT="43384" marB="43384"/>
                </a:tc>
              </a:tr>
              <a:tr h="594023"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6750" marR="86750" marT="43384" marB="43384"/>
                </a:tc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6750" marR="86750" marT="43384" marB="43384"/>
                </a:tc>
              </a:tr>
              <a:tr h="594023"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6750" marR="86750" marT="43384" marB="43384"/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6750" marR="86750" marT="43384" marB="43384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609725" y="2036763"/>
            <a:ext cx="2016125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组员一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09725" y="2611438"/>
            <a:ext cx="1655763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组员二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9725" y="3165475"/>
            <a:ext cx="2016125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组员三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9725" y="3840163"/>
            <a:ext cx="2016125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组员四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7150" y="1439863"/>
            <a:ext cx="3313113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我们讨论的问题：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94050" y="849313"/>
            <a:ext cx="2881313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金点子收集表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530225" y="538163"/>
            <a:ext cx="439261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399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❋全班讨论，形成公约</a:t>
            </a:r>
            <a:endParaRPr lang="zh-CN" altLang="en-US" sz="3200" b="1" dirty="0">
              <a:solidFill>
                <a:srgbClr val="3399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900113" y="1779588"/>
            <a:ext cx="7561262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一、制订公约：小组讨论，每个小组都制订出一套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图书借阅公约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，看哪个小组制订的公约最完善、最切实可行。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"/>
          <p:cNvSpPr txBox="1"/>
          <p:nvPr/>
        </p:nvSpPr>
        <p:spPr>
          <a:xfrm>
            <a:off x="1258888" y="1131888"/>
            <a:ext cx="69850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提示：在制订公约前，先确定出图书管理员，这个人必须要有责任心，还要有爱心，像爱护自己的眼睛一样爱护书籍，更要有耐心，无论是谁借什么书，都能耐心接待。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"/>
          <p:cNvSpPr txBox="1"/>
          <p:nvPr/>
        </p:nvSpPr>
        <p:spPr>
          <a:xfrm>
            <a:off x="1116013" y="915988"/>
            <a:ext cx="68421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二、小组完善公约：推选一位同学向全班朗读本小组制订的公约。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1507" name="文本框 3"/>
          <p:cNvSpPr txBox="1"/>
          <p:nvPr/>
        </p:nvSpPr>
        <p:spPr>
          <a:xfrm>
            <a:off x="1093788" y="2211388"/>
            <a:ext cx="7272337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提示：在别人朗读公约的时候，其他小组的同学认真听，其中好的部分可以借鉴过来，以完善自己小组的公约。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979488" y="1131888"/>
            <a:ext cx="748823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三、小组展示公约：小组推选一位同学向全班朗读本小组完善后的公约。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2531" name="文本框 3"/>
          <p:cNvSpPr txBox="1"/>
          <p:nvPr/>
        </p:nvSpPr>
        <p:spPr>
          <a:xfrm>
            <a:off x="968375" y="2427288"/>
            <a:ext cx="7488238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四、制订班级公约：我们把各组制订的公约中合理的条款组合到一起，成为我们班的“图书借阅公约”。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987425"/>
            <a:ext cx="7848600" cy="274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4"/>
          <p:cNvSpPr txBox="1"/>
          <p:nvPr/>
        </p:nvSpPr>
        <p:spPr>
          <a:xfrm>
            <a:off x="1798638" y="2066925"/>
            <a:ext cx="576103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五、完成公约：全班齐读，树立遵守公约的信心。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4"/>
          <p:cNvSpPr txBox="1"/>
          <p:nvPr/>
        </p:nvSpPr>
        <p:spPr>
          <a:xfrm>
            <a:off x="900113" y="1343025"/>
            <a:ext cx="7559675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同学们，这节课我们制订了我们班的“图书借阅公约”，这次制订的公约切实可行，希望同学们认真履行公约，养成良好的借阅习惯。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539750" y="484188"/>
            <a:ext cx="43926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399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❋板书设计</a:t>
            </a:r>
            <a:endParaRPr lang="zh-CN" altLang="en-US" sz="3200" b="1" dirty="0">
              <a:solidFill>
                <a:srgbClr val="3399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文本框 3"/>
          <p:cNvSpPr txBox="1"/>
          <p:nvPr/>
        </p:nvSpPr>
        <p:spPr>
          <a:xfrm>
            <a:off x="1757363" y="2706688"/>
            <a:ext cx="1008062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讨论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 bwMode="auto">
          <a:xfrm>
            <a:off x="2693988" y="2241550"/>
            <a:ext cx="358775" cy="1719263"/>
          </a:xfrm>
          <a:prstGeom prst="leftBrace">
            <a:avLst>
              <a:gd name="adj1" fmla="val 2985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8" name="文本框 5"/>
          <p:cNvSpPr txBox="1"/>
          <p:nvPr/>
        </p:nvSpPr>
        <p:spPr>
          <a:xfrm>
            <a:off x="3052763" y="1952625"/>
            <a:ext cx="142081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主动说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9" name="文本框 6"/>
          <p:cNvSpPr txBox="1"/>
          <p:nvPr/>
        </p:nvSpPr>
        <p:spPr>
          <a:xfrm>
            <a:off x="3070225" y="2768600"/>
            <a:ext cx="1420813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认真听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0" name="文本框 7"/>
          <p:cNvSpPr txBox="1"/>
          <p:nvPr/>
        </p:nvSpPr>
        <p:spPr>
          <a:xfrm>
            <a:off x="3086100" y="3579813"/>
            <a:ext cx="141922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耐心等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72000" y="2211388"/>
            <a:ext cx="3573463" cy="1719262"/>
            <a:chOff x="4552950" y="1514475"/>
            <a:chExt cx="3573463" cy="1719263"/>
          </a:xfrm>
        </p:grpSpPr>
        <p:sp>
          <p:nvSpPr>
            <p:cNvPr id="9" name="右大括号 8"/>
            <p:cNvSpPr/>
            <p:nvPr/>
          </p:nvSpPr>
          <p:spPr>
            <a:xfrm>
              <a:off x="4552950" y="1514475"/>
              <a:ext cx="231775" cy="1719263"/>
            </a:xfrm>
            <a:prstGeom prst="rightBrace">
              <a:avLst>
                <a:gd name="adj1" fmla="val 51623"/>
                <a:gd name="adj2" fmla="val 49552"/>
              </a:avLst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1" name="文本框 9"/>
            <p:cNvSpPr txBox="1"/>
            <p:nvPr/>
          </p:nvSpPr>
          <p:spPr>
            <a:xfrm>
              <a:off x="5056188" y="2087563"/>
              <a:ext cx="3070225" cy="6048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借书 爱书 还书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09" name="文本框 3"/>
          <p:cNvSpPr txBox="1"/>
          <p:nvPr/>
        </p:nvSpPr>
        <p:spPr>
          <a:xfrm>
            <a:off x="2790825" y="1076325"/>
            <a:ext cx="37258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图书借阅公约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5" grpId="0" animBg="1"/>
      <p:bldP spid="27658" grpId="0"/>
      <p:bldP spid="27659" grpId="0"/>
      <p:bldP spid="276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1"/>
          <p:cNvSpPr/>
          <p:nvPr/>
        </p:nvSpPr>
        <p:spPr>
          <a:xfrm>
            <a:off x="677863" y="571500"/>
            <a:ext cx="50403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399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❋图片欣赏</a:t>
            </a:r>
            <a:endParaRPr lang="zh-CN" altLang="en-US" sz="3200" b="1" dirty="0">
              <a:solidFill>
                <a:srgbClr val="3399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图片 7"/>
          <p:cNvPicPr>
            <a:picLocks noChangeAspect="1"/>
          </p:cNvPicPr>
          <p:nvPr/>
        </p:nvPicPr>
        <p:blipFill>
          <a:blip r:embed="rId1"/>
          <a:srcRect l="3584" t="10268" r="11530" b="9741"/>
          <a:stretch>
            <a:fillRect/>
          </a:stretch>
        </p:blipFill>
        <p:spPr>
          <a:xfrm>
            <a:off x="665163" y="1397000"/>
            <a:ext cx="4116387" cy="2581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1419225"/>
            <a:ext cx="3463925" cy="2597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434975"/>
            <a:ext cx="7905750" cy="427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3"/>
          <p:cNvSpPr txBox="1"/>
          <p:nvPr/>
        </p:nvSpPr>
        <p:spPr>
          <a:xfrm>
            <a:off x="1119188" y="1779588"/>
            <a:ext cx="34559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班级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伙伴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6" name="文本框 6"/>
          <p:cNvSpPr txBox="1"/>
          <p:nvPr/>
        </p:nvSpPr>
        <p:spPr>
          <a:xfrm>
            <a:off x="5364163" y="1935163"/>
            <a:ext cx="2087562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爱护伙伴，守护家园。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0888" y="1995488"/>
            <a:ext cx="1398587" cy="2482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思想气泡: 云 3"/>
          <p:cNvSpPr/>
          <p:nvPr/>
        </p:nvSpPr>
        <p:spPr bwMode="auto">
          <a:xfrm>
            <a:off x="4630738" y="1046163"/>
            <a:ext cx="3313113" cy="2197100"/>
          </a:xfrm>
          <a:prstGeom prst="cloudCallout">
            <a:avLst>
              <a:gd name="adj1" fmla="val -85421"/>
              <a:gd name="adj2" fmla="val 3726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9220" name="文本框 4"/>
          <p:cNvSpPr txBox="1"/>
          <p:nvPr/>
        </p:nvSpPr>
        <p:spPr>
          <a:xfrm>
            <a:off x="4775200" y="1192213"/>
            <a:ext cx="316865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我们一起来制订一套“图书借阅公约”。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"/>
          <p:cNvSpPr/>
          <p:nvPr/>
        </p:nvSpPr>
        <p:spPr>
          <a:xfrm>
            <a:off x="395288" y="322263"/>
            <a:ext cx="568801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399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❋案例回放，引出交际要求</a:t>
            </a:r>
            <a:endParaRPr lang="zh-CN" altLang="en-US" sz="3200" b="1" dirty="0">
              <a:solidFill>
                <a:srgbClr val="3399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3175" y="895350"/>
            <a:ext cx="595471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一、案例回放，交流想法。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7174" name="文本框 3"/>
          <p:cNvSpPr/>
          <p:nvPr/>
        </p:nvSpPr>
        <p:spPr>
          <a:xfrm>
            <a:off x="5651500" y="1924050"/>
            <a:ext cx="2952750" cy="1865313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从图片中你看到了什么？想说点什么？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800" y="1635125"/>
            <a:ext cx="4230688" cy="2811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79488" y="1419225"/>
            <a:ext cx="7056438" cy="1922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我们应该怎样借书呢？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谁还有其他办法？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你们觉得哪个办法好？说说理由。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063" y="1417638"/>
            <a:ext cx="1009650" cy="6048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75463" y="1417638"/>
            <a:ext cx="1009650" cy="60483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排队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1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11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charRg st="2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-107950" y="627063"/>
            <a:ext cx="5749925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 二、小组讨论公约内容。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2000" y="1357313"/>
            <a:ext cx="7188200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“图书借阅公约”应该有哪些内容呢？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7138" y="2205038"/>
            <a:ext cx="1019175" cy="6048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借书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43175" y="2212975"/>
            <a:ext cx="1017588" cy="6048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57625" y="2209800"/>
            <a:ext cx="1920875" cy="6048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按时还书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00113" y="2297113"/>
            <a:ext cx="7561262" cy="2136775"/>
            <a:chOff x="887832" y="2292626"/>
            <a:chExt cx="7560635" cy="2136730"/>
          </a:xfrm>
        </p:grpSpPr>
        <p:sp>
          <p:nvSpPr>
            <p:cNvPr id="12296" name="文本框 5"/>
            <p:cNvSpPr txBox="1"/>
            <p:nvPr/>
          </p:nvSpPr>
          <p:spPr>
            <a:xfrm>
              <a:off x="887832" y="3234014"/>
              <a:ext cx="7560635" cy="1195342"/>
            </a:xfrm>
            <a:prstGeom prst="rect">
              <a:avLst/>
            </a:prstGeom>
            <a:noFill/>
            <a:ln w="38100" cap="flat" cmpd="sng">
              <a:solidFill>
                <a:srgbClr val="FFC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图书怎么借？怎么还？我们要一起商量，多数人同意才能形成公约。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2297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583846" y="2292626"/>
              <a:ext cx="796925" cy="94138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11188" y="915988"/>
            <a:ext cx="3892550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三、明确交际要求。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7172" name="文本框 3"/>
          <p:cNvSpPr txBox="1"/>
          <p:nvPr/>
        </p:nvSpPr>
        <p:spPr>
          <a:xfrm>
            <a:off x="611188" y="1635125"/>
            <a:ext cx="8281987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在讨论时，每位同学要主动发表意见。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在讨论时，等一个人说完，另一个人再说。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在别人发表意见的时候，我们不能随便插嘴，要认真倾听别人的意见。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323850" y="615950"/>
            <a:ext cx="590391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399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❋讨论常见问题，指导交际方法</a:t>
            </a:r>
            <a:endParaRPr lang="zh-CN" altLang="en-US" sz="3200" b="1" dirty="0">
              <a:solidFill>
                <a:srgbClr val="3399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9300" y="1360488"/>
            <a:ext cx="7783513" cy="604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一、讨论时应该围绕哪些方面发表意见？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8196" name="文本框 5"/>
          <p:cNvSpPr txBox="1"/>
          <p:nvPr/>
        </p:nvSpPr>
        <p:spPr>
          <a:xfrm>
            <a:off x="1547813" y="2216150"/>
            <a:ext cx="7056437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图书摆放凌乱、损坏、涂改等情况出现时，我们应该怎样处理？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我们应该怎样借阅图书？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29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charRg st="29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小凤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1000</Words>
  <Application>WPS 演示</Application>
  <PresentationFormat>全屏显示(16:9)</PresentationFormat>
  <Paragraphs>106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小凤主题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3</cp:revision>
  <dcterms:created xsi:type="dcterms:W3CDTF">2017-04-11T02:31:00Z</dcterms:created>
  <dcterms:modified xsi:type="dcterms:W3CDTF">2023-11-13T15:29:26Z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</vt:lpwstr>
  </property>
  <property fmtid="{D5CDD505-2E9C-101B-9397-08002B2CF9AE}" pid="3" name="ICV">
    <vt:lpwstr>10E860E0E8F8407C96E9886108B973A4_13</vt:lpwstr>
  </property>
  <property fmtid="{D5CDD505-2E9C-101B-9397-08002B2CF9AE}" pid="4" name="KSOProductBuildVer">
    <vt:lpwstr>2052-12.1.0.15374</vt:lpwstr>
  </property>
</Properties>
</file>