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20"/>
  </p:notesMasterIdLst>
  <p:sldIdLst>
    <p:sldId id="256" r:id="rId4"/>
    <p:sldId id="257" r:id="rId5"/>
    <p:sldId id="265" r:id="rId6"/>
    <p:sldId id="266" r:id="rId7"/>
    <p:sldId id="260" r:id="rId8"/>
    <p:sldId id="267" r:id="rId9"/>
    <p:sldId id="271" r:id="rId10"/>
    <p:sldId id="272" r:id="rId11"/>
    <p:sldId id="273" r:id="rId12"/>
    <p:sldId id="279" r:id="rId13"/>
    <p:sldId id="258" r:id="rId14"/>
    <p:sldId id="275" r:id="rId15"/>
    <p:sldId id="276" r:id="rId16"/>
    <p:sldId id="277" r:id="rId17"/>
    <p:sldId id="278" r:id="rId18"/>
    <p:sldId id="280" r:id="rId19"/>
    <p:sldId id="259" r:id="rId21"/>
    <p:sldId id="261" r:id="rId22"/>
    <p:sldId id="262" r:id="rId23"/>
    <p:sldId id="289" r:id="rId24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DE237-EED9-4DF9-9F74-D9587E93E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20615-9C77-49AC-BED6-7D8A7E4554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hdphoto" Target="../media/image63.wdp"/><Relationship Id="rId8" Type="http://schemas.openxmlformats.org/officeDocument/2006/relationships/image" Target="../media/image62.png"/><Relationship Id="rId7" Type="http://schemas.microsoft.com/office/2007/relationships/hdphoto" Target="../media/image61.wdp"/><Relationship Id="rId6" Type="http://schemas.openxmlformats.org/officeDocument/2006/relationships/image" Target="../media/image60.png"/><Relationship Id="rId5" Type="http://schemas.microsoft.com/office/2007/relationships/hdphoto" Target="../media/image59.wdp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4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认识</a:t>
                  </a:r>
                  <a:endParaRPr lang="en-US" altLang="zh-CN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几分之几</a:t>
                  </a:r>
                  <a:endParaRPr lang="zh-CN" altLang="en-US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67688" y="1875510"/>
            <a:ext cx="5408624" cy="1944216"/>
            <a:chOff x="3275856" y="1491630"/>
            <a:chExt cx="4637088" cy="1666875"/>
          </a:xfrm>
        </p:grpSpPr>
        <p:pic>
          <p:nvPicPr>
            <p:cNvPr id="23" name="Picture 23" descr="E:\R三数上\U08\doc\人三数导学案(上)\cw26-1.tif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491630"/>
              <a:ext cx="4637088" cy="166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275856" y="2643758"/>
              <a:ext cx="4608512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691271" y="800555"/>
            <a:ext cx="51845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把阴影部分用分数表示出来。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2300" y="3315670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238324" y="374771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022300" y="381043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6116160" y="3315670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6332184" y="3747718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116160" y="3810434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grpSp>
        <p:nvGrpSpPr>
          <p:cNvPr id="36" name="Group 27"/>
          <p:cNvGrpSpPr/>
          <p:nvPr/>
        </p:nvGrpSpPr>
        <p:grpSpPr bwMode="auto">
          <a:xfrm>
            <a:off x="2227728" y="3171654"/>
            <a:ext cx="647700" cy="1093788"/>
            <a:chOff x="615" y="2441"/>
            <a:chExt cx="408" cy="689"/>
          </a:xfrm>
        </p:grpSpPr>
        <p:sp>
          <p:nvSpPr>
            <p:cNvPr id="37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27"/>
          <p:cNvGrpSpPr/>
          <p:nvPr/>
        </p:nvGrpSpPr>
        <p:grpSpPr bwMode="auto">
          <a:xfrm>
            <a:off x="4243952" y="3171654"/>
            <a:ext cx="647700" cy="1093788"/>
            <a:chOff x="615" y="2441"/>
            <a:chExt cx="408" cy="689"/>
          </a:xfrm>
        </p:grpSpPr>
        <p:sp>
          <p:nvSpPr>
            <p:cNvPr id="40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038524" y="3324962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4254548" y="3757010"/>
            <a:ext cx="6480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38524" y="3819726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（        ）</a:t>
            </a:r>
            <a:endParaRPr lang="zh-CN" altLang="en-US" b="1" dirty="0"/>
          </a:p>
        </p:txBody>
      </p:sp>
      <p:grpSp>
        <p:nvGrpSpPr>
          <p:cNvPr id="43" name="Group 27"/>
          <p:cNvGrpSpPr/>
          <p:nvPr/>
        </p:nvGrpSpPr>
        <p:grpSpPr bwMode="auto">
          <a:xfrm>
            <a:off x="6332184" y="3171654"/>
            <a:ext cx="647700" cy="1093788"/>
            <a:chOff x="615" y="2441"/>
            <a:chExt cx="408" cy="689"/>
          </a:xfrm>
        </p:grpSpPr>
        <p:sp>
          <p:nvSpPr>
            <p:cNvPr id="44" name="Text Box 25"/>
            <p:cNvSpPr txBox="1">
              <a:spLocks noChangeArrowheads="1"/>
            </p:cNvSpPr>
            <p:nvPr/>
          </p:nvSpPr>
          <p:spPr bwMode="auto">
            <a:xfrm>
              <a:off x="615" y="2441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26"/>
            <p:cNvSpPr txBox="1">
              <a:spLocks noChangeArrowheads="1"/>
            </p:cNvSpPr>
            <p:nvPr/>
          </p:nvSpPr>
          <p:spPr bwMode="auto">
            <a:xfrm>
              <a:off x="615" y="2762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Box 23"/>
          <p:cNvSpPr txBox="1">
            <a:spLocks noChangeArrowheads="1"/>
          </p:cNvSpPr>
          <p:nvPr/>
        </p:nvSpPr>
        <p:spPr bwMode="auto">
          <a:xfrm>
            <a:off x="755576" y="720406"/>
            <a:ext cx="39247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  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0" name="Picture 10" descr="E:\R三数上\U08\doc\人三数导学案(上)\cw3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52" y="2243705"/>
            <a:ext cx="509463" cy="50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7643841" y="1470538"/>
            <a:ext cx="6477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6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7557848" y="2190062"/>
            <a:ext cx="6477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6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7643841" y="3601019"/>
            <a:ext cx="6477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6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054975" y="1341735"/>
                <a:ext cx="6760858" cy="79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把一根绳子分成三段，每段是它的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975" y="1341735"/>
                <a:ext cx="6760858" cy="794064"/>
              </a:xfrm>
              <a:prstGeom prst="rect">
                <a:avLst/>
              </a:prstGeom>
              <a:blipFill rotWithShape="1">
                <a:blip r:embed="rId2"/>
                <a:stretch>
                  <a:fillRect l="-4" t="-77" r="4" b="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054975" y="3026631"/>
                <a:ext cx="7082410" cy="1220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把一瓶水分成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份，喝了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份，喝了这瓶水的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975" y="3026631"/>
                <a:ext cx="7082410" cy="1220719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7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054975" y="2116869"/>
                <a:ext cx="5661435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图中阴影部分可以用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975" y="2116869"/>
                <a:ext cx="5661435" cy="792718"/>
              </a:xfrm>
              <a:prstGeom prst="rect">
                <a:avLst/>
              </a:prstGeom>
              <a:blipFill rotWithShape="1">
                <a:blip r:embed="rId4"/>
                <a:stretch>
                  <a:fillRect l="-4" t="-5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866713" y="768177"/>
            <a:ext cx="42484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在线段上填上适当的分数。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4" name="Picture 27" descr="C:\Users\wangwei\AppData\Local\Temp\SNAGHTML1a6ff2e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9662"/>
            <a:ext cx="59690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17"/>
          <p:cNvGrpSpPr/>
          <p:nvPr/>
        </p:nvGrpSpPr>
        <p:grpSpPr bwMode="auto">
          <a:xfrm>
            <a:off x="2260699" y="3206824"/>
            <a:ext cx="666750" cy="1089025"/>
            <a:chOff x="657" y="2456"/>
            <a:chExt cx="420" cy="686"/>
          </a:xfrm>
        </p:grpSpPr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657" y="2456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19"/>
            <p:cNvSpPr txBox="1">
              <a:spLocks noChangeArrowheads="1"/>
            </p:cNvSpPr>
            <p:nvPr/>
          </p:nvSpPr>
          <p:spPr bwMode="auto">
            <a:xfrm>
              <a:off x="669" y="2774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Group 20"/>
          <p:cNvGrpSpPr/>
          <p:nvPr/>
        </p:nvGrpSpPr>
        <p:grpSpPr bwMode="auto">
          <a:xfrm>
            <a:off x="2981424" y="1771724"/>
            <a:ext cx="657225" cy="1079500"/>
            <a:chOff x="651" y="2438"/>
            <a:chExt cx="414" cy="680"/>
          </a:xfrm>
        </p:grpSpPr>
        <p:sp>
          <p:nvSpPr>
            <p:cNvPr id="36" name="Text Box 21"/>
            <p:cNvSpPr txBox="1">
              <a:spLocks noChangeArrowheads="1"/>
            </p:cNvSpPr>
            <p:nvPr/>
          </p:nvSpPr>
          <p:spPr bwMode="auto">
            <a:xfrm>
              <a:off x="651" y="2438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22"/>
            <p:cNvSpPr txBox="1">
              <a:spLocks noChangeArrowheads="1"/>
            </p:cNvSpPr>
            <p:nvPr/>
          </p:nvSpPr>
          <p:spPr bwMode="auto">
            <a:xfrm>
              <a:off x="657" y="2750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Group 17"/>
          <p:cNvGrpSpPr/>
          <p:nvPr/>
        </p:nvGrpSpPr>
        <p:grpSpPr bwMode="auto">
          <a:xfrm>
            <a:off x="5823049" y="3206824"/>
            <a:ext cx="666750" cy="1089025"/>
            <a:chOff x="657" y="2456"/>
            <a:chExt cx="420" cy="686"/>
          </a:xfrm>
        </p:grpSpPr>
        <p:sp>
          <p:nvSpPr>
            <p:cNvPr id="39" name="Text Box 18"/>
            <p:cNvSpPr txBox="1">
              <a:spLocks noChangeArrowheads="1"/>
            </p:cNvSpPr>
            <p:nvPr/>
          </p:nvSpPr>
          <p:spPr bwMode="auto">
            <a:xfrm>
              <a:off x="657" y="2456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19"/>
            <p:cNvSpPr txBox="1">
              <a:spLocks noChangeArrowheads="1"/>
            </p:cNvSpPr>
            <p:nvPr/>
          </p:nvSpPr>
          <p:spPr bwMode="auto">
            <a:xfrm>
              <a:off x="669" y="2774"/>
              <a:ext cx="40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3200" b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827584" y="813941"/>
            <a:ext cx="30963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按要求回答问题。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728" y="2139702"/>
            <a:ext cx="4706520" cy="882846"/>
            <a:chOff x="2051720" y="1923678"/>
            <a:chExt cx="4706520" cy="8828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1720" y="1923678"/>
              <a:ext cx="4706520" cy="1207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577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3848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1920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9992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8064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9613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1547664" y="3651870"/>
            <a:ext cx="5472608" cy="954107"/>
            <a:chOff x="1403648" y="3435846"/>
            <a:chExt cx="4104456" cy="954107"/>
          </a:xfrm>
        </p:grpSpPr>
        <p:sp>
          <p:nvSpPr>
            <p:cNvPr id="61" name="Text Box 23"/>
            <p:cNvSpPr txBox="1">
              <a:spLocks noChangeArrowheads="1"/>
            </p:cNvSpPr>
            <p:nvPr/>
          </p:nvSpPr>
          <p:spPr bwMode="auto">
            <a:xfrm>
              <a:off x="1403648" y="3435846"/>
              <a:ext cx="4104456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每面小旗是整个旗子的</a:t>
              </a:r>
              <a:endPara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438294" y="4055463"/>
              <a:ext cx="59348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5292080" y="1203598"/>
            <a:ext cx="2952328" cy="779894"/>
            <a:chOff x="2194057" y="1059582"/>
            <a:chExt cx="292395" cy="779894"/>
          </a:xfrm>
        </p:grpSpPr>
        <p:sp>
          <p:nvSpPr>
            <p:cNvPr id="65" name="线形标注 2 64"/>
            <p:cNvSpPr/>
            <p:nvPr/>
          </p:nvSpPr>
          <p:spPr>
            <a:xfrm flipH="1">
              <a:off x="2194057" y="1059582"/>
              <a:ext cx="292393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4365"/>
                <a:gd name="adj6" fmla="val -81396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Text Box 28"/>
            <p:cNvSpPr txBox="1">
              <a:spLocks noChangeArrowheads="1"/>
            </p:cNvSpPr>
            <p:nvPr/>
          </p:nvSpPr>
          <p:spPr bwMode="auto">
            <a:xfrm>
              <a:off x="2194058" y="1131590"/>
              <a:ext cx="29239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每一份是它的几分之几？</a:t>
              </a:r>
              <a:endParaRPr kumimoji="1"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90614" y="3374880"/>
            <a:ext cx="379308" cy="959586"/>
            <a:chOff x="548639" y="3068320"/>
            <a:chExt cx="379308" cy="959586"/>
          </a:xfrm>
        </p:grpSpPr>
        <p:sp>
          <p:nvSpPr>
            <p:cNvPr id="18" name="TextBox 17"/>
            <p:cNvSpPr txBox="1"/>
            <p:nvPr/>
          </p:nvSpPr>
          <p:spPr>
            <a:xfrm>
              <a:off x="548640" y="3068320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8639" y="3504686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742202" y="718252"/>
            <a:ext cx="44645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按要求回答问题。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728" y="2139702"/>
            <a:ext cx="4706520" cy="882846"/>
            <a:chOff x="2051720" y="1923678"/>
            <a:chExt cx="4706520" cy="8828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1720" y="1923678"/>
              <a:ext cx="4706520" cy="1207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577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3848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1920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9992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8064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9613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1547664" y="3651870"/>
            <a:ext cx="6120680" cy="954107"/>
            <a:chOff x="1403648" y="3435846"/>
            <a:chExt cx="4104456" cy="954107"/>
          </a:xfrm>
        </p:grpSpPr>
        <p:sp>
          <p:nvSpPr>
            <p:cNvPr id="61" name="Text Box 23"/>
            <p:cNvSpPr txBox="1">
              <a:spLocks noChangeArrowheads="1"/>
            </p:cNvSpPr>
            <p:nvPr/>
          </p:nvSpPr>
          <p:spPr bwMode="auto">
            <a:xfrm>
              <a:off x="1403648" y="3435846"/>
              <a:ext cx="4104456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两面小旗是整个旗子的</a:t>
              </a:r>
              <a:endPara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137222" y="4039833"/>
              <a:ext cx="5684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5292080" y="1203598"/>
            <a:ext cx="2952328" cy="504056"/>
            <a:chOff x="2194057" y="1059582"/>
            <a:chExt cx="292395" cy="504056"/>
          </a:xfrm>
        </p:grpSpPr>
        <p:sp>
          <p:nvSpPr>
            <p:cNvPr id="65" name="线形标注 2 64"/>
            <p:cNvSpPr/>
            <p:nvPr/>
          </p:nvSpPr>
          <p:spPr>
            <a:xfrm flipH="1">
              <a:off x="2194057" y="1059582"/>
              <a:ext cx="292393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4365"/>
                <a:gd name="adj6" fmla="val -81396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Text Box 28"/>
            <p:cNvSpPr txBox="1">
              <a:spLocks noChangeArrowheads="1"/>
            </p:cNvSpPr>
            <p:nvPr/>
          </p:nvSpPr>
          <p:spPr bwMode="auto">
            <a:xfrm>
              <a:off x="2194058" y="1131590"/>
              <a:ext cx="2923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每两份是它的几分之几？</a:t>
              </a:r>
              <a:endParaRPr kumimoji="1"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2555776" y="2139702"/>
            <a:ext cx="1368152" cy="936104"/>
          </a:xfrm>
          <a:prstGeom prst="roundRect">
            <a:avLst/>
          </a:prstGeom>
          <a:noFill/>
          <a:ln w="38100"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740906" y="3370668"/>
            <a:ext cx="379308" cy="959586"/>
            <a:chOff x="548639" y="3068320"/>
            <a:chExt cx="379308" cy="959586"/>
          </a:xfrm>
        </p:grpSpPr>
        <p:sp>
          <p:nvSpPr>
            <p:cNvPr id="20" name="TextBox 19"/>
            <p:cNvSpPr txBox="1"/>
            <p:nvPr/>
          </p:nvSpPr>
          <p:spPr>
            <a:xfrm>
              <a:off x="548640" y="3068320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8639" y="3504686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827584" y="813941"/>
            <a:ext cx="3528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按要求回答问题。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3728" y="2139702"/>
            <a:ext cx="4706520" cy="882846"/>
            <a:chOff x="2051720" y="1923678"/>
            <a:chExt cx="4706520" cy="8828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1720" y="1923678"/>
              <a:ext cx="4706520" cy="1207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577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3848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1920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9992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8064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96136" y="1995686"/>
              <a:ext cx="603556" cy="8108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1547664" y="3651870"/>
            <a:ext cx="6768752" cy="682141"/>
            <a:chOff x="1403648" y="3435846"/>
            <a:chExt cx="4605870" cy="682141"/>
          </a:xfrm>
        </p:grpSpPr>
        <p:sp>
          <p:nvSpPr>
            <p:cNvPr id="61" name="Text Box 23"/>
            <p:cNvSpPr txBox="1">
              <a:spLocks noChangeArrowheads="1"/>
            </p:cNvSpPr>
            <p:nvPr/>
          </p:nvSpPr>
          <p:spPr bwMode="auto">
            <a:xfrm>
              <a:off x="1403648" y="3435846"/>
              <a:ext cx="460587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  <a:defRPr/>
              </a:pPr>
              <a:r>
                <a:rPr lang="en-US" altLang="zh-CN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三面小旗是整个旗子的</a:t>
              </a:r>
              <a:endPara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180046" y="4117987"/>
              <a:ext cx="5206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5292080" y="1203598"/>
            <a:ext cx="2952328" cy="504056"/>
            <a:chOff x="2194057" y="1059582"/>
            <a:chExt cx="292395" cy="504056"/>
          </a:xfrm>
        </p:grpSpPr>
        <p:sp>
          <p:nvSpPr>
            <p:cNvPr id="65" name="线形标注 2 64"/>
            <p:cNvSpPr/>
            <p:nvPr/>
          </p:nvSpPr>
          <p:spPr>
            <a:xfrm flipH="1">
              <a:off x="2194057" y="1059582"/>
              <a:ext cx="292393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4365"/>
                <a:gd name="adj6" fmla="val -81396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Text Box 28"/>
            <p:cNvSpPr txBox="1">
              <a:spLocks noChangeArrowheads="1"/>
            </p:cNvSpPr>
            <p:nvPr/>
          </p:nvSpPr>
          <p:spPr bwMode="auto">
            <a:xfrm>
              <a:off x="2194058" y="1131590"/>
              <a:ext cx="2923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每三份是它的几分之几？</a:t>
              </a:r>
              <a:endParaRPr kumimoji="1"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2555776" y="2139702"/>
            <a:ext cx="2088232" cy="936104"/>
          </a:xfrm>
          <a:prstGeom prst="roundRect">
            <a:avLst/>
          </a:prstGeom>
          <a:noFill/>
          <a:ln w="38100">
            <a:solidFill>
              <a:srgbClr val="357B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740906" y="3370668"/>
            <a:ext cx="379308" cy="959586"/>
            <a:chOff x="548639" y="3068320"/>
            <a:chExt cx="379308" cy="959586"/>
          </a:xfrm>
        </p:grpSpPr>
        <p:sp>
          <p:nvSpPr>
            <p:cNvPr id="20" name="TextBox 19"/>
            <p:cNvSpPr txBox="1"/>
            <p:nvPr/>
          </p:nvSpPr>
          <p:spPr>
            <a:xfrm>
              <a:off x="548640" y="3068320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8639" y="3504686"/>
              <a:ext cx="379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686563"/>
            <a:ext cx="792088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用分数表示图中各种伞的把数占伞的总数的几分之几？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47186" y="1335203"/>
            <a:ext cx="4966190" cy="1998577"/>
            <a:chOff x="1303708" y="1211807"/>
            <a:chExt cx="4966190" cy="19985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34615" y1="79442" x2="29846" y2="94289"/>
                          <a14:foregroundMark x1="51231" y1="92259" x2="38615" y2="964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8573">
              <a:off x="2450863" y="1419129"/>
              <a:ext cx="628648" cy="76211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8182">
              <a:off x="1559135" y="1449397"/>
              <a:ext cx="677810" cy="67600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8182">
              <a:off x="3299598" y="1446285"/>
              <a:ext cx="677810" cy="6760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1939" y="1227425"/>
              <a:ext cx="1045313" cy="1045313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4585" y="1211807"/>
              <a:ext cx="1045313" cy="1045313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3708" y="2165071"/>
              <a:ext cx="1045313" cy="1045313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6354" y="2149453"/>
              <a:ext cx="1045313" cy="1045313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8182">
              <a:off x="3612478" y="2349726"/>
              <a:ext cx="677810" cy="676003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1099" y="2133835"/>
              <a:ext cx="1045313" cy="1045313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8182">
              <a:off x="5574236" y="2318489"/>
              <a:ext cx="677810" cy="676003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1013277" y="3299616"/>
            <a:ext cx="7190178" cy="1045313"/>
            <a:chOff x="1013277" y="3096003"/>
            <a:chExt cx="7190178" cy="1045313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34615" y1="79442" x2="29846" y2="94289"/>
                          <a14:foregroundMark x1="51231" y1="92259" x2="38615" y2="964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68573">
              <a:off x="3597256" y="3369018"/>
              <a:ext cx="628648" cy="762115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8182">
              <a:off x="1013277" y="3394945"/>
              <a:ext cx="677810" cy="676003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935" y="3096003"/>
              <a:ext cx="1045313" cy="1045313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8" name="矩形 4"/>
                <p:cNvSpPr>
                  <a:spLocks noChangeArrowheads="1"/>
                </p:cNvSpPr>
                <p:nvPr/>
              </p:nvSpPr>
              <p:spPr bwMode="auto">
                <a:xfrm>
                  <a:off x="6708520" y="3309748"/>
                  <a:ext cx="1494935" cy="763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</m:oMath>
                  </a14:m>
                  <a:endPara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8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708520" y="3309748"/>
                  <a:ext cx="1494935" cy="763607"/>
                </a:xfrm>
                <a:prstGeom prst="rect">
                  <a:avLst/>
                </a:prstGeom>
                <a:blipFill rotWithShape="1">
                  <a:blip r:embed="rId10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矩形 4"/>
                <p:cNvSpPr>
                  <a:spLocks noChangeArrowheads="1"/>
                </p:cNvSpPr>
                <p:nvPr/>
              </p:nvSpPr>
              <p:spPr bwMode="auto">
                <a:xfrm>
                  <a:off x="4194709" y="3309748"/>
                  <a:ext cx="1494935" cy="763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</m:oMath>
                  </a14:m>
                  <a:endPara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9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194709" y="3309748"/>
                  <a:ext cx="1494935" cy="763607"/>
                </a:xfrm>
                <a:prstGeom prst="rect">
                  <a:avLst/>
                </a:prstGeom>
                <a:blipFill rotWithShape="1">
                  <a:blip r:embed="rId10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0" name="矩形 4"/>
                <p:cNvSpPr>
                  <a:spLocks noChangeArrowheads="1"/>
                </p:cNvSpPr>
                <p:nvPr/>
              </p:nvSpPr>
              <p:spPr bwMode="auto">
                <a:xfrm>
                  <a:off x="1763688" y="3309748"/>
                  <a:ext cx="1494935" cy="763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占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</m:oMath>
                  </a14:m>
                  <a:endPara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50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63688" y="3309748"/>
                  <a:ext cx="1494935" cy="763607"/>
                </a:xfrm>
                <a:prstGeom prst="rect">
                  <a:avLst/>
                </a:prstGeom>
                <a:blipFill rotWithShape="1">
                  <a:blip r:embed="rId10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组合 23"/>
          <p:cNvGrpSpPr/>
          <p:nvPr/>
        </p:nvGrpSpPr>
        <p:grpSpPr>
          <a:xfrm>
            <a:off x="2304410" y="3462640"/>
            <a:ext cx="495649" cy="895701"/>
            <a:chOff x="2550391" y="3498177"/>
            <a:chExt cx="495649" cy="895701"/>
          </a:xfrm>
        </p:grpSpPr>
        <p:sp>
          <p:nvSpPr>
            <p:cNvPr id="25" name="矩形 24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50391" y="3932213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12588" y="3462640"/>
            <a:ext cx="495649" cy="895701"/>
            <a:chOff x="2550391" y="3498177"/>
            <a:chExt cx="495649" cy="895701"/>
          </a:xfrm>
        </p:grpSpPr>
        <p:sp>
          <p:nvSpPr>
            <p:cNvPr id="28" name="矩形 27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550391" y="3932213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233649" y="3476249"/>
            <a:ext cx="495649" cy="895701"/>
            <a:chOff x="2550391" y="3498177"/>
            <a:chExt cx="495649" cy="895701"/>
          </a:xfrm>
        </p:grpSpPr>
        <p:sp>
          <p:nvSpPr>
            <p:cNvPr id="31" name="矩形 30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50391" y="3932213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Box 28"/>
          <p:cNvSpPr txBox="1">
            <a:spLocks noChangeArrowheads="1"/>
          </p:cNvSpPr>
          <p:nvPr/>
        </p:nvSpPr>
        <p:spPr bwMode="auto">
          <a:xfrm flipH="1">
            <a:off x="808665" y="1498383"/>
            <a:ext cx="762032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把一个整体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平均分</a:t>
            </a: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成若干份，表示其中的</a:t>
            </a:r>
            <a:r>
              <a:rPr kumimoji="1"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份或几份的数叫做分数。</a:t>
            </a:r>
            <a:endParaRPr kumimoji="1"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380192" y="777260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C:/Users/ADMINI~1/AppData/Local/Temp/kaimatting/20200310024607/output_aiMatting_20200310024615.pngoutput_aiMatting_20200310024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10" y="3680460"/>
            <a:ext cx="8048625" cy="628650"/>
          </a:xfrm>
          <a:prstGeom prst="rect">
            <a:avLst/>
          </a:prstGeom>
        </p:spPr>
      </p:pic>
      <p:grpSp>
        <p:nvGrpSpPr>
          <p:cNvPr id="25" name="组合 37"/>
          <p:cNvGrpSpPr/>
          <p:nvPr/>
        </p:nvGrpSpPr>
        <p:grpSpPr>
          <a:xfrm>
            <a:off x="5349271" y="3598593"/>
            <a:ext cx="738745" cy="864148"/>
            <a:chOff x="1513" y="2033"/>
            <a:chExt cx="1133" cy="1360"/>
          </a:xfrm>
        </p:grpSpPr>
        <p:sp>
          <p:nvSpPr>
            <p:cNvPr id="26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37"/>
          <p:cNvGrpSpPr/>
          <p:nvPr/>
        </p:nvGrpSpPr>
        <p:grpSpPr>
          <a:xfrm>
            <a:off x="6080791" y="3606848"/>
            <a:ext cx="738745" cy="864148"/>
            <a:chOff x="1513" y="2033"/>
            <a:chExt cx="1133" cy="1360"/>
          </a:xfrm>
        </p:grpSpPr>
        <p:sp>
          <p:nvSpPr>
            <p:cNvPr id="30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7"/>
          <p:cNvGrpSpPr/>
          <p:nvPr/>
        </p:nvGrpSpPr>
        <p:grpSpPr>
          <a:xfrm>
            <a:off x="6887876" y="3582718"/>
            <a:ext cx="738745" cy="864148"/>
            <a:chOff x="1513" y="2033"/>
            <a:chExt cx="1133" cy="1360"/>
          </a:xfrm>
        </p:grpSpPr>
        <p:sp>
          <p:nvSpPr>
            <p:cNvPr id="34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225105" y="2571750"/>
            <a:ext cx="2306320" cy="1029335"/>
            <a:chOff x="1863" y="4496"/>
            <a:chExt cx="2977" cy="1621"/>
          </a:xfrm>
        </p:grpSpPr>
        <p:grpSp>
          <p:nvGrpSpPr>
            <p:cNvPr id="37" name="组合 32"/>
            <p:cNvGrpSpPr/>
            <p:nvPr/>
          </p:nvGrpSpPr>
          <p:grpSpPr>
            <a:xfrm>
              <a:off x="2636" y="4496"/>
              <a:ext cx="1406" cy="1362"/>
              <a:chOff x="6579211" y="5283821"/>
              <a:chExt cx="647740" cy="997835"/>
            </a:xfrm>
          </p:grpSpPr>
          <p:sp>
            <p:nvSpPr>
              <p:cNvPr id="38" name="Text Box 54"/>
              <p:cNvSpPr txBox="1"/>
              <p:nvPr/>
            </p:nvSpPr>
            <p:spPr>
              <a:xfrm>
                <a:off x="6579211" y="5283821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55"/>
              <p:cNvSpPr txBox="1"/>
              <p:nvPr/>
            </p:nvSpPr>
            <p:spPr>
              <a:xfrm>
                <a:off x="6579251" y="5750499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左大括号 40"/>
            <p:cNvSpPr/>
            <p:nvPr/>
          </p:nvSpPr>
          <p:spPr>
            <a:xfrm rot="5400000">
              <a:off x="3222" y="4499"/>
              <a:ext cx="258" cy="2977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Group 44"/>
          <p:cNvGrpSpPr/>
          <p:nvPr/>
        </p:nvGrpSpPr>
        <p:grpSpPr>
          <a:xfrm>
            <a:off x="5904288" y="2499995"/>
            <a:ext cx="838467" cy="1020114"/>
            <a:chOff x="-2916" y="1676"/>
            <a:chExt cx="704" cy="784"/>
          </a:xfrm>
        </p:grpSpPr>
        <p:sp>
          <p:nvSpPr>
            <p:cNvPr id="102" name="Text Box 45"/>
            <p:cNvSpPr txBox="1"/>
            <p:nvPr/>
          </p:nvSpPr>
          <p:spPr>
            <a:xfrm>
              <a:off x="-2916" y="1676"/>
              <a:ext cx="597" cy="44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Text Box 46"/>
            <p:cNvSpPr txBox="1"/>
            <p:nvPr/>
          </p:nvSpPr>
          <p:spPr>
            <a:xfrm>
              <a:off x="-2809" y="2012"/>
              <a:ext cx="597" cy="44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39327" r="-3196"/>
          <a:stretch>
            <a:fillRect/>
          </a:stretch>
        </p:blipFill>
        <p:spPr>
          <a:xfrm>
            <a:off x="5956935" y="2068830"/>
            <a:ext cx="3096260" cy="2577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1650" y="803910"/>
            <a:ext cx="75399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老师给大家准备好了大小相同的正方形纸，把一张正方形纸折成同样大的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份，再把一份或几份涂上喜欢的颜色。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680" y="1419622"/>
            <a:ext cx="2639797" cy="2645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6" name="直接连接符 15"/>
          <p:cNvCxnSpPr/>
          <p:nvPr/>
        </p:nvCxnSpPr>
        <p:spPr>
          <a:xfrm>
            <a:off x="1691680" y="2742010"/>
            <a:ext cx="2644775" cy="0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691679" y="1419622"/>
            <a:ext cx="2618690" cy="1329043"/>
            <a:chOff x="5004047" y="915566"/>
            <a:chExt cx="2670280" cy="132904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4048" y="915566"/>
              <a:ext cx="2670279" cy="13290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22" name="直接连接符 21"/>
            <p:cNvCxnSpPr/>
            <p:nvPr/>
          </p:nvCxnSpPr>
          <p:spPr>
            <a:xfrm>
              <a:off x="5004047" y="2211710"/>
              <a:ext cx="2644775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>
            <a:stCxn id="21" idx="0"/>
            <a:endCxn id="21" idx="2"/>
          </p:cNvCxnSpPr>
          <p:nvPr/>
        </p:nvCxnSpPr>
        <p:spPr>
          <a:xfrm>
            <a:off x="3001025" y="1419622"/>
            <a:ext cx="0" cy="1329043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691680" y="1419622"/>
            <a:ext cx="1296144" cy="1329043"/>
            <a:chOff x="4572000" y="2571750"/>
            <a:chExt cx="1296144" cy="132904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0" y="2571750"/>
              <a:ext cx="1296144" cy="13290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28" name="直接连接符 27"/>
            <p:cNvCxnSpPr/>
            <p:nvPr/>
          </p:nvCxnSpPr>
          <p:spPr>
            <a:xfrm>
              <a:off x="5868144" y="2571750"/>
              <a:ext cx="0" cy="1329043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572000" y="3867894"/>
              <a:ext cx="1296144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691680" y="1419622"/>
            <a:ext cx="2644775" cy="2644775"/>
            <a:chOff x="395536" y="1131590"/>
            <a:chExt cx="2644775" cy="2644775"/>
          </a:xfrm>
        </p:grpSpPr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536" y="1131590"/>
              <a:ext cx="2644775" cy="264477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cxnSp>
          <p:nvCxnSpPr>
            <p:cNvPr id="34" name="直接连接符 33"/>
            <p:cNvCxnSpPr>
              <a:stCxn id="33" idx="1"/>
              <a:endCxn id="33" idx="3"/>
            </p:cNvCxnSpPr>
            <p:nvPr/>
          </p:nvCxnSpPr>
          <p:spPr>
            <a:xfrm>
              <a:off x="395536" y="2453978"/>
              <a:ext cx="2644775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3" idx="0"/>
              <a:endCxn id="33" idx="2"/>
            </p:cNvCxnSpPr>
            <p:nvPr/>
          </p:nvCxnSpPr>
          <p:spPr>
            <a:xfrm>
              <a:off x="1717924" y="1131590"/>
              <a:ext cx="0" cy="2644775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1691680" y="1419621"/>
            <a:ext cx="1305673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 flipH="1">
            <a:off x="3851920" y="483518"/>
            <a:ext cx="2520282" cy="592663"/>
            <a:chOff x="2256609" y="1275606"/>
            <a:chExt cx="1451296" cy="592663"/>
          </a:xfrm>
        </p:grpSpPr>
        <p:sp>
          <p:nvSpPr>
            <p:cNvPr id="42" name="线形标注 2 41"/>
            <p:cNvSpPr/>
            <p:nvPr/>
          </p:nvSpPr>
          <p:spPr>
            <a:xfrm flipH="1">
              <a:off x="2256609" y="1275606"/>
              <a:ext cx="1451296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6281"/>
                <a:gd name="adj6" fmla="val -48667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3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298074" y="1275606"/>
                  <a:ext cx="1401541" cy="5926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其中</a:t>
                  </a:r>
                  <a:r>
                    <a:rPr kumimoji="1" lang="en-US" altLang="zh-CN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1</a:t>
                  </a: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份就是它的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   </a:t>
                  </a:r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43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298074" y="1275606"/>
                  <a:ext cx="1401541" cy="592663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4" name="矩形 43"/>
          <p:cNvSpPr/>
          <p:nvPr/>
        </p:nvSpPr>
        <p:spPr>
          <a:xfrm>
            <a:off x="2987824" y="1419622"/>
            <a:ext cx="1368152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148064" y="2571750"/>
            <a:ext cx="3312368" cy="1304524"/>
            <a:chOff x="5148064" y="2571750"/>
            <a:chExt cx="3312368" cy="1304524"/>
          </a:xfrm>
        </p:grpSpPr>
        <p:sp>
          <p:nvSpPr>
            <p:cNvPr id="46" name="线形标注 2 45"/>
            <p:cNvSpPr/>
            <p:nvPr/>
          </p:nvSpPr>
          <p:spPr>
            <a:xfrm>
              <a:off x="5148064" y="2787774"/>
              <a:ext cx="3240361" cy="1008112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57981"/>
                <a:gd name="adj6" fmla="val -63007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7" name="Text Box 28"/>
                <p:cNvSpPr txBox="1">
                  <a:spLocks noChangeArrowheads="1"/>
                </p:cNvSpPr>
                <p:nvPr/>
              </p:nvSpPr>
              <p:spPr bwMode="auto">
                <a:xfrm flipH="1">
                  <a:off x="5165517" y="2571750"/>
                  <a:ext cx="3294915" cy="13045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  <a:defRPr/>
                  </a:pPr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如果再涂上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  <m:r>
                        <a:rPr lang="en-US" altLang="zh-CN" sz="2000" b="1" i="1"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kumimoji="1" lang="zh-CN" altLang="en-US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，涂色部分是这张纸的几分之几呢？</a:t>
                  </a:r>
                  <a:endParaRPr kumimoji="1" lang="zh-CN" altLang="en-US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47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 flipH="1">
                  <a:off x="5165517" y="2571750"/>
                  <a:ext cx="3294915" cy="1304524"/>
                </a:xfrm>
                <a:prstGeom prst="rect">
                  <a:avLst/>
                </a:prstGeom>
                <a:blipFill rotWithShape="1">
                  <a:blip r:embed="rId4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9462" y="858179"/>
            <a:ext cx="6462210" cy="36349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组合 12"/>
          <p:cNvGrpSpPr/>
          <p:nvPr/>
        </p:nvGrpSpPr>
        <p:grpSpPr>
          <a:xfrm flipH="1">
            <a:off x="6370074" y="3082884"/>
            <a:ext cx="2376266" cy="720080"/>
            <a:chOff x="2134728" y="1275606"/>
            <a:chExt cx="1573177" cy="720080"/>
          </a:xfrm>
        </p:grpSpPr>
        <p:sp>
          <p:nvSpPr>
            <p:cNvPr id="20" name="线形标注 2 19"/>
            <p:cNvSpPr/>
            <p:nvPr/>
          </p:nvSpPr>
          <p:spPr>
            <a:xfrm flipH="1">
              <a:off x="2230073" y="1275606"/>
              <a:ext cx="1477832" cy="72008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19524"/>
                <a:gd name="adj6" fmla="val -52120"/>
              </a:avLst>
            </a:prstGeom>
            <a:solidFill>
              <a:schemeClr val="bg1"/>
            </a:solidFill>
            <a:ln w="3175"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 Box 28"/>
            <p:cNvSpPr txBox="1">
              <a:spLocks noChangeArrowheads="1"/>
            </p:cNvSpPr>
            <p:nvPr/>
          </p:nvSpPr>
          <p:spPr bwMode="auto">
            <a:xfrm>
              <a:off x="2134728" y="1275606"/>
              <a:ext cx="156488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这就是我们今天要学习的新知识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796308" y="2161336"/>
            <a:ext cx="2968518" cy="62324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认识几分之几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331640" y="1419622"/>
            <a:ext cx="2644775" cy="2644775"/>
            <a:chOff x="395536" y="1131590"/>
            <a:chExt cx="2644775" cy="2644775"/>
          </a:xfrm>
        </p:grpSpPr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95536" y="1131590"/>
              <a:ext cx="2644775" cy="264477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cxnSp>
          <p:nvCxnSpPr>
            <p:cNvPr id="25" name="直接连接符 24"/>
            <p:cNvCxnSpPr>
              <a:stCxn id="21" idx="1"/>
              <a:endCxn id="21" idx="3"/>
            </p:cNvCxnSpPr>
            <p:nvPr/>
          </p:nvCxnSpPr>
          <p:spPr>
            <a:xfrm>
              <a:off x="395536" y="2453978"/>
              <a:ext cx="2644775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1" idx="0"/>
              <a:endCxn id="21" idx="2"/>
            </p:cNvCxnSpPr>
            <p:nvPr/>
          </p:nvCxnSpPr>
          <p:spPr>
            <a:xfrm>
              <a:off x="1717924" y="1131590"/>
              <a:ext cx="0" cy="2644775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1331640" y="1419621"/>
            <a:ext cx="1305673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627784" y="1419622"/>
            <a:ext cx="1368152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1691680" y="1491630"/>
            <a:ext cx="587375" cy="1076325"/>
            <a:chOff x="7945800" y="880717"/>
            <a:chExt cx="482030" cy="1077240"/>
          </a:xfrm>
        </p:grpSpPr>
        <p:sp>
          <p:nvSpPr>
            <p:cNvPr id="30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 bwMode="auto">
          <a:xfrm>
            <a:off x="3048521" y="1491630"/>
            <a:ext cx="587375" cy="1076325"/>
            <a:chOff x="7945800" y="880717"/>
            <a:chExt cx="482030" cy="1077240"/>
          </a:xfrm>
        </p:grpSpPr>
        <p:sp>
          <p:nvSpPr>
            <p:cNvPr id="33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虚尾箭头 34"/>
          <p:cNvSpPr/>
          <p:nvPr/>
        </p:nvSpPr>
        <p:spPr>
          <a:xfrm>
            <a:off x="4572000" y="1707654"/>
            <a:ext cx="504056" cy="504056"/>
          </a:xfrm>
          <a:prstGeom prst="stripedRightArrow">
            <a:avLst/>
          </a:prstGeom>
          <a:solidFill>
            <a:srgbClr val="FF0000">
              <a:alpha val="4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虚尾箭头 39"/>
          <p:cNvSpPr/>
          <p:nvPr/>
        </p:nvSpPr>
        <p:spPr>
          <a:xfrm rot="5400000">
            <a:off x="6428652" y="2315927"/>
            <a:ext cx="504056" cy="504056"/>
          </a:xfrm>
          <a:prstGeom prst="stripedRightArrow">
            <a:avLst/>
          </a:prstGeom>
          <a:solidFill>
            <a:srgbClr val="FF0000">
              <a:alpha val="4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 flipH="1">
            <a:off x="5040658" y="3913837"/>
            <a:ext cx="936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读作：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5" name="TextBox 10"/>
          <p:cNvSpPr txBox="1">
            <a:spLocks noChangeArrowheads="1"/>
          </p:cNvSpPr>
          <p:nvPr/>
        </p:nvSpPr>
        <p:spPr bwMode="auto">
          <a:xfrm>
            <a:off x="6228912" y="3920738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四分之二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5359876" y="1523209"/>
                <a:ext cx="2411306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9876" y="1523209"/>
                <a:ext cx="2411306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20" t="-60" r="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组合 35"/>
          <p:cNvGrpSpPr/>
          <p:nvPr/>
        </p:nvGrpSpPr>
        <p:grpSpPr>
          <a:xfrm>
            <a:off x="6488026" y="2788320"/>
            <a:ext cx="1006809" cy="1056764"/>
            <a:chOff x="-78863" y="3068320"/>
            <a:chExt cx="1006809" cy="105676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-78863" y="3068320"/>
                  <a:ext cx="379307" cy="10567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8863" y="3068320"/>
                  <a:ext cx="379307" cy="1056764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TextBox 37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0" grpId="0" animBg="1"/>
      <p:bldP spid="44" grpId="0"/>
      <p:bldP spid="4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259632" y="1131591"/>
            <a:ext cx="2644775" cy="2644775"/>
            <a:chOff x="395536" y="1131590"/>
            <a:chExt cx="2644775" cy="2644775"/>
          </a:xfrm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95536" y="1131590"/>
              <a:ext cx="2644775" cy="2644775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cxnSp>
          <p:nvCxnSpPr>
            <p:cNvPr id="42" name="直接连接符 41"/>
            <p:cNvCxnSpPr>
              <a:stCxn id="41" idx="1"/>
              <a:endCxn id="41" idx="3"/>
            </p:cNvCxnSpPr>
            <p:nvPr/>
          </p:nvCxnSpPr>
          <p:spPr>
            <a:xfrm>
              <a:off x="395536" y="2453978"/>
              <a:ext cx="2644775" cy="0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41" idx="0"/>
              <a:endCxn id="41" idx="2"/>
            </p:cNvCxnSpPr>
            <p:nvPr/>
          </p:nvCxnSpPr>
          <p:spPr>
            <a:xfrm>
              <a:off x="1717924" y="1131590"/>
              <a:ext cx="0" cy="2644775"/>
            </a:xfrm>
            <a:prstGeom prst="line">
              <a:avLst/>
            </a:prstGeom>
            <a:ln w="38100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1259632" y="1131590"/>
            <a:ext cx="1305673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555776" y="1131591"/>
            <a:ext cx="1368152" cy="1302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 bwMode="auto">
          <a:xfrm>
            <a:off x="1619672" y="1203599"/>
            <a:ext cx="587375" cy="1076325"/>
            <a:chOff x="7945800" y="880717"/>
            <a:chExt cx="482030" cy="1077240"/>
          </a:xfrm>
        </p:grpSpPr>
        <p:sp>
          <p:nvSpPr>
            <p:cNvPr id="47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 bwMode="auto">
          <a:xfrm>
            <a:off x="2976513" y="1203599"/>
            <a:ext cx="587375" cy="1076325"/>
            <a:chOff x="7945800" y="880717"/>
            <a:chExt cx="482030" cy="1077240"/>
          </a:xfrm>
        </p:grpSpPr>
        <p:sp>
          <p:nvSpPr>
            <p:cNvPr id="50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1254165" y="2427735"/>
            <a:ext cx="1284833" cy="13681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1691680" y="2499743"/>
            <a:ext cx="587375" cy="1076325"/>
            <a:chOff x="7945800" y="880717"/>
            <a:chExt cx="482030" cy="1077240"/>
          </a:xfrm>
        </p:grpSpPr>
        <p:sp>
          <p:nvSpPr>
            <p:cNvPr id="54" name="矩形 17"/>
            <p:cNvSpPr>
              <a:spLocks noChangeArrowheads="1"/>
            </p:cNvSpPr>
            <p:nvPr/>
          </p:nvSpPr>
          <p:spPr bwMode="auto">
            <a:xfrm>
              <a:off x="7945800" y="880717"/>
              <a:ext cx="482030" cy="107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1</a:t>
              </a:r>
              <a:endParaRPr lang="en-US" altLang="zh-CN" sz="3200" b="0" dirty="0">
                <a:ea typeface="宋体" panose="02010600030101010101" pitchFamily="2" charset="-122"/>
              </a:endParaRPr>
            </a:p>
            <a:p>
              <a:pPr algn="ctr" eaLnBrk="1" hangingPunct="1">
                <a:spcBef>
                  <a:spcPct val="0"/>
                </a:spcBef>
              </a:pPr>
              <a:r>
                <a:rPr lang="en-US" altLang="zh-CN" sz="3200" b="0" dirty="0">
                  <a:ea typeface="宋体" panose="02010600030101010101" pitchFamily="2" charset="-122"/>
                </a:rPr>
                <a:t>4</a:t>
              </a:r>
              <a:endParaRPr lang="zh-CN" altLang="en-US" sz="3200" b="0" baseline="30000" dirty="0">
                <a:ea typeface="宋体" panose="02010600030101010101" pitchFamily="2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022664" y="1401860"/>
              <a:ext cx="3100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237559" y="1659511"/>
            <a:ext cx="2680459" cy="1476142"/>
            <a:chOff x="2669607" y="1947542"/>
            <a:chExt cx="2680459" cy="1476142"/>
          </a:xfrm>
        </p:grpSpPr>
        <p:sp>
          <p:nvSpPr>
            <p:cNvPr id="2" name="任意多边形 1"/>
            <p:cNvSpPr/>
            <p:nvPr/>
          </p:nvSpPr>
          <p:spPr>
            <a:xfrm>
              <a:off x="2669607" y="2041451"/>
              <a:ext cx="2508449" cy="1382233"/>
            </a:xfrm>
            <a:custGeom>
              <a:avLst/>
              <a:gdLst>
                <a:gd name="connsiteX0" fmla="*/ 169286 w 2508449"/>
                <a:gd name="connsiteY0" fmla="*/ 1382233 h 1382233"/>
                <a:gd name="connsiteX1" fmla="*/ 243714 w 2508449"/>
                <a:gd name="connsiteY1" fmla="*/ 808075 h 1382233"/>
                <a:gd name="connsiteX2" fmla="*/ 2508449 w 2508449"/>
                <a:gd name="connsiteY2" fmla="*/ 0 h 1382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08449" h="1382233">
                  <a:moveTo>
                    <a:pt x="169286" y="1382233"/>
                  </a:moveTo>
                  <a:cubicBezTo>
                    <a:pt x="11569" y="1210340"/>
                    <a:pt x="-146147" y="1038447"/>
                    <a:pt x="243714" y="808075"/>
                  </a:cubicBezTo>
                  <a:cubicBezTo>
                    <a:pt x="633575" y="577703"/>
                    <a:pt x="2508449" y="0"/>
                    <a:pt x="2508449" y="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4312812">
              <a:off x="5175767" y="1941539"/>
              <a:ext cx="168295" cy="180302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6417421" y="149181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虚尾箭头 60"/>
          <p:cNvSpPr/>
          <p:nvPr/>
        </p:nvSpPr>
        <p:spPr>
          <a:xfrm rot="5400000">
            <a:off x="6095479" y="2034596"/>
            <a:ext cx="504056" cy="504056"/>
          </a:xfrm>
          <a:prstGeom prst="stripedRightArrow">
            <a:avLst/>
          </a:prstGeom>
          <a:solidFill>
            <a:srgbClr val="FF0000">
              <a:alpha val="4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65" name="Text Box 28"/>
          <p:cNvSpPr txBox="1">
            <a:spLocks noChangeArrowheads="1"/>
          </p:cNvSpPr>
          <p:nvPr/>
        </p:nvSpPr>
        <p:spPr bwMode="auto">
          <a:xfrm flipH="1">
            <a:off x="4668702" y="3704715"/>
            <a:ext cx="3935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读作：＿＿＿＿＿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6" name="TextBox 10"/>
          <p:cNvSpPr txBox="1">
            <a:spLocks noChangeArrowheads="1"/>
          </p:cNvSpPr>
          <p:nvPr/>
        </p:nvSpPr>
        <p:spPr bwMode="auto">
          <a:xfrm>
            <a:off x="5964846" y="3632707"/>
            <a:ext cx="18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四分之三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140500" y="1357061"/>
                <a:ext cx="3096135" cy="792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份是（ ）个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  <m:r>
                      <a:rPr lang="en-US" altLang="zh-CN" sz="28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0500" y="1357061"/>
                <a:ext cx="3096135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6" t="-8" r="2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组合 29"/>
          <p:cNvGrpSpPr/>
          <p:nvPr/>
        </p:nvGrpSpPr>
        <p:grpSpPr>
          <a:xfrm>
            <a:off x="6182118" y="2537877"/>
            <a:ext cx="599505" cy="1027717"/>
            <a:chOff x="328441" y="3068683"/>
            <a:chExt cx="599505" cy="102771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328441" y="3068683"/>
                  <a:ext cx="379307" cy="10277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dirty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441" y="3068683"/>
                  <a:ext cx="379307" cy="1027717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TextBox 31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1" grpId="0"/>
      <p:bldP spid="61" grpId="0" animBg="1"/>
      <p:bldP spid="65" grpId="0"/>
      <p:bldP spid="66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/Users/ADMINI~1/AppData/Local/Temp/kaimatting/20200310024607/output_aiMatting_20200310024615.pngoutput_aiMatting_20200310024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35" y="3004808"/>
            <a:ext cx="8048625" cy="628650"/>
          </a:xfrm>
          <a:prstGeom prst="rect">
            <a:avLst/>
          </a:prstGeom>
        </p:spPr>
      </p:pic>
      <p:sp>
        <p:nvSpPr>
          <p:cNvPr id="20494" name="Rectangle 36"/>
          <p:cNvSpPr/>
          <p:nvPr/>
        </p:nvSpPr>
        <p:spPr>
          <a:xfrm>
            <a:off x="433679" y="737155"/>
            <a:ext cx="795083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分米长的一条彩带平均分成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4" name="Group 44"/>
          <p:cNvGrpSpPr/>
          <p:nvPr/>
        </p:nvGrpSpPr>
        <p:grpSpPr>
          <a:xfrm>
            <a:off x="3698294" y="1340116"/>
            <a:ext cx="746522" cy="1151333"/>
            <a:chOff x="-2839" y="1724"/>
            <a:chExt cx="627" cy="967"/>
          </a:xfrm>
        </p:grpSpPr>
        <p:sp>
          <p:nvSpPr>
            <p:cNvPr id="55" name="Text Box 45"/>
            <p:cNvSpPr txBox="1"/>
            <p:nvPr/>
          </p:nvSpPr>
          <p:spPr>
            <a:xfrm>
              <a:off x="-2839" y="1724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46"/>
            <p:cNvSpPr txBox="1"/>
            <p:nvPr/>
          </p:nvSpPr>
          <p:spPr>
            <a:xfrm>
              <a:off x="-2809" y="2201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37"/>
          <p:cNvGrpSpPr/>
          <p:nvPr/>
        </p:nvGrpSpPr>
        <p:grpSpPr>
          <a:xfrm>
            <a:off x="5686096" y="2922941"/>
            <a:ext cx="738745" cy="864148"/>
            <a:chOff x="1513" y="2033"/>
            <a:chExt cx="1133" cy="1360"/>
          </a:xfrm>
        </p:grpSpPr>
        <p:sp>
          <p:nvSpPr>
            <p:cNvPr id="26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37"/>
          <p:cNvGrpSpPr/>
          <p:nvPr/>
        </p:nvGrpSpPr>
        <p:grpSpPr>
          <a:xfrm>
            <a:off x="6417616" y="2931196"/>
            <a:ext cx="738745" cy="864148"/>
            <a:chOff x="1513" y="2033"/>
            <a:chExt cx="1133" cy="1360"/>
          </a:xfrm>
        </p:grpSpPr>
        <p:sp>
          <p:nvSpPr>
            <p:cNvPr id="30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7"/>
          <p:cNvGrpSpPr/>
          <p:nvPr/>
        </p:nvGrpSpPr>
        <p:grpSpPr>
          <a:xfrm>
            <a:off x="7224701" y="2907066"/>
            <a:ext cx="738745" cy="864148"/>
            <a:chOff x="1513" y="2033"/>
            <a:chExt cx="1133" cy="1360"/>
          </a:xfrm>
        </p:grpSpPr>
        <p:sp>
          <p:nvSpPr>
            <p:cNvPr id="34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35575" y="1172198"/>
            <a:ext cx="4667885" cy="1286510"/>
            <a:chOff x="752" y="2348"/>
            <a:chExt cx="7351" cy="2026"/>
          </a:xfrm>
        </p:grpSpPr>
        <p:grpSp>
          <p:nvGrpSpPr>
            <p:cNvPr id="7176" name="组合 88"/>
            <p:cNvGrpSpPr/>
            <p:nvPr/>
          </p:nvGrpSpPr>
          <p:grpSpPr>
            <a:xfrm>
              <a:off x="2232" y="2729"/>
              <a:ext cx="5871" cy="1645"/>
              <a:chOff x="966744" y="1345127"/>
              <a:chExt cx="3949024" cy="983651"/>
            </a:xfrm>
          </p:grpSpPr>
          <p:grpSp>
            <p:nvGrpSpPr>
              <p:cNvPr id="20564" name="组合 87"/>
              <p:cNvGrpSpPr/>
              <p:nvPr/>
            </p:nvGrpSpPr>
            <p:grpSpPr>
              <a:xfrm>
                <a:off x="966744" y="1345127"/>
                <a:ext cx="3949024" cy="983651"/>
                <a:chOff x="966744" y="1345127"/>
                <a:chExt cx="3949024" cy="983651"/>
              </a:xfrm>
            </p:grpSpPr>
            <p:sp>
              <p:nvSpPr>
                <p:cNvPr id="20566" name="AutoShape 27"/>
                <p:cNvSpPr/>
                <p:nvPr/>
              </p:nvSpPr>
              <p:spPr>
                <a:xfrm>
                  <a:off x="966744" y="1345127"/>
                  <a:ext cx="3949024" cy="983651"/>
                </a:xfrm>
                <a:prstGeom prst="wedgeRoundRectCallout">
                  <a:avLst>
                    <a:gd name="adj1" fmla="val -56900"/>
                    <a:gd name="adj2" fmla="val -13230"/>
                    <a:gd name="adj3" fmla="val 16667"/>
                  </a:avLst>
                </a:prstGeom>
                <a:solidFill>
                  <a:srgbClr val="FFFFFF"/>
                </a:solidFill>
                <a:ln w="19050" cap="flat" cmpd="sng">
                  <a:solidFill>
                    <a:srgbClr val="357B6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每份是它的      。</a:t>
                  </a:r>
                  <a:endParaRPr lang="zh-CN" altLang="en-US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68" name="Text Box 101"/>
                <p:cNvSpPr txBox="1"/>
                <p:nvPr/>
              </p:nvSpPr>
              <p:spPr>
                <a:xfrm>
                  <a:off x="3129851" y="1446893"/>
                  <a:ext cx="1527186" cy="857256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/>
                <a:lstStyle/>
                <a:p>
                  <a:pPr algn="ctr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（    ）</a:t>
                  </a:r>
                  <a:endParaRPr lang="en-US" altLang="zh-CN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  <a:p>
                  <a:pPr algn="ctr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（    ）</a:t>
                  </a:r>
                  <a:endParaRPr lang="en-US" altLang="zh-CN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20569" name="直接连接符 83"/>
              <p:cNvCxnSpPr/>
              <p:nvPr/>
            </p:nvCxnSpPr>
            <p:spPr>
              <a:xfrm flipV="1">
                <a:off x="3284563" y="1879973"/>
                <a:ext cx="1217761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pic>
          <p:nvPicPr>
            <p:cNvPr id="9224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" y="2348"/>
              <a:ext cx="1452" cy="178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527015" y="3679178"/>
            <a:ext cx="1139190" cy="1051564"/>
            <a:chOff x="2636" y="4212"/>
            <a:chExt cx="1406" cy="1638"/>
          </a:xfrm>
        </p:grpSpPr>
        <p:grpSp>
          <p:nvGrpSpPr>
            <p:cNvPr id="67" name="组合 32"/>
            <p:cNvGrpSpPr/>
            <p:nvPr/>
          </p:nvGrpSpPr>
          <p:grpSpPr>
            <a:xfrm>
              <a:off x="2636" y="4496"/>
              <a:ext cx="1406" cy="1354"/>
              <a:chOff x="6579211" y="5283821"/>
              <a:chExt cx="647740" cy="992121"/>
            </a:xfrm>
          </p:grpSpPr>
          <p:sp>
            <p:nvSpPr>
              <p:cNvPr id="68" name="Text Box 54"/>
              <p:cNvSpPr txBox="1"/>
              <p:nvPr/>
            </p:nvSpPr>
            <p:spPr>
              <a:xfrm>
                <a:off x="6579211" y="5283821"/>
                <a:ext cx="647700" cy="52544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Text Box 55"/>
              <p:cNvSpPr txBox="1"/>
              <p:nvPr/>
            </p:nvSpPr>
            <p:spPr>
              <a:xfrm>
                <a:off x="6579251" y="5750499"/>
                <a:ext cx="647700" cy="52544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左大括号 70"/>
            <p:cNvSpPr/>
            <p:nvPr/>
          </p:nvSpPr>
          <p:spPr>
            <a:xfrm rot="16200000" flipV="1">
              <a:off x="3205" y="3844"/>
              <a:ext cx="258" cy="994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Group 44"/>
          <p:cNvGrpSpPr/>
          <p:nvPr/>
        </p:nvGrpSpPr>
        <p:grpSpPr>
          <a:xfrm>
            <a:off x="623854" y="3800463"/>
            <a:ext cx="787003" cy="1020364"/>
            <a:chOff x="-2873" y="1645"/>
            <a:chExt cx="661" cy="857"/>
          </a:xfrm>
        </p:grpSpPr>
        <p:sp>
          <p:nvSpPr>
            <p:cNvPr id="73" name="Text Box 45"/>
            <p:cNvSpPr txBox="1"/>
            <p:nvPr/>
          </p:nvSpPr>
          <p:spPr>
            <a:xfrm>
              <a:off x="-2873" y="1645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46"/>
            <p:cNvSpPr txBox="1"/>
            <p:nvPr/>
          </p:nvSpPr>
          <p:spPr>
            <a:xfrm>
              <a:off x="-2809" y="2012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Group 44"/>
          <p:cNvGrpSpPr/>
          <p:nvPr/>
        </p:nvGrpSpPr>
        <p:grpSpPr>
          <a:xfrm>
            <a:off x="6264875" y="1755763"/>
            <a:ext cx="779145" cy="1103204"/>
            <a:chOff x="-2830" y="1514"/>
            <a:chExt cx="654" cy="906"/>
          </a:xfrm>
        </p:grpSpPr>
        <p:sp>
          <p:nvSpPr>
            <p:cNvPr id="82" name="Text Box 45"/>
            <p:cNvSpPr txBox="1"/>
            <p:nvPr/>
          </p:nvSpPr>
          <p:spPr>
            <a:xfrm>
              <a:off x="-2830" y="1514"/>
              <a:ext cx="597" cy="47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 Box 46"/>
            <p:cNvSpPr txBox="1"/>
            <p:nvPr/>
          </p:nvSpPr>
          <p:spPr>
            <a:xfrm>
              <a:off x="-2773" y="1941"/>
              <a:ext cx="597" cy="47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61930" y="1896098"/>
            <a:ext cx="2306320" cy="1029335"/>
            <a:chOff x="1863" y="4496"/>
            <a:chExt cx="2977" cy="1621"/>
          </a:xfrm>
        </p:grpSpPr>
        <p:grpSp>
          <p:nvGrpSpPr>
            <p:cNvPr id="37" name="组合 32"/>
            <p:cNvGrpSpPr/>
            <p:nvPr/>
          </p:nvGrpSpPr>
          <p:grpSpPr>
            <a:xfrm>
              <a:off x="2636" y="4496"/>
              <a:ext cx="1406" cy="1362"/>
              <a:chOff x="6579211" y="5283821"/>
              <a:chExt cx="647740" cy="997835"/>
            </a:xfrm>
          </p:grpSpPr>
          <p:sp>
            <p:nvSpPr>
              <p:cNvPr id="38" name="Text Box 54"/>
              <p:cNvSpPr txBox="1"/>
              <p:nvPr/>
            </p:nvSpPr>
            <p:spPr>
              <a:xfrm>
                <a:off x="6579211" y="5283821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55"/>
              <p:cNvSpPr txBox="1"/>
              <p:nvPr/>
            </p:nvSpPr>
            <p:spPr>
              <a:xfrm>
                <a:off x="6579251" y="5750499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左大括号 40"/>
            <p:cNvSpPr/>
            <p:nvPr/>
          </p:nvSpPr>
          <p:spPr>
            <a:xfrm rot="5400000">
              <a:off x="3222" y="4499"/>
              <a:ext cx="258" cy="2977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-193" b="28821"/>
          <a:stretch>
            <a:fillRect/>
          </a:stretch>
        </p:blipFill>
        <p:spPr>
          <a:xfrm>
            <a:off x="661035" y="2127885"/>
            <a:ext cx="8226425" cy="1322070"/>
          </a:xfrm>
          <a:prstGeom prst="rect">
            <a:avLst/>
          </a:prstGeom>
        </p:spPr>
      </p:pic>
      <p:sp>
        <p:nvSpPr>
          <p:cNvPr id="20494" name="Rectangle 36"/>
          <p:cNvSpPr/>
          <p:nvPr/>
        </p:nvSpPr>
        <p:spPr>
          <a:xfrm>
            <a:off x="484505" y="643260"/>
            <a:ext cx="7950835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分米长的一条彩带平均分成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4" name="Group 44"/>
          <p:cNvGrpSpPr/>
          <p:nvPr/>
        </p:nvGrpSpPr>
        <p:grpSpPr>
          <a:xfrm>
            <a:off x="3651409" y="1117045"/>
            <a:ext cx="746522" cy="1151333"/>
            <a:chOff x="-2839" y="1724"/>
            <a:chExt cx="627" cy="967"/>
          </a:xfrm>
        </p:grpSpPr>
        <p:sp>
          <p:nvSpPr>
            <p:cNvPr id="55" name="Text Box 45"/>
            <p:cNvSpPr txBox="1"/>
            <p:nvPr/>
          </p:nvSpPr>
          <p:spPr>
            <a:xfrm>
              <a:off x="-2839" y="1724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46"/>
            <p:cNvSpPr txBox="1"/>
            <p:nvPr/>
          </p:nvSpPr>
          <p:spPr>
            <a:xfrm>
              <a:off x="-2809" y="2201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125" name="组合 37"/>
          <p:cNvGrpSpPr/>
          <p:nvPr/>
        </p:nvGrpSpPr>
        <p:grpSpPr>
          <a:xfrm>
            <a:off x="4830786" y="2259378"/>
            <a:ext cx="738745" cy="864148"/>
            <a:chOff x="1513" y="2033"/>
            <a:chExt cx="1133" cy="1360"/>
          </a:xfrm>
        </p:grpSpPr>
        <p:sp>
          <p:nvSpPr>
            <p:cNvPr id="47126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127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7"/>
          <p:cNvGrpSpPr/>
          <p:nvPr/>
        </p:nvGrpSpPr>
        <p:grpSpPr>
          <a:xfrm>
            <a:off x="4134485" y="2250440"/>
            <a:ext cx="696595" cy="861654"/>
            <a:chOff x="1513" y="2033"/>
            <a:chExt cx="1133" cy="1368"/>
          </a:xfrm>
        </p:grpSpPr>
        <p:sp>
          <p:nvSpPr>
            <p:cNvPr id="11" name="文本框 38"/>
            <p:cNvSpPr txBox="1"/>
            <p:nvPr/>
          </p:nvSpPr>
          <p:spPr>
            <a:xfrm>
              <a:off x="1665" y="2033"/>
              <a:ext cx="981" cy="8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39"/>
            <p:cNvSpPr txBox="1"/>
            <p:nvPr/>
          </p:nvSpPr>
          <p:spPr>
            <a:xfrm>
              <a:off x="1513" y="2572"/>
              <a:ext cx="987" cy="8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37"/>
          <p:cNvGrpSpPr/>
          <p:nvPr/>
        </p:nvGrpSpPr>
        <p:grpSpPr>
          <a:xfrm>
            <a:off x="3258526" y="2240328"/>
            <a:ext cx="738745" cy="864148"/>
            <a:chOff x="1513" y="2033"/>
            <a:chExt cx="1133" cy="1360"/>
          </a:xfrm>
        </p:grpSpPr>
        <p:sp>
          <p:nvSpPr>
            <p:cNvPr id="17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37"/>
          <p:cNvGrpSpPr/>
          <p:nvPr/>
        </p:nvGrpSpPr>
        <p:grpSpPr>
          <a:xfrm>
            <a:off x="5728041" y="2259378"/>
            <a:ext cx="738745" cy="864148"/>
            <a:chOff x="1513" y="2033"/>
            <a:chExt cx="1133" cy="1360"/>
          </a:xfrm>
        </p:grpSpPr>
        <p:sp>
          <p:nvSpPr>
            <p:cNvPr id="26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37"/>
          <p:cNvGrpSpPr/>
          <p:nvPr/>
        </p:nvGrpSpPr>
        <p:grpSpPr>
          <a:xfrm>
            <a:off x="6459561" y="2267633"/>
            <a:ext cx="738745" cy="864148"/>
            <a:chOff x="1513" y="2033"/>
            <a:chExt cx="1133" cy="1360"/>
          </a:xfrm>
        </p:grpSpPr>
        <p:sp>
          <p:nvSpPr>
            <p:cNvPr id="30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7"/>
          <p:cNvGrpSpPr/>
          <p:nvPr/>
        </p:nvGrpSpPr>
        <p:grpSpPr>
          <a:xfrm>
            <a:off x="7286331" y="2240328"/>
            <a:ext cx="738745" cy="864148"/>
            <a:chOff x="1513" y="2033"/>
            <a:chExt cx="1133" cy="1360"/>
          </a:xfrm>
        </p:grpSpPr>
        <p:sp>
          <p:nvSpPr>
            <p:cNvPr id="34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37"/>
          <p:cNvGrpSpPr/>
          <p:nvPr/>
        </p:nvGrpSpPr>
        <p:grpSpPr>
          <a:xfrm>
            <a:off x="8084820" y="2240280"/>
            <a:ext cx="738505" cy="864235"/>
            <a:chOff x="1513" y="2033"/>
            <a:chExt cx="1133" cy="1360"/>
          </a:xfrm>
        </p:grpSpPr>
        <p:sp>
          <p:nvSpPr>
            <p:cNvPr id="62" name="文本框 38"/>
            <p:cNvSpPr txBox="1"/>
            <p:nvPr/>
          </p:nvSpPr>
          <p:spPr>
            <a:xfrm>
              <a:off x="1665" y="2033"/>
              <a:ext cx="981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39"/>
            <p:cNvSpPr txBox="1"/>
            <p:nvPr/>
          </p:nvSpPr>
          <p:spPr>
            <a:xfrm>
              <a:off x="1513" y="2572"/>
              <a:ext cx="98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1609" y="2682"/>
              <a:ext cx="68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75615" y="978535"/>
            <a:ext cx="4669790" cy="1229995"/>
            <a:chOff x="749" y="2493"/>
            <a:chExt cx="7354" cy="1937"/>
          </a:xfrm>
        </p:grpSpPr>
        <p:grpSp>
          <p:nvGrpSpPr>
            <p:cNvPr id="7176" name="组合 88"/>
            <p:cNvGrpSpPr/>
            <p:nvPr/>
          </p:nvGrpSpPr>
          <p:grpSpPr>
            <a:xfrm>
              <a:off x="2232" y="2785"/>
              <a:ext cx="5871" cy="1645"/>
              <a:chOff x="966744" y="1378762"/>
              <a:chExt cx="3949024" cy="983651"/>
            </a:xfrm>
          </p:grpSpPr>
          <p:grpSp>
            <p:nvGrpSpPr>
              <p:cNvPr id="20564" name="组合 87"/>
              <p:cNvGrpSpPr/>
              <p:nvPr/>
            </p:nvGrpSpPr>
            <p:grpSpPr>
              <a:xfrm>
                <a:off x="966744" y="1378762"/>
                <a:ext cx="3949024" cy="983651"/>
                <a:chOff x="966744" y="1378762"/>
                <a:chExt cx="3949024" cy="983651"/>
              </a:xfrm>
            </p:grpSpPr>
            <p:sp>
              <p:nvSpPr>
                <p:cNvPr id="20566" name="AutoShape 27"/>
                <p:cNvSpPr/>
                <p:nvPr/>
              </p:nvSpPr>
              <p:spPr>
                <a:xfrm>
                  <a:off x="966744" y="1378762"/>
                  <a:ext cx="3949024" cy="983651"/>
                </a:xfrm>
                <a:prstGeom prst="wedgeRoundRectCallout">
                  <a:avLst>
                    <a:gd name="adj1" fmla="val -56900"/>
                    <a:gd name="adj2" fmla="val -13230"/>
                    <a:gd name="adj3" fmla="val 16667"/>
                  </a:avLst>
                </a:prstGeom>
                <a:solidFill>
                  <a:srgbClr val="FFFFFF"/>
                </a:solidFill>
                <a:ln w="19050" cap="flat" cmpd="sng">
                  <a:solidFill>
                    <a:srgbClr val="357B69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每份是它的      。</a:t>
                  </a:r>
                  <a:endParaRPr lang="zh-CN" altLang="en-US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68" name="Text Box 101"/>
                <p:cNvSpPr txBox="1"/>
                <p:nvPr/>
              </p:nvSpPr>
              <p:spPr>
                <a:xfrm>
                  <a:off x="3042428" y="1488963"/>
                  <a:ext cx="1527186" cy="857256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anchor="t"/>
                <a:lstStyle/>
                <a:p>
                  <a:pPr algn="ctr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（    ）</a:t>
                  </a:r>
                  <a:endParaRPr lang="en-US" altLang="zh-CN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  <a:p>
                  <a:pPr algn="ctr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zh-CN" altLang="en-US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（    ）</a:t>
                  </a:r>
                  <a:endParaRPr lang="en-US" altLang="zh-CN" sz="32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cxnSp>
            <p:nvCxnSpPr>
              <p:cNvPr id="20569" name="直接连接符 83"/>
              <p:cNvCxnSpPr/>
              <p:nvPr/>
            </p:nvCxnSpPr>
            <p:spPr>
              <a:xfrm>
                <a:off x="3286116" y="1924637"/>
                <a:ext cx="100013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pic>
          <p:nvPicPr>
            <p:cNvPr id="9224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49" y="2493"/>
              <a:ext cx="1452" cy="178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568960" y="3015615"/>
            <a:ext cx="1139190" cy="1051564"/>
            <a:chOff x="2636" y="4212"/>
            <a:chExt cx="1406" cy="1638"/>
          </a:xfrm>
        </p:grpSpPr>
        <p:grpSp>
          <p:nvGrpSpPr>
            <p:cNvPr id="67" name="组合 32"/>
            <p:cNvGrpSpPr/>
            <p:nvPr/>
          </p:nvGrpSpPr>
          <p:grpSpPr>
            <a:xfrm>
              <a:off x="2636" y="4496"/>
              <a:ext cx="1406" cy="1354"/>
              <a:chOff x="6579211" y="5283821"/>
              <a:chExt cx="647740" cy="992121"/>
            </a:xfrm>
          </p:grpSpPr>
          <p:sp>
            <p:nvSpPr>
              <p:cNvPr id="68" name="Text Box 54"/>
              <p:cNvSpPr txBox="1"/>
              <p:nvPr/>
            </p:nvSpPr>
            <p:spPr>
              <a:xfrm>
                <a:off x="6579211" y="5283821"/>
                <a:ext cx="647700" cy="52544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Text Box 55"/>
              <p:cNvSpPr txBox="1"/>
              <p:nvPr/>
            </p:nvSpPr>
            <p:spPr>
              <a:xfrm>
                <a:off x="6579251" y="5750499"/>
                <a:ext cx="647700" cy="52544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左大括号 70"/>
            <p:cNvSpPr/>
            <p:nvPr/>
          </p:nvSpPr>
          <p:spPr>
            <a:xfrm rot="16200000" flipV="1">
              <a:off x="3205" y="3844"/>
              <a:ext cx="258" cy="994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Group 44"/>
          <p:cNvGrpSpPr/>
          <p:nvPr/>
        </p:nvGrpSpPr>
        <p:grpSpPr>
          <a:xfrm>
            <a:off x="689622" y="3115469"/>
            <a:ext cx="804860" cy="1008457"/>
            <a:chOff x="-2853" y="1627"/>
            <a:chExt cx="676" cy="847"/>
          </a:xfrm>
        </p:grpSpPr>
        <p:sp>
          <p:nvSpPr>
            <p:cNvPr id="73" name="Text Box 45"/>
            <p:cNvSpPr txBox="1"/>
            <p:nvPr/>
          </p:nvSpPr>
          <p:spPr>
            <a:xfrm>
              <a:off x="-2853" y="1627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Text Box 46"/>
            <p:cNvSpPr txBox="1"/>
            <p:nvPr/>
          </p:nvSpPr>
          <p:spPr>
            <a:xfrm>
              <a:off x="-2774" y="1984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129915" y="3056255"/>
            <a:ext cx="5597525" cy="1044568"/>
            <a:chOff x="-138" y="4213"/>
            <a:chExt cx="6987" cy="1645"/>
          </a:xfrm>
        </p:grpSpPr>
        <p:grpSp>
          <p:nvGrpSpPr>
            <p:cNvPr id="85" name="组合 32"/>
            <p:cNvGrpSpPr/>
            <p:nvPr/>
          </p:nvGrpSpPr>
          <p:grpSpPr>
            <a:xfrm>
              <a:off x="2636" y="4496"/>
              <a:ext cx="1406" cy="1362"/>
              <a:chOff x="6579211" y="5283821"/>
              <a:chExt cx="647740" cy="997835"/>
            </a:xfrm>
          </p:grpSpPr>
          <p:sp>
            <p:nvSpPr>
              <p:cNvPr id="86" name="Text Box 54"/>
              <p:cNvSpPr txBox="1"/>
              <p:nvPr/>
            </p:nvSpPr>
            <p:spPr>
              <a:xfrm>
                <a:off x="6579211" y="5283821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7" name="Text Box 55"/>
              <p:cNvSpPr txBox="1"/>
              <p:nvPr/>
            </p:nvSpPr>
            <p:spPr>
              <a:xfrm>
                <a:off x="6579251" y="5750499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9" name="左大括号 88"/>
            <p:cNvSpPr/>
            <p:nvPr/>
          </p:nvSpPr>
          <p:spPr>
            <a:xfrm rot="16200000" flipV="1">
              <a:off x="3227" y="848"/>
              <a:ext cx="258" cy="6987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Group 44"/>
          <p:cNvGrpSpPr/>
          <p:nvPr/>
        </p:nvGrpSpPr>
        <p:grpSpPr>
          <a:xfrm>
            <a:off x="5473869" y="3156267"/>
            <a:ext cx="788192" cy="1008457"/>
            <a:chOff x="-2839" y="1641"/>
            <a:chExt cx="662" cy="847"/>
          </a:xfrm>
        </p:grpSpPr>
        <p:sp>
          <p:nvSpPr>
            <p:cNvPr id="91" name="Text Box 45"/>
            <p:cNvSpPr txBox="1"/>
            <p:nvPr/>
          </p:nvSpPr>
          <p:spPr>
            <a:xfrm>
              <a:off x="-2839" y="1641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Text Box 46"/>
            <p:cNvSpPr txBox="1"/>
            <p:nvPr/>
          </p:nvSpPr>
          <p:spPr>
            <a:xfrm>
              <a:off x="-2774" y="1998"/>
              <a:ext cx="597" cy="49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42280" y="1249680"/>
            <a:ext cx="2387600" cy="1029335"/>
            <a:chOff x="1863" y="4496"/>
            <a:chExt cx="2977" cy="1621"/>
          </a:xfrm>
        </p:grpSpPr>
        <p:grpSp>
          <p:nvGrpSpPr>
            <p:cNvPr id="96" name="组合 32"/>
            <p:cNvGrpSpPr/>
            <p:nvPr/>
          </p:nvGrpSpPr>
          <p:grpSpPr>
            <a:xfrm>
              <a:off x="2636" y="4496"/>
              <a:ext cx="1406" cy="1362"/>
              <a:chOff x="6579211" y="5283821"/>
              <a:chExt cx="647740" cy="997835"/>
            </a:xfrm>
          </p:grpSpPr>
          <p:sp>
            <p:nvSpPr>
              <p:cNvPr id="97" name="Text Box 54"/>
              <p:cNvSpPr txBox="1"/>
              <p:nvPr/>
            </p:nvSpPr>
            <p:spPr>
              <a:xfrm>
                <a:off x="6579211" y="5283821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Text Box 55"/>
              <p:cNvSpPr txBox="1"/>
              <p:nvPr/>
            </p:nvSpPr>
            <p:spPr>
              <a:xfrm>
                <a:off x="6579251" y="5750499"/>
                <a:ext cx="647700" cy="53115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   )</a:t>
                </a:r>
                <a:endPara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Line 56"/>
              <p:cNvSpPr/>
              <p:nvPr/>
            </p:nvSpPr>
            <p:spPr>
              <a:xfrm>
                <a:off x="6701925" y="5788849"/>
                <a:ext cx="391683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0" name="左大括号 99"/>
            <p:cNvSpPr/>
            <p:nvPr/>
          </p:nvSpPr>
          <p:spPr>
            <a:xfrm rot="5400000">
              <a:off x="3222" y="4499"/>
              <a:ext cx="258" cy="2977"/>
            </a:xfrm>
            <a:prstGeom prst="leftBrace">
              <a:avLst>
                <a:gd name="adj1" fmla="val 39147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Group 44"/>
          <p:cNvGrpSpPr/>
          <p:nvPr/>
        </p:nvGrpSpPr>
        <p:grpSpPr>
          <a:xfrm>
            <a:off x="6251718" y="1179195"/>
            <a:ext cx="796782" cy="1020114"/>
            <a:chOff x="-2881" y="1676"/>
            <a:chExt cx="669" cy="784"/>
          </a:xfrm>
        </p:grpSpPr>
        <p:sp>
          <p:nvSpPr>
            <p:cNvPr id="102" name="Text Box 45"/>
            <p:cNvSpPr txBox="1"/>
            <p:nvPr/>
          </p:nvSpPr>
          <p:spPr>
            <a:xfrm>
              <a:off x="-2881" y="1676"/>
              <a:ext cx="597" cy="44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Text Box 46"/>
            <p:cNvSpPr txBox="1"/>
            <p:nvPr/>
          </p:nvSpPr>
          <p:spPr>
            <a:xfrm>
              <a:off x="-2809" y="2012"/>
              <a:ext cx="597" cy="44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0595" y="4095750"/>
            <a:ext cx="7267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举手回答：用自己的话说一说，你还能找到几分之几？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V="1">
            <a:off x="3059832" y="1851670"/>
            <a:ext cx="3528392" cy="1044116"/>
            <a:chOff x="4572000" y="3363838"/>
            <a:chExt cx="792088" cy="396044"/>
          </a:xfrm>
        </p:grpSpPr>
        <p:cxnSp>
          <p:nvCxnSpPr>
            <p:cNvPr id="40" name="直接连接符 39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 flipV="1">
            <a:off x="4283968" y="1779662"/>
            <a:ext cx="1080120" cy="1152128"/>
            <a:chOff x="4572000" y="3363838"/>
            <a:chExt cx="792088" cy="396044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4572000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968044" y="3363838"/>
              <a:ext cx="396044" cy="396044"/>
            </a:xfrm>
            <a:prstGeom prst="line">
              <a:avLst/>
            </a:prstGeom>
            <a:ln>
              <a:solidFill>
                <a:srgbClr val="0000FF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008" y="2715766"/>
            <a:ext cx="433776" cy="43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4314" y="3282405"/>
            <a:ext cx="1512168" cy="7560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5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097" y="2383698"/>
            <a:ext cx="1928128" cy="192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815987" y="885378"/>
            <a:ext cx="379308" cy="974251"/>
            <a:chOff x="548639" y="3068320"/>
            <a:chExt cx="379308" cy="974251"/>
          </a:xfrm>
        </p:grpSpPr>
        <p:sp>
          <p:nvSpPr>
            <p:cNvPr id="12" name="TextBox 11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094314" y="877419"/>
            <a:ext cx="379308" cy="974251"/>
            <a:chOff x="548639" y="3068320"/>
            <a:chExt cx="379308" cy="974251"/>
          </a:xfrm>
        </p:grpSpPr>
        <p:sp>
          <p:nvSpPr>
            <p:cNvPr id="16" name="TextBox 15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8639" y="3457796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5087317" y="877419"/>
            <a:ext cx="719519" cy="974251"/>
            <a:chOff x="439229" y="3068320"/>
            <a:chExt cx="719519" cy="974251"/>
          </a:xfrm>
        </p:grpSpPr>
        <p:sp>
          <p:nvSpPr>
            <p:cNvPr id="20" name="TextBox 19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9229" y="3457796"/>
              <a:ext cx="7195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337779" y="877419"/>
            <a:ext cx="883642" cy="974251"/>
            <a:chOff x="431414" y="3068320"/>
            <a:chExt cx="883642" cy="974251"/>
          </a:xfrm>
        </p:grpSpPr>
        <p:sp>
          <p:nvSpPr>
            <p:cNvPr id="24" name="TextBox 23"/>
            <p:cNvSpPr txBox="1"/>
            <p:nvPr/>
          </p:nvSpPr>
          <p:spPr>
            <a:xfrm>
              <a:off x="548640" y="3068320"/>
              <a:ext cx="3793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1414" y="3457796"/>
              <a:ext cx="8836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23142" y="3576320"/>
              <a:ext cx="250614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演示</Application>
  <PresentationFormat>全屏显示(16:9)</PresentationFormat>
  <Paragraphs>302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Cambria Math</vt:lpstr>
      <vt:lpstr>Cambria Math</vt:lpstr>
      <vt:lpstr>新宋体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62</cp:revision>
  <dcterms:created xsi:type="dcterms:W3CDTF">2019-09-02T08:53:00Z</dcterms:created>
  <dcterms:modified xsi:type="dcterms:W3CDTF">2023-09-28T13:31:27Z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A9BEE4E839CC444CAFC4F465F12550EE_12</vt:lpwstr>
  </property>
</Properties>
</file>